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000" autoAdjust="0"/>
  </p:normalViewPr>
  <p:slideViewPr>
    <p:cSldViewPr snapToGrid="0">
      <p:cViewPr varScale="1">
        <p:scale>
          <a:sx n="65" d="100"/>
          <a:sy n="65" d="100"/>
        </p:scale>
        <p:origin x="6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54A76-08DF-4E37-887C-9497ACB487FD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A9EB6-2EAE-4BF3-AB1F-9D3E3353A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69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A9EB6-2EAE-4BF3-AB1F-9D3E3353AB6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59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根据</a:t>
                </a:r>
                <a14:m>
                  <m:oMath xmlns:m="http://schemas.openxmlformats.org/officeDocument/2006/math">
                    <m:r>
                      <a:rPr lang="zh-CN" altLang="en-US" sz="120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循环不变式</m:t>
                    </m:r>
                    <m:r>
                      <a:rPr lang="en-US" altLang="zh-CN" sz="1200" b="0" i="0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b>
                      <m:sSubPr>
                        <m:ctrlPr>
                          <a:rPr lang="zh-CN" altLang="en-US" sz="12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e>
                      <m:sub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𝑙</m:t>
                        </m:r>
                      </m:sub>
                    </m:sSub>
                    <m:r>
                      <a:rPr lang="zh-CN" altLang="en-US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dirty="0"/>
                  <a:t>0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𝑙𝑒</m:t>
                        </m:r>
                      </m:sub>
                    </m:sSub>
                  </m:oMath>
                </a14:m>
                <a:r>
                  <a:rPr lang="zh-CN" altLang="en-US" dirty="0"/>
                  <a:t>也是选择的正数。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根据</a:t>
                </a:r>
                <a:r>
                  <a:rPr lang="zh-CN" altLang="en-US" sz="1200" i="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循环不变式</a:t>
                </a:r>
                <a:r>
                  <a:rPr lang="en-US" altLang="zh-CN" sz="1200" b="0" i="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 </a:t>
                </a:r>
                <a:r>
                  <a:rPr lang="zh-CN" altLang="en-US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𝑏_𝑙</a:t>
                </a:r>
                <a:r>
                  <a:rPr lang="zh-CN" altLang="en-US" i="0">
                    <a:latin typeface="Cambria Math" panose="02040503050406030204" pitchFamily="18" charset="0"/>
                  </a:rPr>
                  <a:t>≥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</a:t>
                </a:r>
                <a:r>
                  <a:rPr lang="zh-CN" altLang="en-US" i="0">
                    <a:latin typeface="Cambria Math" panose="02040503050406030204" pitchFamily="18" charset="0"/>
                  </a:rPr>
                  <a:t>𝑎_𝑙𝑒</a:t>
                </a:r>
                <a:r>
                  <a:rPr lang="zh-CN" altLang="en-US" dirty="0"/>
                  <a:t>也是选择的正数。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A9EB6-2EAE-4BF3-AB1F-9D3E3353AB6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27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对引理</a:t>
            </a:r>
            <a:r>
              <a:rPr lang="en-US" altLang="zh-CN" dirty="0"/>
              <a:t>29.2</a:t>
            </a:r>
            <a:r>
              <a:rPr lang="zh-CN" altLang="en-US" dirty="0"/>
              <a:t>的证明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r>
              <a:rPr lang="en-US" altLang="zh-CN" dirty="0"/>
              <a:t>By	</a:t>
            </a:r>
            <a:r>
              <a:rPr lang="zh-CN" altLang="en-US" dirty="0"/>
              <a:t>王睿</a:t>
            </a:r>
            <a:endParaRPr lang="en-US" altLang="zh-CN" dirty="0"/>
          </a:p>
          <a:p>
            <a:r>
              <a:rPr lang="en-US" altLang="zh-CN" dirty="0"/>
              <a:t>2017/2/23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78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TERMINATION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While</a:t>
            </a:r>
            <a:r>
              <a:rPr lang="zh-CN" altLang="en-US" dirty="0"/>
              <a:t>循环有两种结束方式。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一种是因为</a:t>
            </a:r>
            <a:r>
              <a:rPr lang="en-US" altLang="zh-CN" dirty="0"/>
              <a:t>SIMPLEX</a:t>
            </a: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行的条件而终止，根据不变式，当前基本解可行，并在</a:t>
            </a:r>
            <a:r>
              <a:rPr lang="en-US" altLang="zh-CN" dirty="0"/>
              <a:t>17</a:t>
            </a:r>
            <a:r>
              <a:rPr lang="zh-CN" altLang="en-US" dirty="0"/>
              <a:t>行中返回。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另一种结束则是前面提到的第</a:t>
            </a:r>
            <a:r>
              <a:rPr lang="en-US" altLang="zh-CN" dirty="0"/>
              <a:t>11</a:t>
            </a:r>
            <a:r>
              <a:rPr lang="zh-CN" altLang="en-US" dirty="0"/>
              <a:t>行返回“</a:t>
            </a:r>
            <a:r>
              <a:rPr lang="en-US" altLang="zh-CN" dirty="0"/>
              <a:t>unbounded</a:t>
            </a:r>
            <a:r>
              <a:rPr lang="zh-CN" altLang="en-US" dirty="0"/>
              <a:t>”。由于第</a:t>
            </a:r>
            <a:r>
              <a:rPr lang="en-US" altLang="zh-CN" dirty="0"/>
              <a:t>12</a:t>
            </a:r>
            <a:r>
              <a:rPr lang="zh-CN" altLang="en-US" dirty="0"/>
              <a:t>行并未被执行，因此执行第</a:t>
            </a:r>
            <a:r>
              <a:rPr lang="en-US" altLang="zh-CN" dirty="0"/>
              <a:t>11</a:t>
            </a:r>
            <a:r>
              <a:rPr lang="zh-CN" altLang="en-US" dirty="0"/>
              <a:t>行时，不变式由之前的循环不变式保证成立。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88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TERMINATION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解</m:t>
                    </m:r>
                  </m:oMath>
                </a14:m>
                <a:r>
                  <a:rPr lang="zh-CN" altLang="en-US" dirty="0"/>
                  <a:t>定义为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                    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若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若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supHide m:val="on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若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dirty="0"/>
                                      <m:t> </m:t>
                                    </m:r>
                                  </m:e>
                                </m:nary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非基本变量都是非负的，对于基本变量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𝑖𝑒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目标值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56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634" y="26670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&amp; Q</a:t>
            </a:r>
            <a:endParaRPr lang="zh-CN" altLang="en-US" sz="6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36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tx1"/>
                </a:solidFill>
              </a:rPr>
              <a:t>引理</a:t>
            </a:r>
            <a:r>
              <a:rPr lang="en-US" altLang="zh-CN" sz="4000" dirty="0">
                <a:solidFill>
                  <a:schemeClr val="tx1"/>
                </a:solidFill>
              </a:rPr>
              <a:t>29.2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351089"/>
                <a:ext cx="8596668" cy="388077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800" dirty="0"/>
                  <a:t>给定一个线性规划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zh-CN" altLang="en-US" sz="2800" dirty="0"/>
                  <a:t>。假设在</a:t>
                </a:r>
                <a:r>
                  <a:rPr lang="en-US" altLang="zh-CN" sz="2800" dirty="0"/>
                  <a:t>SIMPLEX</a:t>
                </a:r>
                <a:r>
                  <a:rPr lang="zh-CN" altLang="en-US" sz="2800" dirty="0"/>
                  <a:t>第</a:t>
                </a:r>
                <a:r>
                  <a:rPr lang="en-US" altLang="zh-CN" sz="2800" dirty="0"/>
                  <a:t>1</a:t>
                </a:r>
                <a:r>
                  <a:rPr lang="zh-CN" altLang="en-US" sz="2800" dirty="0"/>
                  <a:t>行中对</a:t>
                </a:r>
                <a:r>
                  <a:rPr lang="en-US" altLang="zh-CN" sz="2800" dirty="0"/>
                  <a:t>INITIALIZE-SIMPLEX</a:t>
                </a:r>
                <a:r>
                  <a:rPr lang="zh-CN" altLang="en-US" sz="2800" dirty="0"/>
                  <a:t>的调用返回一个基本解可行的松弛型。如果</a:t>
                </a:r>
                <a:r>
                  <a:rPr lang="en-US" altLang="zh-CN" sz="2800" dirty="0"/>
                  <a:t>SIMPLEX</a:t>
                </a:r>
                <a:r>
                  <a:rPr lang="zh-CN" altLang="en-US" sz="2800" dirty="0"/>
                  <a:t>在第</a:t>
                </a:r>
                <a:r>
                  <a:rPr lang="en-US" altLang="zh-CN" sz="2800" dirty="0"/>
                  <a:t>17</a:t>
                </a:r>
                <a:r>
                  <a:rPr lang="zh-CN" altLang="en-US" sz="2800" dirty="0"/>
                  <a:t>行返回一个解，则这个解是此线性规划的一个可行解。如果</a:t>
                </a:r>
                <a:r>
                  <a:rPr lang="en-US" altLang="zh-CN" sz="2800" dirty="0"/>
                  <a:t>SIMPLEX</a:t>
                </a:r>
                <a:r>
                  <a:rPr lang="zh-CN" altLang="en-US" sz="2800" dirty="0"/>
                  <a:t>在第</a:t>
                </a:r>
                <a:r>
                  <a:rPr lang="en-US" altLang="zh-CN" sz="2800" dirty="0"/>
                  <a:t>11</a:t>
                </a:r>
                <a:r>
                  <a:rPr lang="zh-CN" altLang="en-US" sz="2800" dirty="0"/>
                  <a:t>行返回“无界”，则此线性规划是无界的。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351089"/>
                <a:ext cx="8596668" cy="3880773"/>
              </a:xfrm>
              <a:blipFill>
                <a:blip r:embed="rId3"/>
                <a:stretch>
                  <a:fillRect l="-851" t="-2044" r="-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79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608" y="1103313"/>
            <a:ext cx="4909769" cy="42211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377" y="1103313"/>
            <a:ext cx="4896899" cy="422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161866" cy="79057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循环不变式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70038"/>
            <a:ext cx="4502789" cy="3881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180123" y="1570038"/>
                <a:ext cx="440202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在第</a:t>
                </a:r>
                <a:r>
                  <a:rPr lang="en-US" altLang="zh-CN" dirty="0"/>
                  <a:t>3~12</a:t>
                </a:r>
                <a:r>
                  <a:rPr lang="zh-CN" altLang="en-US" dirty="0"/>
                  <a:t>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𝑤h𝑖𝑙𝑒</m:t>
                    </m:r>
                  </m:oMath>
                </a14:m>
                <a:r>
                  <a:rPr lang="zh-CN" altLang="en-US" dirty="0"/>
                  <a:t>循环部分的每次迭代开始，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342900" indent="-342900">
                  <a:buAutoNum type="arabicPeriod"/>
                </a:pPr>
                <a:r>
                  <a:rPr lang="zh-CN" altLang="en-US" dirty="0"/>
                  <a:t>此松弛型等价于调用</a:t>
                </a:r>
                <a:r>
                  <a:rPr lang="en-US" altLang="zh-CN" dirty="0"/>
                  <a:t>INITIALIZE-SIMPLEX</a:t>
                </a:r>
                <a:r>
                  <a:rPr lang="zh-CN" altLang="en-US" dirty="0"/>
                  <a:t>返回的松弛型。</a:t>
                </a:r>
                <a:endParaRPr lang="en-US" altLang="zh-CN" dirty="0"/>
              </a:p>
              <a:p>
                <a:pPr marL="342900" indent="-342900">
                  <a:buFontTx/>
                  <a:buAutoNum type="arabicPeriod"/>
                </a:pPr>
                <a:r>
                  <a:rPr lang="zh-CN" altLang="en-US" dirty="0"/>
                  <a:t>对每个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，我们有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342900" indent="-342900">
                  <a:buFontTx/>
                  <a:buAutoNum type="arabicPeriod"/>
                </a:pPr>
                <a:r>
                  <a:rPr lang="zh-CN" altLang="en-US" dirty="0"/>
                  <a:t>松弛型相关的基本解是可行的。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123" y="1570038"/>
                <a:ext cx="4402027" cy="2031325"/>
              </a:xfrm>
              <a:prstGeom prst="rect">
                <a:avLst/>
              </a:prstGeom>
              <a:blipFill>
                <a:blip r:embed="rId3"/>
                <a:stretch>
                  <a:fillRect l="-1247" t="-2402" b="-42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左大括号 8"/>
          <p:cNvSpPr/>
          <p:nvPr/>
        </p:nvSpPr>
        <p:spPr>
          <a:xfrm>
            <a:off x="14817" y="2319337"/>
            <a:ext cx="662517" cy="1985963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44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+mj-ea"/>
              </a:rPr>
              <a:t>INITIALIZATION</a:t>
            </a:r>
            <a:endParaRPr lang="zh-CN" altLang="en-US" dirty="0">
              <a:solidFill>
                <a:schemeClr val="tx1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8847666" cy="261143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对第一次迭代，松弛型的等价性是</a:t>
                </a:r>
                <a:r>
                  <a:rPr lang="en-US" altLang="zh-CN" dirty="0"/>
                  <a:t>trivial</a:t>
                </a:r>
                <a:r>
                  <a:rPr lang="zh-CN" altLang="en-US" dirty="0"/>
                  <a:t>的，不变式第一点显然成立。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从引理可知，调用</a:t>
                </a:r>
                <a:r>
                  <a:rPr lang="en-US" altLang="zh-CN" dirty="0"/>
                  <a:t>INITIALIZE-SIMPLEX</a:t>
                </a:r>
                <a:r>
                  <a:rPr lang="zh-CN" altLang="en-US" dirty="0"/>
                  <a:t>返回的是一个基本解可行的松弛型，故不变式的第三点成立。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因为基本解可行，所以基本变量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都是非负的。基本解又有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，故第三点也成立。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综上所述，循环不变式的</a:t>
                </a:r>
                <a:r>
                  <a:rPr lang="en-US" altLang="zh-CN" dirty="0"/>
                  <a:t>INITIALIZATION</a:t>
                </a:r>
                <a:r>
                  <a:rPr lang="zh-CN" altLang="en-US" dirty="0"/>
                  <a:t>是成立的。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8847666" cy="2611436"/>
              </a:xfrm>
              <a:blipFill>
                <a:blip r:embed="rId2"/>
                <a:stretch>
                  <a:fillRect l="-551" t="-1869" r="-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44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MAINTENANCE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8596668" cy="3880773"/>
              </a:xfrm>
            </p:spPr>
            <p:txBody>
              <a:bodyPr/>
              <a:lstStyle/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𝑤h𝑖𝑙𝑒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循环</m:t>
                    </m:r>
                  </m:oMath>
                </a14:m>
                <a:r>
                  <a:rPr lang="zh-CN" altLang="en-US" dirty="0"/>
                  <a:t>的每一次迭代都维持着循环不变式的正确性。</a:t>
                </a:r>
                <a:endParaRPr lang="en-US" altLang="zh-CN" dirty="0"/>
              </a:p>
              <a:p>
                <a:pPr marL="0" indent="0" algn="just">
                  <a:buNone/>
                </a:pPr>
                <a:endParaRPr lang="en-US" altLang="zh-CN" dirty="0"/>
              </a:p>
              <a:p>
                <a:pPr marL="0" indent="0" algn="just">
                  <a:buNone/>
                </a:pPr>
                <a:r>
                  <a:rPr lang="zh-CN" altLang="en-US" dirty="0"/>
                  <a:t>第</a:t>
                </a:r>
                <a:r>
                  <a:rPr lang="en-US" altLang="zh-CN" dirty="0"/>
                  <a:t>11</a:t>
                </a:r>
                <a:r>
                  <a:rPr lang="zh-CN" altLang="en-US" dirty="0"/>
                  <a:t>行返回“</a:t>
                </a:r>
                <a:r>
                  <a:rPr lang="en-US" altLang="zh-CN" dirty="0"/>
                  <a:t>unbounded</a:t>
                </a:r>
                <a:r>
                  <a:rPr lang="zh-CN" altLang="en-US" dirty="0"/>
                  <a:t>”的情况在此处暂时不考虑，在</a:t>
                </a:r>
                <a:r>
                  <a:rPr lang="en-US" altLang="zh-CN" dirty="0"/>
                  <a:t>TERMINATION</a:t>
                </a:r>
                <a:r>
                  <a:rPr lang="zh-CN" altLang="en-US" dirty="0"/>
                  <a:t>中讨论。</a:t>
                </a:r>
                <a:endParaRPr lang="en-US" altLang="zh-CN" dirty="0"/>
              </a:p>
              <a:p>
                <a:pPr marL="0" indent="0" algn="just">
                  <a:buNone/>
                </a:pPr>
                <a:r>
                  <a:rPr lang="en-US" altLang="zh-CN" dirty="0"/>
                  <a:t>SIMPLEX</a:t>
                </a:r>
                <a:r>
                  <a:rPr lang="zh-CN" altLang="en-US" dirty="0"/>
                  <a:t>算法在第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行调用了</a:t>
                </a:r>
                <a:r>
                  <a:rPr lang="en-US" altLang="zh-CN" dirty="0"/>
                  <a:t>PIVOT</a:t>
                </a:r>
                <a:r>
                  <a:rPr lang="zh-CN" altLang="en-US" dirty="0"/>
                  <a:t>，练习</a:t>
                </a:r>
                <a:r>
                  <a:rPr lang="en-US" altLang="zh-CN" dirty="0"/>
                  <a:t>29.3-3</a:t>
                </a:r>
                <a:r>
                  <a:rPr lang="zh-CN" altLang="en-US" dirty="0"/>
                  <a:t>已经证明，经过</a:t>
                </a:r>
                <a:r>
                  <a:rPr lang="en-US" altLang="zh-CN" dirty="0"/>
                  <a:t>PIVOT</a:t>
                </a:r>
                <a:r>
                  <a:rPr lang="zh-CN" altLang="en-US" dirty="0"/>
                  <a:t>处理，返回的松弛型和原来的松弛型是等价的，即一次循环后得到的松弛型与之前的松弛型等价，所以最后</a:t>
                </a:r>
                <a:r>
                  <a:rPr lang="en-US" altLang="zh-CN" dirty="0"/>
                  <a:t>SIMPLEX</a:t>
                </a:r>
                <a:r>
                  <a:rPr lang="zh-CN" altLang="en-US" dirty="0"/>
                  <a:t>返回的松弛型与初始调用</a:t>
                </a:r>
                <a:r>
                  <a:rPr lang="en-US" altLang="zh-CN" dirty="0"/>
                  <a:t>INITIALIZATION-SIMPLEX</a:t>
                </a:r>
                <a:r>
                  <a:rPr lang="zh-CN" altLang="en-US" dirty="0"/>
                  <a:t>返回的松弛型等价，不变式的第一点成立。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8596668" cy="3880773"/>
              </a:xfrm>
              <a:blipFill>
                <a:blip r:embed="rId2"/>
                <a:stretch>
                  <a:fillRect l="-567" t="-786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49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MAINTENANCE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假设在</a:t>
                </a:r>
                <a:r>
                  <a:rPr lang="en-US" altLang="zh-CN" dirty="0"/>
                  <a:t>while</a:t>
                </a:r>
                <a:r>
                  <a:rPr lang="zh-CN" altLang="en-US" dirty="0"/>
                  <a:t>循环的每次迭代开始，不变式第二点成立，我们要证明在第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行调用</a:t>
                </a:r>
                <a:r>
                  <a:rPr lang="en-US" altLang="zh-CN" dirty="0"/>
                  <a:t>PIVOT</a:t>
                </a:r>
                <a:r>
                  <a:rPr lang="zh-CN" altLang="en-US" dirty="0"/>
                  <a:t>后，不变式依然成立。由于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的改变只发生在</a:t>
                </a:r>
                <a:r>
                  <a:rPr lang="en-US" altLang="zh-CN" dirty="0"/>
                  <a:t>PIVOT</a:t>
                </a:r>
                <a:r>
                  <a:rPr lang="zh-CN" altLang="en-US" dirty="0"/>
                  <a:t>中，不变式证明的关键也在此。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表示</a:t>
                </a:r>
                <a:r>
                  <a:rPr lang="en-US" altLang="zh-CN" dirty="0"/>
                  <a:t>PIVOT</a:t>
                </a:r>
                <a:r>
                  <a:rPr lang="zh-CN" altLang="en-US" dirty="0"/>
                  <a:t>调用之前的值，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表示从</a:t>
                </a:r>
                <a:r>
                  <a:rPr lang="en-US" altLang="zh-CN" dirty="0"/>
                  <a:t>PIVOT</a:t>
                </a:r>
                <a:r>
                  <a:rPr lang="zh-CN" altLang="en-US" dirty="0"/>
                  <a:t>返回的值。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可以简单地观察到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CN" altLang="en-US" dirty="0"/>
                  <a:t>，这是因为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𝑙𝑒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对于剩下的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zh-CN" altLang="en-US" dirty="0"/>
                  <a:t>，有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				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𝑖𝑒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zh-CN" dirty="0"/>
                  <a:t>				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PIVOT</a:t>
                </a:r>
                <a:r>
                  <a:rPr lang="zh-CN" altLang="en-US" dirty="0"/>
                  <a:t>第</a:t>
                </a:r>
                <a:r>
                  <a:rPr lang="en-US" altLang="zh-CN" dirty="0"/>
                  <a:t>9</a:t>
                </a:r>
                <a:r>
                  <a:rPr lang="zh-CN" altLang="en-US" dirty="0"/>
                  <a:t>行）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				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𝑖𝑒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𝑙𝑒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		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PIVOT</a:t>
                </a:r>
                <a:r>
                  <a:rPr lang="zh-CN" altLang="en-US" dirty="0"/>
                  <a:t>第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行）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67" t="-1099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1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MAINTENANCE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需要考虑两种情况，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𝑖𝑒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或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𝑖𝑒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对于前者，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𝑙𝑒</m:t>
                            </m:r>
                          </m:sub>
                        </m:sSub>
                      </m:den>
                    </m:f>
                    <m:r>
                      <a:rPr lang="zh-CN" altLang="en-US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𝑖𝑒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		</a:t>
                </a:r>
                <a:r>
                  <a:rPr lang="zh-CN" altLang="en-US" dirty="0"/>
                  <a:t>（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		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𝑖𝑒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𝑙𝑒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 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（*）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			    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𝑖𝑒</m:t>
                        </m:r>
                      </m:sub>
                    </m:sSub>
                    <m:d>
                      <m:d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𝑖𝑒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		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对于后者，因为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𝑖𝑒</m:t>
                        </m:r>
                      </m:sub>
                    </m:sSub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𝑙𝑒</m:t>
                        </m:r>
                      </m:sub>
                    </m:sSub>
                  </m:oMath>
                </a14:m>
                <a:r>
                  <a:rPr lang="zh-CN" altLang="en-US" dirty="0"/>
                  <a:t>都非负，根据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（*）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式可推出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非负。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39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MAINTENANCE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由于基本变量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		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当非基本变量被设为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时，基本解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，也是非负值，故基本解也是可行的。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综上所述，循环不变式在</a:t>
                </a:r>
                <a:r>
                  <a:rPr lang="en-US" altLang="zh-CN" dirty="0"/>
                  <a:t>MAINTENANCE</a:t>
                </a:r>
                <a:r>
                  <a:rPr lang="zh-CN" altLang="en-US" dirty="0"/>
                  <a:t>中得到保持。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38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318</TotalTime>
  <Words>544</Words>
  <Application>Microsoft Office PowerPoint</Application>
  <PresentationFormat>宽屏</PresentationFormat>
  <Paragraphs>60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等线</vt:lpstr>
      <vt:lpstr>方正姚体</vt:lpstr>
      <vt:lpstr>华文新魏</vt:lpstr>
      <vt:lpstr>Arial</vt:lpstr>
      <vt:lpstr>Cambria Math</vt:lpstr>
      <vt:lpstr>Times New Roman</vt:lpstr>
      <vt:lpstr>Trebuchet MS</vt:lpstr>
      <vt:lpstr>Wingdings 3</vt:lpstr>
      <vt:lpstr>平面</vt:lpstr>
      <vt:lpstr>对引理29.2的证明</vt:lpstr>
      <vt:lpstr>引理29.2</vt:lpstr>
      <vt:lpstr>PowerPoint 演示文稿</vt:lpstr>
      <vt:lpstr>循环不变式</vt:lpstr>
      <vt:lpstr>INITIALIZATION</vt:lpstr>
      <vt:lpstr>MAINTENANCE</vt:lpstr>
      <vt:lpstr>MAINTENANCE</vt:lpstr>
      <vt:lpstr>MAINTENANCE</vt:lpstr>
      <vt:lpstr>MAINTENANCE</vt:lpstr>
      <vt:lpstr>TERMINATION</vt:lpstr>
      <vt:lpstr>TERMINATION</vt:lpstr>
      <vt:lpstr>A &amp; 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对引理29.2的证明</dc:title>
  <dc:creator>王睿</dc:creator>
  <cp:lastModifiedBy>hengxin wei</cp:lastModifiedBy>
  <cp:revision>19</cp:revision>
  <dcterms:created xsi:type="dcterms:W3CDTF">2017-02-22T10:32:26Z</dcterms:created>
  <dcterms:modified xsi:type="dcterms:W3CDTF">2017-02-23T07:37:23Z</dcterms:modified>
</cp:coreProperties>
</file>