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9" r:id="rId3"/>
    <p:sldId id="284" r:id="rId4"/>
    <p:sldId id="290" r:id="rId5"/>
    <p:sldId id="278" r:id="rId6"/>
    <p:sldId id="291" r:id="rId7"/>
    <p:sldId id="292" r:id="rId8"/>
    <p:sldId id="293" r:id="rId9"/>
    <p:sldId id="294" r:id="rId10"/>
    <p:sldId id="295" r:id="rId11"/>
    <p:sldId id="301" r:id="rId12"/>
    <p:sldId id="302" r:id="rId13"/>
    <p:sldId id="303" r:id="rId14"/>
    <p:sldId id="304" r:id="rId15"/>
    <p:sldId id="285" r:id="rId16"/>
    <p:sldId id="299" r:id="rId17"/>
    <p:sldId id="296" r:id="rId18"/>
    <p:sldId id="297" r:id="rId19"/>
    <p:sldId id="298" r:id="rId20"/>
    <p:sldId id="286" r:id="rId21"/>
    <p:sldId id="300" r:id="rId22"/>
    <p:sldId id="311" r:id="rId23"/>
    <p:sldId id="305" r:id="rId24"/>
    <p:sldId id="306" r:id="rId25"/>
    <p:sldId id="288" r:id="rId2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1008" y="500"/>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18.5.19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18.5.19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3022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8536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714341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410198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94598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888050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997990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30418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02448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55470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25347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980837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258039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57266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52240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3149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64052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53279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8266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18.5.19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18.5.19</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pic/%E4%BA%8C%E5%8F%89%E6%A0%91/1602879/0/fd428c45803bb77a8694735d?fr=lemma&amp;ct=sing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p:nvPr/>
            </p:nvSpPr>
            <p:spPr>
              <a:xfrm>
                <a:off x="121701" y="1635397"/>
                <a:ext cx="8900598" cy="623248"/>
              </a:xfrm>
              <a:prstGeom prst="rect">
                <a:avLst/>
              </a:prstGeom>
              <a:noFill/>
            </p:spPr>
            <p:txBody>
              <a:bodyPr wrap="square" lIns="68580" tIns="34290" rIns="68580" bIns="34290" rtlCol="0">
                <a:spAutoFit/>
              </a:bodyPr>
              <a:lstStyle/>
              <a:p>
                <a:pPr/>
                <a14:m>
                  <m:oMathPara xmlns:m="http://schemas.openxmlformats.org/officeDocument/2006/math">
                    <m:oMathParaPr>
                      <m:jc m:val="centerGroup"/>
                    </m:oMathParaPr>
                    <m:oMath xmlns:m="http://schemas.openxmlformats.org/officeDocument/2006/math">
                      <m:r>
                        <a:rPr lang="en-US" altLang="zh-CN" sz="3600" b="1" i="1" smtClean="0">
                          <a:solidFill>
                            <a:srgbClr val="1B4367"/>
                          </a:solidFill>
                          <a:latin typeface="Cambria Math" panose="02040503050406030204" pitchFamily="18" charset="0"/>
                          <a:cs typeface="+mn-ea"/>
                          <a:sym typeface="+mn-lt"/>
                        </a:rPr>
                        <m:t>𝒃𝒊𝒏𝒂𝒓𝒚</m:t>
                      </m:r>
                      <m:r>
                        <a:rPr lang="en-US" altLang="zh-CN" sz="3600" b="1" i="1" smtClean="0">
                          <a:solidFill>
                            <a:srgbClr val="1B4367"/>
                          </a:solidFill>
                          <a:latin typeface="Cambria Math" panose="02040503050406030204" pitchFamily="18" charset="0"/>
                          <a:cs typeface="+mn-ea"/>
                          <a:sym typeface="+mn-lt"/>
                        </a:rPr>
                        <m:t> </m:t>
                      </m:r>
                      <m:r>
                        <a:rPr lang="en-US" altLang="zh-CN" sz="3600" b="1" i="1" smtClean="0">
                          <a:solidFill>
                            <a:srgbClr val="1B4367"/>
                          </a:solidFill>
                          <a:latin typeface="Cambria Math" panose="02040503050406030204" pitchFamily="18" charset="0"/>
                          <a:cs typeface="+mn-ea"/>
                          <a:sym typeface="+mn-lt"/>
                        </a:rPr>
                        <m:t>𝒕𝒓𝒆𝒆</m:t>
                      </m:r>
                      <m:r>
                        <a:rPr lang="en-US" altLang="zh-CN" sz="3600" b="1" i="1" smtClean="0">
                          <a:solidFill>
                            <a:srgbClr val="1B4367"/>
                          </a:solidFill>
                          <a:latin typeface="Cambria Math" panose="02040503050406030204" pitchFamily="18" charset="0"/>
                          <a:cs typeface="+mn-ea"/>
                          <a:sym typeface="+mn-lt"/>
                        </a:rPr>
                        <m:t> →</m:t>
                      </m:r>
                      <m:r>
                        <a:rPr lang="en-US" altLang="zh-CN" sz="3600" b="1" i="1" smtClean="0">
                          <a:solidFill>
                            <a:srgbClr val="1B4367"/>
                          </a:solidFill>
                          <a:latin typeface="Cambria Math" panose="02040503050406030204" pitchFamily="18" charset="0"/>
                          <a:cs typeface="+mn-ea"/>
                          <a:sym typeface="+mn-lt"/>
                        </a:rPr>
                        <m:t>𝒉𝒆𝒂𝒑</m:t>
                      </m:r>
                      <m:r>
                        <a:rPr lang="en-US" altLang="zh-CN" sz="3600" b="1" i="1" smtClean="0">
                          <a:solidFill>
                            <a:srgbClr val="1B4367"/>
                          </a:solidFill>
                          <a:latin typeface="Cambria Math" panose="02040503050406030204" pitchFamily="18" charset="0"/>
                          <a:cs typeface="+mn-ea"/>
                          <a:sym typeface="+mn-lt"/>
                        </a:rPr>
                        <m:t>→</m:t>
                      </m:r>
                      <m:r>
                        <a:rPr lang="en-US" altLang="zh-CN" sz="3600" b="1" i="1" smtClean="0">
                          <a:solidFill>
                            <a:srgbClr val="1B4367"/>
                          </a:solidFill>
                          <a:latin typeface="Cambria Math" panose="02040503050406030204" pitchFamily="18" charset="0"/>
                          <a:cs typeface="+mn-ea"/>
                          <a:sym typeface="+mn-lt"/>
                        </a:rPr>
                        <m:t>𝒑𝒓𝒊𝒐𝒓𝒊𝒕𝒚</m:t>
                      </m:r>
                      <m:r>
                        <a:rPr lang="en-US" altLang="zh-CN" sz="3600" b="1" i="1" smtClean="0">
                          <a:solidFill>
                            <a:srgbClr val="1B4367"/>
                          </a:solidFill>
                          <a:latin typeface="Cambria Math" panose="02040503050406030204" pitchFamily="18" charset="0"/>
                          <a:cs typeface="+mn-ea"/>
                          <a:sym typeface="+mn-lt"/>
                        </a:rPr>
                        <m:t> </m:t>
                      </m:r>
                      <m:r>
                        <a:rPr lang="en-US" altLang="zh-CN" sz="3600" b="1" i="1" smtClean="0">
                          <a:solidFill>
                            <a:srgbClr val="1B4367"/>
                          </a:solidFill>
                          <a:latin typeface="Cambria Math" panose="02040503050406030204" pitchFamily="18" charset="0"/>
                          <a:cs typeface="+mn-ea"/>
                          <a:sym typeface="+mn-lt"/>
                        </a:rPr>
                        <m:t>𝒒𝒖𝒆𝒖𝒆</m:t>
                      </m:r>
                    </m:oMath>
                  </m:oMathPara>
                </a14:m>
                <a:endParaRPr lang="zh-CN" altLang="en-US" sz="3600" b="1" dirty="0">
                  <a:solidFill>
                    <a:srgbClr val="1B4367"/>
                  </a:solidFill>
                  <a:cs typeface="+mn-ea"/>
                  <a:sym typeface="+mn-lt"/>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21701" y="1635397"/>
                <a:ext cx="8900598" cy="623248"/>
              </a:xfrm>
              <a:prstGeom prst="rect">
                <a:avLst/>
              </a:prstGeom>
              <a:blipFill>
                <a:blip r:embed="rId4"/>
                <a:stretch>
                  <a:fillRect/>
                </a:stretch>
              </a:blipFill>
            </p:spPr>
            <p:txBody>
              <a:bodyPr/>
              <a:lstStyle/>
              <a:p>
                <a:r>
                  <a:rPr lang="zh-CN" altLang="en-US">
                    <a:noFill/>
                  </a:rPr>
                  <a:t> </a:t>
                </a:r>
              </a:p>
            </p:txBody>
          </p:sp>
        </mc:Fallback>
      </mc:AlternateContent>
      <p:sp>
        <p:nvSpPr>
          <p:cNvPr id="3075" name="文本框 3074"/>
          <p:cNvSpPr txBox="1"/>
          <p:nvPr/>
        </p:nvSpPr>
        <p:spPr>
          <a:xfrm>
            <a:off x="3404878" y="2884856"/>
            <a:ext cx="3461808" cy="253916"/>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汇报人：马常风     汇报时间：</a:t>
            </a:r>
            <a:r>
              <a:rPr lang="en-US" altLang="zh-CN" sz="1200" dirty="0">
                <a:solidFill>
                  <a:schemeClr val="tx1">
                    <a:lumMod val="75000"/>
                    <a:lumOff val="25000"/>
                  </a:schemeClr>
                </a:solidFill>
                <a:cs typeface="+mn-ea"/>
                <a:sym typeface="+mn-lt"/>
              </a:rPr>
              <a:t>2018</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5</a:t>
            </a:r>
            <a:r>
              <a:rPr lang="zh-CN" altLang="en-US" sz="1200" dirty="0">
                <a:solidFill>
                  <a:schemeClr val="tx1">
                    <a:lumMod val="75000"/>
                    <a:lumOff val="25000"/>
                  </a:schemeClr>
                </a:solidFill>
                <a:cs typeface="+mn-ea"/>
                <a:sym typeface="+mn-lt"/>
              </a:rPr>
              <a:t>月</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EA7EAEC-5226-424F-8673-8BF6FAB6F5C1}"/>
              </a:ext>
            </a:extLst>
          </p:cNvPr>
          <p:cNvSpPr txBox="1"/>
          <p:nvPr/>
        </p:nvSpPr>
        <p:spPr>
          <a:xfrm>
            <a:off x="774478" y="848616"/>
            <a:ext cx="1539349" cy="307777"/>
          </a:xfrm>
          <a:prstGeom prst="rect">
            <a:avLst/>
          </a:prstGeom>
          <a:noFill/>
        </p:spPr>
        <p:txBody>
          <a:bodyPr wrap="square" rtlCol="0">
            <a:spAutoFit/>
          </a:bodyPr>
          <a:lstStyle/>
          <a:p>
            <a:r>
              <a:rPr lang="zh-CN" altLang="en-US" dirty="0"/>
              <a:t>一系列基本操作</a:t>
            </a:r>
          </a:p>
        </p:txBody>
      </p:sp>
      <p:pic>
        <p:nvPicPr>
          <p:cNvPr id="2" name="图片 1">
            <a:extLst>
              <a:ext uri="{FF2B5EF4-FFF2-40B4-BE49-F238E27FC236}">
                <a16:creationId xmlns:a16="http://schemas.microsoft.com/office/drawing/2014/main" id="{92A7E3D8-A7F7-4D16-B45E-34BC313D8EBD}"/>
              </a:ext>
            </a:extLst>
          </p:cNvPr>
          <p:cNvPicPr>
            <a:picLocks noChangeAspect="1"/>
          </p:cNvPicPr>
          <p:nvPr/>
        </p:nvPicPr>
        <p:blipFill>
          <a:blip r:embed="rId3"/>
          <a:stretch>
            <a:fillRect/>
          </a:stretch>
        </p:blipFill>
        <p:spPr>
          <a:xfrm>
            <a:off x="774478" y="1760669"/>
            <a:ext cx="3755448" cy="1960718"/>
          </a:xfrm>
          <a:prstGeom prst="rect">
            <a:avLst/>
          </a:prstGeom>
        </p:spPr>
      </p:pic>
      <p:sp>
        <p:nvSpPr>
          <p:cNvPr id="8" name="文本框 7">
            <a:extLst>
              <a:ext uri="{FF2B5EF4-FFF2-40B4-BE49-F238E27FC236}">
                <a16:creationId xmlns:a16="http://schemas.microsoft.com/office/drawing/2014/main" id="{F0EDBFFB-B523-487D-9738-C2919DFCCD6E}"/>
              </a:ext>
            </a:extLst>
          </p:cNvPr>
          <p:cNvSpPr txBox="1"/>
          <p:nvPr/>
        </p:nvSpPr>
        <p:spPr>
          <a:xfrm>
            <a:off x="774478" y="1145115"/>
            <a:ext cx="2532690" cy="276999"/>
          </a:xfrm>
          <a:prstGeom prst="rect">
            <a:avLst/>
          </a:prstGeom>
          <a:noFill/>
        </p:spPr>
        <p:txBody>
          <a:bodyPr wrap="square" rtlCol="0">
            <a:spAutoFit/>
          </a:bodyPr>
          <a:lstStyle/>
          <a:p>
            <a:r>
              <a:rPr lang="zh-CN" altLang="en-US" sz="1200" dirty="0">
                <a:solidFill>
                  <a:schemeClr val="bg2">
                    <a:lumMod val="50000"/>
                  </a:schemeClr>
                </a:solidFill>
              </a:rPr>
              <a:t>后面要用。认真看。。。</a:t>
            </a:r>
          </a:p>
        </p:txBody>
      </p:sp>
      <p:grpSp>
        <p:nvGrpSpPr>
          <p:cNvPr id="11" name="组合 10">
            <a:extLst>
              <a:ext uri="{FF2B5EF4-FFF2-40B4-BE49-F238E27FC236}">
                <a16:creationId xmlns:a16="http://schemas.microsoft.com/office/drawing/2014/main" id="{274CF4BE-536C-46E4-9E6C-4A16E40FB710}"/>
              </a:ext>
            </a:extLst>
          </p:cNvPr>
          <p:cNvGrpSpPr/>
          <p:nvPr/>
        </p:nvGrpSpPr>
        <p:grpSpPr>
          <a:xfrm>
            <a:off x="5427399" y="848616"/>
            <a:ext cx="1067276" cy="1067276"/>
            <a:chOff x="6496050" y="2037080"/>
            <a:chExt cx="1423035" cy="1423035"/>
          </a:xfrm>
          <a:solidFill>
            <a:schemeClr val="bg1"/>
          </a:solidFill>
        </p:grpSpPr>
        <p:sp>
          <p:nvSpPr>
            <p:cNvPr id="12" name="泪滴形 11">
              <a:extLst>
                <a:ext uri="{FF2B5EF4-FFF2-40B4-BE49-F238E27FC236}">
                  <a16:creationId xmlns:a16="http://schemas.microsoft.com/office/drawing/2014/main" id="{F1347A66-8EEA-4E8E-8D60-9EFFBC8D5BEB}"/>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Freeform 12">
              <a:extLst>
                <a:ext uri="{FF2B5EF4-FFF2-40B4-BE49-F238E27FC236}">
                  <a16:creationId xmlns:a16="http://schemas.microsoft.com/office/drawing/2014/main" id="{5C45354C-1F75-4EBE-8A12-0663EA8C0738}"/>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14" name="TextBox 1210">
            <a:extLst>
              <a:ext uri="{FF2B5EF4-FFF2-40B4-BE49-F238E27FC236}">
                <a16:creationId xmlns:a16="http://schemas.microsoft.com/office/drawing/2014/main" id="{B9668C4D-67DA-49F2-A77C-AAAC5BF69603}"/>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567DE49-457B-424F-BCFF-69D1612388C4}"/>
                  </a:ext>
                </a:extLst>
              </p:cNvPr>
              <p:cNvSpPr txBox="1"/>
              <p:nvPr/>
            </p:nvSpPr>
            <p:spPr>
              <a:xfrm>
                <a:off x="697113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zh-CN" altLang="en-US" sz="2000" dirty="0"/>
              </a:p>
            </p:txBody>
          </p:sp>
        </mc:Choice>
        <mc:Fallback>
          <p:sp>
            <p:nvSpPr>
              <p:cNvPr id="10" name="文本框 9">
                <a:extLst>
                  <a:ext uri="{FF2B5EF4-FFF2-40B4-BE49-F238E27FC236}">
                    <a16:creationId xmlns:a16="http://schemas.microsoft.com/office/drawing/2014/main" id="{2567DE49-457B-424F-BCFF-69D1612388C4}"/>
                  </a:ext>
                </a:extLst>
              </p:cNvPr>
              <p:cNvSpPr txBox="1">
                <a:spLocks noRot="1" noChangeAspect="1" noMove="1" noResize="1" noEditPoints="1" noAdjustHandles="1" noChangeArrowheads="1" noChangeShapeType="1" noTextEdit="1"/>
              </p:cNvSpPr>
              <p:nvPr/>
            </p:nvSpPr>
            <p:spPr>
              <a:xfrm>
                <a:off x="697113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96B20154-6E12-4462-843F-334110D48EEA}"/>
              </a:ext>
            </a:extLst>
          </p:cNvPr>
          <p:cNvGrpSpPr/>
          <p:nvPr/>
        </p:nvGrpSpPr>
        <p:grpSpPr>
          <a:xfrm>
            <a:off x="5517167" y="2781717"/>
            <a:ext cx="1067276" cy="1067276"/>
            <a:chOff x="8827770" y="2037080"/>
            <a:chExt cx="1423035" cy="1423035"/>
          </a:xfrm>
          <a:solidFill>
            <a:schemeClr val="bg1"/>
          </a:solidFill>
        </p:grpSpPr>
        <p:sp>
          <p:nvSpPr>
            <p:cNvPr id="18" name="泪滴形 17">
              <a:extLst>
                <a:ext uri="{FF2B5EF4-FFF2-40B4-BE49-F238E27FC236}">
                  <a16:creationId xmlns:a16="http://schemas.microsoft.com/office/drawing/2014/main" id="{35FEC8F0-6B68-49FC-852B-E9587FBFAFBB}"/>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9" name="Freeform 10">
              <a:extLst>
                <a:ext uri="{FF2B5EF4-FFF2-40B4-BE49-F238E27FC236}">
                  <a16:creationId xmlns:a16="http://schemas.microsoft.com/office/drawing/2014/main" id="{7A6F397E-BBB4-45B3-8F68-100712176428}"/>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20" name="TextBox 1210">
            <a:extLst>
              <a:ext uri="{FF2B5EF4-FFF2-40B4-BE49-F238E27FC236}">
                <a16:creationId xmlns:a16="http://schemas.microsoft.com/office/drawing/2014/main" id="{B95F6BD6-FB83-4675-BB27-FEC1B407F55C}"/>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
        <p:nvSpPr>
          <p:cNvPr id="15" name="文本框 14">
            <a:extLst>
              <a:ext uri="{FF2B5EF4-FFF2-40B4-BE49-F238E27FC236}">
                <a16:creationId xmlns:a16="http://schemas.microsoft.com/office/drawing/2014/main" id="{460253E6-359C-4327-B5BC-22890594A986}"/>
              </a:ext>
            </a:extLst>
          </p:cNvPr>
          <p:cNvSpPr txBox="1"/>
          <p:nvPr/>
        </p:nvSpPr>
        <p:spPr>
          <a:xfrm>
            <a:off x="6479129" y="4232894"/>
            <a:ext cx="1509358" cy="261610"/>
          </a:xfrm>
          <a:prstGeom prst="rect">
            <a:avLst/>
          </a:prstGeom>
          <a:noFill/>
        </p:spPr>
        <p:txBody>
          <a:bodyPr wrap="square" rtlCol="0">
            <a:spAutoFit/>
          </a:bodyPr>
          <a:lstStyle/>
          <a:p>
            <a:r>
              <a:rPr lang="zh-CN" altLang="en-US" sz="1100" dirty="0">
                <a:solidFill>
                  <a:schemeClr val="bg2">
                    <a:lumMod val="50000"/>
                  </a:schemeClr>
                </a:solidFill>
              </a:rPr>
              <a:t>显然。。。</a:t>
            </a:r>
          </a:p>
        </p:txBody>
      </p:sp>
    </p:spTree>
    <p:extLst>
      <p:ext uri="{BB962C8B-B14F-4D97-AF65-F5344CB8AC3E}">
        <p14:creationId xmlns:p14="http://schemas.microsoft.com/office/powerpoint/2010/main" val="151815114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1366A9B-91FC-4DD7-95F9-758939B2D0F3}"/>
              </a:ext>
            </a:extLst>
          </p:cNvPr>
          <p:cNvPicPr>
            <a:picLocks noChangeAspect="1"/>
          </p:cNvPicPr>
          <p:nvPr/>
        </p:nvPicPr>
        <p:blipFill>
          <a:blip r:embed="rId3"/>
          <a:stretch>
            <a:fillRect/>
          </a:stretch>
        </p:blipFill>
        <p:spPr>
          <a:xfrm>
            <a:off x="818211" y="1494008"/>
            <a:ext cx="3764389" cy="2439882"/>
          </a:xfrm>
          <a:prstGeom prst="rect">
            <a:avLst/>
          </a:prstGeom>
        </p:spPr>
      </p:pic>
      <p:grpSp>
        <p:nvGrpSpPr>
          <p:cNvPr id="5" name="组合 4">
            <a:extLst>
              <a:ext uri="{FF2B5EF4-FFF2-40B4-BE49-F238E27FC236}">
                <a16:creationId xmlns:a16="http://schemas.microsoft.com/office/drawing/2014/main" id="{D03439FE-F75A-4280-B5DF-3363075CDC65}"/>
              </a:ext>
            </a:extLst>
          </p:cNvPr>
          <p:cNvGrpSpPr/>
          <p:nvPr/>
        </p:nvGrpSpPr>
        <p:grpSpPr>
          <a:xfrm>
            <a:off x="5427399" y="848616"/>
            <a:ext cx="1067276" cy="1067276"/>
            <a:chOff x="6496050" y="2037080"/>
            <a:chExt cx="1423035" cy="1423035"/>
          </a:xfrm>
          <a:solidFill>
            <a:schemeClr val="bg1"/>
          </a:solidFill>
        </p:grpSpPr>
        <p:sp>
          <p:nvSpPr>
            <p:cNvPr id="6" name="泪滴形 5">
              <a:extLst>
                <a:ext uri="{FF2B5EF4-FFF2-40B4-BE49-F238E27FC236}">
                  <a16:creationId xmlns:a16="http://schemas.microsoft.com/office/drawing/2014/main" id="{223983B0-6D5C-48EA-9375-1C0BDA9ED88D}"/>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7" name="Freeform 12">
              <a:extLst>
                <a:ext uri="{FF2B5EF4-FFF2-40B4-BE49-F238E27FC236}">
                  <a16:creationId xmlns:a16="http://schemas.microsoft.com/office/drawing/2014/main" id="{ABDF1627-7EAA-4733-BC81-5E22A0606024}"/>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8" name="TextBox 1210">
            <a:extLst>
              <a:ext uri="{FF2B5EF4-FFF2-40B4-BE49-F238E27FC236}">
                <a16:creationId xmlns:a16="http://schemas.microsoft.com/office/drawing/2014/main" id="{C949FCCF-5D05-4C0A-9C76-5ACE182A9973}"/>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5FABCE5-75D5-469D-9333-42EB75DE5CE6}"/>
                  </a:ext>
                </a:extLst>
              </p:cNvPr>
              <p:cNvSpPr txBox="1"/>
              <p:nvPr/>
            </p:nvSpPr>
            <p:spPr>
              <a:xfrm>
                <a:off x="697113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zh-CN" altLang="en-US" sz="2000" dirty="0"/>
              </a:p>
            </p:txBody>
          </p:sp>
        </mc:Choice>
        <mc:Fallback>
          <p:sp>
            <p:nvSpPr>
              <p:cNvPr id="9" name="文本框 8">
                <a:extLst>
                  <a:ext uri="{FF2B5EF4-FFF2-40B4-BE49-F238E27FC236}">
                    <a16:creationId xmlns:a16="http://schemas.microsoft.com/office/drawing/2014/main" id="{05FABCE5-75D5-469D-9333-42EB75DE5CE6}"/>
                  </a:ext>
                </a:extLst>
              </p:cNvPr>
              <p:cNvSpPr txBox="1">
                <a:spLocks noRot="1" noChangeAspect="1" noMove="1" noResize="1" noEditPoints="1" noAdjustHandles="1" noChangeArrowheads="1" noChangeShapeType="1" noTextEdit="1"/>
              </p:cNvSpPr>
              <p:nvPr/>
            </p:nvSpPr>
            <p:spPr>
              <a:xfrm>
                <a:off x="697113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7099AC2E-5680-4640-9D62-9AE5CBAF6160}"/>
              </a:ext>
            </a:extLst>
          </p:cNvPr>
          <p:cNvGrpSpPr/>
          <p:nvPr/>
        </p:nvGrpSpPr>
        <p:grpSpPr>
          <a:xfrm>
            <a:off x="5517167" y="2781717"/>
            <a:ext cx="1067276" cy="1067276"/>
            <a:chOff x="8827770" y="2037080"/>
            <a:chExt cx="1423035" cy="1423035"/>
          </a:xfrm>
          <a:solidFill>
            <a:schemeClr val="bg1"/>
          </a:solidFill>
        </p:grpSpPr>
        <p:sp>
          <p:nvSpPr>
            <p:cNvPr id="11" name="泪滴形 10">
              <a:extLst>
                <a:ext uri="{FF2B5EF4-FFF2-40B4-BE49-F238E27FC236}">
                  <a16:creationId xmlns:a16="http://schemas.microsoft.com/office/drawing/2014/main" id="{330CB2A0-3007-4276-B2D2-A8FA4345BB2C}"/>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2" name="Freeform 10">
              <a:extLst>
                <a:ext uri="{FF2B5EF4-FFF2-40B4-BE49-F238E27FC236}">
                  <a16:creationId xmlns:a16="http://schemas.microsoft.com/office/drawing/2014/main" id="{A8485851-6E2C-4FDF-AD17-81D25C4BE296}"/>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3" name="TextBox 1210">
            <a:extLst>
              <a:ext uri="{FF2B5EF4-FFF2-40B4-BE49-F238E27FC236}">
                <a16:creationId xmlns:a16="http://schemas.microsoft.com/office/drawing/2014/main" id="{9891A9FA-7330-435A-A3EF-EF998D5594AB}"/>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Tree>
    <p:extLst>
      <p:ext uri="{BB962C8B-B14F-4D97-AF65-F5344CB8AC3E}">
        <p14:creationId xmlns:p14="http://schemas.microsoft.com/office/powerpoint/2010/main" val="144231966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3AD9EE8-DBAC-4A21-BDD0-C5AB27F249F5}"/>
              </a:ext>
            </a:extLst>
          </p:cNvPr>
          <p:cNvPicPr>
            <a:picLocks noChangeAspect="1"/>
          </p:cNvPicPr>
          <p:nvPr/>
        </p:nvPicPr>
        <p:blipFill>
          <a:blip r:embed="rId3"/>
          <a:stretch>
            <a:fillRect/>
          </a:stretch>
        </p:blipFill>
        <p:spPr>
          <a:xfrm>
            <a:off x="774478" y="795009"/>
            <a:ext cx="3639640" cy="4259320"/>
          </a:xfrm>
          <a:prstGeom prst="rect">
            <a:avLst/>
          </a:prstGeom>
        </p:spPr>
      </p:pic>
      <p:grpSp>
        <p:nvGrpSpPr>
          <p:cNvPr id="6" name="组合 5">
            <a:extLst>
              <a:ext uri="{FF2B5EF4-FFF2-40B4-BE49-F238E27FC236}">
                <a16:creationId xmlns:a16="http://schemas.microsoft.com/office/drawing/2014/main" id="{C8010A5C-194F-42C5-99FE-B60B1F840EE6}"/>
              </a:ext>
            </a:extLst>
          </p:cNvPr>
          <p:cNvGrpSpPr/>
          <p:nvPr/>
        </p:nvGrpSpPr>
        <p:grpSpPr>
          <a:xfrm>
            <a:off x="4670685" y="294392"/>
            <a:ext cx="1067276" cy="1067276"/>
            <a:chOff x="6496050" y="2037080"/>
            <a:chExt cx="1423035" cy="1423035"/>
          </a:xfrm>
          <a:solidFill>
            <a:schemeClr val="bg1"/>
          </a:solidFill>
        </p:grpSpPr>
        <p:sp>
          <p:nvSpPr>
            <p:cNvPr id="7" name="泪滴形 6">
              <a:extLst>
                <a:ext uri="{FF2B5EF4-FFF2-40B4-BE49-F238E27FC236}">
                  <a16:creationId xmlns:a16="http://schemas.microsoft.com/office/drawing/2014/main" id="{DEC9DC0A-0484-4CCD-92B2-6D6663587462}"/>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8" name="Freeform 12">
              <a:extLst>
                <a:ext uri="{FF2B5EF4-FFF2-40B4-BE49-F238E27FC236}">
                  <a16:creationId xmlns:a16="http://schemas.microsoft.com/office/drawing/2014/main" id="{4F465592-96CF-4612-BFA6-74EDA74F527E}"/>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9" name="TextBox 1210">
            <a:extLst>
              <a:ext uri="{FF2B5EF4-FFF2-40B4-BE49-F238E27FC236}">
                <a16:creationId xmlns:a16="http://schemas.microsoft.com/office/drawing/2014/main" id="{75E2F59A-23D7-4122-BFA2-4D06C0BFE8B5}"/>
              </a:ext>
            </a:extLst>
          </p:cNvPr>
          <p:cNvSpPr/>
          <p:nvPr/>
        </p:nvSpPr>
        <p:spPr>
          <a:xfrm>
            <a:off x="4686233" y="1712853"/>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7278BE4-B584-409C-88D6-6D5026524181}"/>
                  </a:ext>
                </a:extLst>
              </p:cNvPr>
              <p:cNvSpPr txBox="1"/>
              <p:nvPr/>
            </p:nvSpPr>
            <p:spPr>
              <a:xfrm>
                <a:off x="6172728" y="750987"/>
                <a:ext cx="2705721" cy="63658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2</m:t>
                              </m:r>
                            </m:den>
                          </m:f>
                        </m:e>
                      </m:d>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Θ</m:t>
                      </m:r>
                      <m:r>
                        <a:rPr lang="en-US" altLang="zh-CN" sz="2000" b="0" i="1" smtClean="0">
                          <a:latin typeface="Cambria Math" panose="02040503050406030204" pitchFamily="18" charset="0"/>
                        </a:rPr>
                        <m:t>(1)</m:t>
                      </m:r>
                    </m:oMath>
                  </m:oMathPara>
                </a14:m>
                <a:endParaRPr lang="zh-CN" altLang="en-US" sz="2000" dirty="0"/>
              </a:p>
            </p:txBody>
          </p:sp>
        </mc:Choice>
        <mc:Fallback>
          <p:sp>
            <p:nvSpPr>
              <p:cNvPr id="10" name="文本框 9">
                <a:extLst>
                  <a:ext uri="{FF2B5EF4-FFF2-40B4-BE49-F238E27FC236}">
                    <a16:creationId xmlns:a16="http://schemas.microsoft.com/office/drawing/2014/main" id="{37278BE4-B584-409C-88D6-6D5026524181}"/>
                  </a:ext>
                </a:extLst>
              </p:cNvPr>
              <p:cNvSpPr txBox="1">
                <a:spLocks noRot="1" noChangeAspect="1" noMove="1" noResize="1" noEditPoints="1" noAdjustHandles="1" noChangeArrowheads="1" noChangeShapeType="1" noTextEdit="1"/>
              </p:cNvSpPr>
              <p:nvPr/>
            </p:nvSpPr>
            <p:spPr>
              <a:xfrm>
                <a:off x="6172728" y="750987"/>
                <a:ext cx="2705721" cy="636585"/>
              </a:xfrm>
              <a:prstGeom prst="rect">
                <a:avLst/>
              </a:prstGeom>
              <a:blipFill>
                <a:blip r:embed="rId4"/>
                <a:stretch>
                  <a:fillRect/>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17AB7108-CE61-47A8-9131-CB360FB79A75}"/>
              </a:ext>
            </a:extLst>
          </p:cNvPr>
          <p:cNvGrpSpPr/>
          <p:nvPr/>
        </p:nvGrpSpPr>
        <p:grpSpPr>
          <a:xfrm>
            <a:off x="4729884" y="3027154"/>
            <a:ext cx="1067276" cy="1067276"/>
            <a:chOff x="8827770" y="2037080"/>
            <a:chExt cx="1423035" cy="1423035"/>
          </a:xfrm>
          <a:solidFill>
            <a:schemeClr val="bg1"/>
          </a:solidFill>
        </p:grpSpPr>
        <p:sp>
          <p:nvSpPr>
            <p:cNvPr id="12" name="泪滴形 11">
              <a:extLst>
                <a:ext uri="{FF2B5EF4-FFF2-40B4-BE49-F238E27FC236}">
                  <a16:creationId xmlns:a16="http://schemas.microsoft.com/office/drawing/2014/main" id="{DD5D56B9-7DBF-4957-849D-07331C76D836}"/>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Freeform 10">
              <a:extLst>
                <a:ext uri="{FF2B5EF4-FFF2-40B4-BE49-F238E27FC236}">
                  <a16:creationId xmlns:a16="http://schemas.microsoft.com/office/drawing/2014/main" id="{0F15F44B-F4E2-4864-B082-F14240656AFD}"/>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4" name="TextBox 1210">
            <a:extLst>
              <a:ext uri="{FF2B5EF4-FFF2-40B4-BE49-F238E27FC236}">
                <a16:creationId xmlns:a16="http://schemas.microsoft.com/office/drawing/2014/main" id="{42BBD190-C4DD-455A-A96D-94CFAA75A346}"/>
              </a:ext>
            </a:extLst>
          </p:cNvPr>
          <p:cNvSpPr/>
          <p:nvPr/>
        </p:nvSpPr>
        <p:spPr>
          <a:xfrm>
            <a:off x="4924969" y="4445615"/>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1CDE25A-A012-4261-8DE3-DCB322C8F0A7}"/>
                  </a:ext>
                </a:extLst>
              </p:cNvPr>
              <p:cNvSpPr txBox="1"/>
              <p:nvPr/>
            </p:nvSpPr>
            <p:spPr>
              <a:xfrm>
                <a:off x="6319268" y="1555222"/>
                <a:ext cx="2236662"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dirty="0"/>
              </a:p>
            </p:txBody>
          </p:sp>
        </mc:Choice>
        <mc:Fallback>
          <p:sp>
            <p:nvSpPr>
              <p:cNvPr id="5" name="文本框 4">
                <a:extLst>
                  <a:ext uri="{FF2B5EF4-FFF2-40B4-BE49-F238E27FC236}">
                    <a16:creationId xmlns:a16="http://schemas.microsoft.com/office/drawing/2014/main" id="{B1CDE25A-A012-4261-8DE3-DCB322C8F0A7}"/>
                  </a:ext>
                </a:extLst>
              </p:cNvPr>
              <p:cNvSpPr txBox="1">
                <a:spLocks noRot="1" noChangeAspect="1" noMove="1" noResize="1" noEditPoints="1" noAdjustHandles="1" noChangeArrowheads="1" noChangeShapeType="1" noTextEdit="1"/>
              </p:cNvSpPr>
              <p:nvPr/>
            </p:nvSpPr>
            <p:spPr>
              <a:xfrm>
                <a:off x="6319268" y="1555222"/>
                <a:ext cx="2236662" cy="400110"/>
              </a:xfrm>
              <a:prstGeom prst="rect">
                <a:avLst/>
              </a:prstGeom>
              <a:blipFill>
                <a:blip r:embed="rId5"/>
                <a:stretch>
                  <a:fillRect b="-1666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6EF84A7-9A37-482A-B46D-27F6070D55EE}"/>
              </a:ext>
            </a:extLst>
          </p:cNvPr>
          <p:cNvSpPr txBox="1"/>
          <p:nvPr/>
        </p:nvSpPr>
        <p:spPr>
          <a:xfrm>
            <a:off x="5885941" y="549670"/>
            <a:ext cx="1195203" cy="276999"/>
          </a:xfrm>
          <a:prstGeom prst="rect">
            <a:avLst/>
          </a:prstGeom>
          <a:noFill/>
        </p:spPr>
        <p:txBody>
          <a:bodyPr wrap="square" rtlCol="0">
            <a:spAutoFit/>
          </a:bodyPr>
          <a:lstStyle/>
          <a:p>
            <a:r>
              <a:rPr lang="en-US" altLang="zh-CN" sz="1200" dirty="0">
                <a:solidFill>
                  <a:schemeClr val="bg2">
                    <a:lumMod val="50000"/>
                  </a:schemeClr>
                </a:solidFill>
              </a:rPr>
              <a:t>Worst Case…</a:t>
            </a:r>
            <a:endParaRPr lang="zh-CN" altLang="en-US" sz="1200" dirty="0">
              <a:solidFill>
                <a:schemeClr val="bg2">
                  <a:lumMod val="50000"/>
                </a:schemeClr>
              </a:solidFill>
            </a:endParaRPr>
          </a:p>
        </p:txBody>
      </p:sp>
      <p:sp>
        <p:nvSpPr>
          <p:cNvPr id="18" name="文本框 17">
            <a:extLst>
              <a:ext uri="{FF2B5EF4-FFF2-40B4-BE49-F238E27FC236}">
                <a16:creationId xmlns:a16="http://schemas.microsoft.com/office/drawing/2014/main" id="{E1D2F93E-790F-431A-8119-A8C895D3F96F}"/>
              </a:ext>
            </a:extLst>
          </p:cNvPr>
          <p:cNvSpPr txBox="1"/>
          <p:nvPr/>
        </p:nvSpPr>
        <p:spPr>
          <a:xfrm>
            <a:off x="6172727" y="3278875"/>
            <a:ext cx="2705721" cy="954107"/>
          </a:xfrm>
          <a:prstGeom prst="rect">
            <a:avLst/>
          </a:prstGeom>
          <a:noFill/>
        </p:spPr>
        <p:txBody>
          <a:bodyPr wrap="square" rtlCol="0">
            <a:spAutoFit/>
          </a:bodyPr>
          <a:lstStyle/>
          <a:p>
            <a:r>
              <a:rPr lang="zh-CN" altLang="en-US" dirty="0"/>
              <a:t>直观理解：若已知两个树的高度和它们的最后一个元素，求着两个树合起来的完全二叉树的最后一个元素。</a:t>
            </a:r>
          </a:p>
        </p:txBody>
      </p:sp>
      <p:sp>
        <p:nvSpPr>
          <p:cNvPr id="19" name="文本框 18">
            <a:extLst>
              <a:ext uri="{FF2B5EF4-FFF2-40B4-BE49-F238E27FC236}">
                <a16:creationId xmlns:a16="http://schemas.microsoft.com/office/drawing/2014/main" id="{475D0AB0-DED2-4FB6-9F53-B9825C7DB7E8}"/>
              </a:ext>
            </a:extLst>
          </p:cNvPr>
          <p:cNvSpPr txBox="1"/>
          <p:nvPr/>
        </p:nvSpPr>
        <p:spPr>
          <a:xfrm>
            <a:off x="6658187" y="4468698"/>
            <a:ext cx="2485813" cy="261610"/>
          </a:xfrm>
          <a:prstGeom prst="rect">
            <a:avLst/>
          </a:prstGeom>
          <a:noFill/>
        </p:spPr>
        <p:txBody>
          <a:bodyPr wrap="square" rtlCol="0">
            <a:spAutoFit/>
          </a:bodyPr>
          <a:lstStyle/>
          <a:p>
            <a:r>
              <a:rPr lang="zh-CN" altLang="en-US" sz="1100" dirty="0">
                <a:solidFill>
                  <a:schemeClr val="bg2">
                    <a:lumMod val="50000"/>
                  </a:schemeClr>
                </a:solidFill>
              </a:rPr>
              <a:t>具体证明，不予给出。不是重点。。。</a:t>
            </a:r>
          </a:p>
        </p:txBody>
      </p:sp>
    </p:spTree>
    <p:extLst>
      <p:ext uri="{BB962C8B-B14F-4D97-AF65-F5344CB8AC3E}">
        <p14:creationId xmlns:p14="http://schemas.microsoft.com/office/powerpoint/2010/main" val="117768694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CC0ABA9E-2926-4483-B46A-8B310A6DDC6B}"/>
              </a:ext>
            </a:extLst>
          </p:cNvPr>
          <p:cNvPicPr>
            <a:picLocks noChangeAspect="1"/>
          </p:cNvPicPr>
          <p:nvPr/>
        </p:nvPicPr>
        <p:blipFill>
          <a:blip r:embed="rId3"/>
          <a:stretch>
            <a:fillRect/>
          </a:stretch>
        </p:blipFill>
        <p:spPr>
          <a:xfrm>
            <a:off x="774478" y="1303587"/>
            <a:ext cx="4563813" cy="2557944"/>
          </a:xfrm>
          <a:prstGeom prst="rect">
            <a:avLst/>
          </a:prstGeom>
        </p:spPr>
      </p:pic>
      <p:grpSp>
        <p:nvGrpSpPr>
          <p:cNvPr id="5" name="组合 4">
            <a:extLst>
              <a:ext uri="{FF2B5EF4-FFF2-40B4-BE49-F238E27FC236}">
                <a16:creationId xmlns:a16="http://schemas.microsoft.com/office/drawing/2014/main" id="{657C04CB-80EA-4675-8110-AD8CE3E23F8F}"/>
              </a:ext>
            </a:extLst>
          </p:cNvPr>
          <p:cNvGrpSpPr/>
          <p:nvPr/>
        </p:nvGrpSpPr>
        <p:grpSpPr>
          <a:xfrm>
            <a:off x="5610279" y="848616"/>
            <a:ext cx="1067276" cy="1067276"/>
            <a:chOff x="6496050" y="2037080"/>
            <a:chExt cx="1423035" cy="1423035"/>
          </a:xfrm>
          <a:solidFill>
            <a:schemeClr val="bg1"/>
          </a:solidFill>
        </p:grpSpPr>
        <p:sp>
          <p:nvSpPr>
            <p:cNvPr id="6" name="泪滴形 5">
              <a:extLst>
                <a:ext uri="{FF2B5EF4-FFF2-40B4-BE49-F238E27FC236}">
                  <a16:creationId xmlns:a16="http://schemas.microsoft.com/office/drawing/2014/main" id="{46A9D335-D539-4FB7-9510-B10A23C8F8F0}"/>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7" name="Freeform 12">
              <a:extLst>
                <a:ext uri="{FF2B5EF4-FFF2-40B4-BE49-F238E27FC236}">
                  <a16:creationId xmlns:a16="http://schemas.microsoft.com/office/drawing/2014/main" id="{345E8076-80BB-4CBD-BF32-2CF93A1C0018}"/>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8" name="TextBox 1210">
            <a:extLst>
              <a:ext uri="{FF2B5EF4-FFF2-40B4-BE49-F238E27FC236}">
                <a16:creationId xmlns:a16="http://schemas.microsoft.com/office/drawing/2014/main" id="{51979FB9-D8EA-4150-85C8-F31EFD176BE9}"/>
              </a:ext>
            </a:extLst>
          </p:cNvPr>
          <p:cNvSpPr/>
          <p:nvPr/>
        </p:nvSpPr>
        <p:spPr>
          <a:xfrm>
            <a:off x="562582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4235D41-3926-4F59-8428-0586A7739EC9}"/>
                  </a:ext>
                </a:extLst>
              </p:cNvPr>
              <p:cNvSpPr txBox="1"/>
              <p:nvPr/>
            </p:nvSpPr>
            <p:spPr>
              <a:xfrm>
                <a:off x="715401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zh-CN" altLang="en-US" sz="2000" dirty="0"/>
              </a:p>
            </p:txBody>
          </p:sp>
        </mc:Choice>
        <mc:Fallback>
          <p:sp>
            <p:nvSpPr>
              <p:cNvPr id="9" name="文本框 8">
                <a:extLst>
                  <a:ext uri="{FF2B5EF4-FFF2-40B4-BE49-F238E27FC236}">
                    <a16:creationId xmlns:a16="http://schemas.microsoft.com/office/drawing/2014/main" id="{E4235D41-3926-4F59-8428-0586A7739EC9}"/>
                  </a:ext>
                </a:extLst>
              </p:cNvPr>
              <p:cNvSpPr txBox="1">
                <a:spLocks noRot="1" noChangeAspect="1" noMove="1" noResize="1" noEditPoints="1" noAdjustHandles="1" noChangeArrowheads="1" noChangeShapeType="1" noTextEdit="1"/>
              </p:cNvSpPr>
              <p:nvPr/>
            </p:nvSpPr>
            <p:spPr>
              <a:xfrm>
                <a:off x="715401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D3C5D6FE-FCFB-434A-AC03-9C720EB57565}"/>
              </a:ext>
            </a:extLst>
          </p:cNvPr>
          <p:cNvGrpSpPr/>
          <p:nvPr/>
        </p:nvGrpSpPr>
        <p:grpSpPr>
          <a:xfrm>
            <a:off x="5700047" y="2781717"/>
            <a:ext cx="1067276" cy="1067276"/>
            <a:chOff x="8827770" y="2037080"/>
            <a:chExt cx="1423035" cy="1423035"/>
          </a:xfrm>
          <a:solidFill>
            <a:schemeClr val="bg1"/>
          </a:solidFill>
        </p:grpSpPr>
        <p:sp>
          <p:nvSpPr>
            <p:cNvPr id="11" name="泪滴形 10">
              <a:extLst>
                <a:ext uri="{FF2B5EF4-FFF2-40B4-BE49-F238E27FC236}">
                  <a16:creationId xmlns:a16="http://schemas.microsoft.com/office/drawing/2014/main" id="{F2ADF742-EBB7-465A-89C9-A3FEEAC9FBDC}"/>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2" name="Freeform 10">
              <a:extLst>
                <a:ext uri="{FF2B5EF4-FFF2-40B4-BE49-F238E27FC236}">
                  <a16:creationId xmlns:a16="http://schemas.microsoft.com/office/drawing/2014/main" id="{9A294C64-32B2-45BC-964C-DED935F09698}"/>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3" name="TextBox 1210">
            <a:extLst>
              <a:ext uri="{FF2B5EF4-FFF2-40B4-BE49-F238E27FC236}">
                <a16:creationId xmlns:a16="http://schemas.microsoft.com/office/drawing/2014/main" id="{7D16D323-FDBD-40A1-8100-1532D32BB488}"/>
              </a:ext>
            </a:extLst>
          </p:cNvPr>
          <p:cNvSpPr/>
          <p:nvPr/>
        </p:nvSpPr>
        <p:spPr>
          <a:xfrm>
            <a:off x="589513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Tree>
    <p:extLst>
      <p:ext uri="{BB962C8B-B14F-4D97-AF65-F5344CB8AC3E}">
        <p14:creationId xmlns:p14="http://schemas.microsoft.com/office/powerpoint/2010/main" val="9369969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0BF1B59A-089B-4991-8C04-889CD1356BC9}"/>
              </a:ext>
            </a:extLst>
          </p:cNvPr>
          <p:cNvPicPr>
            <a:picLocks noChangeAspect="1"/>
          </p:cNvPicPr>
          <p:nvPr/>
        </p:nvPicPr>
        <p:blipFill>
          <a:blip r:embed="rId3"/>
          <a:stretch>
            <a:fillRect/>
          </a:stretch>
        </p:blipFill>
        <p:spPr>
          <a:xfrm>
            <a:off x="716110" y="790081"/>
            <a:ext cx="3224362" cy="4211945"/>
          </a:xfrm>
          <a:prstGeom prst="rect">
            <a:avLst/>
          </a:prstGeom>
        </p:spPr>
      </p:pic>
      <p:grpSp>
        <p:nvGrpSpPr>
          <p:cNvPr id="6" name="组合 5">
            <a:extLst>
              <a:ext uri="{FF2B5EF4-FFF2-40B4-BE49-F238E27FC236}">
                <a16:creationId xmlns:a16="http://schemas.microsoft.com/office/drawing/2014/main" id="{CA7893B4-14D2-4B82-BBA4-C643781B6C60}"/>
              </a:ext>
            </a:extLst>
          </p:cNvPr>
          <p:cNvGrpSpPr/>
          <p:nvPr/>
        </p:nvGrpSpPr>
        <p:grpSpPr>
          <a:xfrm>
            <a:off x="5427399" y="848616"/>
            <a:ext cx="1067276" cy="1067276"/>
            <a:chOff x="6496050" y="2037080"/>
            <a:chExt cx="1423035" cy="1423035"/>
          </a:xfrm>
          <a:solidFill>
            <a:schemeClr val="bg1"/>
          </a:solidFill>
        </p:grpSpPr>
        <p:sp>
          <p:nvSpPr>
            <p:cNvPr id="7" name="泪滴形 6">
              <a:extLst>
                <a:ext uri="{FF2B5EF4-FFF2-40B4-BE49-F238E27FC236}">
                  <a16:creationId xmlns:a16="http://schemas.microsoft.com/office/drawing/2014/main" id="{1F5F53A1-F9C0-4D14-BC66-DD4B3EE3CF6D}"/>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8" name="Freeform 12">
              <a:extLst>
                <a:ext uri="{FF2B5EF4-FFF2-40B4-BE49-F238E27FC236}">
                  <a16:creationId xmlns:a16="http://schemas.microsoft.com/office/drawing/2014/main" id="{BF1EC1C9-D5A2-4245-A293-0BDDDA14AACD}"/>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9" name="TextBox 1210">
            <a:extLst>
              <a:ext uri="{FF2B5EF4-FFF2-40B4-BE49-F238E27FC236}">
                <a16:creationId xmlns:a16="http://schemas.microsoft.com/office/drawing/2014/main" id="{9E5EFF85-1057-463B-AE51-D332EEAC6CFD}"/>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07892F9-CDA7-4C12-9B9F-8F1122A37318}"/>
                  </a:ext>
                </a:extLst>
              </p:cNvPr>
              <p:cNvSpPr txBox="1"/>
              <p:nvPr/>
            </p:nvSpPr>
            <p:spPr>
              <a:xfrm>
                <a:off x="697113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p:sp>
            <p:nvSpPr>
              <p:cNvPr id="10" name="文本框 9">
                <a:extLst>
                  <a:ext uri="{FF2B5EF4-FFF2-40B4-BE49-F238E27FC236}">
                    <a16:creationId xmlns:a16="http://schemas.microsoft.com/office/drawing/2014/main" id="{E07892F9-CDA7-4C12-9B9F-8F1122A37318}"/>
                  </a:ext>
                </a:extLst>
              </p:cNvPr>
              <p:cNvSpPr txBox="1">
                <a:spLocks noRot="1" noChangeAspect="1" noMove="1" noResize="1" noEditPoints="1" noAdjustHandles="1" noChangeArrowheads="1" noChangeShapeType="1" noTextEdit="1"/>
              </p:cNvSpPr>
              <p:nvPr/>
            </p:nvSpPr>
            <p:spPr>
              <a:xfrm>
                <a:off x="697113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EE2F25AE-9B13-4BE4-AC6E-219A2FF6B0D1}"/>
              </a:ext>
            </a:extLst>
          </p:cNvPr>
          <p:cNvGrpSpPr/>
          <p:nvPr/>
        </p:nvGrpSpPr>
        <p:grpSpPr>
          <a:xfrm>
            <a:off x="5517167" y="2781717"/>
            <a:ext cx="1067276" cy="1067276"/>
            <a:chOff x="8827770" y="2037080"/>
            <a:chExt cx="1423035" cy="1423035"/>
          </a:xfrm>
          <a:solidFill>
            <a:schemeClr val="bg1"/>
          </a:solidFill>
        </p:grpSpPr>
        <p:sp>
          <p:nvSpPr>
            <p:cNvPr id="12" name="泪滴形 11">
              <a:extLst>
                <a:ext uri="{FF2B5EF4-FFF2-40B4-BE49-F238E27FC236}">
                  <a16:creationId xmlns:a16="http://schemas.microsoft.com/office/drawing/2014/main" id="{5CBC5847-016C-4BF7-87D3-40B0820A8C99}"/>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Freeform 10">
              <a:extLst>
                <a:ext uri="{FF2B5EF4-FFF2-40B4-BE49-F238E27FC236}">
                  <a16:creationId xmlns:a16="http://schemas.microsoft.com/office/drawing/2014/main" id="{5D5CB8E7-B708-4EB7-9333-EEEDB1F2B7D7}"/>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4" name="TextBox 1210">
            <a:extLst>
              <a:ext uri="{FF2B5EF4-FFF2-40B4-BE49-F238E27FC236}">
                <a16:creationId xmlns:a16="http://schemas.microsoft.com/office/drawing/2014/main" id="{8932E8EE-3E02-4839-8D80-00056D727576}"/>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
        <p:nvSpPr>
          <p:cNvPr id="15" name="文本框 14">
            <a:extLst>
              <a:ext uri="{FF2B5EF4-FFF2-40B4-BE49-F238E27FC236}">
                <a16:creationId xmlns:a16="http://schemas.microsoft.com/office/drawing/2014/main" id="{7EA2D409-AC11-4E1E-8EB4-F779F7FEDAFB}"/>
              </a:ext>
            </a:extLst>
          </p:cNvPr>
          <p:cNvSpPr txBox="1"/>
          <p:nvPr/>
        </p:nvSpPr>
        <p:spPr>
          <a:xfrm>
            <a:off x="1846965" y="373137"/>
            <a:ext cx="2319431" cy="261610"/>
          </a:xfrm>
          <a:prstGeom prst="rect">
            <a:avLst/>
          </a:prstGeom>
          <a:noFill/>
        </p:spPr>
        <p:txBody>
          <a:bodyPr wrap="square" rtlCol="0">
            <a:spAutoFit/>
          </a:bodyPr>
          <a:lstStyle/>
          <a:p>
            <a:r>
              <a:rPr lang="zh-CN" altLang="en-US" sz="1100" dirty="0">
                <a:solidFill>
                  <a:schemeClr val="bg2">
                    <a:lumMod val="50000"/>
                  </a:schemeClr>
                </a:solidFill>
              </a:rPr>
              <a:t>这个函数和之前那个很像。。。</a:t>
            </a:r>
          </a:p>
        </p:txBody>
      </p:sp>
    </p:spTree>
    <p:extLst>
      <p:ext uri="{BB962C8B-B14F-4D97-AF65-F5344CB8AC3E}">
        <p14:creationId xmlns:p14="http://schemas.microsoft.com/office/powerpoint/2010/main" val="305395781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用二叉树实现堆</a:t>
            </a: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2" name="文本框 1">
            <a:extLst>
              <a:ext uri="{FF2B5EF4-FFF2-40B4-BE49-F238E27FC236}">
                <a16:creationId xmlns:a16="http://schemas.microsoft.com/office/drawing/2014/main" id="{F13C23E5-65F6-4082-A04A-082BDF2CD6E2}"/>
              </a:ext>
            </a:extLst>
          </p:cNvPr>
          <p:cNvSpPr txBox="1"/>
          <p:nvPr/>
        </p:nvSpPr>
        <p:spPr>
          <a:xfrm>
            <a:off x="3782030" y="3664178"/>
            <a:ext cx="3328679" cy="276999"/>
          </a:xfrm>
          <a:prstGeom prst="rect">
            <a:avLst/>
          </a:prstGeom>
          <a:noFill/>
        </p:spPr>
        <p:txBody>
          <a:bodyPr wrap="square" rtlCol="0">
            <a:spAutoFit/>
          </a:bodyPr>
          <a:lstStyle/>
          <a:p>
            <a:r>
              <a:rPr lang="zh-CN" altLang="en-US" sz="1200" dirty="0">
                <a:solidFill>
                  <a:schemeClr val="bg2">
                    <a:lumMod val="50000"/>
                  </a:schemeClr>
                </a:solidFill>
              </a:rPr>
              <a:t>仅以最大堆为例。重点来了。</a:t>
            </a:r>
            <a:endParaRPr lang="zh-CN" altLang="en-US"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问题</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7C90D03-7975-4EFD-9920-086A058F7B5C}"/>
              </a:ext>
            </a:extLst>
          </p:cNvPr>
          <p:cNvSpPr txBox="1"/>
          <p:nvPr/>
        </p:nvSpPr>
        <p:spPr>
          <a:xfrm>
            <a:off x="2471840" y="1910030"/>
            <a:ext cx="4200319" cy="1323439"/>
          </a:xfrm>
          <a:prstGeom prst="rect">
            <a:avLst/>
          </a:prstGeom>
          <a:noFill/>
        </p:spPr>
        <p:txBody>
          <a:bodyPr wrap="square" rtlCol="0">
            <a:spAutoFit/>
          </a:bodyPr>
          <a:lstStyle/>
          <a:p>
            <a:r>
              <a:rPr lang="zh-CN" altLang="en-US" sz="2000" dirty="0"/>
              <a:t>用二叉树实现堆与用数组实现堆相比，无法实现对元素的任意访问。通过刚才的几个函数，可以较好的解决问题。</a:t>
            </a:r>
          </a:p>
        </p:txBody>
      </p:sp>
    </p:spTree>
    <p:extLst>
      <p:ext uri="{BB962C8B-B14F-4D97-AF65-F5344CB8AC3E}">
        <p14:creationId xmlns:p14="http://schemas.microsoft.com/office/powerpoint/2010/main" val="177960375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2D80098-66B9-448F-A1FD-FD4F9FC4EC9B}"/>
              </a:ext>
            </a:extLst>
          </p:cNvPr>
          <p:cNvPicPr>
            <a:picLocks noChangeAspect="1"/>
          </p:cNvPicPr>
          <p:nvPr/>
        </p:nvPicPr>
        <p:blipFill>
          <a:blip r:embed="rId3"/>
          <a:stretch>
            <a:fillRect/>
          </a:stretch>
        </p:blipFill>
        <p:spPr>
          <a:xfrm>
            <a:off x="774478" y="944944"/>
            <a:ext cx="4040923" cy="3777694"/>
          </a:xfrm>
          <a:prstGeom prst="rect">
            <a:avLst/>
          </a:prstGeom>
        </p:spPr>
      </p:pic>
      <p:grpSp>
        <p:nvGrpSpPr>
          <p:cNvPr id="8" name="组合 7">
            <a:extLst>
              <a:ext uri="{FF2B5EF4-FFF2-40B4-BE49-F238E27FC236}">
                <a16:creationId xmlns:a16="http://schemas.microsoft.com/office/drawing/2014/main" id="{F349E3A5-FCDE-4861-83FA-0172DB1DE9FC}"/>
              </a:ext>
            </a:extLst>
          </p:cNvPr>
          <p:cNvGrpSpPr/>
          <p:nvPr/>
        </p:nvGrpSpPr>
        <p:grpSpPr>
          <a:xfrm>
            <a:off x="5427399" y="848616"/>
            <a:ext cx="1067276" cy="1067276"/>
            <a:chOff x="6496050" y="2037080"/>
            <a:chExt cx="1423035" cy="1423035"/>
          </a:xfrm>
          <a:solidFill>
            <a:schemeClr val="bg1"/>
          </a:solidFill>
        </p:grpSpPr>
        <p:sp>
          <p:nvSpPr>
            <p:cNvPr id="9" name="泪滴形 8">
              <a:extLst>
                <a:ext uri="{FF2B5EF4-FFF2-40B4-BE49-F238E27FC236}">
                  <a16:creationId xmlns:a16="http://schemas.microsoft.com/office/drawing/2014/main" id="{F68AE983-4F4E-4CDC-AD1D-77DD58D3B6CC}"/>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0" name="Freeform 12">
              <a:extLst>
                <a:ext uri="{FF2B5EF4-FFF2-40B4-BE49-F238E27FC236}">
                  <a16:creationId xmlns:a16="http://schemas.microsoft.com/office/drawing/2014/main" id="{54B220D5-D499-45DA-ADD8-08E82D8E8B32}"/>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11" name="TextBox 1210">
            <a:extLst>
              <a:ext uri="{FF2B5EF4-FFF2-40B4-BE49-F238E27FC236}">
                <a16:creationId xmlns:a16="http://schemas.microsoft.com/office/drawing/2014/main" id="{4A315855-0380-47D4-9B5F-81F6EF32C32C}"/>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B52A0ED8-8B9B-4048-968C-02D2A9BFF361}"/>
                  </a:ext>
                </a:extLst>
              </p:cNvPr>
              <p:cNvSpPr txBox="1"/>
              <p:nvPr/>
            </p:nvSpPr>
            <p:spPr>
              <a:xfrm>
                <a:off x="697113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oMath>
                  </m:oMathPara>
                </a14:m>
                <a:endParaRPr lang="zh-CN" altLang="en-US" sz="2000" dirty="0"/>
              </a:p>
            </p:txBody>
          </p:sp>
        </mc:Choice>
        <mc:Fallback>
          <p:sp>
            <p:nvSpPr>
              <p:cNvPr id="12" name="文本框 11">
                <a:extLst>
                  <a:ext uri="{FF2B5EF4-FFF2-40B4-BE49-F238E27FC236}">
                    <a16:creationId xmlns:a16="http://schemas.microsoft.com/office/drawing/2014/main" id="{B52A0ED8-8B9B-4048-968C-02D2A9BFF361}"/>
                  </a:ext>
                </a:extLst>
              </p:cNvPr>
              <p:cNvSpPr txBox="1">
                <a:spLocks noRot="1" noChangeAspect="1" noMove="1" noResize="1" noEditPoints="1" noAdjustHandles="1" noChangeArrowheads="1" noChangeShapeType="1" noTextEdit="1"/>
              </p:cNvSpPr>
              <p:nvPr/>
            </p:nvSpPr>
            <p:spPr>
              <a:xfrm>
                <a:off x="697113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B37F49BC-0FE2-4534-9A62-56D0F0913FE4}"/>
              </a:ext>
            </a:extLst>
          </p:cNvPr>
          <p:cNvGrpSpPr/>
          <p:nvPr/>
        </p:nvGrpSpPr>
        <p:grpSpPr>
          <a:xfrm>
            <a:off x="5517167" y="2781717"/>
            <a:ext cx="1067276" cy="1067276"/>
            <a:chOff x="8827770" y="2037080"/>
            <a:chExt cx="1423035" cy="1423035"/>
          </a:xfrm>
          <a:solidFill>
            <a:schemeClr val="bg1"/>
          </a:solidFill>
        </p:grpSpPr>
        <p:sp>
          <p:nvSpPr>
            <p:cNvPr id="14" name="泪滴形 13">
              <a:extLst>
                <a:ext uri="{FF2B5EF4-FFF2-40B4-BE49-F238E27FC236}">
                  <a16:creationId xmlns:a16="http://schemas.microsoft.com/office/drawing/2014/main" id="{1FC3F379-6510-4D35-B00C-5728B42906A6}"/>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5" name="Freeform 10">
              <a:extLst>
                <a:ext uri="{FF2B5EF4-FFF2-40B4-BE49-F238E27FC236}">
                  <a16:creationId xmlns:a16="http://schemas.microsoft.com/office/drawing/2014/main" id="{9AD166CF-33EC-495A-BF2C-E7B6C6C3AFA6}"/>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7" name="TextBox 1210">
            <a:extLst>
              <a:ext uri="{FF2B5EF4-FFF2-40B4-BE49-F238E27FC236}">
                <a16:creationId xmlns:a16="http://schemas.microsoft.com/office/drawing/2014/main" id="{5326A626-2F5A-42F5-99D4-13604A872C14}"/>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
        <p:nvSpPr>
          <p:cNvPr id="7" name="文本框 6">
            <a:extLst>
              <a:ext uri="{FF2B5EF4-FFF2-40B4-BE49-F238E27FC236}">
                <a16:creationId xmlns:a16="http://schemas.microsoft.com/office/drawing/2014/main" id="{8AC0BEB9-168F-46ED-A0B4-00D5D169CD56}"/>
              </a:ext>
            </a:extLst>
          </p:cNvPr>
          <p:cNvSpPr txBox="1"/>
          <p:nvPr/>
        </p:nvSpPr>
        <p:spPr>
          <a:xfrm>
            <a:off x="6891194" y="944944"/>
            <a:ext cx="1738693" cy="430887"/>
          </a:xfrm>
          <a:prstGeom prst="rect">
            <a:avLst/>
          </a:prstGeom>
          <a:noFill/>
        </p:spPr>
        <p:txBody>
          <a:bodyPr wrap="square" rtlCol="0">
            <a:spAutoFit/>
          </a:bodyPr>
          <a:lstStyle/>
          <a:p>
            <a:r>
              <a:rPr lang="zh-CN" altLang="en-US" sz="1100" dirty="0">
                <a:solidFill>
                  <a:schemeClr val="bg2">
                    <a:lumMod val="50000"/>
                  </a:schemeClr>
                </a:solidFill>
              </a:rPr>
              <a:t>与用数组实现基本一致。详情见</a:t>
            </a:r>
            <a:r>
              <a:rPr lang="en-US" altLang="zh-CN" sz="1100" dirty="0">
                <a:solidFill>
                  <a:schemeClr val="bg2">
                    <a:lumMod val="50000"/>
                  </a:schemeClr>
                </a:solidFill>
              </a:rPr>
              <a:t>《</a:t>
            </a:r>
            <a:r>
              <a:rPr lang="zh-CN" altLang="en-US" sz="1100" dirty="0">
                <a:solidFill>
                  <a:schemeClr val="bg2">
                    <a:lumMod val="50000"/>
                  </a:schemeClr>
                </a:solidFill>
              </a:rPr>
              <a:t>算法导论</a:t>
            </a:r>
            <a:r>
              <a:rPr lang="en-US" altLang="zh-CN" sz="1100" dirty="0">
                <a:solidFill>
                  <a:schemeClr val="bg2">
                    <a:lumMod val="50000"/>
                  </a:schemeClr>
                </a:solidFill>
              </a:rPr>
              <a:t>》</a:t>
            </a:r>
            <a:r>
              <a:rPr lang="zh-CN" altLang="en-US" sz="1100" dirty="0">
                <a:solidFill>
                  <a:schemeClr val="bg2">
                    <a:lumMod val="50000"/>
                  </a:schemeClr>
                </a:solidFill>
              </a:rPr>
              <a:t>。。。</a:t>
            </a:r>
          </a:p>
        </p:txBody>
      </p:sp>
    </p:spTree>
    <p:extLst>
      <p:ext uri="{BB962C8B-B14F-4D97-AF65-F5344CB8AC3E}">
        <p14:creationId xmlns:p14="http://schemas.microsoft.com/office/powerpoint/2010/main" val="217760893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AB3A70B0-70BB-4646-A733-1634B0313C67}"/>
              </a:ext>
            </a:extLst>
          </p:cNvPr>
          <p:cNvPicPr>
            <a:picLocks noChangeAspect="1"/>
          </p:cNvPicPr>
          <p:nvPr/>
        </p:nvPicPr>
        <p:blipFill>
          <a:blip r:embed="rId3"/>
          <a:stretch>
            <a:fillRect/>
          </a:stretch>
        </p:blipFill>
        <p:spPr>
          <a:xfrm>
            <a:off x="143875" y="692366"/>
            <a:ext cx="5243849" cy="2580438"/>
          </a:xfrm>
          <a:prstGeom prst="rect">
            <a:avLst/>
          </a:prstGeom>
        </p:spPr>
      </p:pic>
      <p:grpSp>
        <p:nvGrpSpPr>
          <p:cNvPr id="15" name="组合 14">
            <a:extLst>
              <a:ext uri="{FF2B5EF4-FFF2-40B4-BE49-F238E27FC236}">
                <a16:creationId xmlns:a16="http://schemas.microsoft.com/office/drawing/2014/main" id="{4B1EC15A-8C96-4DF6-9A8A-85581FD8484A}"/>
              </a:ext>
            </a:extLst>
          </p:cNvPr>
          <p:cNvGrpSpPr/>
          <p:nvPr/>
        </p:nvGrpSpPr>
        <p:grpSpPr>
          <a:xfrm>
            <a:off x="6737176" y="102793"/>
            <a:ext cx="1067276" cy="1067276"/>
            <a:chOff x="6496050" y="2037080"/>
            <a:chExt cx="1423035" cy="1423035"/>
          </a:xfrm>
          <a:solidFill>
            <a:schemeClr val="bg1"/>
          </a:solidFill>
        </p:grpSpPr>
        <p:sp>
          <p:nvSpPr>
            <p:cNvPr id="17" name="泪滴形 16">
              <a:extLst>
                <a:ext uri="{FF2B5EF4-FFF2-40B4-BE49-F238E27FC236}">
                  <a16:creationId xmlns:a16="http://schemas.microsoft.com/office/drawing/2014/main" id="{DF429997-1B4A-48EA-81FD-7D583D159614}"/>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8" name="Freeform 12">
              <a:extLst>
                <a:ext uri="{FF2B5EF4-FFF2-40B4-BE49-F238E27FC236}">
                  <a16:creationId xmlns:a16="http://schemas.microsoft.com/office/drawing/2014/main" id="{1A54E135-B74C-4DAB-AF62-CC1D61EC43F5}"/>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19" name="TextBox 1210">
            <a:extLst>
              <a:ext uri="{FF2B5EF4-FFF2-40B4-BE49-F238E27FC236}">
                <a16:creationId xmlns:a16="http://schemas.microsoft.com/office/drawing/2014/main" id="{064FB06F-E88C-461A-8949-12F086DD571E}"/>
              </a:ext>
            </a:extLst>
          </p:cNvPr>
          <p:cNvSpPr/>
          <p:nvPr/>
        </p:nvSpPr>
        <p:spPr>
          <a:xfrm>
            <a:off x="6752724" y="1521254"/>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p:grpSp>
        <p:nvGrpSpPr>
          <p:cNvPr id="21" name="组合 20">
            <a:extLst>
              <a:ext uri="{FF2B5EF4-FFF2-40B4-BE49-F238E27FC236}">
                <a16:creationId xmlns:a16="http://schemas.microsoft.com/office/drawing/2014/main" id="{7586C1CC-AFCD-4BDF-BC45-76CA2D25B98F}"/>
              </a:ext>
            </a:extLst>
          </p:cNvPr>
          <p:cNvGrpSpPr/>
          <p:nvPr/>
        </p:nvGrpSpPr>
        <p:grpSpPr>
          <a:xfrm>
            <a:off x="240840" y="3385298"/>
            <a:ext cx="1067276" cy="1067276"/>
            <a:chOff x="8827770" y="2037080"/>
            <a:chExt cx="1423035" cy="1423035"/>
          </a:xfrm>
          <a:solidFill>
            <a:schemeClr val="bg1"/>
          </a:solidFill>
        </p:grpSpPr>
        <p:sp>
          <p:nvSpPr>
            <p:cNvPr id="22" name="泪滴形 21">
              <a:extLst>
                <a:ext uri="{FF2B5EF4-FFF2-40B4-BE49-F238E27FC236}">
                  <a16:creationId xmlns:a16="http://schemas.microsoft.com/office/drawing/2014/main" id="{3218647F-FC22-4EBF-A90D-48EE20B03991}"/>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23" name="Freeform 10">
              <a:extLst>
                <a:ext uri="{FF2B5EF4-FFF2-40B4-BE49-F238E27FC236}">
                  <a16:creationId xmlns:a16="http://schemas.microsoft.com/office/drawing/2014/main" id="{DA843928-1330-40A9-BC9E-5B7EE692B699}"/>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24" name="TextBox 1210">
            <a:extLst>
              <a:ext uri="{FF2B5EF4-FFF2-40B4-BE49-F238E27FC236}">
                <a16:creationId xmlns:a16="http://schemas.microsoft.com/office/drawing/2014/main" id="{7AF8B450-1034-49D0-AC04-D7DE3867CD52}"/>
              </a:ext>
            </a:extLst>
          </p:cNvPr>
          <p:cNvSpPr/>
          <p:nvPr/>
        </p:nvSpPr>
        <p:spPr>
          <a:xfrm>
            <a:off x="435925" y="4803759"/>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1394EA6-A3DD-496A-AA6C-6D80FD762573}"/>
                  </a:ext>
                </a:extLst>
              </p:cNvPr>
              <p:cNvSpPr txBox="1"/>
              <p:nvPr/>
            </p:nvSpPr>
            <p:spPr>
              <a:xfrm>
                <a:off x="6044688" y="2159967"/>
                <a:ext cx="2705721" cy="63658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2</m:t>
                              </m:r>
                            </m:den>
                          </m:f>
                        </m:e>
                      </m:d>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Θ</m:t>
                      </m:r>
                      <m:r>
                        <a:rPr lang="en-US" altLang="zh-CN" sz="2000" b="0" i="1" smtClean="0">
                          <a:latin typeface="Cambria Math" panose="02040503050406030204" pitchFamily="18" charset="0"/>
                        </a:rPr>
                        <m:t>(1)</m:t>
                      </m:r>
                    </m:oMath>
                  </m:oMathPara>
                </a14:m>
                <a:endParaRPr lang="zh-CN" altLang="en-US" sz="2000" dirty="0"/>
              </a:p>
            </p:txBody>
          </p:sp>
        </mc:Choice>
        <mc:Fallback>
          <p:sp>
            <p:nvSpPr>
              <p:cNvPr id="29" name="文本框 28">
                <a:extLst>
                  <a:ext uri="{FF2B5EF4-FFF2-40B4-BE49-F238E27FC236}">
                    <a16:creationId xmlns:a16="http://schemas.microsoft.com/office/drawing/2014/main" id="{51394EA6-A3DD-496A-AA6C-6D80FD762573}"/>
                  </a:ext>
                </a:extLst>
              </p:cNvPr>
              <p:cNvSpPr txBox="1">
                <a:spLocks noRot="1" noChangeAspect="1" noMove="1" noResize="1" noEditPoints="1" noAdjustHandles="1" noChangeArrowheads="1" noChangeShapeType="1" noTextEdit="1"/>
              </p:cNvSpPr>
              <p:nvPr/>
            </p:nvSpPr>
            <p:spPr>
              <a:xfrm>
                <a:off x="6044688" y="2159967"/>
                <a:ext cx="2705721" cy="63658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52C29503-D4BB-4472-A531-7F3F3BC12862}"/>
                  </a:ext>
                </a:extLst>
              </p:cNvPr>
              <p:cNvSpPr txBox="1"/>
              <p:nvPr/>
            </p:nvSpPr>
            <p:spPr>
              <a:xfrm>
                <a:off x="6191228" y="2964202"/>
                <a:ext cx="2236662"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dirty="0"/>
              </a:p>
            </p:txBody>
          </p:sp>
        </mc:Choice>
        <mc:Fallback>
          <p:sp>
            <p:nvSpPr>
              <p:cNvPr id="30" name="文本框 29">
                <a:extLst>
                  <a:ext uri="{FF2B5EF4-FFF2-40B4-BE49-F238E27FC236}">
                    <a16:creationId xmlns:a16="http://schemas.microsoft.com/office/drawing/2014/main" id="{52C29503-D4BB-4472-A531-7F3F3BC12862}"/>
                  </a:ext>
                </a:extLst>
              </p:cNvPr>
              <p:cNvSpPr txBox="1">
                <a:spLocks noRot="1" noChangeAspect="1" noMove="1" noResize="1" noEditPoints="1" noAdjustHandles="1" noChangeArrowheads="1" noChangeShapeType="1" noTextEdit="1"/>
              </p:cNvSpPr>
              <p:nvPr/>
            </p:nvSpPr>
            <p:spPr>
              <a:xfrm>
                <a:off x="6191228" y="2964202"/>
                <a:ext cx="2236662" cy="400110"/>
              </a:xfrm>
              <a:prstGeom prst="rect">
                <a:avLst/>
              </a:prstGeom>
              <a:blipFill>
                <a:blip r:embed="rId5"/>
                <a:stretch>
                  <a:fillRect b="-16667"/>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32EFD2B1-E613-48F8-9F26-955545925E68}"/>
              </a:ext>
            </a:extLst>
          </p:cNvPr>
          <p:cNvSpPr txBox="1"/>
          <p:nvPr/>
        </p:nvSpPr>
        <p:spPr>
          <a:xfrm>
            <a:off x="5757901" y="1958650"/>
            <a:ext cx="1195203" cy="276999"/>
          </a:xfrm>
          <a:prstGeom prst="rect">
            <a:avLst/>
          </a:prstGeom>
          <a:noFill/>
        </p:spPr>
        <p:txBody>
          <a:bodyPr wrap="square" rtlCol="0">
            <a:spAutoFit/>
          </a:bodyPr>
          <a:lstStyle/>
          <a:p>
            <a:r>
              <a:rPr lang="en-US" altLang="zh-CN" sz="1200" dirty="0">
                <a:solidFill>
                  <a:schemeClr val="bg2">
                    <a:lumMod val="50000"/>
                  </a:schemeClr>
                </a:solidFill>
              </a:rPr>
              <a:t>Worst Case…</a:t>
            </a:r>
            <a:endParaRPr lang="zh-CN" altLang="en-US" sz="1200" dirty="0">
              <a:solidFill>
                <a:schemeClr val="bg2">
                  <a:lumMod val="50000"/>
                </a:schemeClr>
              </a:solidFill>
            </a:endParaRPr>
          </a:p>
        </p:txBody>
      </p:sp>
      <p:sp>
        <p:nvSpPr>
          <p:cNvPr id="32" name="文本框 31">
            <a:extLst>
              <a:ext uri="{FF2B5EF4-FFF2-40B4-BE49-F238E27FC236}">
                <a16:creationId xmlns:a16="http://schemas.microsoft.com/office/drawing/2014/main" id="{3545F38F-EFE2-431C-86AB-D680C1DD2B0E}"/>
              </a:ext>
            </a:extLst>
          </p:cNvPr>
          <p:cNvSpPr txBox="1"/>
          <p:nvPr/>
        </p:nvSpPr>
        <p:spPr>
          <a:xfrm>
            <a:off x="1657761" y="3840344"/>
            <a:ext cx="4533467" cy="523220"/>
          </a:xfrm>
          <a:prstGeom prst="rect">
            <a:avLst/>
          </a:prstGeom>
          <a:noFill/>
        </p:spPr>
        <p:txBody>
          <a:bodyPr wrap="square" rtlCol="0">
            <a:spAutoFit/>
          </a:bodyPr>
          <a:lstStyle/>
          <a:p>
            <a:r>
              <a:rPr lang="zh-CN" altLang="en-US" dirty="0"/>
              <a:t>直观理解：已知两个对是最大堆，合起来之后，对新的根节点用最大堆化函数，最后得到一个最大堆。</a:t>
            </a:r>
          </a:p>
        </p:txBody>
      </p:sp>
    </p:spTree>
    <p:extLst>
      <p:ext uri="{BB962C8B-B14F-4D97-AF65-F5344CB8AC3E}">
        <p14:creationId xmlns:p14="http://schemas.microsoft.com/office/powerpoint/2010/main" val="79804276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D7180F0C-ABDB-4838-AE02-6E797009A518}"/>
              </a:ext>
            </a:extLst>
          </p:cNvPr>
          <p:cNvPicPr>
            <a:picLocks noChangeAspect="1"/>
          </p:cNvPicPr>
          <p:nvPr/>
        </p:nvPicPr>
        <p:blipFill>
          <a:blip r:embed="rId3"/>
          <a:stretch>
            <a:fillRect/>
          </a:stretch>
        </p:blipFill>
        <p:spPr>
          <a:xfrm>
            <a:off x="618371" y="860035"/>
            <a:ext cx="3953629" cy="4030815"/>
          </a:xfrm>
          <a:prstGeom prst="rect">
            <a:avLst/>
          </a:prstGeom>
        </p:spPr>
      </p:pic>
      <p:grpSp>
        <p:nvGrpSpPr>
          <p:cNvPr id="6" name="组合 5">
            <a:extLst>
              <a:ext uri="{FF2B5EF4-FFF2-40B4-BE49-F238E27FC236}">
                <a16:creationId xmlns:a16="http://schemas.microsoft.com/office/drawing/2014/main" id="{428F0704-E363-42C0-8EB3-80DBBF0532C4}"/>
              </a:ext>
            </a:extLst>
          </p:cNvPr>
          <p:cNvGrpSpPr/>
          <p:nvPr/>
        </p:nvGrpSpPr>
        <p:grpSpPr>
          <a:xfrm>
            <a:off x="4889992" y="795989"/>
            <a:ext cx="1067276" cy="1067276"/>
            <a:chOff x="6496050" y="2037080"/>
            <a:chExt cx="1423035" cy="1423035"/>
          </a:xfrm>
          <a:solidFill>
            <a:schemeClr val="bg1"/>
          </a:solidFill>
        </p:grpSpPr>
        <p:sp>
          <p:nvSpPr>
            <p:cNvPr id="7" name="泪滴形 6">
              <a:extLst>
                <a:ext uri="{FF2B5EF4-FFF2-40B4-BE49-F238E27FC236}">
                  <a16:creationId xmlns:a16="http://schemas.microsoft.com/office/drawing/2014/main" id="{99D1678E-E52D-4E7F-A5B1-95552D2E4BE5}"/>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8" name="Freeform 12">
              <a:extLst>
                <a:ext uri="{FF2B5EF4-FFF2-40B4-BE49-F238E27FC236}">
                  <a16:creationId xmlns:a16="http://schemas.microsoft.com/office/drawing/2014/main" id="{05E60F7D-3FBA-4E12-BB41-2AB9775D25C5}"/>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9" name="TextBox 1210">
            <a:extLst>
              <a:ext uri="{FF2B5EF4-FFF2-40B4-BE49-F238E27FC236}">
                <a16:creationId xmlns:a16="http://schemas.microsoft.com/office/drawing/2014/main" id="{D6DE5D3B-23C8-4895-A661-D90AF4F47941}"/>
              </a:ext>
            </a:extLst>
          </p:cNvPr>
          <p:cNvSpPr/>
          <p:nvPr/>
        </p:nvSpPr>
        <p:spPr>
          <a:xfrm>
            <a:off x="4905540" y="2214450"/>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p:grpSp>
        <p:nvGrpSpPr>
          <p:cNvPr id="11" name="组合 10">
            <a:extLst>
              <a:ext uri="{FF2B5EF4-FFF2-40B4-BE49-F238E27FC236}">
                <a16:creationId xmlns:a16="http://schemas.microsoft.com/office/drawing/2014/main" id="{04758479-7005-4876-8B84-EA79427E1669}"/>
              </a:ext>
            </a:extLst>
          </p:cNvPr>
          <p:cNvGrpSpPr/>
          <p:nvPr/>
        </p:nvGrpSpPr>
        <p:grpSpPr>
          <a:xfrm>
            <a:off x="4979760" y="2729090"/>
            <a:ext cx="1067276" cy="1067276"/>
            <a:chOff x="8827770" y="2037080"/>
            <a:chExt cx="1423035" cy="1423035"/>
          </a:xfrm>
          <a:solidFill>
            <a:schemeClr val="bg1"/>
          </a:solidFill>
        </p:grpSpPr>
        <p:sp>
          <p:nvSpPr>
            <p:cNvPr id="12" name="泪滴形 11">
              <a:extLst>
                <a:ext uri="{FF2B5EF4-FFF2-40B4-BE49-F238E27FC236}">
                  <a16:creationId xmlns:a16="http://schemas.microsoft.com/office/drawing/2014/main" id="{2B99526C-DADA-4500-9C3D-7616D5D476E0}"/>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Freeform 10">
              <a:extLst>
                <a:ext uri="{FF2B5EF4-FFF2-40B4-BE49-F238E27FC236}">
                  <a16:creationId xmlns:a16="http://schemas.microsoft.com/office/drawing/2014/main" id="{790CF27A-8A42-47F7-8831-796654537C20}"/>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4" name="TextBox 1210">
            <a:extLst>
              <a:ext uri="{FF2B5EF4-FFF2-40B4-BE49-F238E27FC236}">
                <a16:creationId xmlns:a16="http://schemas.microsoft.com/office/drawing/2014/main" id="{EFD7281A-A30D-4087-8894-85E955497D98}"/>
              </a:ext>
            </a:extLst>
          </p:cNvPr>
          <p:cNvSpPr/>
          <p:nvPr/>
        </p:nvSpPr>
        <p:spPr>
          <a:xfrm>
            <a:off x="5174845" y="4147551"/>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7FD7882-BC47-4C8E-8763-F2637D104D1C}"/>
                  </a:ext>
                </a:extLst>
              </p:cNvPr>
              <p:cNvSpPr txBox="1"/>
              <p:nvPr/>
            </p:nvSpPr>
            <p:spPr>
              <a:xfrm>
                <a:off x="6128205" y="1191216"/>
                <a:ext cx="294713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𝑛𝑂</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𝑛</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oMath>
                  </m:oMathPara>
                </a14:m>
                <a:endParaRPr lang="zh-CN" altLang="en-US" dirty="0"/>
              </a:p>
            </p:txBody>
          </p:sp>
        </mc:Choice>
        <mc:Fallback>
          <p:sp>
            <p:nvSpPr>
              <p:cNvPr id="5" name="文本框 4">
                <a:extLst>
                  <a:ext uri="{FF2B5EF4-FFF2-40B4-BE49-F238E27FC236}">
                    <a16:creationId xmlns:a16="http://schemas.microsoft.com/office/drawing/2014/main" id="{77FD7882-BC47-4C8E-8763-F2637D104D1C}"/>
                  </a:ext>
                </a:extLst>
              </p:cNvPr>
              <p:cNvSpPr txBox="1">
                <a:spLocks noRot="1" noChangeAspect="1" noMove="1" noResize="1" noEditPoints="1" noAdjustHandles="1" noChangeArrowheads="1" noChangeShapeType="1" noTextEdit="1"/>
              </p:cNvSpPr>
              <p:nvPr/>
            </p:nvSpPr>
            <p:spPr>
              <a:xfrm>
                <a:off x="6128205" y="1191216"/>
                <a:ext cx="2947131" cy="400110"/>
              </a:xfrm>
              <a:prstGeom prst="rect">
                <a:avLst/>
              </a:prstGeom>
              <a:blipFill>
                <a:blip r:embed="rId4"/>
                <a:stretch>
                  <a:fillRect b="-1666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70950092-300C-4F93-87D1-940ADBBE8828}"/>
              </a:ext>
            </a:extLst>
          </p:cNvPr>
          <p:cNvSpPr txBox="1"/>
          <p:nvPr/>
        </p:nvSpPr>
        <p:spPr>
          <a:xfrm>
            <a:off x="6532368" y="3057374"/>
            <a:ext cx="2355074" cy="954107"/>
          </a:xfrm>
          <a:prstGeom prst="rect">
            <a:avLst/>
          </a:prstGeom>
          <a:noFill/>
        </p:spPr>
        <p:txBody>
          <a:bodyPr wrap="square" rtlCol="0">
            <a:spAutoFit/>
          </a:bodyPr>
          <a:lstStyle/>
          <a:p>
            <a:r>
              <a:rPr lang="zh-CN" altLang="en-US" dirty="0"/>
              <a:t>循环不变式：每次循环后，堆内元素个数减一，堆仍是最大堆，</a:t>
            </a:r>
            <a:r>
              <a:rPr lang="en-US" altLang="zh-CN" dirty="0" err="1"/>
              <a:t>ans</a:t>
            </a:r>
            <a:r>
              <a:rPr lang="zh-CN" altLang="en-US" dirty="0"/>
              <a:t>数组内元素个数加一，且是递减数组。</a:t>
            </a:r>
          </a:p>
        </p:txBody>
      </p:sp>
    </p:spTree>
    <p:extLst>
      <p:ext uri="{BB962C8B-B14F-4D97-AF65-F5344CB8AC3E}">
        <p14:creationId xmlns:p14="http://schemas.microsoft.com/office/powerpoint/2010/main" val="332298866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77925" y="1670487"/>
            <a:ext cx="2051715"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二叉树</a:t>
            </a:r>
          </a:p>
        </p:txBody>
      </p:sp>
      <p:grpSp>
        <p:nvGrpSpPr>
          <p:cNvPr id="2" name="组合 1"/>
          <p:cNvGrpSpPr/>
          <p:nvPr/>
        </p:nvGrpSpPr>
        <p:grpSpPr>
          <a:xfrm>
            <a:off x="5168648" y="1650673"/>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77925" y="2388031"/>
            <a:ext cx="2051715"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用二叉树实现堆</a:t>
            </a:r>
          </a:p>
        </p:txBody>
      </p:sp>
      <p:grpSp>
        <p:nvGrpSpPr>
          <p:cNvPr id="80" name="组合 79"/>
          <p:cNvGrpSpPr/>
          <p:nvPr/>
        </p:nvGrpSpPr>
        <p:grpSpPr>
          <a:xfrm>
            <a:off x="5168648" y="2368217"/>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77925" y="3105575"/>
            <a:ext cx="2051716"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用堆实现优先队列</a:t>
            </a:r>
          </a:p>
        </p:txBody>
      </p:sp>
      <p:grpSp>
        <p:nvGrpSpPr>
          <p:cNvPr id="84" name="组合 83"/>
          <p:cNvGrpSpPr/>
          <p:nvPr/>
        </p:nvGrpSpPr>
        <p:grpSpPr>
          <a:xfrm>
            <a:off x="5168648" y="3085761"/>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F08B905-E426-4EC7-8BA0-3DC1AD0C54AE}"/>
              </a:ext>
            </a:extLst>
          </p:cNvPr>
          <p:cNvSpPr txBox="1"/>
          <p:nvPr/>
        </p:nvSpPr>
        <p:spPr>
          <a:xfrm>
            <a:off x="7559352" y="3823119"/>
            <a:ext cx="1334035" cy="261610"/>
          </a:xfrm>
          <a:prstGeom prst="rect">
            <a:avLst/>
          </a:prstGeom>
          <a:noFill/>
        </p:spPr>
        <p:txBody>
          <a:bodyPr wrap="square" rtlCol="0">
            <a:spAutoFit/>
          </a:bodyPr>
          <a:lstStyle/>
          <a:p>
            <a:r>
              <a:rPr lang="zh-CN" altLang="en-US" sz="1100" dirty="0">
                <a:solidFill>
                  <a:schemeClr val="bg2">
                    <a:lumMod val="50000"/>
                  </a:schemeClr>
                </a:solidFill>
              </a:rPr>
              <a:t>有一些分析。。。</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用堆实现优先队列</a:t>
            </a: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2" name="文本框 1">
            <a:extLst>
              <a:ext uri="{FF2B5EF4-FFF2-40B4-BE49-F238E27FC236}">
                <a16:creationId xmlns:a16="http://schemas.microsoft.com/office/drawing/2014/main" id="{03882995-EB36-4CC1-8206-CF8A09AF78AA}"/>
              </a:ext>
            </a:extLst>
          </p:cNvPr>
          <p:cNvSpPr txBox="1"/>
          <p:nvPr/>
        </p:nvSpPr>
        <p:spPr>
          <a:xfrm>
            <a:off x="3427355" y="3444360"/>
            <a:ext cx="2710308" cy="307777"/>
          </a:xfrm>
          <a:prstGeom prst="rect">
            <a:avLst/>
          </a:prstGeom>
          <a:noFill/>
        </p:spPr>
        <p:txBody>
          <a:bodyPr wrap="square" rtlCol="0">
            <a:spAutoFit/>
          </a:bodyPr>
          <a:lstStyle/>
          <a:p>
            <a:r>
              <a:rPr lang="zh-CN" altLang="en-US" dirty="0">
                <a:solidFill>
                  <a:schemeClr val="bg2">
                    <a:lumMod val="50000"/>
                  </a:schemeClr>
                </a:solidFill>
              </a:rPr>
              <a:t>用最大堆实现最大优先队列。</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E99FEC52-92BD-4F7D-A319-2F5175D03F1B}"/>
              </a:ext>
            </a:extLst>
          </p:cNvPr>
          <p:cNvPicPr>
            <a:picLocks noChangeAspect="1"/>
          </p:cNvPicPr>
          <p:nvPr/>
        </p:nvPicPr>
        <p:blipFill>
          <a:blip r:embed="rId3"/>
          <a:stretch>
            <a:fillRect/>
          </a:stretch>
        </p:blipFill>
        <p:spPr>
          <a:xfrm>
            <a:off x="716110" y="2099813"/>
            <a:ext cx="3773227" cy="1215303"/>
          </a:xfrm>
          <a:prstGeom prst="rect">
            <a:avLst/>
          </a:prstGeom>
        </p:spPr>
      </p:pic>
      <p:grpSp>
        <p:nvGrpSpPr>
          <p:cNvPr id="6" name="组合 5">
            <a:extLst>
              <a:ext uri="{FF2B5EF4-FFF2-40B4-BE49-F238E27FC236}">
                <a16:creationId xmlns:a16="http://schemas.microsoft.com/office/drawing/2014/main" id="{F8E69690-7F6E-4536-A5A3-63ABA3ED6331}"/>
              </a:ext>
            </a:extLst>
          </p:cNvPr>
          <p:cNvGrpSpPr/>
          <p:nvPr/>
        </p:nvGrpSpPr>
        <p:grpSpPr>
          <a:xfrm>
            <a:off x="5427399" y="848616"/>
            <a:ext cx="1067276" cy="1067276"/>
            <a:chOff x="6496050" y="2037080"/>
            <a:chExt cx="1423035" cy="1423035"/>
          </a:xfrm>
          <a:solidFill>
            <a:schemeClr val="bg1"/>
          </a:solidFill>
        </p:grpSpPr>
        <p:sp>
          <p:nvSpPr>
            <p:cNvPr id="7" name="泪滴形 6">
              <a:extLst>
                <a:ext uri="{FF2B5EF4-FFF2-40B4-BE49-F238E27FC236}">
                  <a16:creationId xmlns:a16="http://schemas.microsoft.com/office/drawing/2014/main" id="{BF7E01CF-5368-4742-A447-DB42854DC3E2}"/>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8" name="Freeform 12">
              <a:extLst>
                <a:ext uri="{FF2B5EF4-FFF2-40B4-BE49-F238E27FC236}">
                  <a16:creationId xmlns:a16="http://schemas.microsoft.com/office/drawing/2014/main" id="{69E62380-499A-4A4E-B249-8C1AF941E64E}"/>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9" name="TextBox 1210">
            <a:extLst>
              <a:ext uri="{FF2B5EF4-FFF2-40B4-BE49-F238E27FC236}">
                <a16:creationId xmlns:a16="http://schemas.microsoft.com/office/drawing/2014/main" id="{79846A3E-1596-4A07-82AB-438511AFFDA6}"/>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80E30B8-40EA-4740-B48C-2DDEC52CA0CD}"/>
                  </a:ext>
                </a:extLst>
              </p:cNvPr>
              <p:cNvSpPr txBox="1"/>
              <p:nvPr/>
            </p:nvSpPr>
            <p:spPr>
              <a:xfrm>
                <a:off x="697113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zh-CN" altLang="en-US" sz="2000" dirty="0"/>
              </a:p>
            </p:txBody>
          </p:sp>
        </mc:Choice>
        <mc:Fallback>
          <p:sp>
            <p:nvSpPr>
              <p:cNvPr id="10" name="文本框 9">
                <a:extLst>
                  <a:ext uri="{FF2B5EF4-FFF2-40B4-BE49-F238E27FC236}">
                    <a16:creationId xmlns:a16="http://schemas.microsoft.com/office/drawing/2014/main" id="{380E30B8-40EA-4740-B48C-2DDEC52CA0CD}"/>
                  </a:ext>
                </a:extLst>
              </p:cNvPr>
              <p:cNvSpPr txBox="1">
                <a:spLocks noRot="1" noChangeAspect="1" noMove="1" noResize="1" noEditPoints="1" noAdjustHandles="1" noChangeArrowheads="1" noChangeShapeType="1" noTextEdit="1"/>
              </p:cNvSpPr>
              <p:nvPr/>
            </p:nvSpPr>
            <p:spPr>
              <a:xfrm>
                <a:off x="697113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297DE86C-43DF-4DD3-B52A-43AB71FBE63B}"/>
              </a:ext>
            </a:extLst>
          </p:cNvPr>
          <p:cNvGrpSpPr/>
          <p:nvPr/>
        </p:nvGrpSpPr>
        <p:grpSpPr>
          <a:xfrm>
            <a:off x="5517167" y="2781717"/>
            <a:ext cx="1067276" cy="1067276"/>
            <a:chOff x="8827770" y="2037080"/>
            <a:chExt cx="1423035" cy="1423035"/>
          </a:xfrm>
          <a:solidFill>
            <a:schemeClr val="bg1"/>
          </a:solidFill>
        </p:grpSpPr>
        <p:sp>
          <p:nvSpPr>
            <p:cNvPr id="12" name="泪滴形 11">
              <a:extLst>
                <a:ext uri="{FF2B5EF4-FFF2-40B4-BE49-F238E27FC236}">
                  <a16:creationId xmlns:a16="http://schemas.microsoft.com/office/drawing/2014/main" id="{290B28B4-E4BB-44AE-8FFF-296087F72DFA}"/>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Freeform 10">
              <a:extLst>
                <a:ext uri="{FF2B5EF4-FFF2-40B4-BE49-F238E27FC236}">
                  <a16:creationId xmlns:a16="http://schemas.microsoft.com/office/drawing/2014/main" id="{60F20FEA-A0CF-4879-BEDF-0C7D377BA0BD}"/>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4" name="TextBox 1210">
            <a:extLst>
              <a:ext uri="{FF2B5EF4-FFF2-40B4-BE49-F238E27FC236}">
                <a16:creationId xmlns:a16="http://schemas.microsoft.com/office/drawing/2014/main" id="{CF9BF049-655A-4466-AC6C-125363C4EAD7}"/>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Tree>
    <p:extLst>
      <p:ext uri="{BB962C8B-B14F-4D97-AF65-F5344CB8AC3E}">
        <p14:creationId xmlns:p14="http://schemas.microsoft.com/office/powerpoint/2010/main" val="187149110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0EB93DD-BC4D-4C24-8E90-924AD8EEF227}"/>
              </a:ext>
            </a:extLst>
          </p:cNvPr>
          <p:cNvPicPr>
            <a:picLocks noChangeAspect="1"/>
          </p:cNvPicPr>
          <p:nvPr/>
        </p:nvPicPr>
        <p:blipFill>
          <a:blip r:embed="rId3"/>
          <a:stretch>
            <a:fillRect/>
          </a:stretch>
        </p:blipFill>
        <p:spPr>
          <a:xfrm>
            <a:off x="760007" y="930192"/>
            <a:ext cx="4435628" cy="3650374"/>
          </a:xfrm>
          <a:prstGeom prst="rect">
            <a:avLst/>
          </a:prstGeom>
        </p:spPr>
      </p:pic>
      <p:grpSp>
        <p:nvGrpSpPr>
          <p:cNvPr id="5" name="组合 4">
            <a:extLst>
              <a:ext uri="{FF2B5EF4-FFF2-40B4-BE49-F238E27FC236}">
                <a16:creationId xmlns:a16="http://schemas.microsoft.com/office/drawing/2014/main" id="{BDFE8285-15F9-45D8-A5FF-2C2F484F62EC}"/>
              </a:ext>
            </a:extLst>
          </p:cNvPr>
          <p:cNvGrpSpPr/>
          <p:nvPr/>
        </p:nvGrpSpPr>
        <p:grpSpPr>
          <a:xfrm>
            <a:off x="5427399" y="848616"/>
            <a:ext cx="1067276" cy="1067276"/>
            <a:chOff x="6496050" y="2037080"/>
            <a:chExt cx="1423035" cy="1423035"/>
          </a:xfrm>
          <a:solidFill>
            <a:schemeClr val="bg1"/>
          </a:solidFill>
        </p:grpSpPr>
        <p:sp>
          <p:nvSpPr>
            <p:cNvPr id="6" name="泪滴形 5">
              <a:extLst>
                <a:ext uri="{FF2B5EF4-FFF2-40B4-BE49-F238E27FC236}">
                  <a16:creationId xmlns:a16="http://schemas.microsoft.com/office/drawing/2014/main" id="{1BBA4BA9-F38A-4639-9BAC-C2F8B8BC1F48}"/>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7" name="Freeform 12">
              <a:extLst>
                <a:ext uri="{FF2B5EF4-FFF2-40B4-BE49-F238E27FC236}">
                  <a16:creationId xmlns:a16="http://schemas.microsoft.com/office/drawing/2014/main" id="{911AD18A-9410-447E-917D-3A1BEC8B226A}"/>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8" name="TextBox 1210">
            <a:extLst>
              <a:ext uri="{FF2B5EF4-FFF2-40B4-BE49-F238E27FC236}">
                <a16:creationId xmlns:a16="http://schemas.microsoft.com/office/drawing/2014/main" id="{D4FC5089-9529-42DC-BD90-510C1B1017FA}"/>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650980C-3228-4A96-90FB-6ABF5C053861}"/>
                  </a:ext>
                </a:extLst>
              </p:cNvPr>
              <p:cNvSpPr txBox="1"/>
              <p:nvPr/>
            </p:nvSpPr>
            <p:spPr>
              <a:xfrm>
                <a:off x="6971131" y="159139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p:sp>
            <p:nvSpPr>
              <p:cNvPr id="9" name="文本框 8">
                <a:extLst>
                  <a:ext uri="{FF2B5EF4-FFF2-40B4-BE49-F238E27FC236}">
                    <a16:creationId xmlns:a16="http://schemas.microsoft.com/office/drawing/2014/main" id="{8650980C-3228-4A96-90FB-6ABF5C053861}"/>
                  </a:ext>
                </a:extLst>
              </p:cNvPr>
              <p:cNvSpPr txBox="1">
                <a:spLocks noRot="1" noChangeAspect="1" noMove="1" noResize="1" noEditPoints="1" noAdjustHandles="1" noChangeArrowheads="1" noChangeShapeType="1" noTextEdit="1"/>
              </p:cNvSpPr>
              <p:nvPr/>
            </p:nvSpPr>
            <p:spPr>
              <a:xfrm>
                <a:off x="6971131" y="159139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F6B3F06F-5BE1-4349-A30E-283443D81A91}"/>
              </a:ext>
            </a:extLst>
          </p:cNvPr>
          <p:cNvGrpSpPr/>
          <p:nvPr/>
        </p:nvGrpSpPr>
        <p:grpSpPr>
          <a:xfrm>
            <a:off x="5517167" y="2781717"/>
            <a:ext cx="1067276" cy="1067276"/>
            <a:chOff x="8827770" y="2037080"/>
            <a:chExt cx="1423035" cy="1423035"/>
          </a:xfrm>
          <a:solidFill>
            <a:schemeClr val="bg1"/>
          </a:solidFill>
        </p:grpSpPr>
        <p:sp>
          <p:nvSpPr>
            <p:cNvPr id="11" name="泪滴形 10">
              <a:extLst>
                <a:ext uri="{FF2B5EF4-FFF2-40B4-BE49-F238E27FC236}">
                  <a16:creationId xmlns:a16="http://schemas.microsoft.com/office/drawing/2014/main" id="{3B4C1C05-512F-4934-92B7-DA350A61D80E}"/>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2" name="Freeform 10">
              <a:extLst>
                <a:ext uri="{FF2B5EF4-FFF2-40B4-BE49-F238E27FC236}">
                  <a16:creationId xmlns:a16="http://schemas.microsoft.com/office/drawing/2014/main" id="{D8E3AF77-3A90-441D-BE46-16219D43E5C4}"/>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3" name="TextBox 1210">
            <a:extLst>
              <a:ext uri="{FF2B5EF4-FFF2-40B4-BE49-F238E27FC236}">
                <a16:creationId xmlns:a16="http://schemas.microsoft.com/office/drawing/2014/main" id="{00306DF1-5D06-43D4-A5B3-C1A8E95023CD}"/>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Tree>
    <p:extLst>
      <p:ext uri="{BB962C8B-B14F-4D97-AF65-F5344CB8AC3E}">
        <p14:creationId xmlns:p14="http://schemas.microsoft.com/office/powerpoint/2010/main" val="203615515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AF583AEC-BE7C-4F8A-AC15-BD65FBF7083E}"/>
              </a:ext>
            </a:extLst>
          </p:cNvPr>
          <p:cNvPicPr>
            <a:picLocks noChangeAspect="1"/>
          </p:cNvPicPr>
          <p:nvPr/>
        </p:nvPicPr>
        <p:blipFill>
          <a:blip r:embed="rId3"/>
          <a:stretch>
            <a:fillRect/>
          </a:stretch>
        </p:blipFill>
        <p:spPr>
          <a:xfrm>
            <a:off x="742924" y="787562"/>
            <a:ext cx="6868805" cy="2533045"/>
          </a:xfrm>
          <a:prstGeom prst="rect">
            <a:avLst/>
          </a:prstGeom>
        </p:spPr>
      </p:pic>
      <p:grpSp>
        <p:nvGrpSpPr>
          <p:cNvPr id="5" name="组合 4">
            <a:extLst>
              <a:ext uri="{FF2B5EF4-FFF2-40B4-BE49-F238E27FC236}">
                <a16:creationId xmlns:a16="http://schemas.microsoft.com/office/drawing/2014/main" id="{56586EAF-C87E-4341-BB69-937BC621BD81}"/>
              </a:ext>
            </a:extLst>
          </p:cNvPr>
          <p:cNvGrpSpPr/>
          <p:nvPr/>
        </p:nvGrpSpPr>
        <p:grpSpPr>
          <a:xfrm>
            <a:off x="638456" y="3440346"/>
            <a:ext cx="1067276" cy="1067276"/>
            <a:chOff x="6496050" y="2037080"/>
            <a:chExt cx="1423035" cy="1423035"/>
          </a:xfrm>
          <a:solidFill>
            <a:schemeClr val="bg1"/>
          </a:solidFill>
        </p:grpSpPr>
        <p:sp>
          <p:nvSpPr>
            <p:cNvPr id="6" name="泪滴形 5">
              <a:extLst>
                <a:ext uri="{FF2B5EF4-FFF2-40B4-BE49-F238E27FC236}">
                  <a16:creationId xmlns:a16="http://schemas.microsoft.com/office/drawing/2014/main" id="{B15AA58B-F9A8-4FFB-9188-3EAD95E2AD4D}"/>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7" name="Freeform 12">
              <a:extLst>
                <a:ext uri="{FF2B5EF4-FFF2-40B4-BE49-F238E27FC236}">
                  <a16:creationId xmlns:a16="http://schemas.microsoft.com/office/drawing/2014/main" id="{78B3A1F5-FFC4-4577-A78A-353FD421C2E4}"/>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8" name="TextBox 1210">
            <a:extLst>
              <a:ext uri="{FF2B5EF4-FFF2-40B4-BE49-F238E27FC236}">
                <a16:creationId xmlns:a16="http://schemas.microsoft.com/office/drawing/2014/main" id="{DE834513-C301-434F-9AF9-A4D29D2F7C45}"/>
              </a:ext>
            </a:extLst>
          </p:cNvPr>
          <p:cNvSpPr/>
          <p:nvPr/>
        </p:nvSpPr>
        <p:spPr>
          <a:xfrm>
            <a:off x="654004" y="485880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02C960C-882C-4C49-AB18-B28257DB478E}"/>
                  </a:ext>
                </a:extLst>
              </p:cNvPr>
              <p:cNvSpPr txBox="1"/>
              <p:nvPr/>
            </p:nvSpPr>
            <p:spPr>
              <a:xfrm>
                <a:off x="2182188" y="4183122"/>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oMath>
                  </m:oMathPara>
                </a14:m>
                <a:endParaRPr lang="zh-CN" altLang="en-US" sz="2000" dirty="0"/>
              </a:p>
            </p:txBody>
          </p:sp>
        </mc:Choice>
        <mc:Fallback>
          <p:sp>
            <p:nvSpPr>
              <p:cNvPr id="9" name="文本框 8">
                <a:extLst>
                  <a:ext uri="{FF2B5EF4-FFF2-40B4-BE49-F238E27FC236}">
                    <a16:creationId xmlns:a16="http://schemas.microsoft.com/office/drawing/2014/main" id="{C02C960C-882C-4C49-AB18-B28257DB478E}"/>
                  </a:ext>
                </a:extLst>
              </p:cNvPr>
              <p:cNvSpPr txBox="1">
                <a:spLocks noRot="1" noChangeAspect="1" noMove="1" noResize="1" noEditPoints="1" noAdjustHandles="1" noChangeArrowheads="1" noChangeShapeType="1" noTextEdit="1"/>
              </p:cNvSpPr>
              <p:nvPr/>
            </p:nvSpPr>
            <p:spPr>
              <a:xfrm>
                <a:off x="2182188" y="4183122"/>
                <a:ext cx="1578821" cy="400110"/>
              </a:xfrm>
              <a:prstGeom prst="rect">
                <a:avLst/>
              </a:prstGeom>
              <a:blipFill>
                <a:blip r:embed="rId4"/>
                <a:stretch>
                  <a:fillRect b="-16667"/>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82A85456-D24E-4D67-A799-27F24EFF13DC}"/>
              </a:ext>
            </a:extLst>
          </p:cNvPr>
          <p:cNvGrpSpPr/>
          <p:nvPr/>
        </p:nvGrpSpPr>
        <p:grpSpPr>
          <a:xfrm>
            <a:off x="4958001" y="3433923"/>
            <a:ext cx="1067276" cy="1067276"/>
            <a:chOff x="8827770" y="2037080"/>
            <a:chExt cx="1423035" cy="1423035"/>
          </a:xfrm>
          <a:solidFill>
            <a:schemeClr val="bg1"/>
          </a:solidFill>
        </p:grpSpPr>
        <p:sp>
          <p:nvSpPr>
            <p:cNvPr id="11" name="泪滴形 10">
              <a:extLst>
                <a:ext uri="{FF2B5EF4-FFF2-40B4-BE49-F238E27FC236}">
                  <a16:creationId xmlns:a16="http://schemas.microsoft.com/office/drawing/2014/main" id="{B5434B1D-75E0-4E92-B197-98800E5B86FC}"/>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2" name="Freeform 10">
              <a:extLst>
                <a:ext uri="{FF2B5EF4-FFF2-40B4-BE49-F238E27FC236}">
                  <a16:creationId xmlns:a16="http://schemas.microsoft.com/office/drawing/2014/main" id="{F2AAE870-1B8C-486F-B01F-F5EC8399F805}"/>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3" name="TextBox 1210">
            <a:extLst>
              <a:ext uri="{FF2B5EF4-FFF2-40B4-BE49-F238E27FC236}">
                <a16:creationId xmlns:a16="http://schemas.microsoft.com/office/drawing/2014/main" id="{1BE8B2C7-09FC-4049-9BAF-890005ABC91B}"/>
              </a:ext>
            </a:extLst>
          </p:cNvPr>
          <p:cNvSpPr/>
          <p:nvPr/>
        </p:nvSpPr>
        <p:spPr>
          <a:xfrm>
            <a:off x="5153086" y="4852384"/>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
        <p:nvSpPr>
          <p:cNvPr id="14" name="文本框 13">
            <a:extLst>
              <a:ext uri="{FF2B5EF4-FFF2-40B4-BE49-F238E27FC236}">
                <a16:creationId xmlns:a16="http://schemas.microsoft.com/office/drawing/2014/main" id="{3E3C61DD-E128-4C06-A136-262E2F7B8989}"/>
              </a:ext>
            </a:extLst>
          </p:cNvPr>
          <p:cNvSpPr txBox="1"/>
          <p:nvPr/>
        </p:nvSpPr>
        <p:spPr>
          <a:xfrm>
            <a:off x="2102251" y="3536674"/>
            <a:ext cx="1738693" cy="430887"/>
          </a:xfrm>
          <a:prstGeom prst="rect">
            <a:avLst/>
          </a:prstGeom>
          <a:noFill/>
        </p:spPr>
        <p:txBody>
          <a:bodyPr wrap="square" rtlCol="0">
            <a:spAutoFit/>
          </a:bodyPr>
          <a:lstStyle/>
          <a:p>
            <a:r>
              <a:rPr lang="zh-CN" altLang="en-US" sz="1100" dirty="0">
                <a:solidFill>
                  <a:schemeClr val="bg2">
                    <a:lumMod val="50000"/>
                  </a:schemeClr>
                </a:solidFill>
              </a:rPr>
              <a:t>与用数组实现基本一致。详情见</a:t>
            </a:r>
            <a:r>
              <a:rPr lang="en-US" altLang="zh-CN" sz="1100" dirty="0">
                <a:solidFill>
                  <a:schemeClr val="bg2">
                    <a:lumMod val="50000"/>
                  </a:schemeClr>
                </a:solidFill>
              </a:rPr>
              <a:t>《</a:t>
            </a:r>
            <a:r>
              <a:rPr lang="zh-CN" altLang="en-US" sz="1100" dirty="0">
                <a:solidFill>
                  <a:schemeClr val="bg2">
                    <a:lumMod val="50000"/>
                  </a:schemeClr>
                </a:solidFill>
              </a:rPr>
              <a:t>算法导论</a:t>
            </a:r>
            <a:r>
              <a:rPr lang="en-US" altLang="zh-CN" sz="1100" dirty="0">
                <a:solidFill>
                  <a:schemeClr val="bg2">
                    <a:lumMod val="50000"/>
                  </a:schemeClr>
                </a:solidFill>
              </a:rPr>
              <a:t>》</a:t>
            </a:r>
            <a:r>
              <a:rPr lang="zh-CN" altLang="en-US" sz="1100" dirty="0">
                <a:solidFill>
                  <a:schemeClr val="bg2">
                    <a:lumMod val="50000"/>
                  </a:schemeClr>
                </a:solidFill>
              </a:rPr>
              <a:t>。。。</a:t>
            </a:r>
          </a:p>
        </p:txBody>
      </p:sp>
    </p:spTree>
    <p:extLst>
      <p:ext uri="{BB962C8B-B14F-4D97-AF65-F5344CB8AC3E}">
        <p14:creationId xmlns:p14="http://schemas.microsoft.com/office/powerpoint/2010/main" val="396448393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实现</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9AC45AEF-28DB-4103-9ABD-2B4A1590DD66}"/>
              </a:ext>
            </a:extLst>
          </p:cNvPr>
          <p:cNvPicPr>
            <a:picLocks noChangeAspect="1"/>
          </p:cNvPicPr>
          <p:nvPr/>
        </p:nvPicPr>
        <p:blipFill>
          <a:blip r:embed="rId3"/>
          <a:stretch>
            <a:fillRect/>
          </a:stretch>
        </p:blipFill>
        <p:spPr>
          <a:xfrm>
            <a:off x="716110" y="1485843"/>
            <a:ext cx="3855890" cy="2674877"/>
          </a:xfrm>
          <a:prstGeom prst="rect">
            <a:avLst/>
          </a:prstGeom>
        </p:spPr>
      </p:pic>
      <p:grpSp>
        <p:nvGrpSpPr>
          <p:cNvPr id="6" name="组合 5">
            <a:extLst>
              <a:ext uri="{FF2B5EF4-FFF2-40B4-BE49-F238E27FC236}">
                <a16:creationId xmlns:a16="http://schemas.microsoft.com/office/drawing/2014/main" id="{8FD0E570-1639-4AB9-9320-C8C2F57FFFF9}"/>
              </a:ext>
            </a:extLst>
          </p:cNvPr>
          <p:cNvGrpSpPr/>
          <p:nvPr/>
        </p:nvGrpSpPr>
        <p:grpSpPr>
          <a:xfrm>
            <a:off x="5427399" y="848616"/>
            <a:ext cx="1067276" cy="1067276"/>
            <a:chOff x="6496050" y="2037080"/>
            <a:chExt cx="1423035" cy="1423035"/>
          </a:xfrm>
          <a:solidFill>
            <a:schemeClr val="bg1"/>
          </a:solidFill>
        </p:grpSpPr>
        <p:sp>
          <p:nvSpPr>
            <p:cNvPr id="7" name="泪滴形 6">
              <a:extLst>
                <a:ext uri="{FF2B5EF4-FFF2-40B4-BE49-F238E27FC236}">
                  <a16:creationId xmlns:a16="http://schemas.microsoft.com/office/drawing/2014/main" id="{08088DE9-9820-4AB0-9AFC-B058C4B6A9EF}"/>
                </a:ext>
              </a:extLst>
            </p:cNvPr>
            <p:cNvSpPr/>
            <p:nvPr/>
          </p:nvSpPr>
          <p:spPr>
            <a:xfrm rot="8100000">
              <a:off x="649605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8" name="Freeform 12">
              <a:extLst>
                <a:ext uri="{FF2B5EF4-FFF2-40B4-BE49-F238E27FC236}">
                  <a16:creationId xmlns:a16="http://schemas.microsoft.com/office/drawing/2014/main" id="{4A8CEC17-037D-4089-B509-0675ECB41A7F}"/>
                </a:ext>
              </a:extLst>
            </p:cNvPr>
            <p:cNvSpPr>
              <a:spLocks noEditPoints="1"/>
            </p:cNvSpPr>
            <p:nvPr/>
          </p:nvSpPr>
          <p:spPr>
            <a:xfrm>
              <a:off x="6882765" y="2398395"/>
              <a:ext cx="663575" cy="699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grpFill/>
            <a:ln w="9525">
              <a:noFill/>
            </a:ln>
          </p:spPr>
          <p:txBody>
            <a:bodyPr/>
            <a:lstStyle/>
            <a:p>
              <a:endParaRPr lang="zh-CN" altLang="en-US">
                <a:cs typeface="+mn-ea"/>
                <a:sym typeface="+mn-lt"/>
              </a:endParaRPr>
            </a:p>
          </p:txBody>
        </p:sp>
      </p:grpSp>
      <p:sp>
        <p:nvSpPr>
          <p:cNvPr id="9" name="TextBox 1210">
            <a:extLst>
              <a:ext uri="{FF2B5EF4-FFF2-40B4-BE49-F238E27FC236}">
                <a16:creationId xmlns:a16="http://schemas.microsoft.com/office/drawing/2014/main" id="{31BCB7A3-D8BC-4D24-8ADF-018F57D60F77}"/>
              </a:ext>
            </a:extLst>
          </p:cNvPr>
          <p:cNvSpPr/>
          <p:nvPr/>
        </p:nvSpPr>
        <p:spPr>
          <a:xfrm>
            <a:off x="5442947" y="2267077"/>
            <a:ext cx="1036182"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时间复杂度</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D5BECE4-B905-443C-8FA1-AA384B5802A1}"/>
                  </a:ext>
                </a:extLst>
              </p:cNvPr>
              <p:cNvSpPr txBox="1"/>
              <p:nvPr/>
            </p:nvSpPr>
            <p:spPr>
              <a:xfrm>
                <a:off x="6944800" y="1443898"/>
                <a:ext cx="1578821"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oMath>
                  </m:oMathPara>
                </a14:m>
                <a:endParaRPr lang="zh-CN" altLang="en-US" sz="2000" dirty="0"/>
              </a:p>
            </p:txBody>
          </p:sp>
        </mc:Choice>
        <mc:Fallback>
          <p:sp>
            <p:nvSpPr>
              <p:cNvPr id="10" name="文本框 9">
                <a:extLst>
                  <a:ext uri="{FF2B5EF4-FFF2-40B4-BE49-F238E27FC236}">
                    <a16:creationId xmlns:a16="http://schemas.microsoft.com/office/drawing/2014/main" id="{DD5BECE4-B905-443C-8FA1-AA384B5802A1}"/>
                  </a:ext>
                </a:extLst>
              </p:cNvPr>
              <p:cNvSpPr txBox="1">
                <a:spLocks noRot="1" noChangeAspect="1" noMove="1" noResize="1" noEditPoints="1" noAdjustHandles="1" noChangeArrowheads="1" noChangeShapeType="1" noTextEdit="1"/>
              </p:cNvSpPr>
              <p:nvPr/>
            </p:nvSpPr>
            <p:spPr>
              <a:xfrm>
                <a:off x="6944800" y="1443898"/>
                <a:ext cx="1578821" cy="400110"/>
              </a:xfrm>
              <a:prstGeom prst="rect">
                <a:avLst/>
              </a:prstGeom>
              <a:blipFill>
                <a:blip r:embed="rId4"/>
                <a:stretch>
                  <a:fillRect b="-16923"/>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3125DBC3-573E-4D58-9F62-CAEC70710A92}"/>
              </a:ext>
            </a:extLst>
          </p:cNvPr>
          <p:cNvGrpSpPr/>
          <p:nvPr/>
        </p:nvGrpSpPr>
        <p:grpSpPr>
          <a:xfrm>
            <a:off x="5517167" y="2781717"/>
            <a:ext cx="1067276" cy="1067276"/>
            <a:chOff x="8827770" y="2037080"/>
            <a:chExt cx="1423035" cy="1423035"/>
          </a:xfrm>
          <a:solidFill>
            <a:schemeClr val="bg1"/>
          </a:solidFill>
        </p:grpSpPr>
        <p:sp>
          <p:nvSpPr>
            <p:cNvPr id="12" name="泪滴形 11">
              <a:extLst>
                <a:ext uri="{FF2B5EF4-FFF2-40B4-BE49-F238E27FC236}">
                  <a16:creationId xmlns:a16="http://schemas.microsoft.com/office/drawing/2014/main" id="{04E2D879-573F-486E-BA8A-7F65B099B853}"/>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Freeform 10">
              <a:extLst>
                <a:ext uri="{FF2B5EF4-FFF2-40B4-BE49-F238E27FC236}">
                  <a16:creationId xmlns:a16="http://schemas.microsoft.com/office/drawing/2014/main" id="{77C764BA-F73B-4464-A230-8FF0D98C6CD9}"/>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4" name="TextBox 1210">
            <a:extLst>
              <a:ext uri="{FF2B5EF4-FFF2-40B4-BE49-F238E27FC236}">
                <a16:creationId xmlns:a16="http://schemas.microsoft.com/office/drawing/2014/main" id="{BAF0BA94-BEBD-4BE4-9A66-C0E2EE60C55F}"/>
              </a:ext>
            </a:extLst>
          </p:cNvPr>
          <p:cNvSpPr/>
          <p:nvPr/>
        </p:nvSpPr>
        <p:spPr>
          <a:xfrm>
            <a:off x="5712252" y="4200178"/>
            <a:ext cx="67710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正确性</a:t>
            </a:r>
          </a:p>
        </p:txBody>
      </p:sp>
    </p:spTree>
    <p:extLst>
      <p:ext uri="{BB962C8B-B14F-4D97-AF65-F5344CB8AC3E}">
        <p14:creationId xmlns:p14="http://schemas.microsoft.com/office/powerpoint/2010/main" val="76103634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85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350"/>
                            </p:stCondLst>
                            <p:childTnLst>
                              <p:par>
                                <p:cTn id="23" presetID="53" presetClass="entr" presetSubtype="16"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85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350"/>
                            </p:stCondLst>
                            <p:childTnLst>
                              <p:par>
                                <p:cTn id="35" presetID="53"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435780" y="2029294"/>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259906" y="2752723"/>
            <a:ext cx="4619486"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二叉树</a:t>
            </a: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
        <p:nvSpPr>
          <p:cNvPr id="3" name="文本框 2">
            <a:extLst>
              <a:ext uri="{FF2B5EF4-FFF2-40B4-BE49-F238E27FC236}">
                <a16:creationId xmlns:a16="http://schemas.microsoft.com/office/drawing/2014/main" id="{602FA360-A06C-4478-B43F-F3445D7FE324}"/>
              </a:ext>
            </a:extLst>
          </p:cNvPr>
          <p:cNvSpPr txBox="1"/>
          <p:nvPr/>
        </p:nvSpPr>
        <p:spPr>
          <a:xfrm>
            <a:off x="3145828" y="3508830"/>
            <a:ext cx="2868190" cy="307777"/>
          </a:xfrm>
          <a:prstGeom prst="rect">
            <a:avLst/>
          </a:prstGeom>
          <a:noFill/>
        </p:spPr>
        <p:txBody>
          <a:bodyPr wrap="square" rtlCol="0">
            <a:spAutoFit/>
          </a:bodyPr>
          <a:lstStyle/>
          <a:p>
            <a:r>
              <a:rPr lang="zh-CN" altLang="en-US" dirty="0">
                <a:solidFill>
                  <a:schemeClr val="bg2">
                    <a:lumMod val="50000"/>
                  </a:schemeClr>
                </a:solidFill>
              </a:rPr>
              <a:t>大家肯定都懂，只是简单回顾一下。</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255810" y="569244"/>
            <a:ext cx="422319" cy="446276"/>
            <a:chOff x="6368440" y="1774897"/>
            <a:chExt cx="563092" cy="595035"/>
          </a:xfrm>
          <a:solidFill>
            <a:srgbClr val="1B4367"/>
          </a:solidFill>
        </p:grpSpPr>
        <p:sp>
          <p:nvSpPr>
            <p:cNvPr id="33" name="椭圆 32"/>
            <p:cNvSpPr/>
            <p:nvPr/>
          </p:nvSpPr>
          <p:spPr>
            <a:xfrm>
              <a:off x="6368440" y="1774898"/>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5" name="文本框 34"/>
            <p:cNvSpPr txBox="1"/>
            <p:nvPr/>
          </p:nvSpPr>
          <p:spPr>
            <a:xfrm>
              <a:off x="6378447" y="1774897"/>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1</a:t>
              </a:r>
              <a:endParaRPr lang="en-US" altLang="zh-CN" sz="2300" b="1" dirty="0">
                <a:solidFill>
                  <a:schemeClr val="bg1"/>
                </a:solidFill>
                <a:cs typeface="+mn-ea"/>
                <a:sym typeface="+mn-lt"/>
              </a:endParaRPr>
            </a:p>
          </p:txBody>
        </p:sp>
      </p:grpSp>
      <p:sp>
        <p:nvSpPr>
          <p:cNvPr id="61" name="文本框 60"/>
          <p:cNvSpPr txBox="1"/>
          <p:nvPr/>
        </p:nvSpPr>
        <p:spPr>
          <a:xfrm>
            <a:off x="5700244" y="655101"/>
            <a:ext cx="1217288" cy="2745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2000" kern="0" dirty="0">
                <a:solidFill>
                  <a:schemeClr val="tx1">
                    <a:lumMod val="75000"/>
                    <a:lumOff val="25000"/>
                  </a:schemeClr>
                </a:solidFill>
                <a:cs typeface="+mn-ea"/>
                <a:sym typeface="+mn-lt"/>
              </a:rPr>
              <a:t>定义</a:t>
            </a:r>
            <a:endParaRPr lang="en-US" altLang="zh-CN" sz="2000" kern="0" dirty="0">
              <a:solidFill>
                <a:schemeClr val="tx1">
                  <a:lumMod val="75000"/>
                  <a:lumOff val="25000"/>
                </a:schemeClr>
              </a:solidFill>
              <a:cs typeface="+mn-ea"/>
              <a:sym typeface="+mn-lt"/>
            </a:endParaRPr>
          </a:p>
        </p:txBody>
      </p:sp>
      <p:grpSp>
        <p:nvGrpSpPr>
          <p:cNvPr id="5" name="组合 4"/>
          <p:cNvGrpSpPr/>
          <p:nvPr/>
        </p:nvGrpSpPr>
        <p:grpSpPr>
          <a:xfrm>
            <a:off x="5255810" y="1299459"/>
            <a:ext cx="422319" cy="446276"/>
            <a:chOff x="6368440" y="2745273"/>
            <a:chExt cx="563092" cy="595035"/>
          </a:xfrm>
          <a:solidFill>
            <a:srgbClr val="1B4367"/>
          </a:solidFill>
        </p:grpSpPr>
        <p:sp>
          <p:nvSpPr>
            <p:cNvPr id="34" name="椭圆 33"/>
            <p:cNvSpPr/>
            <p:nvPr/>
          </p:nvSpPr>
          <p:spPr>
            <a:xfrm>
              <a:off x="6368440" y="2745274"/>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文本框 34"/>
            <p:cNvSpPr txBox="1"/>
            <p:nvPr/>
          </p:nvSpPr>
          <p:spPr>
            <a:xfrm>
              <a:off x="6378447" y="2745273"/>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2</a:t>
              </a:r>
              <a:endParaRPr lang="en-US" altLang="zh-CN" sz="2300" b="1" dirty="0">
                <a:solidFill>
                  <a:schemeClr val="bg1"/>
                </a:solidFill>
                <a:cs typeface="+mn-ea"/>
                <a:sym typeface="+mn-lt"/>
              </a:endParaRPr>
            </a:p>
          </p:txBody>
        </p:sp>
      </p:grpSp>
      <p:sp>
        <p:nvSpPr>
          <p:cNvPr id="38" name="文本框 60"/>
          <p:cNvSpPr txBox="1"/>
          <p:nvPr/>
        </p:nvSpPr>
        <p:spPr>
          <a:xfrm>
            <a:off x="5679896" y="1446116"/>
            <a:ext cx="1231996" cy="2745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2000" kern="0" dirty="0">
                <a:solidFill>
                  <a:schemeClr val="tx1">
                    <a:lumMod val="75000"/>
                    <a:lumOff val="25000"/>
                  </a:schemeClr>
                </a:solidFill>
                <a:cs typeface="+mn-ea"/>
                <a:sym typeface="+mn-lt"/>
              </a:rPr>
              <a:t>分类</a:t>
            </a:r>
          </a:p>
        </p:txBody>
      </p:sp>
      <p:grpSp>
        <p:nvGrpSpPr>
          <p:cNvPr id="11" name="组合 10"/>
          <p:cNvGrpSpPr/>
          <p:nvPr/>
        </p:nvGrpSpPr>
        <p:grpSpPr>
          <a:xfrm>
            <a:off x="5255810" y="2029673"/>
            <a:ext cx="422319" cy="446276"/>
            <a:chOff x="6280888" y="3790231"/>
            <a:chExt cx="563092" cy="595035"/>
          </a:xfrm>
          <a:solidFill>
            <a:srgbClr val="1B4367"/>
          </a:solidFill>
        </p:grpSpPr>
        <p:sp>
          <p:nvSpPr>
            <p:cNvPr id="39" name="椭圆 38"/>
            <p:cNvSpPr/>
            <p:nvPr/>
          </p:nvSpPr>
          <p:spPr>
            <a:xfrm>
              <a:off x="6280888" y="3790232"/>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文本框 34"/>
            <p:cNvSpPr txBox="1"/>
            <p:nvPr/>
          </p:nvSpPr>
          <p:spPr>
            <a:xfrm>
              <a:off x="6290895" y="3790231"/>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3</a:t>
              </a:r>
              <a:endParaRPr lang="en-US" altLang="zh-CN" sz="2300" b="1" dirty="0">
                <a:solidFill>
                  <a:schemeClr val="bg1"/>
                </a:solidFill>
                <a:cs typeface="+mn-ea"/>
                <a:sym typeface="+mn-lt"/>
              </a:endParaRPr>
            </a:p>
          </p:txBody>
        </p:sp>
      </p:grpSp>
      <p:sp>
        <p:nvSpPr>
          <p:cNvPr id="41" name="文本框 60"/>
          <p:cNvSpPr txBox="1"/>
          <p:nvPr/>
        </p:nvSpPr>
        <p:spPr>
          <a:xfrm>
            <a:off x="5679896" y="2143322"/>
            <a:ext cx="1231996" cy="2745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2000" kern="0" dirty="0">
                <a:solidFill>
                  <a:schemeClr val="tx1">
                    <a:lumMod val="75000"/>
                    <a:lumOff val="25000"/>
                  </a:schemeClr>
                </a:solidFill>
                <a:cs typeface="+mn-ea"/>
                <a:sym typeface="+mn-lt"/>
              </a:rPr>
              <a:t>术语</a:t>
            </a:r>
          </a:p>
        </p:txBody>
      </p:sp>
      <p:grpSp>
        <p:nvGrpSpPr>
          <p:cNvPr id="12" name="组合 11"/>
          <p:cNvGrpSpPr/>
          <p:nvPr/>
        </p:nvGrpSpPr>
        <p:grpSpPr>
          <a:xfrm>
            <a:off x="5255810" y="2759886"/>
            <a:ext cx="422319" cy="446276"/>
            <a:chOff x="6280888" y="4763849"/>
            <a:chExt cx="563092" cy="595035"/>
          </a:xfrm>
          <a:solidFill>
            <a:srgbClr val="1B4367"/>
          </a:solidFill>
        </p:grpSpPr>
        <p:sp>
          <p:nvSpPr>
            <p:cNvPr id="42" name="椭圆 41"/>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文本框 34"/>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4</a:t>
              </a:r>
              <a:endParaRPr lang="en-US" altLang="zh-CN" sz="2300" b="1" dirty="0">
                <a:solidFill>
                  <a:schemeClr val="bg1"/>
                </a:solidFill>
                <a:cs typeface="+mn-ea"/>
                <a:sym typeface="+mn-lt"/>
              </a:endParaRPr>
            </a:p>
          </p:txBody>
        </p:sp>
      </p:grpSp>
      <p:sp>
        <p:nvSpPr>
          <p:cNvPr id="44" name="文本框 60"/>
          <p:cNvSpPr txBox="1"/>
          <p:nvPr/>
        </p:nvSpPr>
        <p:spPr>
          <a:xfrm>
            <a:off x="5672391" y="2934769"/>
            <a:ext cx="1239502" cy="2745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2000" kern="0" dirty="0">
                <a:solidFill>
                  <a:schemeClr val="tx1">
                    <a:lumMod val="75000"/>
                    <a:lumOff val="25000"/>
                  </a:schemeClr>
                </a:solidFill>
                <a:cs typeface="+mn-ea"/>
                <a:sym typeface="+mn-lt"/>
              </a:rPr>
              <a:t>性质</a:t>
            </a:r>
          </a:p>
        </p:txBody>
      </p:sp>
      <p:grpSp>
        <p:nvGrpSpPr>
          <p:cNvPr id="69" name="组合 68"/>
          <p:cNvGrpSpPr/>
          <p:nvPr/>
        </p:nvGrpSpPr>
        <p:grpSpPr>
          <a:xfrm>
            <a:off x="2232106" y="1894363"/>
            <a:ext cx="1477982" cy="1477975"/>
            <a:chOff x="2056672" y="2524327"/>
            <a:chExt cx="1970642" cy="1970633"/>
          </a:xfrm>
          <a:solidFill>
            <a:srgbClr val="1B4367"/>
          </a:solidFill>
        </p:grpSpPr>
        <p:sp>
          <p:nvSpPr>
            <p:cNvPr id="47" name="椭圆 46"/>
            <p:cNvSpPr/>
            <p:nvPr/>
          </p:nvSpPr>
          <p:spPr>
            <a:xfrm>
              <a:off x="2056673" y="2524327"/>
              <a:ext cx="1970641" cy="1970633"/>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67" name="文本框 15"/>
            <p:cNvSpPr txBox="1"/>
            <p:nvPr/>
          </p:nvSpPr>
          <p:spPr>
            <a:xfrm>
              <a:off x="2056672" y="3214652"/>
              <a:ext cx="1970641" cy="595035"/>
            </a:xfrm>
            <a:prstGeom prst="rect">
              <a:avLst/>
            </a:prstGeom>
            <a:noFill/>
            <a:ln>
              <a:noFill/>
            </a:ln>
          </p:spPr>
          <p:txBody>
            <a:bodyPr wrap="square" rtlCol="0">
              <a:spAutoFit/>
            </a:bodyPr>
            <a:lstStyle/>
            <a:p>
              <a:pPr algn="ctr"/>
              <a:r>
                <a:rPr lang="zh-CN" altLang="en-US" sz="2300" b="1" dirty="0">
                  <a:solidFill>
                    <a:schemeClr val="bg1"/>
                  </a:solidFill>
                  <a:cs typeface="+mn-ea"/>
                  <a:sym typeface="+mn-lt"/>
                </a:rPr>
                <a:t>二叉树</a:t>
              </a:r>
              <a:endParaRPr lang="en-US" altLang="zh-CN" sz="2300" b="1" dirty="0">
                <a:solidFill>
                  <a:schemeClr val="bg1"/>
                </a:solidFill>
                <a:cs typeface="+mn-ea"/>
                <a:sym typeface="+mn-lt"/>
              </a:endParaRPr>
            </a:p>
          </p:txBody>
        </p:sp>
      </p:grpSp>
      <p:sp>
        <p:nvSpPr>
          <p:cNvPr id="11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二叉树</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A285FD1-074F-4676-B252-F8DFAF50D9D5}"/>
              </a:ext>
            </a:extLst>
          </p:cNvPr>
          <p:cNvGrpSpPr/>
          <p:nvPr/>
        </p:nvGrpSpPr>
        <p:grpSpPr>
          <a:xfrm>
            <a:off x="5255810" y="3519797"/>
            <a:ext cx="422319" cy="446276"/>
            <a:chOff x="6280888" y="4763849"/>
            <a:chExt cx="563092" cy="595035"/>
          </a:xfrm>
          <a:solidFill>
            <a:srgbClr val="1B4367"/>
          </a:solidFill>
        </p:grpSpPr>
        <p:sp>
          <p:nvSpPr>
            <p:cNvPr id="32" name="椭圆 31">
              <a:extLst>
                <a:ext uri="{FF2B5EF4-FFF2-40B4-BE49-F238E27FC236}">
                  <a16:creationId xmlns:a16="http://schemas.microsoft.com/office/drawing/2014/main" id="{FAE1BE57-33B9-42C8-8762-3EF527824C97}"/>
                </a:ext>
              </a:extLst>
            </p:cNvPr>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文本框 34">
              <a:extLst>
                <a:ext uri="{FF2B5EF4-FFF2-40B4-BE49-F238E27FC236}">
                  <a16:creationId xmlns:a16="http://schemas.microsoft.com/office/drawing/2014/main" id="{22FAD3AA-9CFD-429B-91B3-E8E16A5F352E}"/>
                </a:ext>
              </a:extLst>
            </p:cNvPr>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5</a:t>
              </a:r>
            </a:p>
          </p:txBody>
        </p:sp>
      </p:grpSp>
      <p:sp>
        <p:nvSpPr>
          <p:cNvPr id="46" name="文本框 60">
            <a:extLst>
              <a:ext uri="{FF2B5EF4-FFF2-40B4-BE49-F238E27FC236}">
                <a16:creationId xmlns:a16="http://schemas.microsoft.com/office/drawing/2014/main" id="{4E4D1206-7222-4361-90D6-7F5E1045B7FB}"/>
              </a:ext>
            </a:extLst>
          </p:cNvPr>
          <p:cNvSpPr txBox="1"/>
          <p:nvPr/>
        </p:nvSpPr>
        <p:spPr>
          <a:xfrm>
            <a:off x="5672391" y="3694680"/>
            <a:ext cx="1239502" cy="2745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2000" kern="0" dirty="0">
                <a:solidFill>
                  <a:schemeClr val="tx1">
                    <a:lumMod val="75000"/>
                    <a:lumOff val="25000"/>
                  </a:schemeClr>
                </a:solidFill>
                <a:cs typeface="+mn-ea"/>
                <a:sym typeface="+mn-lt"/>
              </a:rPr>
              <a:t>储存</a:t>
            </a:r>
          </a:p>
        </p:txBody>
      </p:sp>
      <p:grpSp>
        <p:nvGrpSpPr>
          <p:cNvPr id="52" name="组合 51">
            <a:extLst>
              <a:ext uri="{FF2B5EF4-FFF2-40B4-BE49-F238E27FC236}">
                <a16:creationId xmlns:a16="http://schemas.microsoft.com/office/drawing/2014/main" id="{CF2F6ECD-1323-4DCA-B194-8328D2C7D0F2}"/>
              </a:ext>
            </a:extLst>
          </p:cNvPr>
          <p:cNvGrpSpPr/>
          <p:nvPr/>
        </p:nvGrpSpPr>
        <p:grpSpPr>
          <a:xfrm>
            <a:off x="5255809" y="4253179"/>
            <a:ext cx="422319" cy="446276"/>
            <a:chOff x="6280888" y="4763849"/>
            <a:chExt cx="563092" cy="595035"/>
          </a:xfrm>
          <a:solidFill>
            <a:srgbClr val="1B4367"/>
          </a:solidFill>
        </p:grpSpPr>
        <p:sp>
          <p:nvSpPr>
            <p:cNvPr id="53" name="椭圆 52">
              <a:extLst>
                <a:ext uri="{FF2B5EF4-FFF2-40B4-BE49-F238E27FC236}">
                  <a16:creationId xmlns:a16="http://schemas.microsoft.com/office/drawing/2014/main" id="{CC8E78CB-7E80-4831-A6B1-4D322393BF60}"/>
                </a:ext>
              </a:extLst>
            </p:cNvPr>
            <p:cNvSpPr/>
            <p:nvPr/>
          </p:nvSpPr>
          <p:spPr>
            <a:xfrm>
              <a:off x="6280888" y="4763850"/>
              <a:ext cx="555440" cy="555438"/>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54" name="文本框 34">
              <a:extLst>
                <a:ext uri="{FF2B5EF4-FFF2-40B4-BE49-F238E27FC236}">
                  <a16:creationId xmlns:a16="http://schemas.microsoft.com/office/drawing/2014/main" id="{47AF3F38-2529-4F28-8AD0-8757E062DC13}"/>
                </a:ext>
              </a:extLst>
            </p:cNvPr>
            <p:cNvSpPr txBox="1"/>
            <p:nvPr/>
          </p:nvSpPr>
          <p:spPr>
            <a:xfrm>
              <a:off x="6290895" y="4763849"/>
              <a:ext cx="553085" cy="595035"/>
            </a:xfrm>
            <a:prstGeom prst="rect">
              <a:avLst/>
            </a:prstGeom>
            <a:noFill/>
            <a:ln>
              <a:noFill/>
            </a:ln>
          </p:spPr>
          <p:txBody>
            <a:bodyPr wrap="square" rtlCol="0">
              <a:spAutoFit/>
            </a:bodyPr>
            <a:lstStyle/>
            <a:p>
              <a:pPr algn="ctr">
                <a:defRPr/>
              </a:pPr>
              <a:r>
                <a:rPr lang="en-US" altLang="zh-CN" sz="2300" dirty="0">
                  <a:solidFill>
                    <a:schemeClr val="bg1"/>
                  </a:solidFill>
                  <a:cs typeface="+mn-ea"/>
                  <a:sym typeface="+mn-lt"/>
                </a:rPr>
                <a:t>6</a:t>
              </a:r>
            </a:p>
          </p:txBody>
        </p:sp>
      </p:grpSp>
      <p:sp>
        <p:nvSpPr>
          <p:cNvPr id="55" name="文本框 60">
            <a:extLst>
              <a:ext uri="{FF2B5EF4-FFF2-40B4-BE49-F238E27FC236}">
                <a16:creationId xmlns:a16="http://schemas.microsoft.com/office/drawing/2014/main" id="{5CCD60DA-90F8-4BB3-BAA1-2A9064129DBB}"/>
              </a:ext>
            </a:extLst>
          </p:cNvPr>
          <p:cNvSpPr txBox="1"/>
          <p:nvPr/>
        </p:nvSpPr>
        <p:spPr>
          <a:xfrm>
            <a:off x="5672390" y="4428062"/>
            <a:ext cx="1239502" cy="27456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500"/>
              </a:lnSpc>
            </a:pPr>
            <a:r>
              <a:rPr lang="zh-CN" altLang="en-US" sz="2000" kern="0" dirty="0">
                <a:solidFill>
                  <a:schemeClr val="tx1">
                    <a:lumMod val="75000"/>
                    <a:lumOff val="25000"/>
                  </a:schemeClr>
                </a:solidFill>
                <a:cs typeface="+mn-ea"/>
                <a:sym typeface="+mn-lt"/>
              </a:rPr>
              <a:t>基本操作</a:t>
            </a:r>
          </a:p>
        </p:txBody>
      </p:sp>
      <p:cxnSp>
        <p:nvCxnSpPr>
          <p:cNvPr id="7" name="直接连接符 6">
            <a:extLst>
              <a:ext uri="{FF2B5EF4-FFF2-40B4-BE49-F238E27FC236}">
                <a16:creationId xmlns:a16="http://schemas.microsoft.com/office/drawing/2014/main" id="{9DFE95DE-BEC5-425F-910D-B90E51544620}"/>
              </a:ext>
            </a:extLst>
          </p:cNvPr>
          <p:cNvCxnSpPr>
            <a:stCxn id="67" idx="3"/>
            <a:endCxn id="40" idx="1"/>
          </p:cNvCxnSpPr>
          <p:nvPr/>
        </p:nvCxnSpPr>
        <p:spPr>
          <a:xfrm flipV="1">
            <a:off x="3710087" y="2252811"/>
            <a:ext cx="1553228" cy="382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7CAD1C6-C19A-4C9F-93B1-03356488EB80}"/>
              </a:ext>
            </a:extLst>
          </p:cNvPr>
          <p:cNvCxnSpPr>
            <a:stCxn id="67" idx="3"/>
            <a:endCxn id="43" idx="1"/>
          </p:cNvCxnSpPr>
          <p:nvPr/>
        </p:nvCxnSpPr>
        <p:spPr>
          <a:xfrm>
            <a:off x="3710087" y="2635245"/>
            <a:ext cx="1553228" cy="347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66C210D-7C16-4790-8671-FE99CED29FF4}"/>
              </a:ext>
            </a:extLst>
          </p:cNvPr>
          <p:cNvCxnSpPr>
            <a:cxnSpLocks/>
            <a:stCxn id="67" idx="3"/>
            <a:endCxn id="35" idx="1"/>
          </p:cNvCxnSpPr>
          <p:nvPr/>
        </p:nvCxnSpPr>
        <p:spPr>
          <a:xfrm flipV="1">
            <a:off x="3710087" y="792382"/>
            <a:ext cx="1553228" cy="1842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8178D43-CC49-4152-8745-CD23D2A29CFF}"/>
              </a:ext>
            </a:extLst>
          </p:cNvPr>
          <p:cNvCxnSpPr>
            <a:stCxn id="37" idx="1"/>
            <a:endCxn id="67" idx="3"/>
          </p:cNvCxnSpPr>
          <p:nvPr/>
        </p:nvCxnSpPr>
        <p:spPr>
          <a:xfrm flipH="1">
            <a:off x="3710087" y="1522597"/>
            <a:ext cx="1553228" cy="1112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B8D7B02-8F72-4E90-85F8-91521384DEE1}"/>
              </a:ext>
            </a:extLst>
          </p:cNvPr>
          <p:cNvCxnSpPr>
            <a:stCxn id="67" idx="3"/>
            <a:endCxn id="36" idx="1"/>
          </p:cNvCxnSpPr>
          <p:nvPr/>
        </p:nvCxnSpPr>
        <p:spPr>
          <a:xfrm>
            <a:off x="3710087" y="2635245"/>
            <a:ext cx="1553228" cy="110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DD1EA4-BF53-408D-8E49-351B72DC9EAE}"/>
              </a:ext>
            </a:extLst>
          </p:cNvPr>
          <p:cNvCxnSpPr>
            <a:stCxn id="67" idx="3"/>
            <a:endCxn id="54" idx="1"/>
          </p:cNvCxnSpPr>
          <p:nvPr/>
        </p:nvCxnSpPr>
        <p:spPr>
          <a:xfrm>
            <a:off x="3710087" y="2635245"/>
            <a:ext cx="1553227" cy="1841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66253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900"/>
                            </p:stCondLst>
                            <p:childTnLst>
                              <p:par>
                                <p:cTn id="17" presetID="53" presetClass="entr" presetSubtype="16"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40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1900"/>
                            </p:stCondLst>
                            <p:childTnLst>
                              <p:par>
                                <p:cTn id="29" presetID="42" presetClass="entr" presetSubtype="0"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1000"/>
                                        <p:tgtEl>
                                          <p:spTgt spid="61"/>
                                        </p:tgtEl>
                                      </p:cBhvr>
                                    </p:animEffect>
                                    <p:anim calcmode="lin" valueType="num">
                                      <p:cBhvr>
                                        <p:cTn id="32" dur="1000" fill="hold"/>
                                        <p:tgtEl>
                                          <p:spTgt spid="61"/>
                                        </p:tgtEl>
                                        <p:attrNameLst>
                                          <p:attrName>ppt_x</p:attrName>
                                        </p:attrNameLst>
                                      </p:cBhvr>
                                      <p:tavLst>
                                        <p:tav tm="0">
                                          <p:val>
                                            <p:strVal val="#ppt_x"/>
                                          </p:val>
                                        </p:tav>
                                        <p:tav tm="100000">
                                          <p:val>
                                            <p:strVal val="#ppt_x"/>
                                          </p:val>
                                        </p:tav>
                                      </p:tavLst>
                                    </p:anim>
                                    <p:anim calcmode="lin" valueType="num">
                                      <p:cBhvr>
                                        <p:cTn id="33" dur="1000" fill="hold"/>
                                        <p:tgtEl>
                                          <p:spTgt spid="61"/>
                                        </p:tgtEl>
                                        <p:attrNameLst>
                                          <p:attrName>ppt_y</p:attrName>
                                        </p:attrNameLst>
                                      </p:cBhvr>
                                      <p:tavLst>
                                        <p:tav tm="0">
                                          <p:val>
                                            <p:strVal val="#ppt_y+.1"/>
                                          </p:val>
                                        </p:tav>
                                        <p:tav tm="100000">
                                          <p:val>
                                            <p:strVal val="#ppt_y"/>
                                          </p:val>
                                        </p:tav>
                                      </p:tavLst>
                                    </p:anim>
                                  </p:childTnLst>
                                </p:cTn>
                              </p:par>
                            </p:childTnLst>
                          </p:cTn>
                        </p:par>
                        <p:par>
                          <p:cTn id="34" fill="hold">
                            <p:stCondLst>
                              <p:cond delay="2900"/>
                            </p:stCondLst>
                            <p:childTnLst>
                              <p:par>
                                <p:cTn id="35" presetID="53" presetClass="entr" presetSubtype="1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par>
                          <p:cTn id="40" fill="hold">
                            <p:stCondLst>
                              <p:cond delay="3400"/>
                            </p:stCondLst>
                            <p:childTnLst>
                              <p:par>
                                <p:cTn id="41" presetID="42"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1000"/>
                                        <p:tgtEl>
                                          <p:spTgt spid="38"/>
                                        </p:tgtEl>
                                      </p:cBhvr>
                                    </p:animEffect>
                                    <p:anim calcmode="lin" valueType="num">
                                      <p:cBhvr>
                                        <p:cTn id="44" dur="1000" fill="hold"/>
                                        <p:tgtEl>
                                          <p:spTgt spid="38"/>
                                        </p:tgtEl>
                                        <p:attrNameLst>
                                          <p:attrName>ppt_x</p:attrName>
                                        </p:attrNameLst>
                                      </p:cBhvr>
                                      <p:tavLst>
                                        <p:tav tm="0">
                                          <p:val>
                                            <p:strVal val="#ppt_x"/>
                                          </p:val>
                                        </p:tav>
                                        <p:tav tm="100000">
                                          <p:val>
                                            <p:strVal val="#ppt_x"/>
                                          </p:val>
                                        </p:tav>
                                      </p:tavLst>
                                    </p:anim>
                                    <p:anim calcmode="lin" valueType="num">
                                      <p:cBhvr>
                                        <p:cTn id="45" dur="1000" fill="hold"/>
                                        <p:tgtEl>
                                          <p:spTgt spid="38"/>
                                        </p:tgtEl>
                                        <p:attrNameLst>
                                          <p:attrName>ppt_y</p:attrName>
                                        </p:attrNameLst>
                                      </p:cBhvr>
                                      <p:tavLst>
                                        <p:tav tm="0">
                                          <p:val>
                                            <p:strVal val="#ppt_y+.1"/>
                                          </p:val>
                                        </p:tav>
                                        <p:tav tm="100000">
                                          <p:val>
                                            <p:strVal val="#ppt_y"/>
                                          </p:val>
                                        </p:tav>
                                      </p:tavLst>
                                    </p:anim>
                                  </p:childTnLst>
                                </p:cTn>
                              </p:par>
                            </p:childTnLst>
                          </p:cTn>
                        </p:par>
                        <p:par>
                          <p:cTn id="46" fill="hold">
                            <p:stCondLst>
                              <p:cond delay="4400"/>
                            </p:stCondLst>
                            <p:childTnLst>
                              <p:par>
                                <p:cTn id="47" presetID="53" presetClass="entr" presetSubtype="16"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900"/>
                            </p:stCondLst>
                            <p:childTnLst>
                              <p:par>
                                <p:cTn id="53" presetID="42" presetClass="entr" presetSubtype="0"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par>
                          <p:cTn id="58" fill="hold">
                            <p:stCondLst>
                              <p:cond delay="5900"/>
                            </p:stCondLst>
                            <p:childTnLst>
                              <p:par>
                                <p:cTn id="59" presetID="53" presetClass="entr" presetSubtype="16"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childTnLst>
                          </p:cTn>
                        </p:par>
                        <p:par>
                          <p:cTn id="64" fill="hold">
                            <p:stCondLst>
                              <p:cond delay="6400"/>
                            </p:stCondLst>
                            <p:childTnLst>
                              <p:par>
                                <p:cTn id="65" presetID="42"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1000"/>
                                        <p:tgtEl>
                                          <p:spTgt spid="44"/>
                                        </p:tgtEl>
                                      </p:cBhvr>
                                    </p:animEffect>
                                    <p:anim calcmode="lin" valueType="num">
                                      <p:cBhvr>
                                        <p:cTn id="68" dur="1000" fill="hold"/>
                                        <p:tgtEl>
                                          <p:spTgt spid="44"/>
                                        </p:tgtEl>
                                        <p:attrNameLst>
                                          <p:attrName>ppt_x</p:attrName>
                                        </p:attrNameLst>
                                      </p:cBhvr>
                                      <p:tavLst>
                                        <p:tav tm="0">
                                          <p:val>
                                            <p:strVal val="#ppt_x"/>
                                          </p:val>
                                        </p:tav>
                                        <p:tav tm="100000">
                                          <p:val>
                                            <p:strVal val="#ppt_x"/>
                                          </p:val>
                                        </p:tav>
                                      </p:tavLst>
                                    </p:anim>
                                    <p:anim calcmode="lin" valueType="num">
                                      <p:cBhvr>
                                        <p:cTn id="69" dur="1000" fill="hold"/>
                                        <p:tgtEl>
                                          <p:spTgt spid="44"/>
                                        </p:tgtEl>
                                        <p:attrNameLst>
                                          <p:attrName>ppt_y</p:attrName>
                                        </p:attrNameLst>
                                      </p:cBhvr>
                                      <p:tavLst>
                                        <p:tav tm="0">
                                          <p:val>
                                            <p:strVal val="#ppt_y+.1"/>
                                          </p:val>
                                        </p:tav>
                                        <p:tav tm="100000">
                                          <p:val>
                                            <p:strVal val="#ppt_y"/>
                                          </p:val>
                                        </p:tav>
                                      </p:tavLst>
                                    </p:anim>
                                  </p:childTnLst>
                                </p:cTn>
                              </p:par>
                            </p:childTnLst>
                          </p:cTn>
                        </p:par>
                        <p:par>
                          <p:cTn id="70" fill="hold">
                            <p:stCondLst>
                              <p:cond delay="7400"/>
                            </p:stCondLst>
                            <p:childTnLst>
                              <p:par>
                                <p:cTn id="71" presetID="53" presetClass="entr" presetSubtype="16"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fltVal val="0"/>
                                          </p:val>
                                        </p:tav>
                                        <p:tav tm="100000">
                                          <p:val>
                                            <p:strVal val="#ppt_w"/>
                                          </p:val>
                                        </p:tav>
                                      </p:tavLst>
                                    </p:anim>
                                    <p:anim calcmode="lin" valueType="num">
                                      <p:cBhvr>
                                        <p:cTn id="74" dur="500" fill="hold"/>
                                        <p:tgtEl>
                                          <p:spTgt spid="31"/>
                                        </p:tgtEl>
                                        <p:attrNameLst>
                                          <p:attrName>ppt_h</p:attrName>
                                        </p:attrNameLst>
                                      </p:cBhvr>
                                      <p:tavLst>
                                        <p:tav tm="0">
                                          <p:val>
                                            <p:fltVal val="0"/>
                                          </p:val>
                                        </p:tav>
                                        <p:tav tm="100000">
                                          <p:val>
                                            <p:strVal val="#ppt_h"/>
                                          </p:val>
                                        </p:tav>
                                      </p:tavLst>
                                    </p:anim>
                                    <p:animEffect transition="in" filter="fade">
                                      <p:cBhvr>
                                        <p:cTn id="75" dur="500"/>
                                        <p:tgtEl>
                                          <p:spTgt spid="31"/>
                                        </p:tgtEl>
                                      </p:cBhvr>
                                    </p:animEffect>
                                  </p:childTnLst>
                                </p:cTn>
                              </p:par>
                            </p:childTnLst>
                          </p:cTn>
                        </p:par>
                        <p:par>
                          <p:cTn id="76" fill="hold">
                            <p:stCondLst>
                              <p:cond delay="7900"/>
                            </p:stCondLst>
                            <p:childTnLst>
                              <p:par>
                                <p:cTn id="77" presetID="42"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childTnLst>
                          </p:cTn>
                        </p:par>
                        <p:par>
                          <p:cTn id="82" fill="hold">
                            <p:stCondLst>
                              <p:cond delay="8900"/>
                            </p:stCondLst>
                            <p:childTnLst>
                              <p:par>
                                <p:cTn id="83" presetID="53" presetClass="entr" presetSubtype="16" fill="hold" nodeType="afterEffect">
                                  <p:stCondLst>
                                    <p:cond delay="0"/>
                                  </p:stCondLst>
                                  <p:childTnLst>
                                    <p:set>
                                      <p:cBhvr>
                                        <p:cTn id="84" dur="1" fill="hold">
                                          <p:stCondLst>
                                            <p:cond delay="0"/>
                                          </p:stCondLst>
                                        </p:cTn>
                                        <p:tgtEl>
                                          <p:spTgt spid="52"/>
                                        </p:tgtEl>
                                        <p:attrNameLst>
                                          <p:attrName>style.visibility</p:attrName>
                                        </p:attrNameLst>
                                      </p:cBhvr>
                                      <p:to>
                                        <p:strVal val="visible"/>
                                      </p:to>
                                    </p:set>
                                    <p:anim calcmode="lin" valueType="num">
                                      <p:cBhvr>
                                        <p:cTn id="85" dur="500" fill="hold"/>
                                        <p:tgtEl>
                                          <p:spTgt spid="52"/>
                                        </p:tgtEl>
                                        <p:attrNameLst>
                                          <p:attrName>ppt_w</p:attrName>
                                        </p:attrNameLst>
                                      </p:cBhvr>
                                      <p:tavLst>
                                        <p:tav tm="0">
                                          <p:val>
                                            <p:fltVal val="0"/>
                                          </p:val>
                                        </p:tav>
                                        <p:tav tm="100000">
                                          <p:val>
                                            <p:strVal val="#ppt_w"/>
                                          </p:val>
                                        </p:tav>
                                      </p:tavLst>
                                    </p:anim>
                                    <p:anim calcmode="lin" valueType="num">
                                      <p:cBhvr>
                                        <p:cTn id="86" dur="500" fill="hold"/>
                                        <p:tgtEl>
                                          <p:spTgt spid="52"/>
                                        </p:tgtEl>
                                        <p:attrNameLst>
                                          <p:attrName>ppt_h</p:attrName>
                                        </p:attrNameLst>
                                      </p:cBhvr>
                                      <p:tavLst>
                                        <p:tav tm="0">
                                          <p:val>
                                            <p:fltVal val="0"/>
                                          </p:val>
                                        </p:tav>
                                        <p:tav tm="100000">
                                          <p:val>
                                            <p:strVal val="#ppt_h"/>
                                          </p:val>
                                        </p:tav>
                                      </p:tavLst>
                                    </p:anim>
                                    <p:animEffect transition="in" filter="fade">
                                      <p:cBhvr>
                                        <p:cTn id="87" dur="500"/>
                                        <p:tgtEl>
                                          <p:spTgt spid="52"/>
                                        </p:tgtEl>
                                      </p:cBhvr>
                                    </p:animEffect>
                                  </p:childTnLst>
                                </p:cTn>
                              </p:par>
                            </p:childTnLst>
                          </p:cTn>
                        </p:par>
                        <p:par>
                          <p:cTn id="88" fill="hold">
                            <p:stCondLst>
                              <p:cond delay="9400"/>
                            </p:stCondLst>
                            <p:childTnLst>
                              <p:par>
                                <p:cTn id="89" presetID="42"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1000"/>
                                        <p:tgtEl>
                                          <p:spTgt spid="55"/>
                                        </p:tgtEl>
                                      </p:cBhvr>
                                    </p:animEffect>
                                    <p:anim calcmode="lin" valueType="num">
                                      <p:cBhvr>
                                        <p:cTn id="92" dur="1000" fill="hold"/>
                                        <p:tgtEl>
                                          <p:spTgt spid="55"/>
                                        </p:tgtEl>
                                        <p:attrNameLst>
                                          <p:attrName>ppt_x</p:attrName>
                                        </p:attrNameLst>
                                      </p:cBhvr>
                                      <p:tavLst>
                                        <p:tav tm="0">
                                          <p:val>
                                            <p:strVal val="#ppt_x"/>
                                          </p:val>
                                        </p:tav>
                                        <p:tav tm="100000">
                                          <p:val>
                                            <p:strVal val="#ppt_x"/>
                                          </p:val>
                                        </p:tav>
                                      </p:tavLst>
                                    </p:anim>
                                    <p:anim calcmode="lin" valueType="num">
                                      <p:cBhvr>
                                        <p:cTn id="9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38" grpId="0"/>
      <p:bldP spid="41" grpId="0"/>
      <p:bldP spid="44" grpId="0"/>
      <p:bldP spid="116" grpId="0"/>
      <p:bldP spid="46"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定义</a:t>
            </a:r>
          </a:p>
        </p:txBody>
      </p:sp>
      <p:cxnSp>
        <p:nvCxnSpPr>
          <p:cNvPr id="28" name="直接连接符 27"/>
          <p:cNvCxnSpPr/>
          <p:nvPr/>
        </p:nvCxnSpPr>
        <p:spPr>
          <a:xfrm>
            <a:off x="787284" y="1052023"/>
            <a:ext cx="0" cy="3170057"/>
          </a:xfrm>
          <a:prstGeom prst="line">
            <a:avLst/>
          </a:prstGeom>
          <a:ln w="95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042534" y="987229"/>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图论定义</a:t>
            </a:r>
            <a:endParaRPr lang="en-US" altLang="zh-CN" b="1" dirty="0">
              <a:solidFill>
                <a:srgbClr val="1B4367"/>
              </a:solidFill>
              <a:latin typeface="微软雅黑" pitchFamily="34" charset="-122"/>
              <a:ea typeface="微软雅黑" pitchFamily="34" charset="-122"/>
            </a:endParaRPr>
          </a:p>
        </p:txBody>
      </p:sp>
      <p:sp>
        <p:nvSpPr>
          <p:cNvPr id="68" name="矩形 47"/>
          <p:cNvSpPr>
            <a:spLocks noChangeArrowheads="1"/>
          </p:cNvSpPr>
          <p:nvPr/>
        </p:nvSpPr>
        <p:spPr bwMode="auto">
          <a:xfrm>
            <a:off x="1014607" y="1214546"/>
            <a:ext cx="6978167" cy="108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t>二叉树在图论中是这样定义的：二叉树是一个连通的无环图，并且每一个顶点的度不大于</a:t>
            </a:r>
            <a:r>
              <a:rPr lang="en-US" altLang="zh-CN" sz="1400" dirty="0"/>
              <a:t>3</a:t>
            </a:r>
            <a:r>
              <a:rPr lang="zh-CN" altLang="en-US" sz="1400" dirty="0"/>
              <a:t>。有根二叉树还要满足根结点的度不大于</a:t>
            </a:r>
            <a:r>
              <a:rPr lang="en-US" altLang="zh-CN" sz="1400" dirty="0"/>
              <a:t>2</a:t>
            </a:r>
            <a:r>
              <a:rPr lang="zh-CN" altLang="en-US" sz="1400" dirty="0"/>
              <a:t>。有了根结点之后，每个顶点定义了唯一的父结点，和最多</a:t>
            </a:r>
            <a:r>
              <a:rPr lang="en-US" altLang="zh-CN" sz="1400" dirty="0"/>
              <a:t>2</a:t>
            </a:r>
            <a:r>
              <a:rPr lang="zh-CN" altLang="en-US" sz="1400" dirty="0"/>
              <a:t>个子结点。然而，没有足够的信息来区分左结点和右结点。如果不考虑连通性，允许图中有多个连通分量，这样的结构叫做森林。</a:t>
            </a:r>
            <a:endParaRPr lang="zh-CN" altLang="en-US" sz="700" dirty="0">
              <a:solidFill>
                <a:schemeClr val="tx1">
                  <a:lumMod val="75000"/>
                  <a:lumOff val="25000"/>
                </a:schemeClr>
              </a:solidFill>
              <a:sym typeface="微软雅黑" pitchFamily="34" charset="-122"/>
            </a:endParaRPr>
          </a:p>
        </p:txBody>
      </p:sp>
      <p:cxnSp>
        <p:nvCxnSpPr>
          <p:cNvPr id="49" name="直接连接符 4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38E4E676-789F-4C8C-BBDB-520E894BBC89}"/>
              </a:ext>
            </a:extLst>
          </p:cNvPr>
          <p:cNvSpPr/>
          <p:nvPr/>
        </p:nvSpPr>
        <p:spPr>
          <a:xfrm>
            <a:off x="1042534" y="2733817"/>
            <a:ext cx="856631" cy="284687"/>
          </a:xfrm>
          <a:prstGeom prst="rect">
            <a:avLst/>
          </a:prstGeom>
        </p:spPr>
        <p:txBody>
          <a:bodyPr wrap="none" lIns="68573" tIns="34287" rIns="68573" bIns="34287">
            <a:spAutoFit/>
          </a:bodyPr>
          <a:lstStyle/>
          <a:p>
            <a:r>
              <a:rPr lang="zh-CN" altLang="en-US" b="1" dirty="0">
                <a:solidFill>
                  <a:srgbClr val="1B4367"/>
                </a:solidFill>
                <a:latin typeface="微软雅黑" pitchFamily="34" charset="-122"/>
                <a:ea typeface="微软雅黑" pitchFamily="34" charset="-122"/>
              </a:rPr>
              <a:t>递归定义</a:t>
            </a:r>
            <a:endParaRPr lang="en-US" altLang="zh-CN" b="1" dirty="0">
              <a:solidFill>
                <a:srgbClr val="1B4367"/>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95393D96-872D-47C7-926F-AF5688D97F18}"/>
              </a:ext>
            </a:extLst>
          </p:cNvPr>
          <p:cNvSpPr txBox="1"/>
          <p:nvPr/>
        </p:nvSpPr>
        <p:spPr>
          <a:xfrm>
            <a:off x="1042534" y="2414279"/>
            <a:ext cx="6535800" cy="276999"/>
          </a:xfrm>
          <a:prstGeom prst="rect">
            <a:avLst/>
          </a:prstGeom>
          <a:noFill/>
        </p:spPr>
        <p:txBody>
          <a:bodyPr wrap="square" rtlCol="0">
            <a:spAutoFit/>
          </a:bodyPr>
          <a:lstStyle/>
          <a:p>
            <a:r>
              <a:rPr lang="zh-CN" altLang="en-US" sz="1200" dirty="0">
                <a:solidFill>
                  <a:schemeClr val="bg2">
                    <a:lumMod val="50000"/>
                  </a:schemeClr>
                </a:solidFill>
              </a:rPr>
              <a:t>看不懂的同学不要慌，问题不大，下学期图论课还会讲。</a:t>
            </a:r>
            <a:endParaRPr lang="zh-CN" altLang="en-US" dirty="0">
              <a:solidFill>
                <a:schemeClr val="bg2">
                  <a:lumMod val="50000"/>
                </a:schemeClr>
              </a:solidFill>
            </a:endParaRPr>
          </a:p>
        </p:txBody>
      </p:sp>
      <p:pic>
        <p:nvPicPr>
          <p:cNvPr id="1026" name="Picture 2" descr="https://gss2.bdstatic.com/-fo3dSag_xI4khGkpoWK1HF6hhy/baike/s%3D250/sign=d3868698e71190ef05fb95dafe1a9df7/314e251f95cad1c8f135aa527f3e6709c93d513c.jpg">
            <a:hlinkClick r:id="rId3"/>
            <a:extLst>
              <a:ext uri="{FF2B5EF4-FFF2-40B4-BE49-F238E27FC236}">
                <a16:creationId xmlns:a16="http://schemas.microsoft.com/office/drawing/2014/main" id="{7F04DCCC-3C6D-4708-8690-D69FC20B5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7504" y="3081892"/>
            <a:ext cx="3898503" cy="11695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B9611F6B-A091-48AC-A67D-71259A1A864C}"/>
              </a:ext>
            </a:extLst>
          </p:cNvPr>
          <p:cNvSpPr/>
          <p:nvPr/>
        </p:nvSpPr>
        <p:spPr>
          <a:xfrm>
            <a:off x="894083" y="3081893"/>
            <a:ext cx="4539707" cy="1169551"/>
          </a:xfrm>
          <a:prstGeom prst="rect">
            <a:avLst/>
          </a:prstGeom>
        </p:spPr>
        <p:txBody>
          <a:bodyPr wrap="square">
            <a:spAutoFit/>
          </a:bodyPr>
          <a:lstStyle/>
          <a:p>
            <a:pPr lvl="0" indent="133350" defTabSz="914400" eaLnBrk="0" fontAlgn="base" hangingPunct="0">
              <a:spcBef>
                <a:spcPct val="0"/>
              </a:spcBef>
              <a:spcAft>
                <a:spcPct val="0"/>
              </a:spcAft>
            </a:pP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空二叉树</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如图</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p>
          <a:p>
            <a:pPr lvl="0" indent="133350" defTabSz="914400" eaLnBrk="0" fontAlgn="base" hangingPunct="0">
              <a:spcBef>
                <a:spcPct val="0"/>
              </a:spcBef>
              <a:spcAft>
                <a:spcPct val="0"/>
              </a:spcAft>
            </a:pP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只有一个根结点的二叉树</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如图</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(b)</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p>
          <a:p>
            <a:pPr lvl="0" indent="133350" defTabSz="914400" eaLnBrk="0" fontAlgn="base" hangingPunct="0">
              <a:spcBef>
                <a:spcPct val="0"/>
              </a:spcBef>
              <a:spcAft>
                <a:spcPct val="0"/>
              </a:spcAft>
            </a:pP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只有左子树</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如图</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(c)</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p>
          <a:p>
            <a:pPr lvl="0" indent="133350" defTabSz="914400" eaLnBrk="0" fontAlgn="base" hangingPunct="0">
              <a:spcBef>
                <a:spcPct val="0"/>
              </a:spcBef>
              <a:spcAft>
                <a:spcPct val="0"/>
              </a:spcAft>
            </a:pP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只有右子树</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如图</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(d)</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p>
          <a:p>
            <a:pPr lvl="0" indent="133350" defTabSz="914400" eaLnBrk="0" fontAlgn="base" hangingPunct="0">
              <a:spcBef>
                <a:spcPct val="0"/>
              </a:spcBef>
              <a:spcAft>
                <a:spcPct val="0"/>
              </a:spcAft>
            </a:pP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完全二叉树</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如图</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(e)</a:t>
            </a:r>
            <a:r>
              <a:rPr lang="zh-CN" altLang="en-US"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a:t>
            </a:r>
            <a:endParaRPr lang="zh-CN" altLang="zh-CN" dirty="0">
              <a:solidFill>
                <a:srgbClr val="136EC2"/>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3963616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300"/>
                                        <p:tgtEl>
                                          <p:spTgt spid="49"/>
                                        </p:tgtEl>
                                      </p:cBhvr>
                                    </p:animEffect>
                                  </p:childTnLst>
                                </p:cTn>
                              </p:par>
                              <p:par>
                                <p:cTn id="16" presetID="16" presetClass="entr" presetSubtype="26" fill="hold" nodeType="withEffect">
                                  <p:stCondLst>
                                    <p:cond delay="6700"/>
                                  </p:stCondLst>
                                  <p:childTnLst>
                                    <p:set>
                                      <p:cBhvr>
                                        <p:cTn id="17" dur="1" fill="hold">
                                          <p:stCondLst>
                                            <p:cond delay="0"/>
                                          </p:stCondLst>
                                        </p:cTn>
                                        <p:tgtEl>
                                          <p:spTgt spid="28"/>
                                        </p:tgtEl>
                                        <p:attrNameLst>
                                          <p:attrName>style.visibility</p:attrName>
                                        </p:attrNameLst>
                                      </p:cBhvr>
                                      <p:to>
                                        <p:strVal val="visible"/>
                                      </p:to>
                                    </p:set>
                                    <p:animEffect transition="in" filter="barn(inHorizontal)">
                                      <p:cBhvr>
                                        <p:cTn id="18" dur="250"/>
                                        <p:tgtEl>
                                          <p:spTgt spid="28"/>
                                        </p:tgtEl>
                                      </p:cBhvr>
                                    </p:animEffect>
                                  </p:childTnLst>
                                </p:cTn>
                              </p:par>
                            </p:childTnLst>
                          </p:cTn>
                        </p:par>
                        <p:par>
                          <p:cTn id="19" fill="hold">
                            <p:stCondLst>
                              <p:cond delay="7500"/>
                            </p:stCondLst>
                            <p:childTnLst>
                              <p:par>
                                <p:cTn id="20" presetID="10" presetClass="entr" presetSubtype="0"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childTnLst>
                          </p:cTn>
                        </p:par>
                        <p:par>
                          <p:cTn id="26" fill="hold">
                            <p:stCondLst>
                              <p:cond delay="8000"/>
                            </p:stCondLst>
                            <p:childTnLst>
                              <p:par>
                                <p:cTn id="27" presetID="10" presetClass="entr" presetSubtype="0"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7" grpId="0"/>
      <p:bldP spid="68"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分类</a:t>
            </a:r>
          </a:p>
        </p:txBody>
      </p:sp>
      <p:grpSp>
        <p:nvGrpSpPr>
          <p:cNvPr id="48" name="组合 27"/>
          <p:cNvGrpSpPr>
            <a:grpSpLocks/>
          </p:cNvGrpSpPr>
          <p:nvPr/>
        </p:nvGrpSpPr>
        <p:grpSpPr bwMode="auto">
          <a:xfrm>
            <a:off x="934978" y="1565201"/>
            <a:ext cx="1624013" cy="783894"/>
            <a:chOff x="0" y="234675"/>
            <a:chExt cx="2166010" cy="1045342"/>
          </a:xfrm>
          <a:solidFill>
            <a:srgbClr val="1B4367"/>
          </a:solidFill>
        </p:grpSpPr>
        <p:sp>
          <p:nvSpPr>
            <p:cNvPr id="49" name="任意多边形 14"/>
            <p:cNvSpPr>
              <a:spLocks/>
            </p:cNvSpPr>
            <p:nvPr/>
          </p:nvSpPr>
          <p:spPr bwMode="auto">
            <a:xfrm>
              <a:off x="433519" y="234675"/>
              <a:ext cx="1732491"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0" name="任意多边形 15"/>
            <p:cNvSpPr>
              <a:spLocks/>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01</a:t>
              </a:r>
              <a:endParaRPr lang="zh-CN" altLang="en-US" sz="2100">
                <a:solidFill>
                  <a:schemeClr val="bg1"/>
                </a:solidFill>
                <a:latin typeface="微软雅黑" pitchFamily="34" charset="-122"/>
                <a:ea typeface="微软雅黑" pitchFamily="34" charset="-122"/>
              </a:endParaRPr>
            </a:p>
          </p:txBody>
        </p:sp>
        <p:sp>
          <p:nvSpPr>
            <p:cNvPr id="51" name="Freeform 13"/>
            <p:cNvSpPr>
              <a:spLocks/>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2" name="组合 29"/>
          <p:cNvGrpSpPr>
            <a:grpSpLocks/>
          </p:cNvGrpSpPr>
          <p:nvPr/>
        </p:nvGrpSpPr>
        <p:grpSpPr bwMode="auto">
          <a:xfrm>
            <a:off x="6704712" y="1565101"/>
            <a:ext cx="1625204" cy="783894"/>
            <a:chOff x="0" y="234675"/>
            <a:chExt cx="2166010" cy="1045342"/>
          </a:xfrm>
          <a:solidFill>
            <a:srgbClr val="1B4367"/>
          </a:solidFill>
        </p:grpSpPr>
        <p:sp>
          <p:nvSpPr>
            <p:cNvPr id="53" name="任意多边形 18"/>
            <p:cNvSpPr>
              <a:spLocks/>
            </p:cNvSpPr>
            <p:nvPr/>
          </p:nvSpPr>
          <p:spPr bwMode="auto">
            <a:xfrm>
              <a:off x="433202" y="234675"/>
              <a:ext cx="1732808"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a:solidFill>
                  <a:schemeClr val="bg1"/>
                </a:solidFill>
                <a:latin typeface="微软雅黑" pitchFamily="34" charset="-122"/>
                <a:ea typeface="微软雅黑" pitchFamily="34" charset="-122"/>
              </a:endParaRPr>
            </a:p>
          </p:txBody>
        </p:sp>
        <p:sp>
          <p:nvSpPr>
            <p:cNvPr id="54" name="任意多边形 19"/>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03</a:t>
              </a:r>
              <a:endParaRPr lang="zh-CN" altLang="en-US" sz="2100">
                <a:solidFill>
                  <a:schemeClr val="bg1"/>
                </a:solidFill>
                <a:latin typeface="微软雅黑" pitchFamily="34" charset="-122"/>
                <a:ea typeface="微软雅黑"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grpSp>
        <p:nvGrpSpPr>
          <p:cNvPr id="56" name="组合 28"/>
          <p:cNvGrpSpPr>
            <a:grpSpLocks/>
          </p:cNvGrpSpPr>
          <p:nvPr/>
        </p:nvGrpSpPr>
        <p:grpSpPr bwMode="auto">
          <a:xfrm>
            <a:off x="3710930" y="1565201"/>
            <a:ext cx="1625203" cy="783894"/>
            <a:chOff x="0" y="234675"/>
            <a:chExt cx="2166010" cy="1045342"/>
          </a:xfrm>
          <a:solidFill>
            <a:srgbClr val="1B4367"/>
          </a:solidFill>
        </p:grpSpPr>
        <p:sp>
          <p:nvSpPr>
            <p:cNvPr id="57" name="任意多边形 16"/>
            <p:cNvSpPr>
              <a:spLocks/>
            </p:cNvSpPr>
            <p:nvPr/>
          </p:nvSpPr>
          <p:spPr bwMode="auto">
            <a:xfrm>
              <a:off x="433203" y="234675"/>
              <a:ext cx="1732807" cy="1045342"/>
            </a:xfrm>
            <a:prstGeom prst="roundRect">
              <a:avLst/>
            </a:prstGeom>
            <a:grpFill/>
            <a:ln w="9525">
              <a:solidFill>
                <a:schemeClr val="tx1">
                  <a:lumMod val="75000"/>
                  <a:lumOff val="25000"/>
                </a:schemeClr>
              </a:solidFill>
              <a:miter lim="800000"/>
              <a:headEnd/>
              <a:tailEnd/>
            </a:ln>
          </p:spPr>
          <p:txBody>
            <a:bodyPr lIns="481462" tIns="239269" rIns="478992" bIns="239269" anchor="ctr"/>
            <a:lstStyle/>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a:p>
              <a:pPr marL="128588" lvl="1" indent="-128588"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58" name="任意多边形 17"/>
            <p:cNvSpPr>
              <a:spLocks/>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itchFamily="34" charset="-122"/>
                  <a:ea typeface="微软雅黑" pitchFamily="34" charset="-122"/>
                </a:rPr>
                <a:t>02</a:t>
              </a:r>
              <a:endParaRPr lang="zh-CN" altLang="en-US" sz="2100">
                <a:solidFill>
                  <a:schemeClr val="bg1"/>
                </a:solidFill>
                <a:latin typeface="微软雅黑" pitchFamily="34" charset="-122"/>
                <a:ea typeface="微软雅黑"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latin typeface="微软雅黑" pitchFamily="34" charset="-122"/>
                <a:ea typeface="微软雅黑" pitchFamily="34" charset="-122"/>
              </a:endParaRPr>
            </a:p>
          </p:txBody>
        </p:sp>
      </p:grpSp>
      <p:sp>
        <p:nvSpPr>
          <p:cNvPr id="68" name="TextBox 1210"/>
          <p:cNvSpPr/>
          <p:nvPr/>
        </p:nvSpPr>
        <p:spPr>
          <a:xfrm>
            <a:off x="1318628" y="2484927"/>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完全二叉树</a:t>
            </a:r>
          </a:p>
        </p:txBody>
      </p:sp>
      <p:sp>
        <p:nvSpPr>
          <p:cNvPr id="69" name="文本框 8"/>
          <p:cNvSpPr txBox="1"/>
          <p:nvPr/>
        </p:nvSpPr>
        <p:spPr>
          <a:xfrm>
            <a:off x="774478" y="2769620"/>
            <a:ext cx="2270052"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若设二叉树的高度为</a:t>
            </a:r>
            <a:r>
              <a:rPr lang="en-US" altLang="zh-CN" sz="1000" dirty="0">
                <a:solidFill>
                  <a:schemeClr val="tx1">
                    <a:lumMod val="75000"/>
                    <a:lumOff val="25000"/>
                  </a:schemeClr>
                </a:solidFill>
                <a:cs typeface="+mn-ea"/>
                <a:sym typeface="+mn-lt"/>
              </a:rPr>
              <a:t>h</a:t>
            </a:r>
            <a:r>
              <a:rPr lang="zh-CN" altLang="en-US" sz="1000" dirty="0">
                <a:solidFill>
                  <a:schemeClr val="tx1">
                    <a:lumMod val="75000"/>
                    <a:lumOff val="25000"/>
                  </a:schemeClr>
                </a:solidFill>
                <a:cs typeface="+mn-ea"/>
                <a:sym typeface="+mn-lt"/>
              </a:rPr>
              <a:t>，除第 </a:t>
            </a:r>
            <a:r>
              <a:rPr lang="en-US" altLang="zh-CN" sz="1000" dirty="0">
                <a:solidFill>
                  <a:schemeClr val="tx1">
                    <a:lumMod val="75000"/>
                    <a:lumOff val="25000"/>
                  </a:schemeClr>
                </a:solidFill>
                <a:cs typeface="+mn-ea"/>
                <a:sym typeface="+mn-lt"/>
              </a:rPr>
              <a:t>h </a:t>
            </a:r>
            <a:r>
              <a:rPr lang="zh-CN" altLang="en-US" sz="1000" dirty="0">
                <a:solidFill>
                  <a:schemeClr val="tx1">
                    <a:lumMod val="75000"/>
                    <a:lumOff val="25000"/>
                  </a:schemeClr>
                </a:solidFill>
                <a:cs typeface="+mn-ea"/>
                <a:sym typeface="+mn-lt"/>
              </a:rPr>
              <a:t>层外，其它各层 </a:t>
            </a:r>
            <a:r>
              <a:rPr lang="en-US" altLang="zh-CN" sz="1000" dirty="0">
                <a:solidFill>
                  <a:schemeClr val="tx1">
                    <a:lumMod val="75000"/>
                    <a:lumOff val="25000"/>
                  </a:schemeClr>
                </a:solidFill>
                <a:cs typeface="+mn-ea"/>
                <a:sym typeface="+mn-lt"/>
              </a:rPr>
              <a:t>(1</a:t>
            </a:r>
            <a:r>
              <a:rPr lang="zh-CN" altLang="en-US" sz="1000" dirty="0">
                <a:solidFill>
                  <a:schemeClr val="tx1">
                    <a:lumMod val="75000"/>
                    <a:lumOff val="25000"/>
                  </a:schemeClr>
                </a:solidFill>
                <a:cs typeface="+mn-ea"/>
                <a:sym typeface="+mn-lt"/>
              </a:rPr>
              <a:t>～</a:t>
            </a:r>
            <a:r>
              <a:rPr lang="en-US" altLang="zh-CN" sz="1000" dirty="0">
                <a:solidFill>
                  <a:schemeClr val="tx1">
                    <a:lumMod val="75000"/>
                    <a:lumOff val="25000"/>
                  </a:schemeClr>
                </a:solidFill>
                <a:cs typeface="+mn-ea"/>
                <a:sym typeface="+mn-lt"/>
              </a:rPr>
              <a:t>h-1) </a:t>
            </a:r>
            <a:r>
              <a:rPr lang="zh-CN" altLang="en-US" sz="1000" dirty="0">
                <a:solidFill>
                  <a:schemeClr val="tx1">
                    <a:lumMod val="75000"/>
                    <a:lumOff val="25000"/>
                  </a:schemeClr>
                </a:solidFill>
                <a:cs typeface="+mn-ea"/>
                <a:sym typeface="+mn-lt"/>
              </a:rPr>
              <a:t>的结点数都达到最大个数，第</a:t>
            </a:r>
            <a:r>
              <a:rPr lang="en-US" altLang="zh-CN" sz="1000" dirty="0">
                <a:solidFill>
                  <a:schemeClr val="tx1">
                    <a:lumMod val="75000"/>
                    <a:lumOff val="25000"/>
                  </a:schemeClr>
                </a:solidFill>
                <a:cs typeface="+mn-ea"/>
                <a:sym typeface="+mn-lt"/>
              </a:rPr>
              <a:t>h</a:t>
            </a:r>
            <a:r>
              <a:rPr lang="zh-CN" altLang="en-US" sz="1000" dirty="0">
                <a:solidFill>
                  <a:schemeClr val="tx1">
                    <a:lumMod val="75000"/>
                    <a:lumOff val="25000"/>
                  </a:schemeClr>
                </a:solidFill>
                <a:cs typeface="+mn-ea"/>
                <a:sym typeface="+mn-lt"/>
              </a:rPr>
              <a:t>层有叶子结点，并且叶子结点都是从左到右依次排布，这就是完全二叉树。</a:t>
            </a:r>
            <a:endParaRPr lang="en-US" altLang="zh-CN" sz="1000" dirty="0">
              <a:solidFill>
                <a:schemeClr val="tx1">
                  <a:lumMod val="75000"/>
                  <a:lumOff val="25000"/>
                </a:schemeClr>
              </a:solidFill>
              <a:cs typeface="+mn-ea"/>
              <a:sym typeface="+mn-lt"/>
            </a:endParaRPr>
          </a:p>
        </p:txBody>
      </p:sp>
      <p:sp>
        <p:nvSpPr>
          <p:cNvPr id="70" name="TextBox 1210"/>
          <p:cNvSpPr/>
          <p:nvPr/>
        </p:nvSpPr>
        <p:spPr>
          <a:xfrm>
            <a:off x="4150827" y="2485027"/>
            <a:ext cx="856646"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满二叉树</a:t>
            </a:r>
          </a:p>
        </p:txBody>
      </p:sp>
      <p:sp>
        <p:nvSpPr>
          <p:cNvPr id="71" name="文本框 8"/>
          <p:cNvSpPr txBox="1"/>
          <p:nvPr/>
        </p:nvSpPr>
        <p:spPr>
          <a:xfrm>
            <a:off x="3444125" y="2769620"/>
            <a:ext cx="227005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除了叶结点外每一个结点都有左右子叶且叶子结点都处在最底层的二叉树。</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7041286" y="2484928"/>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平衡二叉树</a:t>
            </a:r>
          </a:p>
        </p:txBody>
      </p:sp>
      <p:sp>
        <p:nvSpPr>
          <p:cNvPr id="73" name="文本框 8"/>
          <p:cNvSpPr txBox="1"/>
          <p:nvPr/>
        </p:nvSpPr>
        <p:spPr>
          <a:xfrm>
            <a:off x="6424350" y="2769621"/>
            <a:ext cx="2270052"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它是一棵空树或它的左右两个子树的高度差的绝对值不超过</a:t>
            </a:r>
            <a:r>
              <a:rPr lang="en-US" altLang="zh-CN" sz="1000" dirty="0">
                <a:solidFill>
                  <a:schemeClr val="tx1">
                    <a:lumMod val="75000"/>
                    <a:lumOff val="25000"/>
                  </a:schemeClr>
                </a:solidFill>
                <a:cs typeface="+mn-ea"/>
                <a:sym typeface="+mn-lt"/>
              </a:rPr>
              <a:t>1</a:t>
            </a:r>
            <a:r>
              <a:rPr lang="zh-CN" altLang="en-US" sz="1000" dirty="0">
                <a:solidFill>
                  <a:schemeClr val="tx1">
                    <a:lumMod val="75000"/>
                    <a:lumOff val="25000"/>
                  </a:schemeClr>
                </a:solidFill>
                <a:cs typeface="+mn-ea"/>
                <a:sym typeface="+mn-lt"/>
              </a:rPr>
              <a:t>，并且左右两个子树都是一棵平衡二叉树。</a:t>
            </a:r>
            <a:endParaRPr lang="en-US" altLang="zh-CN" sz="1000" dirty="0">
              <a:solidFill>
                <a:schemeClr val="tx1">
                  <a:lumMod val="75000"/>
                  <a:lumOff val="25000"/>
                </a:schemeClr>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58633F1-8B99-415B-9AB7-D5EDAB474DE2}"/>
              </a:ext>
            </a:extLst>
          </p:cNvPr>
          <p:cNvSpPr txBox="1"/>
          <p:nvPr/>
        </p:nvSpPr>
        <p:spPr>
          <a:xfrm>
            <a:off x="2847957" y="4339570"/>
            <a:ext cx="3576393" cy="276999"/>
          </a:xfrm>
          <a:prstGeom prst="rect">
            <a:avLst/>
          </a:prstGeom>
          <a:noFill/>
        </p:spPr>
        <p:txBody>
          <a:bodyPr wrap="square" rtlCol="0">
            <a:spAutoFit/>
          </a:bodyPr>
          <a:lstStyle/>
          <a:p>
            <a:r>
              <a:rPr lang="zh-CN" altLang="en-US" sz="1200" dirty="0">
                <a:solidFill>
                  <a:schemeClr val="bg2">
                    <a:lumMod val="50000"/>
                  </a:schemeClr>
                </a:solidFill>
              </a:rPr>
              <a:t>只是了解，不是重点，感兴趣的自行百度。</a:t>
            </a:r>
            <a:endParaRPr lang="zh-CN" altLang="en-US" dirty="0">
              <a:solidFill>
                <a:schemeClr val="bg2">
                  <a:lumMod val="50000"/>
                </a:schemeClr>
              </a:solidFill>
            </a:endParaRPr>
          </a:p>
        </p:txBody>
      </p:sp>
    </p:spTree>
    <p:extLst>
      <p:ext uri="{BB962C8B-B14F-4D97-AF65-F5344CB8AC3E}">
        <p14:creationId xmlns:p14="http://schemas.microsoft.com/office/powerpoint/2010/main" val="149002557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85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childTnLst>
                          </p:cTn>
                        </p:par>
                        <p:par>
                          <p:cTn id="29" fill="hold">
                            <p:stCondLst>
                              <p:cond delay="1350"/>
                            </p:stCondLst>
                            <p:childTnLst>
                              <p:par>
                                <p:cTn id="30" presetID="2" presetClass="entr" presetSubtype="4"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ppt_x"/>
                                          </p:val>
                                        </p:tav>
                                        <p:tav tm="100000">
                                          <p:val>
                                            <p:strVal val="#ppt_x"/>
                                          </p:val>
                                        </p:tav>
                                      </p:tavLst>
                                    </p:anim>
                                    <p:anim calcmode="lin" valueType="num">
                                      <p:cBhvr additive="base">
                                        <p:cTn id="33" dur="500" fill="hold"/>
                                        <p:tgtEl>
                                          <p:spTgt spid="68"/>
                                        </p:tgtEl>
                                        <p:attrNameLst>
                                          <p:attrName>ppt_y</p:attrName>
                                        </p:attrNameLst>
                                      </p:cBhvr>
                                      <p:tavLst>
                                        <p:tav tm="0">
                                          <p:val>
                                            <p:strVal val="1+#ppt_h/2"/>
                                          </p:val>
                                        </p:tav>
                                        <p:tav tm="100000">
                                          <p:val>
                                            <p:strVal val="#ppt_y"/>
                                          </p:val>
                                        </p:tav>
                                      </p:tavLst>
                                    </p:anim>
                                  </p:childTnLst>
                                </p:cTn>
                              </p:par>
                            </p:childTnLst>
                          </p:cTn>
                        </p:par>
                        <p:par>
                          <p:cTn id="34" fill="hold">
                            <p:stCondLst>
                              <p:cond delay="1850"/>
                            </p:stCondLst>
                            <p:childTnLst>
                              <p:par>
                                <p:cTn id="35" presetID="2" presetClass="entr" presetSubtype="4" fill="hold" grpId="0" nodeType="after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ppt_x"/>
                                          </p:val>
                                        </p:tav>
                                        <p:tav tm="100000">
                                          <p:val>
                                            <p:strVal val="#ppt_x"/>
                                          </p:val>
                                        </p:tav>
                                      </p:tavLst>
                                    </p:anim>
                                    <p:anim calcmode="lin" valueType="num">
                                      <p:cBhvr additive="base">
                                        <p:cTn id="38" dur="500" fill="hold"/>
                                        <p:tgtEl>
                                          <p:spTgt spid="69"/>
                                        </p:tgtEl>
                                        <p:attrNameLst>
                                          <p:attrName>ppt_y</p:attrName>
                                        </p:attrNameLst>
                                      </p:cBhvr>
                                      <p:tavLst>
                                        <p:tav tm="0">
                                          <p:val>
                                            <p:strVal val="1+#ppt_h/2"/>
                                          </p:val>
                                        </p:tav>
                                        <p:tav tm="100000">
                                          <p:val>
                                            <p:strVal val="#ppt_y"/>
                                          </p:val>
                                        </p:tav>
                                      </p:tavLst>
                                    </p:anim>
                                  </p:childTnLst>
                                </p:cTn>
                              </p:par>
                            </p:childTnLst>
                          </p:cTn>
                        </p:par>
                        <p:par>
                          <p:cTn id="39" fill="hold">
                            <p:stCondLst>
                              <p:cond delay="23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2850"/>
                            </p:stCondLst>
                            <p:childTnLst>
                              <p:par>
                                <p:cTn id="45" presetID="2" presetClass="entr" presetSubtype="1"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additive="base">
                                        <p:cTn id="47" dur="500" fill="hold"/>
                                        <p:tgtEl>
                                          <p:spTgt spid="71"/>
                                        </p:tgtEl>
                                        <p:attrNameLst>
                                          <p:attrName>ppt_x</p:attrName>
                                        </p:attrNameLst>
                                      </p:cBhvr>
                                      <p:tavLst>
                                        <p:tav tm="0">
                                          <p:val>
                                            <p:strVal val="#ppt_x"/>
                                          </p:val>
                                        </p:tav>
                                        <p:tav tm="100000">
                                          <p:val>
                                            <p:strVal val="#ppt_x"/>
                                          </p:val>
                                        </p:tav>
                                      </p:tavLst>
                                    </p:anim>
                                    <p:anim calcmode="lin" valueType="num">
                                      <p:cBhvr additive="base">
                                        <p:cTn id="48" dur="500" fill="hold"/>
                                        <p:tgtEl>
                                          <p:spTgt spid="71"/>
                                        </p:tgtEl>
                                        <p:attrNameLst>
                                          <p:attrName>ppt_y</p:attrName>
                                        </p:attrNameLst>
                                      </p:cBhvr>
                                      <p:tavLst>
                                        <p:tav tm="0">
                                          <p:val>
                                            <p:strVal val="0-#ppt_h/2"/>
                                          </p:val>
                                        </p:tav>
                                        <p:tav tm="100000">
                                          <p:val>
                                            <p:strVal val="#ppt_y"/>
                                          </p:val>
                                        </p:tav>
                                      </p:tavLst>
                                    </p:anim>
                                  </p:childTnLst>
                                </p:cTn>
                              </p:par>
                            </p:childTnLst>
                          </p:cTn>
                        </p:par>
                        <p:par>
                          <p:cTn id="49" fill="hold">
                            <p:stCondLst>
                              <p:cond delay="3350"/>
                            </p:stCondLst>
                            <p:childTnLst>
                              <p:par>
                                <p:cTn id="50" presetID="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 calcmode="lin" valueType="num">
                                      <p:cBhvr additive="base">
                                        <p:cTn id="52" dur="500" fill="hold"/>
                                        <p:tgtEl>
                                          <p:spTgt spid="72"/>
                                        </p:tgtEl>
                                        <p:attrNameLst>
                                          <p:attrName>ppt_x</p:attrName>
                                        </p:attrNameLst>
                                      </p:cBhvr>
                                      <p:tavLst>
                                        <p:tav tm="0">
                                          <p:val>
                                            <p:strVal val="#ppt_x"/>
                                          </p:val>
                                        </p:tav>
                                        <p:tav tm="100000">
                                          <p:val>
                                            <p:strVal val="#ppt_x"/>
                                          </p:val>
                                        </p:tav>
                                      </p:tavLst>
                                    </p:anim>
                                    <p:anim calcmode="lin" valueType="num">
                                      <p:cBhvr additive="base">
                                        <p:cTn id="53" dur="500" fill="hold"/>
                                        <p:tgtEl>
                                          <p:spTgt spid="72"/>
                                        </p:tgtEl>
                                        <p:attrNameLst>
                                          <p:attrName>ppt_y</p:attrName>
                                        </p:attrNameLst>
                                      </p:cBhvr>
                                      <p:tavLst>
                                        <p:tav tm="0">
                                          <p:val>
                                            <p:strVal val="1+#ppt_h/2"/>
                                          </p:val>
                                        </p:tav>
                                        <p:tav tm="100000">
                                          <p:val>
                                            <p:strVal val="#ppt_y"/>
                                          </p:val>
                                        </p:tav>
                                      </p:tavLst>
                                    </p:anim>
                                  </p:childTnLst>
                                </p:cTn>
                              </p:par>
                            </p:childTnLst>
                          </p:cTn>
                        </p:par>
                        <p:par>
                          <p:cTn id="54" fill="hold">
                            <p:stCondLst>
                              <p:cond delay="3850"/>
                            </p:stCondLst>
                            <p:childTnLst>
                              <p:par>
                                <p:cTn id="55" presetID="2" presetClass="entr" presetSubtype="4" fill="hold" grpId="0" nodeType="after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additive="base">
                                        <p:cTn id="57" dur="500" fill="hold"/>
                                        <p:tgtEl>
                                          <p:spTgt spid="73"/>
                                        </p:tgtEl>
                                        <p:attrNameLst>
                                          <p:attrName>ppt_x</p:attrName>
                                        </p:attrNameLst>
                                      </p:cBhvr>
                                      <p:tavLst>
                                        <p:tav tm="0">
                                          <p:val>
                                            <p:strVal val="#ppt_x"/>
                                          </p:val>
                                        </p:tav>
                                        <p:tav tm="100000">
                                          <p:val>
                                            <p:strVal val="#ppt_x"/>
                                          </p:val>
                                        </p:tav>
                                      </p:tavLst>
                                    </p:anim>
                                    <p:anim calcmode="lin" valueType="num">
                                      <p:cBhvr additive="base">
                                        <p:cTn id="5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69" grpId="0"/>
      <p:bldP spid="70" grpId="0"/>
      <p:bldP spid="71"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3012"/>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术语</a:t>
            </a: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88B7ADA-9B6C-45C1-92CF-7BA27D4C8263}"/>
              </a:ext>
            </a:extLst>
          </p:cNvPr>
          <p:cNvSpPr txBox="1"/>
          <p:nvPr/>
        </p:nvSpPr>
        <p:spPr>
          <a:xfrm>
            <a:off x="709386" y="863397"/>
            <a:ext cx="8224105" cy="3970318"/>
          </a:xfrm>
          <a:prstGeom prst="rect">
            <a:avLst/>
          </a:prstGeom>
          <a:noFill/>
        </p:spPr>
        <p:txBody>
          <a:bodyPr wrap="square" rtlCol="0">
            <a:spAutoFit/>
          </a:bodyPr>
          <a:lstStyle/>
          <a:p>
            <a:r>
              <a:rPr lang="zh-CN" altLang="en-US" sz="1800" dirty="0"/>
              <a:t>树的结点：包含一个数据元素及若干指向子树的分支；</a:t>
            </a:r>
          </a:p>
          <a:p>
            <a:r>
              <a:rPr lang="zh-CN" altLang="en-US" sz="1800" dirty="0"/>
              <a:t>孩子结点：结点的子树的根称为该结点的孩子；</a:t>
            </a:r>
          </a:p>
          <a:p>
            <a:r>
              <a:rPr lang="zh-CN" altLang="en-US" sz="1800" dirty="0"/>
              <a:t>双亲结点：</a:t>
            </a:r>
            <a:r>
              <a:rPr lang="en-US" altLang="zh-CN" sz="1800" dirty="0"/>
              <a:t>B </a:t>
            </a:r>
            <a:r>
              <a:rPr lang="zh-CN" altLang="en-US" sz="1800" dirty="0"/>
              <a:t>结点是</a:t>
            </a:r>
            <a:r>
              <a:rPr lang="en-US" altLang="zh-CN" sz="1800" dirty="0"/>
              <a:t>A </a:t>
            </a:r>
            <a:r>
              <a:rPr lang="zh-CN" altLang="en-US" sz="1800" dirty="0"/>
              <a:t>结点的孩子，则</a:t>
            </a:r>
            <a:r>
              <a:rPr lang="en-US" altLang="zh-CN" sz="1800" dirty="0"/>
              <a:t>A</a:t>
            </a:r>
            <a:r>
              <a:rPr lang="zh-CN" altLang="en-US" sz="1800" dirty="0"/>
              <a:t>结点是</a:t>
            </a:r>
            <a:r>
              <a:rPr lang="en-US" altLang="zh-CN" sz="1800" dirty="0"/>
              <a:t>B </a:t>
            </a:r>
            <a:r>
              <a:rPr lang="zh-CN" altLang="en-US" sz="1800" dirty="0"/>
              <a:t>结点的双亲；</a:t>
            </a:r>
          </a:p>
          <a:p>
            <a:r>
              <a:rPr lang="zh-CN" altLang="en-US" sz="1800" dirty="0"/>
              <a:t>兄弟结点： 同一双亲的孩子结点； 堂兄结点：同一层上结点；</a:t>
            </a:r>
          </a:p>
          <a:p>
            <a:r>
              <a:rPr lang="zh-CN" altLang="en-US" sz="1800" dirty="0"/>
              <a:t>祖先结点</a:t>
            </a:r>
            <a:r>
              <a:rPr lang="en-US" altLang="zh-CN" sz="1800" dirty="0"/>
              <a:t>:   </a:t>
            </a:r>
            <a:r>
              <a:rPr lang="zh-CN" altLang="en-US" sz="1800" dirty="0"/>
              <a:t>从根到该结点的所经分支上的所有结点子孙结点：以某结点为根的子树中任一结点都称为该结点的子孙</a:t>
            </a:r>
          </a:p>
          <a:p>
            <a:r>
              <a:rPr lang="zh-CN" altLang="en-US" sz="1800" dirty="0"/>
              <a:t>结点层：    根结点的层定义为</a:t>
            </a:r>
            <a:r>
              <a:rPr lang="en-US" altLang="zh-CN" sz="1800" dirty="0"/>
              <a:t>1</a:t>
            </a:r>
            <a:r>
              <a:rPr lang="zh-CN" altLang="en-US" sz="1800" dirty="0"/>
              <a:t>；根的孩子为第二层结点，依此类推；</a:t>
            </a:r>
          </a:p>
          <a:p>
            <a:r>
              <a:rPr lang="zh-CN" altLang="en-US" sz="1800" dirty="0"/>
              <a:t>树的深度：树中最大的结点层</a:t>
            </a:r>
          </a:p>
          <a:p>
            <a:r>
              <a:rPr lang="zh-CN" altLang="en-US" sz="1800" dirty="0"/>
              <a:t>结点的度：结点子树的个数</a:t>
            </a:r>
          </a:p>
          <a:p>
            <a:r>
              <a:rPr lang="zh-CN" altLang="en-US" sz="1800" dirty="0"/>
              <a:t>树的度：    树中最大的结点度。</a:t>
            </a:r>
          </a:p>
          <a:p>
            <a:r>
              <a:rPr lang="zh-CN" altLang="en-US" sz="1800" dirty="0"/>
              <a:t>叶子结点：也叫终端结点，是度为 </a:t>
            </a:r>
            <a:r>
              <a:rPr lang="en-US" altLang="zh-CN" sz="1800" dirty="0"/>
              <a:t>0 </a:t>
            </a:r>
            <a:r>
              <a:rPr lang="zh-CN" altLang="en-US" sz="1800" dirty="0"/>
              <a:t>的结点；</a:t>
            </a:r>
          </a:p>
          <a:p>
            <a:r>
              <a:rPr lang="zh-CN" altLang="en-US" sz="1800" dirty="0"/>
              <a:t>分枝结点：度不为</a:t>
            </a:r>
            <a:r>
              <a:rPr lang="en-US" altLang="zh-CN" sz="1800" dirty="0"/>
              <a:t>0</a:t>
            </a:r>
            <a:r>
              <a:rPr lang="zh-CN" altLang="en-US" sz="1800" dirty="0"/>
              <a:t>的结点；</a:t>
            </a:r>
          </a:p>
          <a:p>
            <a:r>
              <a:rPr lang="zh-CN" altLang="en-US" sz="1800" dirty="0"/>
              <a:t>有序树：   子树有序的树，如：家族树；</a:t>
            </a:r>
          </a:p>
          <a:p>
            <a:r>
              <a:rPr lang="zh-CN" altLang="en-US" sz="1800" dirty="0"/>
              <a:t>无序树：   不考虑子树的顺序； </a:t>
            </a:r>
          </a:p>
        </p:txBody>
      </p:sp>
      <p:sp>
        <p:nvSpPr>
          <p:cNvPr id="4" name="文本框 3">
            <a:extLst>
              <a:ext uri="{FF2B5EF4-FFF2-40B4-BE49-F238E27FC236}">
                <a16:creationId xmlns:a16="http://schemas.microsoft.com/office/drawing/2014/main" id="{5E32D03D-C82F-48A9-8B0A-4946A96EAD3F}"/>
              </a:ext>
            </a:extLst>
          </p:cNvPr>
          <p:cNvSpPr txBox="1"/>
          <p:nvPr/>
        </p:nvSpPr>
        <p:spPr>
          <a:xfrm>
            <a:off x="5960315" y="3801936"/>
            <a:ext cx="4821980" cy="276999"/>
          </a:xfrm>
          <a:prstGeom prst="rect">
            <a:avLst/>
          </a:prstGeom>
          <a:noFill/>
        </p:spPr>
        <p:txBody>
          <a:bodyPr wrap="square" rtlCol="0">
            <a:spAutoFit/>
          </a:bodyPr>
          <a:lstStyle/>
          <a:p>
            <a:r>
              <a:rPr lang="zh-CN" altLang="en-US" sz="1200" dirty="0">
                <a:solidFill>
                  <a:schemeClr val="bg2">
                    <a:lumMod val="50000"/>
                  </a:schemeClr>
                </a:solidFill>
              </a:rPr>
              <a:t>还是那句话，这不是重点，看看就行。</a:t>
            </a:r>
            <a:endParaRPr lang="zh-CN" altLang="en-US" dirty="0">
              <a:solidFill>
                <a:schemeClr val="bg2">
                  <a:lumMod val="50000"/>
                </a:schemeClr>
              </a:solidFill>
            </a:endParaRPr>
          </a:p>
        </p:txBody>
      </p:sp>
    </p:spTree>
    <p:extLst>
      <p:ext uri="{BB962C8B-B14F-4D97-AF65-F5344CB8AC3E}">
        <p14:creationId xmlns:p14="http://schemas.microsoft.com/office/powerpoint/2010/main" val="294912105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性质</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F04AA75-268D-4085-A402-C4A7929274AC}"/>
                  </a:ext>
                </a:extLst>
              </p:cNvPr>
              <p:cNvSpPr>
                <a:spLocks noChangeArrowheads="1"/>
              </p:cNvSpPr>
              <p:nvPr/>
            </p:nvSpPr>
            <p:spPr bwMode="auto">
              <a:xfrm>
                <a:off x="229892" y="2013948"/>
                <a:ext cx="8850051" cy="11156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71415" numCol="1" anchor="ctr" anchorCtr="0" compatLnSpc="1">
                <a:prstTxWarp prst="textNoShape">
                  <a:avLst/>
                </a:prstTxWarp>
                <a:spAutoFit/>
              </a:bodyPr>
              <a:lstStyle>
                <a:lvl1pPr indent="13335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zh-CN" sz="1600" dirty="0">
                    <a:solidFill>
                      <a:srgbClr val="333333"/>
                    </a:solidFill>
                    <a:cs typeface="Arial" panose="020B0604020202020204" pitchFamily="34" charset="0"/>
                  </a:rPr>
                  <a:t>(1) </a:t>
                </a:r>
                <a:r>
                  <a:rPr lang="zh-CN" altLang="en-US" sz="1600" dirty="0">
                    <a:solidFill>
                      <a:srgbClr val="333333"/>
                    </a:solidFill>
                    <a:cs typeface="Arial" panose="020B0604020202020204" pitchFamily="34" charset="0"/>
                  </a:rPr>
                  <a:t>在非空二叉树中，第</a:t>
                </a:r>
                <a14:m>
                  <m:oMath xmlns:m="http://schemas.openxmlformats.org/officeDocument/2006/math">
                    <m:r>
                      <a:rPr lang="en-US" altLang="zh-CN" sz="1600" b="0" i="1" smtClean="0">
                        <a:solidFill>
                          <a:srgbClr val="333333"/>
                        </a:solidFill>
                        <a:latin typeface="Cambria Math" panose="02040503050406030204" pitchFamily="18" charset="0"/>
                        <a:cs typeface="Arial" panose="020B0604020202020204" pitchFamily="34" charset="0"/>
                      </a:rPr>
                      <m:t>𝑖</m:t>
                    </m:r>
                  </m:oMath>
                </a14:m>
                <a:r>
                  <a:rPr lang="zh-CN" altLang="en-US" sz="1600" dirty="0">
                    <a:solidFill>
                      <a:srgbClr val="333333"/>
                    </a:solidFill>
                    <a:cs typeface="Arial" panose="020B0604020202020204" pitchFamily="34" charset="0"/>
                  </a:rPr>
                  <a:t>层的结点总数不超过</a:t>
                </a:r>
                <a14:m>
                  <m:oMath xmlns:m="http://schemas.openxmlformats.org/officeDocument/2006/math">
                    <m:sSup>
                      <m:sSupPr>
                        <m:ctrlPr>
                          <a:rPr lang="en-US" altLang="zh-CN" sz="1600" b="0" i="1" smtClean="0">
                            <a:solidFill>
                              <a:srgbClr val="333333"/>
                            </a:solidFill>
                            <a:latin typeface="Cambria Math" panose="02040503050406030204" pitchFamily="18" charset="0"/>
                            <a:cs typeface="Arial" panose="020B0604020202020204" pitchFamily="34" charset="0"/>
                          </a:rPr>
                        </m:ctrlPr>
                      </m:sSupPr>
                      <m:e>
                        <m:r>
                          <a:rPr lang="en-US" altLang="zh-CN" sz="1600" b="0" i="1" smtClean="0">
                            <a:solidFill>
                              <a:srgbClr val="333333"/>
                            </a:solidFill>
                            <a:latin typeface="Cambria Math" panose="02040503050406030204" pitchFamily="18" charset="0"/>
                            <a:cs typeface="Arial" panose="020B0604020202020204" pitchFamily="34" charset="0"/>
                          </a:rPr>
                          <m:t>2</m:t>
                        </m:r>
                      </m:e>
                      <m:sup>
                        <m:r>
                          <a:rPr lang="en-US" altLang="zh-CN" sz="1600" b="0" i="1" smtClean="0">
                            <a:solidFill>
                              <a:srgbClr val="333333"/>
                            </a:solidFill>
                            <a:latin typeface="Cambria Math" panose="02040503050406030204" pitchFamily="18" charset="0"/>
                            <a:cs typeface="Arial" panose="020B0604020202020204" pitchFamily="34" charset="0"/>
                          </a:rPr>
                          <m:t>𝑖</m:t>
                        </m:r>
                        <m:r>
                          <a:rPr lang="en-US" altLang="zh-CN" sz="1600" b="0" i="1" smtClean="0">
                            <a:solidFill>
                              <a:srgbClr val="333333"/>
                            </a:solidFill>
                            <a:latin typeface="Cambria Math" panose="02040503050406030204" pitchFamily="18" charset="0"/>
                            <a:cs typeface="Arial" panose="020B0604020202020204" pitchFamily="34" charset="0"/>
                          </a:rPr>
                          <m:t>−1</m:t>
                        </m:r>
                      </m:sup>
                    </m:sSup>
                    <m:r>
                      <a:rPr lang="en-US" altLang="zh-CN" sz="1600" b="0" i="1" smtClean="0">
                        <a:solidFill>
                          <a:srgbClr val="333333"/>
                        </a:solidFill>
                        <a:latin typeface="Cambria Math" panose="02040503050406030204" pitchFamily="18" charset="0"/>
                        <a:cs typeface="Arial" panose="020B0604020202020204" pitchFamily="34" charset="0"/>
                      </a:rPr>
                      <m:t>(</m:t>
                    </m:r>
                    <m:r>
                      <a:rPr lang="en-US" altLang="zh-CN" sz="1600" b="0" i="1" smtClean="0">
                        <a:solidFill>
                          <a:srgbClr val="333333"/>
                        </a:solidFill>
                        <a:latin typeface="Cambria Math" panose="02040503050406030204" pitchFamily="18" charset="0"/>
                        <a:cs typeface="Arial" panose="020B0604020202020204" pitchFamily="34" charset="0"/>
                      </a:rPr>
                      <m:t>𝑖</m:t>
                    </m:r>
                    <m:r>
                      <a:rPr lang="en-US" altLang="zh-CN" sz="1600" b="0" i="1" smtClean="0">
                        <a:solidFill>
                          <a:srgbClr val="333333"/>
                        </a:solidFill>
                        <a:latin typeface="Cambria Math" panose="02040503050406030204" pitchFamily="18" charset="0"/>
                        <a:cs typeface="Arial" panose="020B0604020202020204" pitchFamily="34" charset="0"/>
                      </a:rPr>
                      <m:t>≥1)</m:t>
                    </m:r>
                  </m:oMath>
                </a14:m>
                <a:r>
                  <a:rPr lang="zh-CN" altLang="en-US" sz="1600" dirty="0">
                    <a:solidFill>
                      <a:srgbClr val="333333"/>
                    </a:solidFill>
                    <a:cs typeface="Arial" panose="020B0604020202020204" pitchFamily="34" charset="0"/>
                  </a:rPr>
                  <a:t> ；</a:t>
                </a:r>
              </a:p>
              <a:p>
                <a:pPr lvl="0" defTabSz="914400"/>
                <a:r>
                  <a:rPr lang="en-US" altLang="zh-CN" sz="1600" dirty="0">
                    <a:solidFill>
                      <a:srgbClr val="333333"/>
                    </a:solidFill>
                    <a:cs typeface="Arial" panose="020B0604020202020204" pitchFamily="34" charset="0"/>
                  </a:rPr>
                  <a:t>(2) </a:t>
                </a:r>
                <a:r>
                  <a:rPr lang="zh-CN" altLang="en-US" sz="1600" dirty="0">
                    <a:solidFill>
                      <a:srgbClr val="333333"/>
                    </a:solidFill>
                    <a:cs typeface="Arial" panose="020B0604020202020204" pitchFamily="34" charset="0"/>
                  </a:rPr>
                  <a:t>深度为</a:t>
                </a:r>
                <a14:m>
                  <m:oMath xmlns:m="http://schemas.openxmlformats.org/officeDocument/2006/math">
                    <m:r>
                      <a:rPr lang="en-US" altLang="zh-CN" sz="1600" b="0" i="1" smtClean="0">
                        <a:solidFill>
                          <a:srgbClr val="333333"/>
                        </a:solidFill>
                        <a:latin typeface="Cambria Math" panose="02040503050406030204" pitchFamily="18" charset="0"/>
                        <a:cs typeface="Arial" panose="020B0604020202020204" pitchFamily="34" charset="0"/>
                      </a:rPr>
                      <m:t>h</m:t>
                    </m:r>
                  </m:oMath>
                </a14:m>
                <a:r>
                  <a:rPr lang="zh-CN" altLang="en-US" sz="1600" dirty="0">
                    <a:solidFill>
                      <a:srgbClr val="333333"/>
                    </a:solidFill>
                    <a:cs typeface="Arial" panose="020B0604020202020204" pitchFamily="34" charset="0"/>
                  </a:rPr>
                  <a:t>的二叉树最多有</a:t>
                </a:r>
                <a14:m>
                  <m:oMath xmlns:m="http://schemas.openxmlformats.org/officeDocument/2006/math">
                    <m:sSup>
                      <m:sSupPr>
                        <m:ctrlPr>
                          <a:rPr lang="en-US" altLang="zh-CN" sz="1600" b="0" i="1" smtClean="0">
                            <a:solidFill>
                              <a:srgbClr val="333333"/>
                            </a:solidFill>
                            <a:latin typeface="Cambria Math" panose="02040503050406030204" pitchFamily="18" charset="0"/>
                            <a:cs typeface="Arial" panose="020B0604020202020204" pitchFamily="34" charset="0"/>
                          </a:rPr>
                        </m:ctrlPr>
                      </m:sSupPr>
                      <m:e>
                        <m:r>
                          <a:rPr lang="en-US" altLang="zh-CN" sz="1600" b="0" i="1" smtClean="0">
                            <a:solidFill>
                              <a:srgbClr val="333333"/>
                            </a:solidFill>
                            <a:latin typeface="Cambria Math" panose="02040503050406030204" pitchFamily="18" charset="0"/>
                            <a:cs typeface="Arial" panose="020B0604020202020204" pitchFamily="34" charset="0"/>
                          </a:rPr>
                          <m:t>2</m:t>
                        </m:r>
                      </m:e>
                      <m:sup>
                        <m:r>
                          <a:rPr lang="en-US" altLang="zh-CN" sz="1600" b="0" i="1" smtClean="0">
                            <a:solidFill>
                              <a:srgbClr val="333333"/>
                            </a:solidFill>
                            <a:latin typeface="Cambria Math" panose="02040503050406030204" pitchFamily="18" charset="0"/>
                            <a:cs typeface="Arial" panose="020B0604020202020204" pitchFamily="34" charset="0"/>
                          </a:rPr>
                          <m:t>h</m:t>
                        </m:r>
                      </m:sup>
                    </m:sSup>
                    <m:r>
                      <a:rPr lang="en-US" altLang="zh-CN" sz="1600" b="0" i="1" smtClean="0">
                        <a:solidFill>
                          <a:srgbClr val="333333"/>
                        </a:solidFill>
                        <a:latin typeface="Cambria Math" panose="02040503050406030204" pitchFamily="18" charset="0"/>
                        <a:cs typeface="Arial" panose="020B0604020202020204" pitchFamily="34" charset="0"/>
                      </a:rPr>
                      <m:t>−1 (</m:t>
                    </m:r>
                    <m:r>
                      <a:rPr lang="en-US" altLang="zh-CN" sz="1600" b="0" i="1" smtClean="0">
                        <a:solidFill>
                          <a:srgbClr val="333333"/>
                        </a:solidFill>
                        <a:latin typeface="Cambria Math" panose="02040503050406030204" pitchFamily="18" charset="0"/>
                        <a:cs typeface="Arial" panose="020B0604020202020204" pitchFamily="34" charset="0"/>
                      </a:rPr>
                      <m:t>h</m:t>
                    </m:r>
                    <m:r>
                      <a:rPr lang="en-US" altLang="zh-CN" sz="1600" b="0" i="1" smtClean="0">
                        <a:solidFill>
                          <a:srgbClr val="333333"/>
                        </a:solidFill>
                        <a:latin typeface="Cambria Math" panose="02040503050406030204" pitchFamily="18" charset="0"/>
                        <a:cs typeface="Arial" panose="020B0604020202020204" pitchFamily="34" charset="0"/>
                      </a:rPr>
                      <m:t>≥1)</m:t>
                    </m:r>
                  </m:oMath>
                </a14:m>
                <a:r>
                  <a:rPr lang="zh-CN" altLang="en-US" sz="1600" dirty="0">
                    <a:solidFill>
                      <a:srgbClr val="333333"/>
                    </a:solidFill>
                    <a:cs typeface="Arial" panose="020B0604020202020204" pitchFamily="34" charset="0"/>
                  </a:rPr>
                  <a:t>个结点，最少有</a:t>
                </a:r>
                <a14:m>
                  <m:oMath xmlns:m="http://schemas.openxmlformats.org/officeDocument/2006/math">
                    <m:r>
                      <a:rPr lang="en-US" altLang="zh-CN" sz="1600" b="0" i="1" smtClean="0">
                        <a:solidFill>
                          <a:srgbClr val="333333"/>
                        </a:solidFill>
                        <a:latin typeface="Cambria Math" panose="02040503050406030204" pitchFamily="18" charset="0"/>
                        <a:cs typeface="Arial" panose="020B0604020202020204" pitchFamily="34" charset="0"/>
                      </a:rPr>
                      <m:t>h</m:t>
                    </m:r>
                  </m:oMath>
                </a14:m>
                <a:r>
                  <a:rPr lang="zh-CN" altLang="en-US" sz="1600" dirty="0">
                    <a:solidFill>
                      <a:srgbClr val="333333"/>
                    </a:solidFill>
                    <a:cs typeface="Arial" panose="020B0604020202020204" pitchFamily="34" charset="0"/>
                  </a:rPr>
                  <a:t>个结点；</a:t>
                </a:r>
              </a:p>
              <a:p>
                <a:pPr lvl="0" defTabSz="914400"/>
                <a:r>
                  <a:rPr lang="en-US" altLang="zh-CN" sz="1600" dirty="0">
                    <a:solidFill>
                      <a:srgbClr val="333333"/>
                    </a:solidFill>
                    <a:cs typeface="Arial" panose="020B0604020202020204" pitchFamily="34" charset="0"/>
                  </a:rPr>
                  <a:t>(3) </a:t>
                </a:r>
                <a:r>
                  <a:rPr lang="zh-CN" altLang="en-US" sz="1600" dirty="0">
                    <a:solidFill>
                      <a:srgbClr val="333333"/>
                    </a:solidFill>
                    <a:cs typeface="Arial" panose="020B0604020202020204" pitchFamily="34" charset="0"/>
                  </a:rPr>
                  <a:t>对于任意一棵二叉树，如果其叶结点数为</a:t>
                </a:r>
                <a14:m>
                  <m:oMath xmlns:m="http://schemas.openxmlformats.org/officeDocument/2006/math">
                    <m:sSub>
                      <m:sSubPr>
                        <m:ctrlPr>
                          <a:rPr lang="en-US" altLang="zh-CN" sz="1600" b="0" i="1" smtClean="0">
                            <a:solidFill>
                              <a:srgbClr val="333333"/>
                            </a:solidFill>
                            <a:latin typeface="Cambria Math" panose="02040503050406030204" pitchFamily="18" charset="0"/>
                            <a:cs typeface="Arial" panose="020B0604020202020204" pitchFamily="34" charset="0"/>
                          </a:rPr>
                        </m:ctrlPr>
                      </m:sSubPr>
                      <m:e>
                        <m:r>
                          <a:rPr lang="en-US" altLang="zh-CN" sz="1600" b="0" i="1" smtClean="0">
                            <a:solidFill>
                              <a:srgbClr val="333333"/>
                            </a:solidFill>
                            <a:latin typeface="Cambria Math" panose="02040503050406030204" pitchFamily="18" charset="0"/>
                            <a:cs typeface="Arial" panose="020B0604020202020204" pitchFamily="34" charset="0"/>
                          </a:rPr>
                          <m:t>𝑁</m:t>
                        </m:r>
                      </m:e>
                      <m:sub>
                        <m:r>
                          <a:rPr lang="en-US" altLang="zh-CN" sz="1600" b="0" i="1" smtClean="0">
                            <a:solidFill>
                              <a:srgbClr val="333333"/>
                            </a:solidFill>
                            <a:latin typeface="Cambria Math" panose="02040503050406030204" pitchFamily="18" charset="0"/>
                            <a:cs typeface="Arial" panose="020B0604020202020204" pitchFamily="34" charset="0"/>
                          </a:rPr>
                          <m:t>0</m:t>
                        </m:r>
                      </m:sub>
                    </m:sSub>
                  </m:oMath>
                </a14:m>
                <a:r>
                  <a:rPr lang="zh-CN" altLang="en-US" sz="1600" dirty="0">
                    <a:solidFill>
                      <a:srgbClr val="333333"/>
                    </a:solidFill>
                    <a:cs typeface="Arial" panose="020B0604020202020204" pitchFamily="34" charset="0"/>
                  </a:rPr>
                  <a:t>，而度数为</a:t>
                </a:r>
                <a:r>
                  <a:rPr lang="en-US" altLang="zh-CN" sz="1600" dirty="0">
                    <a:solidFill>
                      <a:srgbClr val="333333"/>
                    </a:solidFill>
                    <a:cs typeface="Arial" panose="020B0604020202020204" pitchFamily="34" charset="0"/>
                  </a:rPr>
                  <a:t>2</a:t>
                </a:r>
                <a:r>
                  <a:rPr lang="zh-CN" altLang="en-US" sz="1600" dirty="0">
                    <a:solidFill>
                      <a:srgbClr val="333333"/>
                    </a:solidFill>
                    <a:cs typeface="Arial" panose="020B0604020202020204" pitchFamily="34" charset="0"/>
                  </a:rPr>
                  <a:t>的结点总数为</a:t>
                </a:r>
                <a14:m>
                  <m:oMath xmlns:m="http://schemas.openxmlformats.org/officeDocument/2006/math">
                    <m:sSub>
                      <m:sSubPr>
                        <m:ctrlPr>
                          <a:rPr lang="en-US" altLang="zh-CN" sz="1600" b="0" i="1" smtClean="0">
                            <a:solidFill>
                              <a:srgbClr val="333333"/>
                            </a:solidFill>
                            <a:latin typeface="Cambria Math" panose="02040503050406030204" pitchFamily="18" charset="0"/>
                            <a:cs typeface="Arial" panose="020B0604020202020204" pitchFamily="34" charset="0"/>
                          </a:rPr>
                        </m:ctrlPr>
                      </m:sSubPr>
                      <m:e>
                        <m:r>
                          <a:rPr lang="en-US" altLang="zh-CN" sz="1600" b="0" i="1" smtClean="0">
                            <a:solidFill>
                              <a:srgbClr val="333333"/>
                            </a:solidFill>
                            <a:latin typeface="Cambria Math" panose="02040503050406030204" pitchFamily="18" charset="0"/>
                            <a:cs typeface="Arial" panose="020B0604020202020204" pitchFamily="34" charset="0"/>
                          </a:rPr>
                          <m:t>𝑁</m:t>
                        </m:r>
                      </m:e>
                      <m:sub>
                        <m:r>
                          <a:rPr lang="en-US" altLang="zh-CN" sz="1600" b="0" i="1" smtClean="0">
                            <a:solidFill>
                              <a:srgbClr val="333333"/>
                            </a:solidFill>
                            <a:latin typeface="Cambria Math" panose="02040503050406030204" pitchFamily="18" charset="0"/>
                            <a:cs typeface="Arial" panose="020B0604020202020204" pitchFamily="34" charset="0"/>
                          </a:rPr>
                          <m:t>2</m:t>
                        </m:r>
                      </m:sub>
                    </m:sSub>
                  </m:oMath>
                </a14:m>
                <a:r>
                  <a:rPr lang="zh-CN" altLang="en-US" sz="1600" dirty="0">
                    <a:solidFill>
                      <a:srgbClr val="333333"/>
                    </a:solidFill>
                    <a:cs typeface="Arial" panose="020B0604020202020204" pitchFamily="34" charset="0"/>
                  </a:rPr>
                  <a:t>，则</a:t>
                </a:r>
                <a14:m>
                  <m:oMath xmlns:m="http://schemas.openxmlformats.org/officeDocument/2006/math">
                    <m:sSub>
                      <m:sSubPr>
                        <m:ctrlPr>
                          <a:rPr lang="en-US" altLang="zh-CN" sz="1600" b="0" i="1" smtClean="0">
                            <a:solidFill>
                              <a:srgbClr val="333333"/>
                            </a:solidFill>
                            <a:latin typeface="Cambria Math" panose="02040503050406030204" pitchFamily="18" charset="0"/>
                            <a:cs typeface="Arial" panose="020B0604020202020204" pitchFamily="34" charset="0"/>
                          </a:rPr>
                        </m:ctrlPr>
                      </m:sSubPr>
                      <m:e>
                        <m:r>
                          <a:rPr lang="en-US" altLang="zh-CN" sz="1600" b="0" i="1" smtClean="0">
                            <a:solidFill>
                              <a:srgbClr val="333333"/>
                            </a:solidFill>
                            <a:latin typeface="Cambria Math" panose="02040503050406030204" pitchFamily="18" charset="0"/>
                            <a:cs typeface="Arial" panose="020B0604020202020204" pitchFamily="34" charset="0"/>
                          </a:rPr>
                          <m:t>𝑁</m:t>
                        </m:r>
                      </m:e>
                      <m:sub>
                        <m:r>
                          <a:rPr lang="en-US" altLang="zh-CN" sz="1600" b="0" i="1" smtClean="0">
                            <a:solidFill>
                              <a:srgbClr val="333333"/>
                            </a:solidFill>
                            <a:latin typeface="Cambria Math" panose="02040503050406030204" pitchFamily="18" charset="0"/>
                            <a:cs typeface="Arial" panose="020B0604020202020204" pitchFamily="34" charset="0"/>
                          </a:rPr>
                          <m:t>0</m:t>
                        </m:r>
                      </m:sub>
                    </m:sSub>
                    <m:r>
                      <a:rPr lang="en-US" altLang="zh-CN" sz="1600" b="0" i="1" smtClean="0">
                        <a:solidFill>
                          <a:srgbClr val="333333"/>
                        </a:solidFill>
                        <a:latin typeface="Cambria Math" panose="02040503050406030204" pitchFamily="18" charset="0"/>
                        <a:cs typeface="Arial" panose="020B0604020202020204" pitchFamily="34" charset="0"/>
                      </a:rPr>
                      <m:t>=</m:t>
                    </m:r>
                    <m:sSub>
                      <m:sSubPr>
                        <m:ctrlPr>
                          <a:rPr lang="en-US" altLang="zh-CN" sz="1600" b="0" i="1" smtClean="0">
                            <a:solidFill>
                              <a:srgbClr val="333333"/>
                            </a:solidFill>
                            <a:latin typeface="Cambria Math" panose="02040503050406030204" pitchFamily="18" charset="0"/>
                            <a:cs typeface="Arial" panose="020B0604020202020204" pitchFamily="34" charset="0"/>
                          </a:rPr>
                        </m:ctrlPr>
                      </m:sSubPr>
                      <m:e>
                        <m:r>
                          <a:rPr lang="en-US" altLang="zh-CN" sz="1600" b="0" i="1" smtClean="0">
                            <a:solidFill>
                              <a:srgbClr val="333333"/>
                            </a:solidFill>
                            <a:latin typeface="Cambria Math" panose="02040503050406030204" pitchFamily="18" charset="0"/>
                            <a:cs typeface="Arial" panose="020B0604020202020204" pitchFamily="34" charset="0"/>
                          </a:rPr>
                          <m:t>𝑁</m:t>
                        </m:r>
                      </m:e>
                      <m:sub>
                        <m:r>
                          <a:rPr lang="en-US" altLang="zh-CN" sz="1600" b="0" i="1" smtClean="0">
                            <a:solidFill>
                              <a:srgbClr val="333333"/>
                            </a:solidFill>
                            <a:latin typeface="Cambria Math" panose="02040503050406030204" pitchFamily="18" charset="0"/>
                            <a:cs typeface="Arial" panose="020B0604020202020204" pitchFamily="34" charset="0"/>
                          </a:rPr>
                          <m:t>2</m:t>
                        </m:r>
                      </m:sub>
                    </m:sSub>
                    <m:r>
                      <a:rPr lang="en-US" altLang="zh-CN" sz="1600" b="0" i="1" smtClean="0">
                        <a:solidFill>
                          <a:srgbClr val="333333"/>
                        </a:solidFill>
                        <a:latin typeface="Cambria Math" panose="02040503050406030204" pitchFamily="18" charset="0"/>
                        <a:cs typeface="Arial" panose="020B0604020202020204" pitchFamily="34" charset="0"/>
                      </a:rPr>
                      <m:t>+1</m:t>
                    </m:r>
                  </m:oMath>
                </a14:m>
                <a:r>
                  <a:rPr lang="zh-CN" altLang="en-US" sz="1600" dirty="0">
                    <a:solidFill>
                      <a:srgbClr val="333333"/>
                    </a:solidFill>
                    <a:cs typeface="Arial" panose="020B0604020202020204" pitchFamily="34" charset="0"/>
                  </a:rPr>
                  <a:t>；</a:t>
                </a:r>
              </a:p>
              <a:p>
                <a:pPr lvl="0" defTabSz="914400"/>
                <a:r>
                  <a:rPr lang="en-US" altLang="zh-CN" sz="1600" dirty="0">
                    <a:solidFill>
                      <a:srgbClr val="333333"/>
                    </a:solidFill>
                    <a:cs typeface="Arial" panose="020B0604020202020204" pitchFamily="34" charset="0"/>
                  </a:rPr>
                  <a:t>(4) </a:t>
                </a:r>
                <a:r>
                  <a:rPr lang="zh-CN" altLang="en-US" sz="1600" dirty="0">
                    <a:solidFill>
                      <a:srgbClr val="333333"/>
                    </a:solidFill>
                    <a:cs typeface="Arial" panose="020B0604020202020204" pitchFamily="34" charset="0"/>
                  </a:rPr>
                  <a:t>具有</a:t>
                </a:r>
                <a14:m>
                  <m:oMath xmlns:m="http://schemas.openxmlformats.org/officeDocument/2006/math">
                    <m:r>
                      <a:rPr lang="en-US" altLang="zh-CN" sz="1600" b="0" i="1" smtClean="0">
                        <a:solidFill>
                          <a:srgbClr val="333333"/>
                        </a:solidFill>
                        <a:latin typeface="Cambria Math" panose="02040503050406030204" pitchFamily="18" charset="0"/>
                        <a:cs typeface="Arial" panose="020B0604020202020204" pitchFamily="34" charset="0"/>
                      </a:rPr>
                      <m:t>𝑛</m:t>
                    </m:r>
                  </m:oMath>
                </a14:m>
                <a:r>
                  <a:rPr lang="zh-CN" altLang="en-US" sz="1600" dirty="0">
                    <a:solidFill>
                      <a:srgbClr val="333333"/>
                    </a:solidFill>
                    <a:cs typeface="Arial" panose="020B0604020202020204" pitchFamily="34" charset="0"/>
                  </a:rPr>
                  <a:t>个结点的完全二叉树的深度为</a:t>
                </a:r>
                <a14:m>
                  <m:oMath xmlns:m="http://schemas.openxmlformats.org/officeDocument/2006/math">
                    <m:d>
                      <m:dPr>
                        <m:begChr m:val="⌊"/>
                        <m:endChr m:val="⌋"/>
                        <m:ctrlPr>
                          <a:rPr lang="en-US" altLang="zh-CN" sz="1600" b="0" i="1" smtClean="0">
                            <a:solidFill>
                              <a:srgbClr val="333333"/>
                            </a:solidFill>
                            <a:latin typeface="Cambria Math" panose="02040503050406030204" pitchFamily="18" charset="0"/>
                            <a:cs typeface="Arial" panose="020B0604020202020204" pitchFamily="34" charset="0"/>
                          </a:rPr>
                        </m:ctrlPr>
                      </m:dPr>
                      <m:e>
                        <m:func>
                          <m:funcPr>
                            <m:ctrlPr>
                              <a:rPr lang="en-US" altLang="zh-CN" sz="1600" b="0" i="1" smtClean="0">
                                <a:solidFill>
                                  <a:srgbClr val="333333"/>
                                </a:solidFill>
                                <a:latin typeface="Cambria Math" panose="02040503050406030204" pitchFamily="18" charset="0"/>
                                <a:cs typeface="Arial" panose="020B0604020202020204" pitchFamily="34" charset="0"/>
                              </a:rPr>
                            </m:ctrlPr>
                          </m:funcPr>
                          <m:fName>
                            <m:sSub>
                              <m:sSubPr>
                                <m:ctrlPr>
                                  <a:rPr lang="en-US" altLang="zh-CN" sz="1600" b="0" i="1" smtClean="0">
                                    <a:solidFill>
                                      <a:srgbClr val="333333"/>
                                    </a:solidFill>
                                    <a:latin typeface="Cambria Math" panose="02040503050406030204" pitchFamily="18" charset="0"/>
                                    <a:cs typeface="Arial" panose="020B0604020202020204" pitchFamily="34" charset="0"/>
                                  </a:rPr>
                                </m:ctrlPr>
                              </m:sSubPr>
                              <m:e>
                                <m:r>
                                  <m:rPr>
                                    <m:sty m:val="p"/>
                                  </m:rPr>
                                  <a:rPr lang="en-US" altLang="zh-CN" sz="1600" b="0" i="0" smtClean="0">
                                    <a:solidFill>
                                      <a:srgbClr val="333333"/>
                                    </a:solidFill>
                                    <a:latin typeface="Cambria Math" panose="02040503050406030204" pitchFamily="18" charset="0"/>
                                    <a:cs typeface="Arial" panose="020B0604020202020204" pitchFamily="34" charset="0"/>
                                  </a:rPr>
                                  <m:t>log</m:t>
                                </m:r>
                              </m:e>
                              <m:sub>
                                <m:r>
                                  <a:rPr lang="en-US" altLang="zh-CN" sz="1600" b="0" i="1" smtClean="0">
                                    <a:solidFill>
                                      <a:srgbClr val="333333"/>
                                    </a:solidFill>
                                    <a:latin typeface="Cambria Math" panose="02040503050406030204" pitchFamily="18" charset="0"/>
                                    <a:cs typeface="Arial" panose="020B0604020202020204" pitchFamily="34" charset="0"/>
                                  </a:rPr>
                                  <m:t>2</m:t>
                                </m:r>
                              </m:sub>
                            </m:sSub>
                          </m:fName>
                          <m:e>
                            <m:r>
                              <a:rPr lang="en-US" altLang="zh-CN" sz="1600" b="0" i="1" smtClean="0">
                                <a:solidFill>
                                  <a:srgbClr val="333333"/>
                                </a:solidFill>
                                <a:latin typeface="Cambria Math" panose="02040503050406030204" pitchFamily="18" charset="0"/>
                                <a:cs typeface="Arial" panose="020B0604020202020204" pitchFamily="34" charset="0"/>
                              </a:rPr>
                              <m:t>𝑛</m:t>
                            </m:r>
                          </m:e>
                        </m:func>
                        <m:r>
                          <a:rPr lang="en-US" altLang="zh-CN" sz="1600" b="0" i="1" smtClean="0">
                            <a:solidFill>
                              <a:srgbClr val="333333"/>
                            </a:solidFill>
                            <a:latin typeface="Cambria Math" panose="02040503050406030204" pitchFamily="18" charset="0"/>
                            <a:cs typeface="Arial" panose="020B0604020202020204" pitchFamily="34" charset="0"/>
                          </a:rPr>
                          <m:t>+1</m:t>
                        </m:r>
                      </m:e>
                    </m:d>
                  </m:oMath>
                </a14:m>
                <a:r>
                  <a:rPr kumimoji="0" lang="zh-CN" altLang="en-US" sz="1600" b="0" i="0" u="none" strike="noStrike" cap="none" normalizeH="0" baseline="0" dirty="0">
                    <a:ln>
                      <a:noFill/>
                    </a:ln>
                    <a:solidFill>
                      <a:srgbClr val="333333"/>
                    </a:solidFill>
                    <a:effectLst/>
                    <a:cs typeface="Arial" panose="020B0604020202020204" pitchFamily="34" charset="0"/>
                  </a:rPr>
                  <a:t>。</a:t>
                </a:r>
                <a:endParaRPr kumimoji="0" lang="zh-CN" altLang="zh-CN" sz="1600" b="0" i="0" u="none" strike="noStrike" cap="none" normalizeH="0" baseline="0" dirty="0">
                  <a:ln>
                    <a:noFill/>
                  </a:ln>
                  <a:solidFill>
                    <a:srgbClr val="333333"/>
                  </a:solidFill>
                  <a:effectLst/>
                  <a:cs typeface="Arial" panose="020B0604020202020204" pitchFamily="34" charset="0"/>
                </a:endParaRPr>
              </a:p>
            </p:txBody>
          </p:sp>
        </mc:Choice>
        <mc:Fallback xmlns="">
          <p:sp>
            <p:nvSpPr>
              <p:cNvPr id="5" name="Rectangle 4">
                <a:extLst>
                  <a:ext uri="{FF2B5EF4-FFF2-40B4-BE49-F238E27FC236}">
                    <a16:creationId xmlns:a16="http://schemas.microsoft.com/office/drawing/2014/main" id="{CF04AA75-268D-4085-A402-C4A7929274AC}"/>
                  </a:ext>
                </a:extLst>
              </p:cNvPr>
              <p:cNvSpPr>
                <a:spLocks noRot="1" noChangeAspect="1" noMove="1" noResize="1" noEditPoints="1" noAdjustHandles="1" noChangeArrowheads="1" noChangeShapeType="1" noTextEdit="1"/>
              </p:cNvSpPr>
              <p:nvPr/>
            </p:nvSpPr>
            <p:spPr bwMode="auto">
              <a:xfrm>
                <a:off x="229892" y="2013948"/>
                <a:ext cx="8850051" cy="1115603"/>
              </a:xfrm>
              <a:prstGeom prst="rect">
                <a:avLst/>
              </a:prstGeom>
              <a:blipFill>
                <a:blip r:embed="rId3"/>
                <a:stretch>
                  <a:fillRect t="-546" b="-43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F97B4C1-2A1C-4C07-9718-AD6D4CA15C64}"/>
              </a:ext>
            </a:extLst>
          </p:cNvPr>
          <p:cNvSpPr txBox="1"/>
          <p:nvPr/>
        </p:nvSpPr>
        <p:spPr>
          <a:xfrm>
            <a:off x="2382059" y="3938013"/>
            <a:ext cx="4540288" cy="276999"/>
          </a:xfrm>
          <a:prstGeom prst="rect">
            <a:avLst/>
          </a:prstGeom>
          <a:noFill/>
        </p:spPr>
        <p:txBody>
          <a:bodyPr wrap="square" rtlCol="0">
            <a:spAutoFit/>
          </a:bodyPr>
          <a:lstStyle/>
          <a:p>
            <a:r>
              <a:rPr lang="zh-CN" altLang="en-US" sz="1200" dirty="0">
                <a:solidFill>
                  <a:schemeClr val="bg2">
                    <a:lumMod val="50000"/>
                  </a:schemeClr>
                </a:solidFill>
              </a:rPr>
              <a:t>只列了一部分性质，其他的看不懂。还是看看就行。。。</a:t>
            </a:r>
          </a:p>
        </p:txBody>
      </p:sp>
    </p:spTree>
    <p:extLst>
      <p:ext uri="{BB962C8B-B14F-4D97-AF65-F5344CB8AC3E}">
        <p14:creationId xmlns:p14="http://schemas.microsoft.com/office/powerpoint/2010/main" val="8313901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储存</a:t>
            </a: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6255295-82D9-43B0-8ACA-C3ABEC6B83FF}"/>
              </a:ext>
            </a:extLst>
          </p:cNvPr>
          <p:cNvSpPr txBox="1"/>
          <p:nvPr/>
        </p:nvSpPr>
        <p:spPr>
          <a:xfrm>
            <a:off x="1254736" y="1016077"/>
            <a:ext cx="5205269" cy="369332"/>
          </a:xfrm>
          <a:prstGeom prst="rect">
            <a:avLst/>
          </a:prstGeom>
          <a:noFill/>
        </p:spPr>
        <p:txBody>
          <a:bodyPr wrap="square" rtlCol="0">
            <a:spAutoFit/>
          </a:bodyPr>
          <a:lstStyle/>
          <a:p>
            <a:r>
              <a:rPr lang="zh-CN" altLang="en-US" sz="1800" dirty="0"/>
              <a:t>用指针储存。类似于链表。</a:t>
            </a:r>
            <a:endParaRPr lang="zh-CN" altLang="en-US" dirty="0"/>
          </a:p>
        </p:txBody>
      </p:sp>
      <p:sp>
        <p:nvSpPr>
          <p:cNvPr id="4" name="文本框 3">
            <a:extLst>
              <a:ext uri="{FF2B5EF4-FFF2-40B4-BE49-F238E27FC236}">
                <a16:creationId xmlns:a16="http://schemas.microsoft.com/office/drawing/2014/main" id="{F6BF71FD-4A02-4628-8608-AF99D9E2AFCC}"/>
              </a:ext>
            </a:extLst>
          </p:cNvPr>
          <p:cNvSpPr txBox="1"/>
          <p:nvPr/>
        </p:nvSpPr>
        <p:spPr>
          <a:xfrm>
            <a:off x="1341125" y="2094696"/>
            <a:ext cx="5032489" cy="1169551"/>
          </a:xfrm>
          <a:prstGeom prst="rect">
            <a:avLst/>
          </a:prstGeom>
          <a:noFill/>
        </p:spPr>
        <p:txBody>
          <a:bodyPr wrap="square" rtlCol="0">
            <a:spAutoFit/>
          </a:bodyPr>
          <a:lstStyle/>
          <a:p>
            <a:r>
              <a:rPr lang="en-US" altLang="zh-CN" dirty="0"/>
              <a:t>Node:</a:t>
            </a:r>
          </a:p>
          <a:p>
            <a:r>
              <a:rPr lang="en-US" altLang="zh-CN" dirty="0"/>
              <a:t>	key      //</a:t>
            </a:r>
            <a:r>
              <a:rPr lang="zh-CN" altLang="en-US" dirty="0"/>
              <a:t>储存数值</a:t>
            </a:r>
            <a:endParaRPr lang="en-US" altLang="zh-CN" dirty="0"/>
          </a:p>
          <a:p>
            <a:r>
              <a:rPr lang="en-US" altLang="zh-CN" dirty="0"/>
              <a:t>	Parent //</a:t>
            </a:r>
            <a:r>
              <a:rPr lang="zh-CN" altLang="en-US" dirty="0"/>
              <a:t>指向父节点</a:t>
            </a:r>
            <a:br>
              <a:rPr lang="en-US" altLang="zh-CN" dirty="0"/>
            </a:br>
            <a:r>
              <a:rPr lang="en-US" altLang="zh-CN" dirty="0"/>
              <a:t>	Left     //</a:t>
            </a:r>
            <a:r>
              <a:rPr lang="zh-CN" altLang="en-US" dirty="0"/>
              <a:t>指向左儿子</a:t>
            </a:r>
            <a:endParaRPr lang="en-US" altLang="zh-CN" dirty="0"/>
          </a:p>
          <a:p>
            <a:r>
              <a:rPr lang="en-US" altLang="zh-CN" dirty="0"/>
              <a:t>	Right  //</a:t>
            </a:r>
            <a:r>
              <a:rPr lang="zh-CN" altLang="en-US" dirty="0"/>
              <a:t>指向右儿子</a:t>
            </a:r>
            <a:endParaRPr lang="en-US" altLang="zh-CN" dirty="0"/>
          </a:p>
        </p:txBody>
      </p:sp>
      <p:sp>
        <p:nvSpPr>
          <p:cNvPr id="5" name="文本框 4">
            <a:extLst>
              <a:ext uri="{FF2B5EF4-FFF2-40B4-BE49-F238E27FC236}">
                <a16:creationId xmlns:a16="http://schemas.microsoft.com/office/drawing/2014/main" id="{30011A9D-AE0C-41F3-B1EC-C83BC2EBD13E}"/>
              </a:ext>
            </a:extLst>
          </p:cNvPr>
          <p:cNvSpPr txBox="1"/>
          <p:nvPr/>
        </p:nvSpPr>
        <p:spPr>
          <a:xfrm>
            <a:off x="1341125" y="3450313"/>
            <a:ext cx="2420858" cy="307777"/>
          </a:xfrm>
          <a:prstGeom prst="rect">
            <a:avLst/>
          </a:prstGeom>
          <a:noFill/>
        </p:spPr>
        <p:txBody>
          <a:bodyPr wrap="square" rtlCol="0">
            <a:spAutoFit/>
          </a:bodyPr>
          <a:lstStyle/>
          <a:p>
            <a:r>
              <a:rPr lang="en-US" altLang="zh-CN" dirty="0"/>
              <a:t>Root  //</a:t>
            </a:r>
            <a:r>
              <a:rPr lang="zh-CN" altLang="en-US" dirty="0"/>
              <a:t>指向二叉树的根</a:t>
            </a:r>
          </a:p>
        </p:txBody>
      </p:sp>
    </p:spTree>
    <p:extLst>
      <p:ext uri="{BB962C8B-B14F-4D97-AF65-F5344CB8AC3E}">
        <p14:creationId xmlns:p14="http://schemas.microsoft.com/office/powerpoint/2010/main" val="164555790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1150</Words>
  <Application>Microsoft Office PowerPoint</Application>
  <PresentationFormat>全屏显示(16:9)</PresentationFormat>
  <Paragraphs>176</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910558180@qq.com</cp:lastModifiedBy>
  <cp:revision>78</cp:revision>
  <dcterms:created xsi:type="dcterms:W3CDTF">2016-05-20T12:59:00Z</dcterms:created>
  <dcterms:modified xsi:type="dcterms:W3CDTF">2018-05-19T15:38:40Z</dcterms:modified>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