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67" r:id="rId4"/>
    <p:sldId id="286" r:id="rId5"/>
    <p:sldId id="287" r:id="rId6"/>
    <p:sldId id="288" r:id="rId7"/>
    <p:sldId id="290" r:id="rId8"/>
    <p:sldId id="291" r:id="rId9"/>
    <p:sldId id="273" r:id="rId10"/>
    <p:sldId id="274" r:id="rId11"/>
    <p:sldId id="294" r:id="rId12"/>
    <p:sldId id="296" r:id="rId13"/>
    <p:sldId id="297" r:id="rId14"/>
    <p:sldId id="300" r:id="rId15"/>
    <p:sldId id="298" r:id="rId16"/>
    <p:sldId id="299" r:id="rId17"/>
    <p:sldId id="304" r:id="rId18"/>
    <p:sldId id="301" r:id="rId19"/>
    <p:sldId id="305" r:id="rId20"/>
    <p:sldId id="302" r:id="rId21"/>
    <p:sldId id="303" r:id="rId22"/>
    <p:sldId id="295" r:id="rId23"/>
    <p:sldId id="28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317" autoAdjust="0"/>
  </p:normalViewPr>
  <p:slideViewPr>
    <p:cSldViewPr snapToGrid="0">
      <p:cViewPr varScale="1">
        <p:scale>
          <a:sx n="79" d="100"/>
          <a:sy n="79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309DF-9C97-442F-B3D1-BE2D550111CE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5CFE2-300F-409B-A139-C3A1C6239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4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在此说明一点：现有一些涉及大数据处理的问题，并不能简单以某个数学模型来建模，另当别论。</a:t>
            </a:r>
            <a:endParaRPr lang="en-US" altLang="zh-CN" dirty="0" smtClean="0"/>
          </a:p>
          <a:p>
            <a:r>
              <a:rPr lang="zh-CN" altLang="en-US" dirty="0" smtClean="0"/>
              <a:t>数学模型关注逻辑不变性；关联关系模型关注统计不变性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CFE2-300F-409B-A139-C3A1C62399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20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在此说明一点：现有一些涉及大数据处理的问题，并不能简单以某个数学模型来建模，另当别论。</a:t>
            </a:r>
            <a:endParaRPr lang="en-US" altLang="zh-CN" dirty="0" smtClean="0"/>
          </a:p>
          <a:p>
            <a:r>
              <a:rPr lang="zh-CN" altLang="en-US" dirty="0" smtClean="0"/>
              <a:t>数学模型关注逻辑不变性；关联关系模型关注统计不变性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CFE2-300F-409B-A139-C3A1C62399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6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假设我们需要定义一个“格”这样的数据结构。我们应该如何思考？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CFE2-300F-409B-A139-C3A1C623994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5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难问题的“难” 以及我们的妥协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妥协中的坚持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CFE2-300F-409B-A139-C3A1C623994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49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难问题的“难” 以及我们的妥协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妥协中的坚持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CFE2-300F-409B-A139-C3A1C62399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4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模方程的解</a:t>
            </a:r>
            <a:endParaRPr lang="en-US" altLang="zh-CN" dirty="0" smtClean="0"/>
          </a:p>
          <a:p>
            <a:r>
              <a:rPr lang="zh-CN" altLang="en-US" dirty="0" smtClean="0"/>
              <a:t>两个素数，把乘积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和一个相对小的、和</a:t>
            </a:r>
            <a:r>
              <a:rPr lang="en-US" altLang="zh-CN" dirty="0" smtClean="0"/>
              <a:t>%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）互质的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，公布出去，把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的逆（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）乘群）和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保密。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CFE2-300F-409B-A139-C3A1C623994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9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妥协中的坚持</a:t>
            </a:r>
            <a:endParaRPr lang="en-US" altLang="zh-CN" dirty="0" smtClean="0"/>
          </a:p>
          <a:p>
            <a:r>
              <a:rPr lang="zh-CN" altLang="en-US" dirty="0" smtClean="0"/>
              <a:t>近似比，单边错，局部最优和“陷阱”逃离</a:t>
            </a:r>
            <a:r>
              <a:rPr lang="zh-CN" altLang="en-US" dirty="0" smtClean="0"/>
              <a:t>，基因编码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CFE2-300F-409B-A139-C3A1C623994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0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由知识到能力；</a:t>
            </a:r>
            <a:endParaRPr lang="en-US" altLang="zh-CN" dirty="0" smtClean="0"/>
          </a:p>
          <a:p>
            <a:r>
              <a:rPr lang="zh-CN" altLang="en-US" dirty="0" smtClean="0"/>
              <a:t>由学到用；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5CFE2-300F-409B-A139-C3A1C623994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5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B6BF-DF3E-4232-ACB7-3BFE23157182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F129-FA31-43E3-9228-64C33CEB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43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B6BF-DF3E-4232-ACB7-3BFE23157182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F129-FA31-43E3-9228-64C33CEB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4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B6BF-DF3E-4232-ACB7-3BFE23157182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F129-FA31-43E3-9228-64C33CEB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9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B6BF-DF3E-4232-ACB7-3BFE23157182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F129-FA31-43E3-9228-64C33CEB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2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B6BF-DF3E-4232-ACB7-3BFE23157182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F129-FA31-43E3-9228-64C33CEB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2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B6BF-DF3E-4232-ACB7-3BFE23157182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F129-FA31-43E3-9228-64C33CEB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5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B6BF-DF3E-4232-ACB7-3BFE23157182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F129-FA31-43E3-9228-64C33CEB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2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B6BF-DF3E-4232-ACB7-3BFE23157182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F129-FA31-43E3-9228-64C33CEB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7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B6BF-DF3E-4232-ACB7-3BFE23157182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F129-FA31-43E3-9228-64C33CEB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4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B6BF-DF3E-4232-ACB7-3BFE23157182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F129-FA31-43E3-9228-64C33CEB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4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B6BF-DF3E-4232-ACB7-3BFE23157182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F129-FA31-43E3-9228-64C33CEB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EB6BF-DF3E-4232-ACB7-3BFE23157182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F129-FA31-43E3-9228-64C33CEB7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0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kern="100" dirty="0" smtClean="0">
                <a:effectLst/>
              </a:rPr>
              <a:t>面向问题求解的</a:t>
            </a:r>
            <a:r>
              <a:rPr lang="zh-CN" altLang="en-US" kern="100" dirty="0" smtClean="0">
                <a:effectLst/>
              </a:rPr>
              <a:t>学习和</a:t>
            </a:r>
            <a:r>
              <a:rPr lang="zh-CN" altLang="zh-CN" kern="100" dirty="0" smtClean="0">
                <a:effectLst/>
              </a:rPr>
              <a:t>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陶先平</a:t>
            </a:r>
            <a:endParaRPr lang="en-US" altLang="zh-CN" dirty="0" smtClean="0"/>
          </a:p>
          <a:p>
            <a:r>
              <a:rPr lang="zh-CN" altLang="en-US" dirty="0" smtClean="0"/>
              <a:t>南京大学计算机科学与技术系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19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四个论域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011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zh-CN" sz="2400" dirty="0"/>
              <a:t>论域</a:t>
            </a:r>
            <a:r>
              <a:rPr lang="en-US" altLang="zh-CN" sz="2400" dirty="0"/>
              <a:t>1</a:t>
            </a:r>
            <a:r>
              <a:rPr lang="zh-CN" altLang="zh-CN" sz="2400" dirty="0"/>
              <a:t>：计算入门与数学证明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zh-CN" sz="2000" dirty="0"/>
              <a:t>帮助学生理解计算思维最核心的概念</a:t>
            </a:r>
            <a:r>
              <a:rPr lang="zh-CN" altLang="zh-CN" sz="2000" dirty="0" smtClean="0"/>
              <a:t>，接受</a:t>
            </a:r>
            <a:r>
              <a:rPr lang="zh-CN" altLang="zh-CN" sz="2000" dirty="0"/>
              <a:t>基本的形式化训练，掌握抽象数学证明的基本方法。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zh-CN" sz="2400" dirty="0"/>
              <a:t>论域</a:t>
            </a:r>
            <a:r>
              <a:rPr lang="en-US" altLang="zh-CN" sz="2400" dirty="0"/>
              <a:t>2</a:t>
            </a:r>
            <a:r>
              <a:rPr lang="zh-CN" altLang="zh-CN" sz="2400" dirty="0"/>
              <a:t>：经典数据结构与算法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zh-CN" sz="2000" dirty="0"/>
              <a:t>帮助学生理解</a:t>
            </a:r>
            <a:r>
              <a:rPr lang="zh-CN" altLang="zh-CN" sz="2000" dirty="0" smtClean="0"/>
              <a:t>抽象数据</a:t>
            </a:r>
            <a:r>
              <a:rPr lang="zh-CN" altLang="en-US" sz="2000" dirty="0" smtClean="0"/>
              <a:t>类型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理解并应用常用的</a:t>
            </a:r>
            <a:r>
              <a:rPr lang="zh-CN" altLang="zh-CN" sz="2000" dirty="0" smtClean="0"/>
              <a:t>数据结构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zh-CN" sz="2000" dirty="0" smtClean="0"/>
              <a:t>掌握</a:t>
            </a:r>
            <a:r>
              <a:rPr lang="zh-CN" altLang="zh-CN" sz="2000" dirty="0"/>
              <a:t>重要的算法设计策略以及算法设计与分析的基本理论与</a:t>
            </a:r>
            <a:r>
              <a:rPr lang="zh-CN" altLang="zh-CN" sz="2000" dirty="0" smtClean="0"/>
              <a:t>方法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zh-CN" sz="2000" dirty="0" smtClean="0"/>
              <a:t>理解</a:t>
            </a:r>
            <a:r>
              <a:rPr lang="zh-CN" altLang="zh-CN" sz="2000" dirty="0"/>
              <a:t>并能够应用支持上述内容的离散数学工具与方法。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zh-CN" sz="2400" dirty="0"/>
              <a:t>论域</a:t>
            </a:r>
            <a:r>
              <a:rPr lang="en-US" altLang="zh-CN" sz="2400" dirty="0"/>
              <a:t>3</a:t>
            </a:r>
            <a:r>
              <a:rPr lang="zh-CN" altLang="zh-CN" sz="2400" dirty="0"/>
              <a:t>：典型应用问题及其求解方法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zh-CN" sz="2000" dirty="0"/>
              <a:t>引导学生掌握典型应用中抽象出来的重要算法问题的求解方法，理解并能够应用支持上述内容的离散数学工具与方法。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zh-CN" sz="2400" dirty="0"/>
              <a:t>论域</a:t>
            </a:r>
            <a:r>
              <a:rPr lang="en-US" altLang="zh-CN" sz="2400" dirty="0"/>
              <a:t>4</a:t>
            </a:r>
            <a:r>
              <a:rPr lang="zh-CN" altLang="zh-CN" sz="2400" dirty="0"/>
              <a:t>：复杂性理论基础与“难”问题的算法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zh-CN" sz="2000" dirty="0"/>
              <a:t>涵盖问题求解中复杂性理论的基本内容与问题规约方法，解决“难”问题的主要方法、技术以及相关的重要理论结果。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221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论题的结构模型及实施方案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3464704">
            <a:off x="4929900" y="2658715"/>
            <a:ext cx="1851898" cy="1851898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5092915" y="2928669"/>
            <a:ext cx="1587283" cy="1256159"/>
            <a:chOff x="5092915" y="3614469"/>
            <a:chExt cx="1587283" cy="1256159"/>
          </a:xfrm>
        </p:grpSpPr>
        <p:sp>
          <p:nvSpPr>
            <p:cNvPr id="5" name="文本框 4"/>
            <p:cNvSpPr txBox="1"/>
            <p:nvPr/>
          </p:nvSpPr>
          <p:spPr>
            <a:xfrm>
              <a:off x="6143702" y="3614469"/>
              <a:ext cx="5364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解题能力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92915" y="3670299"/>
              <a:ext cx="5364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学习能力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468826" y="1396205"/>
            <a:ext cx="4774050" cy="4483895"/>
            <a:chOff x="3468826" y="1396205"/>
            <a:chExt cx="4774050" cy="4483895"/>
          </a:xfrm>
        </p:grpSpPr>
        <p:sp>
          <p:nvSpPr>
            <p:cNvPr id="8" name="流程图: 联系 7"/>
            <p:cNvSpPr/>
            <p:nvPr/>
          </p:nvSpPr>
          <p:spPr>
            <a:xfrm>
              <a:off x="3468826" y="1396205"/>
              <a:ext cx="4774050" cy="4483895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6680198" y="2907602"/>
              <a:ext cx="1435102" cy="393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3"/>
            </p:cNvCxnSpPr>
            <p:nvPr/>
          </p:nvCxnSpPr>
          <p:spPr>
            <a:xfrm>
              <a:off x="6350016" y="4367722"/>
              <a:ext cx="546084" cy="1296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314143" y="4276288"/>
              <a:ext cx="965433" cy="1030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8" idx="0"/>
            </p:cNvCxnSpPr>
            <p:nvPr/>
          </p:nvCxnSpPr>
          <p:spPr>
            <a:xfrm flipV="1">
              <a:off x="5855851" y="1396205"/>
              <a:ext cx="0" cy="1283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3468826" y="3211077"/>
              <a:ext cx="1462961" cy="213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/>
          <p:cNvSpPr txBox="1"/>
          <p:nvPr/>
        </p:nvSpPr>
        <p:spPr>
          <a:xfrm>
            <a:off x="6092871" y="1984272"/>
            <a:ext cx="1565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自学材料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教材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273520" y="20018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课程讲义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123873" y="48452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课外作业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740205" y="39573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编程训练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711581" y="3865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研讨内容</a:t>
            </a:r>
          </a:p>
        </p:txBody>
      </p:sp>
      <p:sp>
        <p:nvSpPr>
          <p:cNvPr id="44" name="右箭头 43"/>
          <p:cNvSpPr/>
          <p:nvPr/>
        </p:nvSpPr>
        <p:spPr>
          <a:xfrm rot="19386746">
            <a:off x="7422248" y="1754503"/>
            <a:ext cx="78723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214891" y="1304745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经典教材摘选</a:t>
            </a:r>
            <a:endParaRPr lang="en-US" altLang="zh-CN" sz="2800" dirty="0" smtClean="0"/>
          </a:p>
          <a:p>
            <a:r>
              <a:rPr lang="zh-CN" altLang="en-US" sz="2800" dirty="0" smtClean="0"/>
              <a:t>学生课前自学</a:t>
            </a:r>
            <a:endParaRPr lang="zh-CN" altLang="en-US" sz="2800" dirty="0"/>
          </a:p>
        </p:txBody>
      </p:sp>
      <p:sp>
        <p:nvSpPr>
          <p:cNvPr id="46" name="右箭头 45"/>
          <p:cNvSpPr/>
          <p:nvPr/>
        </p:nvSpPr>
        <p:spPr>
          <a:xfrm rot="12440637">
            <a:off x="3429743" y="1777998"/>
            <a:ext cx="889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268176" y="1241333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以解题为目的</a:t>
            </a:r>
            <a:endParaRPr lang="en-US" altLang="zh-CN" sz="2400" dirty="0" smtClean="0"/>
          </a:p>
          <a:p>
            <a:r>
              <a:rPr lang="zh-CN" altLang="en-US" sz="2400" dirty="0"/>
              <a:t>以</a:t>
            </a:r>
            <a:r>
              <a:rPr lang="zh-CN" altLang="en-US" sz="2400" dirty="0" smtClean="0"/>
              <a:t>深度为优先</a:t>
            </a:r>
            <a:endParaRPr lang="en-US" altLang="zh-CN" sz="2400" dirty="0" smtClean="0"/>
          </a:p>
          <a:p>
            <a:r>
              <a:rPr lang="zh-CN" altLang="en-US" sz="2400" dirty="0" smtClean="0"/>
              <a:t>以启发为手段</a:t>
            </a:r>
            <a:endParaRPr lang="zh-CN" altLang="en-US" sz="2400" dirty="0"/>
          </a:p>
        </p:txBody>
      </p:sp>
      <p:sp>
        <p:nvSpPr>
          <p:cNvPr id="48" name="右箭头 47"/>
          <p:cNvSpPr/>
          <p:nvPr/>
        </p:nvSpPr>
        <p:spPr>
          <a:xfrm rot="8617994">
            <a:off x="3215711" y="4442317"/>
            <a:ext cx="889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816075" y="441899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教师选题</a:t>
            </a:r>
            <a:endParaRPr lang="en-US" altLang="zh-CN" sz="2400" dirty="0" smtClean="0"/>
          </a:p>
          <a:p>
            <a:r>
              <a:rPr lang="zh-CN" altLang="en-US" sz="2400" dirty="0" smtClean="0"/>
              <a:t>学生讲解</a:t>
            </a:r>
            <a:endParaRPr lang="zh-CN" altLang="en-US" sz="2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4578623" y="5361849"/>
            <a:ext cx="2646878" cy="1506944"/>
            <a:chOff x="8768068" y="4194681"/>
            <a:chExt cx="2646878" cy="1506944"/>
          </a:xfrm>
        </p:grpSpPr>
        <p:sp>
          <p:nvSpPr>
            <p:cNvPr id="50" name="下箭头 49"/>
            <p:cNvSpPr/>
            <p:nvPr/>
          </p:nvSpPr>
          <p:spPr>
            <a:xfrm>
              <a:off x="9714873" y="4194681"/>
              <a:ext cx="342900" cy="7535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768068" y="4870628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教材中的习题为主</a:t>
              </a:r>
              <a:endParaRPr lang="en-US" altLang="zh-CN" sz="2400" dirty="0" smtClean="0"/>
            </a:p>
            <a:p>
              <a:r>
                <a:rPr lang="zh-CN" altLang="en-US" sz="2400" dirty="0" smtClean="0"/>
                <a:t>覆盖全部自学内容</a:t>
              </a:r>
              <a:endParaRPr lang="zh-CN" altLang="en-US" sz="2400" dirty="0"/>
            </a:p>
          </p:txBody>
        </p:sp>
      </p:grpSp>
      <p:sp>
        <p:nvSpPr>
          <p:cNvPr id="54" name="右箭头 53"/>
          <p:cNvSpPr/>
          <p:nvPr/>
        </p:nvSpPr>
        <p:spPr>
          <a:xfrm rot="1957370">
            <a:off x="7780288" y="4515703"/>
            <a:ext cx="78723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743823" y="445863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围绕论题</a:t>
            </a:r>
            <a:endParaRPr lang="en-US" altLang="zh-CN" sz="2400" dirty="0" smtClean="0"/>
          </a:p>
          <a:p>
            <a:r>
              <a:rPr lang="zh-CN" altLang="en-US" sz="2400" dirty="0" smtClean="0"/>
              <a:t>选编题目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97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4" grpId="0" animBg="1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问题求解</a:t>
            </a:r>
            <a:r>
              <a:rPr lang="en-US" altLang="zh-CN" dirty="0" smtClean="0"/>
              <a:t>2</a:t>
            </a:r>
            <a:r>
              <a:rPr lang="zh-CN" altLang="en-US" dirty="0" smtClean="0"/>
              <a:t>年中的核心价值点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形式化和证明方法</a:t>
            </a:r>
            <a:endParaRPr lang="en-US" altLang="zh-CN" dirty="0" smtClean="0"/>
          </a:p>
          <a:p>
            <a:r>
              <a:rPr lang="zh-CN" altLang="en-US" dirty="0" smtClean="0"/>
              <a:t>抽象数据类型及数据结构</a:t>
            </a:r>
            <a:endParaRPr lang="en-US" altLang="zh-CN" dirty="0" smtClean="0"/>
          </a:p>
          <a:p>
            <a:r>
              <a:rPr lang="zh-CN" altLang="en-US" dirty="0"/>
              <a:t>算法复杂度评估</a:t>
            </a:r>
            <a:endParaRPr lang="en-US" altLang="zh-CN" dirty="0"/>
          </a:p>
          <a:p>
            <a:r>
              <a:rPr lang="zh-CN" altLang="en-US" dirty="0" smtClean="0"/>
              <a:t>算法设计策略</a:t>
            </a:r>
            <a:endParaRPr lang="en-US" altLang="zh-CN" dirty="0" smtClean="0"/>
          </a:p>
          <a:p>
            <a:r>
              <a:rPr lang="zh-CN" altLang="en-US" dirty="0" smtClean="0"/>
              <a:t>若干经典问题的数学模型及算法</a:t>
            </a:r>
            <a:endParaRPr lang="en-US" altLang="zh-CN" dirty="0" smtClean="0"/>
          </a:p>
          <a:p>
            <a:r>
              <a:rPr lang="zh-CN" altLang="en-US" dirty="0" smtClean="0"/>
              <a:t>难问题的“</a:t>
            </a:r>
            <a:r>
              <a:rPr lang="zh-CN" altLang="en-US" dirty="0"/>
              <a:t>难</a:t>
            </a:r>
            <a:r>
              <a:rPr lang="zh-CN" altLang="en-US" dirty="0" smtClean="0"/>
              <a:t>” 以及我们的妥协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妥协中的坚持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69741" y="2440641"/>
            <a:ext cx="4684059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所有的一切，归根结底，体现为：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3200" dirty="0" smtClean="0">
                <a:solidFill>
                  <a:srgbClr val="FF0000"/>
                </a:solidFill>
              </a:rPr>
              <a:t>程序设计能力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3200" dirty="0" smtClean="0">
                <a:solidFill>
                  <a:srgbClr val="FF0000"/>
                </a:solidFill>
              </a:rPr>
              <a:t>（狭义上的问题求解）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9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形式化及证明方法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命题逻辑及谓词逻辑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如何用人工（数学）语言重述自然语言的事实或者过程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消除歧义、严谨过程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如何建立一个一致的、完备的系统</a:t>
            </a:r>
            <a:endParaRPr lang="en-US" altLang="zh-CN" dirty="0" smtClean="0"/>
          </a:p>
          <a:p>
            <a:r>
              <a:rPr lang="zh-CN" altLang="en-US" dirty="0" smtClean="0"/>
              <a:t>基本证明方法及这些方法的逻辑基础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演绎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归纳</a:t>
            </a:r>
            <a:endParaRPr lang="en-US" altLang="zh-CN" dirty="0" smtClean="0"/>
          </a:p>
          <a:p>
            <a:r>
              <a:rPr lang="zh-CN" altLang="en-US" dirty="0" smtClean="0"/>
              <a:t>递归、数学归纳法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算法正确性证明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3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算法复杂度评估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874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组合和计数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在算法分析中也经常用到</a:t>
            </a:r>
            <a:endParaRPr lang="en-US" altLang="zh-CN" dirty="0" smtClean="0"/>
          </a:p>
          <a:p>
            <a:r>
              <a:rPr lang="zh-CN" altLang="en-US" dirty="0" smtClean="0"/>
              <a:t>离散概率模型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随机变量、指示器随机变量、期望</a:t>
            </a:r>
            <a:endParaRPr lang="en-US" altLang="zh-CN" dirty="0" smtClean="0"/>
          </a:p>
          <a:p>
            <a:r>
              <a:rPr lang="zh-CN" altLang="en-US" dirty="0" smtClean="0"/>
              <a:t>算法的时间渐进复杂度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Worst case VS Average case VS Best </a:t>
            </a:r>
            <a:r>
              <a:rPr lang="en-US" altLang="zh-CN" dirty="0" smtClean="0"/>
              <a:t>case</a:t>
            </a:r>
          </a:p>
          <a:p>
            <a:pPr lvl="1"/>
            <a:r>
              <a:rPr lang="zh-CN" altLang="en-US" dirty="0"/>
              <a:t>递归</a:t>
            </a:r>
            <a:r>
              <a:rPr lang="zh-CN" altLang="en-US" dirty="0" smtClean="0"/>
              <a:t>式求解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r>
              <a:rPr lang="zh-CN" altLang="en-US" dirty="0" smtClean="0"/>
              <a:t>算法复杂度的若干话题</a:t>
            </a:r>
            <a:endParaRPr lang="en-US" altLang="zh-CN" dirty="0" smtClean="0"/>
          </a:p>
          <a:p>
            <a:pPr lvl="1"/>
            <a:r>
              <a:rPr lang="zh-CN" altLang="en-US" dirty="0"/>
              <a:t>问题的难度和算法的复杂度</a:t>
            </a:r>
            <a:endParaRPr lang="en-US" altLang="zh-CN" dirty="0"/>
          </a:p>
          <a:p>
            <a:pPr lvl="1"/>
            <a:r>
              <a:rPr lang="zh-CN" altLang="en-US" dirty="0" smtClean="0"/>
              <a:t>容易的问题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难的问题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我们的妥协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15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数学模型、抽象数据类型及数据结构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典型的离散数学模型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集合及其上的关系、函数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偏序、格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图、树</a:t>
            </a:r>
            <a:endParaRPr lang="en-US" altLang="zh-CN" dirty="0" smtClean="0"/>
          </a:p>
          <a:p>
            <a:r>
              <a:rPr lang="en-US" altLang="zh-CN" dirty="0" smtClean="0"/>
              <a:t>ADT</a:t>
            </a:r>
            <a:r>
              <a:rPr lang="zh-CN" altLang="en-US" dirty="0" smtClean="0"/>
              <a:t>的“</a:t>
            </a:r>
            <a:r>
              <a:rPr lang="zh-CN" altLang="en-US" dirty="0"/>
              <a:t>抽象</a:t>
            </a:r>
            <a:r>
              <a:rPr lang="zh-CN" altLang="en-US" dirty="0" smtClean="0"/>
              <a:t>”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数据结构的“具体”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ADT</a:t>
            </a:r>
            <a:r>
              <a:rPr lang="zh-CN" altLang="en-US" dirty="0" smtClean="0"/>
              <a:t>：动态集合的基本数据类型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独有的数据特性和基本操作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维持数据特性的“建增删查改”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特别的操作</a:t>
            </a:r>
            <a:endParaRPr lang="en-US" altLang="zh-CN" dirty="0"/>
          </a:p>
          <a:p>
            <a:r>
              <a:rPr lang="zh-CN" altLang="en-US" dirty="0" smtClean="0"/>
              <a:t>经典的数据结构：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队列、堆、栈、链表、树（基本的经典）、并查集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红黑树、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50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算法设计基本策略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1193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暴力法</a:t>
            </a:r>
            <a:endParaRPr lang="en-US" altLang="zh-CN" dirty="0" smtClean="0"/>
          </a:p>
          <a:p>
            <a:r>
              <a:rPr lang="zh-CN" altLang="en-US" dirty="0" smtClean="0"/>
              <a:t>分治法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归并、快速排序、</a:t>
            </a:r>
            <a:r>
              <a:rPr lang="en-US" altLang="zh-CN" dirty="0" smtClean="0"/>
              <a:t>Strassen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递归和分治的天然关联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Master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r>
              <a:rPr lang="zh-CN" altLang="en-US" dirty="0" smtClean="0"/>
              <a:t>动态规划法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任何一个动态规划算法都和一个递归表达式关联</a:t>
            </a:r>
            <a:endParaRPr lang="en-US" altLang="zh-CN" dirty="0" smtClean="0"/>
          </a:p>
          <a:p>
            <a:pPr lvl="1"/>
            <a:r>
              <a:rPr lang="zh-CN" altLang="en-US" dirty="0"/>
              <a:t>最</a:t>
            </a:r>
            <a:r>
              <a:rPr lang="zh-CN" altLang="en-US" dirty="0" smtClean="0"/>
              <a:t>优子结构特性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用空间换时间：子问题拓扑排序或者子问题结果被暂存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Rod-cut</a:t>
            </a:r>
            <a:r>
              <a:rPr lang="zh-CN" altLang="en-US" dirty="0" smtClean="0"/>
              <a:t>问题（每个人心中都必须有一个经典场景）</a:t>
            </a:r>
            <a:endParaRPr lang="en-US" altLang="zh-CN" dirty="0" smtClean="0"/>
          </a:p>
          <a:p>
            <a:r>
              <a:rPr lang="zh-CN" altLang="en-US" dirty="0" smtClean="0"/>
              <a:t>贪心法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贪心选择性质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最小生成树、哈夫曼编码</a:t>
            </a:r>
            <a:endParaRPr lang="en-US" altLang="zh-CN" dirty="0" smtClean="0"/>
          </a:p>
          <a:p>
            <a:r>
              <a:rPr lang="zh-CN" altLang="en-US" dirty="0" smtClean="0"/>
              <a:t>算法的正确性证明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循环不变式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反证法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61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若干经典问题的数学模型及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图模型及其算法集：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图的建模：图本身</a:t>
            </a:r>
            <a:r>
              <a:rPr lang="en-US" altLang="zh-CN" dirty="0" smtClean="0"/>
              <a:t>+</a:t>
            </a:r>
            <a:r>
              <a:rPr lang="zh-CN" altLang="en-US" dirty="0" smtClean="0"/>
              <a:t>问题的抽象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遍历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skeleton of almost every graph algorithm</a:t>
            </a:r>
          </a:p>
          <a:p>
            <a:pPr lvl="1"/>
            <a:r>
              <a:rPr lang="zh-CN" altLang="en-US" dirty="0" smtClean="0"/>
              <a:t>路径相关算法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最短路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旅行算法</a:t>
            </a:r>
            <a:endParaRPr lang="en-US" altLang="zh-CN" dirty="0" smtClean="0"/>
          </a:p>
          <a:p>
            <a:pPr lvl="1"/>
            <a:r>
              <a:rPr lang="zh-CN" altLang="en-US" dirty="0"/>
              <a:t>最大</a:t>
            </a:r>
            <a:r>
              <a:rPr lang="zh-CN" altLang="en-US" dirty="0" smtClean="0"/>
              <a:t>流最小割原理：最大流算法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匹配和覆盖算法</a:t>
            </a:r>
            <a:endParaRPr lang="en-US" altLang="zh-CN" dirty="0" smtClean="0"/>
          </a:p>
          <a:p>
            <a:pPr lvl="1"/>
            <a:r>
              <a:rPr lang="zh-CN" altLang="en-US" dirty="0"/>
              <a:t>着色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3671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若干经典问题的数学模型及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编码及</a:t>
            </a:r>
            <a:r>
              <a:rPr lang="zh-CN" altLang="en-US" dirty="0" smtClean="0"/>
              <a:t>纠错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代数系统、群（群的对称性）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码字和</a:t>
            </a:r>
            <a:r>
              <a:rPr lang="en-US" altLang="zh-CN" dirty="0" smtClean="0"/>
              <a:t>Hamming </a:t>
            </a:r>
            <a:r>
              <a:rPr lang="zh-CN" altLang="en-US" dirty="0" smtClean="0"/>
              <a:t>距离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编码和纠错</a:t>
            </a:r>
            <a:endParaRPr lang="en-US" altLang="zh-CN" dirty="0"/>
          </a:p>
          <a:p>
            <a:r>
              <a:rPr lang="en-US" altLang="zh-CN" dirty="0"/>
              <a:t>Hashing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作用和基本原理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冲突解决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我们学到的仅仅是“冰山一角”</a:t>
            </a:r>
            <a:endParaRPr lang="en-US" altLang="zh-CN" dirty="0" smtClean="0"/>
          </a:p>
          <a:p>
            <a:r>
              <a:rPr lang="zh-CN" altLang="en-US" dirty="0" smtClean="0"/>
              <a:t>矩阵计算：</a:t>
            </a:r>
            <a:r>
              <a:rPr lang="en-US" altLang="zh-CN" dirty="0"/>
              <a:t>L</a:t>
            </a:r>
            <a:r>
              <a:rPr lang="en-US" altLang="zh-CN" dirty="0" smtClean="0"/>
              <a:t>UP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线性规划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松弛，</a:t>
            </a:r>
            <a:r>
              <a:rPr lang="en-US" altLang="zh-CN" dirty="0" smtClean="0"/>
              <a:t>simplex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47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若干经典问题的数学模型及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数论算法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模算术、扩充的</a:t>
            </a:r>
            <a:r>
              <a:rPr lang="en-US" altLang="zh-CN" dirty="0" smtClean="0"/>
              <a:t>GCD</a:t>
            </a:r>
            <a:r>
              <a:rPr lang="zh-CN" altLang="en-US" dirty="0" smtClean="0"/>
              <a:t>算法，还有？</a:t>
            </a:r>
            <a:endParaRPr lang="en-US" altLang="zh-CN" dirty="0" smtClean="0"/>
          </a:p>
          <a:p>
            <a:pPr lvl="1"/>
            <a:r>
              <a:rPr lang="zh-CN" altLang="en-US" dirty="0"/>
              <a:t>费</a:t>
            </a:r>
            <a:r>
              <a:rPr lang="zh-CN" altLang="en-US" dirty="0" smtClean="0"/>
              <a:t>马定理和欧拉定理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素数判定算法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伪素数</a:t>
            </a:r>
            <a:endParaRPr lang="en-US" altLang="zh-CN" dirty="0" smtClean="0"/>
          </a:p>
          <a:p>
            <a:r>
              <a:rPr lang="zh-CN" altLang="en-US" dirty="0" smtClean="0"/>
              <a:t>密码算法</a:t>
            </a:r>
            <a:endParaRPr lang="en-US" altLang="zh-CN" dirty="0" smtClean="0"/>
          </a:p>
          <a:p>
            <a:pPr lvl="1"/>
            <a:r>
              <a:rPr lang="zh-CN" altLang="en-US" dirty="0"/>
              <a:t>公</a:t>
            </a:r>
            <a:r>
              <a:rPr lang="zh-CN" altLang="en-US" dirty="0" smtClean="0"/>
              <a:t>钥体系的数学和算法基础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我们把什么公布出去了？把什么藏起来了？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37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为什么我们命名这个两年的课程是“问题求解”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我们学习过哪些问题求解的基本知识？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我们的问题求解能力训练到底如何？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1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难问题的“难” 以及我们的</a:t>
            </a:r>
            <a:r>
              <a:rPr lang="zh-CN" altLang="en-US" dirty="0" smtClean="0"/>
              <a:t>妥协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形式化描述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文字、语言、元组</a:t>
            </a:r>
            <a:endParaRPr lang="en-US" altLang="zh-CN" dirty="0" smtClean="0"/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NPC</a:t>
            </a:r>
          </a:p>
          <a:p>
            <a:pPr lvl="1"/>
            <a:r>
              <a:rPr lang="zh-CN" altLang="en-US" dirty="0" smtClean="0"/>
              <a:t>判定、优化问题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如何证明一个问题的难</a:t>
            </a:r>
            <a:endParaRPr lang="en-US" altLang="zh-CN" dirty="0" smtClean="0"/>
          </a:p>
          <a:p>
            <a:r>
              <a:rPr lang="zh-CN" altLang="en-US" dirty="0" smtClean="0"/>
              <a:t>我们的妥协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近似、随机、启发</a:t>
            </a:r>
            <a:endParaRPr lang="en-US" altLang="zh-CN" dirty="0" smtClean="0"/>
          </a:p>
          <a:p>
            <a:r>
              <a:rPr lang="zh-CN" altLang="en-US" dirty="0" smtClean="0"/>
              <a:t>我们在妥协中的坚持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你能说出多少？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6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问题求解能力：程序设计能力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曲不离口，拳不离手</a:t>
            </a:r>
            <a:endParaRPr lang="en-US" altLang="zh-CN" dirty="0" smtClean="0"/>
          </a:p>
          <a:p>
            <a:r>
              <a:rPr lang="zh-CN" altLang="en-US" dirty="0" smtClean="0"/>
              <a:t>程序设计能力是每个专业人才的终极能力</a:t>
            </a:r>
            <a:endParaRPr lang="en-US" altLang="zh-CN" dirty="0" smtClean="0"/>
          </a:p>
          <a:p>
            <a:r>
              <a:rPr lang="zh-CN" altLang="en-US" dirty="0" smtClean="0"/>
              <a:t>程序设计能力的形成，始终贯穿于每一门课程中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程序设计能力：问题的形式化能力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数学能力</a:t>
            </a:r>
            <a:r>
              <a:rPr lang="en-US" altLang="zh-CN" dirty="0" smtClean="0"/>
              <a:t>+</a:t>
            </a:r>
            <a:r>
              <a:rPr lang="zh-CN" altLang="en-US" dirty="0" smtClean="0"/>
              <a:t>透视数据组织的能力</a:t>
            </a:r>
            <a:r>
              <a:rPr lang="en-US" altLang="zh-CN" dirty="0" smtClean="0"/>
              <a:t>+</a:t>
            </a:r>
            <a:r>
              <a:rPr lang="zh-CN" altLang="en-US" dirty="0" smtClean="0"/>
              <a:t>算法设计能力</a:t>
            </a:r>
            <a:r>
              <a:rPr lang="en-US" altLang="zh-CN" dirty="0" smtClean="0"/>
              <a:t>+</a:t>
            </a:r>
            <a:r>
              <a:rPr lang="zh-CN" altLang="en-US" dirty="0" smtClean="0"/>
              <a:t>高级语言写作能力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5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老声常谈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学生学习过程中的陋习是</a:t>
            </a:r>
            <a:r>
              <a:rPr lang="zh-CN" altLang="en-US" sz="3200" dirty="0" smtClean="0"/>
              <a:t>所有学习过程失败</a:t>
            </a:r>
            <a:r>
              <a:rPr lang="zh-CN" altLang="en-US" sz="3200" dirty="0"/>
              <a:t>的根源</a:t>
            </a:r>
            <a:endParaRPr lang="en-US" altLang="zh-CN" sz="3200" dirty="0"/>
          </a:p>
          <a:p>
            <a:pPr lvl="1"/>
            <a:r>
              <a:rPr lang="zh-CN" altLang="en-US" sz="2800" dirty="0"/>
              <a:t>如何激发</a:t>
            </a:r>
            <a:r>
              <a:rPr lang="zh-CN" altLang="en-US" sz="2800" dirty="0" smtClean="0"/>
              <a:t>兴趣、培养兴趣至关重要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不至于让自己太累，找不到乐趣</a:t>
            </a:r>
            <a:endParaRPr lang="en-US" altLang="zh-CN" sz="2400" dirty="0" smtClean="0"/>
          </a:p>
          <a:p>
            <a:pPr lvl="1"/>
            <a:r>
              <a:rPr lang="zh-CN" altLang="en-US" sz="2800" dirty="0" smtClean="0"/>
              <a:t>根除</a:t>
            </a:r>
            <a:r>
              <a:rPr lang="zh-CN" altLang="en-US" sz="2800" dirty="0"/>
              <a:t>抄袭</a:t>
            </a:r>
            <a:r>
              <a:rPr lang="zh-CN" altLang="en-US" sz="2800" dirty="0" smtClean="0"/>
              <a:t>是做人的基本原则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人，要有骨气</a:t>
            </a:r>
            <a:endParaRPr lang="en-US" altLang="zh-CN" sz="2400" dirty="0"/>
          </a:p>
          <a:p>
            <a:pPr lvl="1"/>
            <a:r>
              <a:rPr lang="zh-CN" altLang="en-US" sz="2800" dirty="0"/>
              <a:t>防微杜渐，从起点开始是最好的途径</a:t>
            </a:r>
            <a:endParaRPr lang="en-US" altLang="zh-CN" sz="28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161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zh-CN" altLang="en-US" sz="4400" b="1" dirty="0" smtClean="0"/>
              <a:t>路漫漫其修远兮</a:t>
            </a:r>
            <a:endParaRPr lang="en-US" altLang="zh-CN" sz="4400" b="1" dirty="0" smtClean="0"/>
          </a:p>
          <a:p>
            <a:pPr marL="0" indent="0" algn="ctr">
              <a:lnSpc>
                <a:spcPct val="250000"/>
              </a:lnSpc>
              <a:buNone/>
            </a:pPr>
            <a:r>
              <a:rPr lang="zh-CN" altLang="en-US" sz="4400" b="1" dirty="0"/>
              <a:t>吾将上下而求索</a:t>
            </a:r>
          </a:p>
        </p:txBody>
      </p:sp>
    </p:spTree>
    <p:extLst>
      <p:ext uri="{BB962C8B-B14F-4D97-AF65-F5344CB8AC3E}">
        <p14:creationId xmlns:p14="http://schemas.microsoft.com/office/powerpoint/2010/main" val="8391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围绕问题求解的课程体系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课程体系的线索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课程体系主线之一：理论与方法（解决问题的方法）；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课程体系主线之二：支撑与平台（平台与系统支撑）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grpSp>
        <p:nvGrpSpPr>
          <p:cNvPr id="4" name="组合 36"/>
          <p:cNvGrpSpPr>
            <a:grpSpLocks/>
          </p:cNvGrpSpPr>
          <p:nvPr/>
        </p:nvGrpSpPr>
        <p:grpSpPr bwMode="auto">
          <a:xfrm>
            <a:off x="3328416" y="3511296"/>
            <a:ext cx="5348732" cy="3179384"/>
            <a:chOff x="0" y="508000"/>
            <a:chExt cx="8532813" cy="6199734"/>
          </a:xfrm>
        </p:grpSpPr>
        <p:grpSp>
          <p:nvGrpSpPr>
            <p:cNvPr id="5" name="组合 14"/>
            <p:cNvGrpSpPr>
              <a:grpSpLocks/>
            </p:cNvGrpSpPr>
            <p:nvPr/>
          </p:nvGrpSpPr>
          <p:grpSpPr bwMode="auto">
            <a:xfrm>
              <a:off x="755650" y="508000"/>
              <a:ext cx="7777163" cy="5473700"/>
              <a:chOff x="755576" y="764704"/>
              <a:chExt cx="7776864" cy="4968552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755576" y="5733256"/>
                <a:ext cx="7776864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V="1">
                <a:off x="755576" y="764704"/>
                <a:ext cx="0" cy="49685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16"/>
            <p:cNvSpPr txBox="1">
              <a:spLocks noChangeArrowheads="1"/>
            </p:cNvSpPr>
            <p:nvPr/>
          </p:nvSpPr>
          <p:spPr bwMode="auto">
            <a:xfrm>
              <a:off x="36513" y="5117182"/>
              <a:ext cx="744675" cy="510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准入</a:t>
              </a:r>
            </a:p>
          </p:txBody>
        </p:sp>
        <p:sp>
          <p:nvSpPr>
            <p:cNvPr id="7" name="TextBox 17"/>
            <p:cNvSpPr txBox="1">
              <a:spLocks noChangeArrowheads="1"/>
            </p:cNvSpPr>
            <p:nvPr/>
          </p:nvSpPr>
          <p:spPr bwMode="auto">
            <a:xfrm>
              <a:off x="4572000" y="5229199"/>
              <a:ext cx="1194754" cy="510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计算思维</a:t>
              </a:r>
            </a:p>
          </p:txBody>
        </p:sp>
        <p:sp>
          <p:nvSpPr>
            <p:cNvPr id="8" name="TextBox 18"/>
            <p:cNvSpPr txBox="1">
              <a:spLocks noChangeArrowheads="1"/>
            </p:cNvSpPr>
            <p:nvPr/>
          </p:nvSpPr>
          <p:spPr bwMode="auto">
            <a:xfrm>
              <a:off x="2778927" y="5229199"/>
              <a:ext cx="1194754" cy="510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程序基础</a:t>
              </a: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1469239" y="5229199"/>
              <a:ext cx="1194754" cy="510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离散数学</a:t>
              </a:r>
            </a:p>
          </p:txBody>
        </p:sp>
        <p:sp>
          <p:nvSpPr>
            <p:cNvPr id="10" name="TextBox 20"/>
            <p:cNvSpPr txBox="1">
              <a:spLocks noChangeArrowheads="1"/>
            </p:cNvSpPr>
            <p:nvPr/>
          </p:nvSpPr>
          <p:spPr bwMode="auto">
            <a:xfrm>
              <a:off x="6296826" y="5229199"/>
              <a:ext cx="1644832" cy="510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数字逻辑电路</a:t>
              </a:r>
            </a:p>
          </p:txBody>
        </p: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0" y="2956942"/>
              <a:ext cx="700088" cy="840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准出</a:t>
              </a:r>
            </a:p>
          </p:txBody>
        </p:sp>
        <p:sp>
          <p:nvSpPr>
            <p:cNvPr id="12" name="TextBox 22"/>
            <p:cNvSpPr txBox="1">
              <a:spLocks noChangeArrowheads="1"/>
            </p:cNvSpPr>
            <p:nvPr/>
          </p:nvSpPr>
          <p:spPr bwMode="auto">
            <a:xfrm>
              <a:off x="2123727" y="3717033"/>
              <a:ext cx="1194754" cy="510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数据结构</a:t>
              </a: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1592610" y="2668911"/>
              <a:ext cx="1869872" cy="510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算法设计与分析</a:t>
              </a:r>
            </a:p>
          </p:txBody>
        </p:sp>
        <p:sp>
          <p:nvSpPr>
            <p:cNvPr id="14" name="TextBox 24"/>
            <p:cNvSpPr txBox="1">
              <a:spLocks noChangeArrowheads="1"/>
            </p:cNvSpPr>
            <p:nvPr/>
          </p:nvSpPr>
          <p:spPr bwMode="auto">
            <a:xfrm>
              <a:off x="4716114" y="3716972"/>
              <a:ext cx="1869872" cy="510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计算机系统基础</a:t>
              </a:r>
            </a:p>
          </p:txBody>
        </p:sp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3681533" y="2649076"/>
              <a:ext cx="1194754" cy="510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操作系统</a:t>
              </a:r>
            </a:p>
          </p:txBody>
        </p:sp>
        <p:sp>
          <p:nvSpPr>
            <p:cNvPr id="16" name="TextBox 26"/>
            <p:cNvSpPr txBox="1">
              <a:spLocks noChangeArrowheads="1"/>
            </p:cNvSpPr>
            <p:nvPr/>
          </p:nvSpPr>
          <p:spPr bwMode="auto">
            <a:xfrm>
              <a:off x="5553421" y="2668911"/>
              <a:ext cx="1419793" cy="510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计算机网络</a:t>
              </a:r>
            </a:p>
          </p:txBody>
        </p:sp>
        <p:cxnSp>
          <p:nvCxnSpPr>
            <p:cNvPr id="17" name="直接箭头连接符 16"/>
            <p:cNvCxnSpPr>
              <a:stCxn id="7" idx="0"/>
              <a:endCxn id="12" idx="2"/>
            </p:cNvCxnSpPr>
            <p:nvPr/>
          </p:nvCxnSpPr>
          <p:spPr>
            <a:xfrm flipH="1" flipV="1">
              <a:off x="2721105" y="4227167"/>
              <a:ext cx="2448273" cy="100203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0"/>
              <a:endCxn id="13" idx="2"/>
            </p:cNvCxnSpPr>
            <p:nvPr/>
          </p:nvCxnSpPr>
          <p:spPr>
            <a:xfrm flipH="1" flipV="1">
              <a:off x="2527546" y="3179045"/>
              <a:ext cx="193559" cy="53798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0"/>
              <a:endCxn id="12" idx="2"/>
            </p:cNvCxnSpPr>
            <p:nvPr/>
          </p:nvCxnSpPr>
          <p:spPr>
            <a:xfrm flipH="1" flipV="1">
              <a:off x="2721105" y="4227167"/>
              <a:ext cx="655199" cy="100203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9" idx="0"/>
              <a:endCxn id="12" idx="2"/>
            </p:cNvCxnSpPr>
            <p:nvPr/>
          </p:nvCxnSpPr>
          <p:spPr>
            <a:xfrm flipV="1">
              <a:off x="2066617" y="4227167"/>
              <a:ext cx="654488" cy="100203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0" idx="0"/>
              <a:endCxn id="14" idx="2"/>
            </p:cNvCxnSpPr>
            <p:nvPr/>
          </p:nvCxnSpPr>
          <p:spPr>
            <a:xfrm flipH="1" flipV="1">
              <a:off x="5651050" y="4227106"/>
              <a:ext cx="1468193" cy="100209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4" idx="0"/>
              <a:endCxn id="15" idx="2"/>
            </p:cNvCxnSpPr>
            <p:nvPr/>
          </p:nvCxnSpPr>
          <p:spPr>
            <a:xfrm flipH="1" flipV="1">
              <a:off x="4278910" y="3159210"/>
              <a:ext cx="1372140" cy="55776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0"/>
              <a:endCxn id="15" idx="2"/>
            </p:cNvCxnSpPr>
            <p:nvPr/>
          </p:nvCxnSpPr>
          <p:spPr>
            <a:xfrm flipV="1">
              <a:off x="2721105" y="3159210"/>
              <a:ext cx="1557805" cy="55782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0"/>
              <a:endCxn id="16" idx="2"/>
            </p:cNvCxnSpPr>
            <p:nvPr/>
          </p:nvCxnSpPr>
          <p:spPr>
            <a:xfrm flipV="1">
              <a:off x="5651050" y="3179045"/>
              <a:ext cx="612268" cy="53792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0"/>
              <a:endCxn id="14" idx="2"/>
            </p:cNvCxnSpPr>
            <p:nvPr/>
          </p:nvCxnSpPr>
          <p:spPr>
            <a:xfrm flipV="1">
              <a:off x="5169378" y="4227106"/>
              <a:ext cx="481673" cy="100209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0"/>
              <a:endCxn id="14" idx="2"/>
            </p:cNvCxnSpPr>
            <p:nvPr/>
          </p:nvCxnSpPr>
          <p:spPr>
            <a:xfrm flipV="1">
              <a:off x="3376304" y="4227106"/>
              <a:ext cx="2274746" cy="100209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68"/>
            <p:cNvSpPr txBox="1">
              <a:spLocks noChangeArrowheads="1"/>
            </p:cNvSpPr>
            <p:nvPr/>
          </p:nvSpPr>
          <p:spPr bwMode="auto">
            <a:xfrm>
              <a:off x="2700338" y="6197600"/>
              <a:ext cx="3445148" cy="510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计算机科学与技术专业平台课程</a:t>
              </a:r>
            </a:p>
          </p:txBody>
        </p:sp>
        <p:sp>
          <p:nvSpPr>
            <p:cNvPr id="28" name="TextBox 69"/>
            <p:cNvSpPr txBox="1">
              <a:spLocks noChangeArrowheads="1"/>
            </p:cNvSpPr>
            <p:nvPr/>
          </p:nvSpPr>
          <p:spPr bwMode="auto">
            <a:xfrm>
              <a:off x="1032288" y="1196975"/>
              <a:ext cx="1869872" cy="840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计算机系统设计</a:t>
              </a:r>
              <a:endParaRPr lang="en-US" altLang="zh-CN" sz="11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综合实验</a:t>
              </a:r>
            </a:p>
          </p:txBody>
        </p:sp>
        <p:sp>
          <p:nvSpPr>
            <p:cNvPr id="29" name="TextBox 70"/>
            <p:cNvSpPr txBox="1">
              <a:spLocks noChangeArrowheads="1"/>
            </p:cNvSpPr>
            <p:nvPr/>
          </p:nvSpPr>
          <p:spPr bwMode="auto">
            <a:xfrm>
              <a:off x="3628615" y="1208946"/>
              <a:ext cx="1419793" cy="840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大数据处理</a:t>
              </a:r>
              <a:endParaRPr lang="en-US" altLang="zh-CN" sz="1100" b="1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综合实验</a:t>
              </a:r>
            </a:p>
          </p:txBody>
        </p:sp>
        <p:cxnSp>
          <p:nvCxnSpPr>
            <p:cNvPr id="30" name="直接箭头连接符 29"/>
            <p:cNvCxnSpPr>
              <a:stCxn id="13" idx="0"/>
              <a:endCxn id="28" idx="2"/>
            </p:cNvCxnSpPr>
            <p:nvPr/>
          </p:nvCxnSpPr>
          <p:spPr>
            <a:xfrm flipH="1" flipV="1">
              <a:off x="1967224" y="2037195"/>
              <a:ext cx="560322" cy="63171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3" idx="0"/>
              <a:endCxn id="29" idx="2"/>
            </p:cNvCxnSpPr>
            <p:nvPr/>
          </p:nvCxnSpPr>
          <p:spPr>
            <a:xfrm flipV="1">
              <a:off x="2527546" y="2049166"/>
              <a:ext cx="1810966" cy="61974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5" idx="0"/>
              <a:endCxn id="28" idx="2"/>
            </p:cNvCxnSpPr>
            <p:nvPr/>
          </p:nvCxnSpPr>
          <p:spPr>
            <a:xfrm flipH="1" flipV="1">
              <a:off x="1967224" y="2037195"/>
              <a:ext cx="2311687" cy="61188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5" idx="0"/>
              <a:endCxn id="29" idx="2"/>
            </p:cNvCxnSpPr>
            <p:nvPr/>
          </p:nvCxnSpPr>
          <p:spPr>
            <a:xfrm flipV="1">
              <a:off x="4278910" y="2049166"/>
              <a:ext cx="59602" cy="599909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6" idx="0"/>
              <a:endCxn id="29" idx="2"/>
            </p:cNvCxnSpPr>
            <p:nvPr/>
          </p:nvCxnSpPr>
          <p:spPr>
            <a:xfrm flipH="1" flipV="1">
              <a:off x="4338512" y="2049166"/>
              <a:ext cx="1924806" cy="61974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6" idx="0"/>
              <a:endCxn id="28" idx="2"/>
            </p:cNvCxnSpPr>
            <p:nvPr/>
          </p:nvCxnSpPr>
          <p:spPr>
            <a:xfrm flipH="1" flipV="1">
              <a:off x="1967224" y="2037195"/>
              <a:ext cx="4296095" cy="63171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0"/>
            <p:cNvSpPr txBox="1">
              <a:spLocks noChangeArrowheads="1"/>
            </p:cNvSpPr>
            <p:nvPr/>
          </p:nvSpPr>
          <p:spPr bwMode="auto">
            <a:xfrm>
              <a:off x="6012160" y="1196975"/>
              <a:ext cx="1194754" cy="840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软件工程</a:t>
              </a:r>
              <a:endParaRPr lang="en-US" altLang="zh-CN" sz="1100" b="1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/>
                <a:t>综合实验</a:t>
              </a:r>
            </a:p>
          </p:txBody>
        </p:sp>
        <p:cxnSp>
          <p:nvCxnSpPr>
            <p:cNvPr id="37" name="直接箭头连接符 36"/>
            <p:cNvCxnSpPr>
              <a:stCxn id="16" idx="0"/>
              <a:endCxn id="36" idx="2"/>
            </p:cNvCxnSpPr>
            <p:nvPr/>
          </p:nvCxnSpPr>
          <p:spPr>
            <a:xfrm flipV="1">
              <a:off x="6263319" y="2037195"/>
              <a:ext cx="346219" cy="63171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5" idx="0"/>
            </p:cNvCxnSpPr>
            <p:nvPr/>
          </p:nvCxnSpPr>
          <p:spPr>
            <a:xfrm flipV="1">
              <a:off x="4278910" y="1896282"/>
              <a:ext cx="2166114" cy="75279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3" idx="0"/>
              <a:endCxn id="36" idx="2"/>
            </p:cNvCxnSpPr>
            <p:nvPr/>
          </p:nvCxnSpPr>
          <p:spPr>
            <a:xfrm flipV="1">
              <a:off x="2527546" y="2037195"/>
              <a:ext cx="4081992" cy="63171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21"/>
            <p:cNvSpPr txBox="1">
              <a:spLocks noChangeArrowheads="1"/>
            </p:cNvSpPr>
            <p:nvPr/>
          </p:nvSpPr>
          <p:spPr bwMode="auto">
            <a:xfrm>
              <a:off x="0" y="1268759"/>
              <a:ext cx="700088" cy="1500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b="1" dirty="0"/>
                <a:t>综合实验</a:t>
              </a:r>
            </a:p>
          </p:txBody>
        </p:sp>
      </p:grpSp>
      <p:sp>
        <p:nvSpPr>
          <p:cNvPr id="2" name="上箭头 1"/>
          <p:cNvSpPr/>
          <p:nvPr/>
        </p:nvSpPr>
        <p:spPr>
          <a:xfrm>
            <a:off x="4609213" y="3824271"/>
            <a:ext cx="1228597" cy="23123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理论与算法</a:t>
            </a:r>
            <a:endParaRPr lang="zh-CN" altLang="en-US" dirty="0"/>
          </a:p>
        </p:txBody>
      </p:sp>
      <p:sp>
        <p:nvSpPr>
          <p:cNvPr id="44" name="上箭头 43"/>
          <p:cNvSpPr/>
          <p:nvPr/>
        </p:nvSpPr>
        <p:spPr>
          <a:xfrm>
            <a:off x="6169312" y="3824271"/>
            <a:ext cx="1259156" cy="23123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平台与系统</a:t>
            </a:r>
            <a:endParaRPr lang="zh-CN" altLang="en-US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103" y="4514603"/>
            <a:ext cx="1905000" cy="14287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7763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“问题的求解”能力是什么？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什么叫“问题的求解”？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解问题的基本方法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Polya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Problem solving</a:t>
            </a:r>
            <a:r>
              <a:rPr lang="zh-CN" altLang="en-US" dirty="0" smtClean="0"/>
              <a:t>基本方法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如何理解问题和制定计划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问题的形式化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模糊问题的数学描述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基础理论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数学模型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算法的设计、分析及优化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含设计策略、正确性证明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数据结构的设计及算法的实现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程序设计及优化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60842" y="2233214"/>
            <a:ext cx="1662545" cy="60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理解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60842" y="3189178"/>
            <a:ext cx="1662545" cy="60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制定计划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60842" y="4145142"/>
            <a:ext cx="1662545" cy="60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计划执行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60842" y="5105867"/>
            <a:ext cx="1662545" cy="60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回顾检查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8290560" y="2835887"/>
            <a:ext cx="280416" cy="35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8290560" y="3787090"/>
            <a:ext cx="280416" cy="35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8290560" y="4742682"/>
            <a:ext cx="280416" cy="35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72897" y="87332"/>
            <a:ext cx="7212676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chemeClr val="tx1"/>
                </a:solidFill>
              </a:rPr>
              <a:t>问题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22968" y="1292608"/>
            <a:ext cx="1859972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基础理论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463495" y="1292608"/>
            <a:ext cx="1859972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基础理论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289822" y="1292608"/>
            <a:ext cx="198466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基础理论</a:t>
            </a:r>
            <a:r>
              <a:rPr lang="en-US" altLang="zh-CN" dirty="0" smtClean="0"/>
              <a:t>n1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70432" y="878773"/>
            <a:ext cx="7303008" cy="123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170432" y="928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基础理论知识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322968" y="2657359"/>
            <a:ext cx="1859972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463495" y="2657359"/>
            <a:ext cx="1859972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289822" y="2657359"/>
            <a:ext cx="198466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</a:t>
            </a:r>
            <a:r>
              <a:rPr lang="en-US" altLang="zh-CN" dirty="0" smtClean="0"/>
              <a:t>n1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152562" y="2202930"/>
            <a:ext cx="7303008" cy="123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262008" y="22542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面向问题的数学模型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52562" y="6011832"/>
            <a:ext cx="7314154" cy="8052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31"/>
          <p:cNvSpPr txBox="1"/>
          <p:nvPr/>
        </p:nvSpPr>
        <p:spPr>
          <a:xfrm>
            <a:off x="2209165" y="6132431"/>
            <a:ext cx="4698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精巧、简明、高效的编码</a:t>
            </a:r>
            <a:endParaRPr lang="zh-CN" altLang="en-US" sz="3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634962" y="14380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634962" y="27630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152562" y="4737824"/>
            <a:ext cx="7303008" cy="1231392"/>
            <a:chOff x="4178150" y="3875739"/>
            <a:chExt cx="7303008" cy="1231392"/>
          </a:xfrm>
        </p:grpSpPr>
        <p:sp>
          <p:nvSpPr>
            <p:cNvPr id="14" name="椭圆 13"/>
            <p:cNvSpPr/>
            <p:nvPr/>
          </p:nvSpPr>
          <p:spPr>
            <a:xfrm>
              <a:off x="4348556" y="4330168"/>
              <a:ext cx="1859972" cy="727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算法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6489083" y="4330168"/>
              <a:ext cx="1859972" cy="727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算法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15410" y="4330168"/>
              <a:ext cx="1984664" cy="727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算法</a:t>
              </a:r>
              <a:r>
                <a:rPr lang="en-US" altLang="zh-CN" dirty="0" smtClean="0"/>
                <a:t>n1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178150" y="3875739"/>
              <a:ext cx="7303008" cy="12313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287596" y="3927031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面向问题的算法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660550" y="450918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52562" y="3493764"/>
            <a:ext cx="7303008" cy="1231392"/>
            <a:chOff x="1152562" y="3493764"/>
            <a:chExt cx="7303008" cy="1231392"/>
          </a:xfrm>
        </p:grpSpPr>
        <p:sp>
          <p:nvSpPr>
            <p:cNvPr id="28" name="椭圆 27"/>
            <p:cNvSpPr/>
            <p:nvPr/>
          </p:nvSpPr>
          <p:spPr>
            <a:xfrm>
              <a:off x="1322968" y="3979327"/>
              <a:ext cx="1859972" cy="727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数据结构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3463495" y="3979327"/>
              <a:ext cx="1859972" cy="727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数据结构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6289822" y="3979327"/>
              <a:ext cx="1984664" cy="7273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数据结构</a:t>
              </a:r>
              <a:r>
                <a:rPr lang="en-US" altLang="zh-CN" dirty="0" smtClean="0"/>
                <a:t>n1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52562" y="3493764"/>
              <a:ext cx="7303008" cy="12313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62008" y="3545056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面向问题的数据结构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634962" y="4140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972549" y="187933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程序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数据结构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算法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022976" y="3852582"/>
            <a:ext cx="2853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但是：背后的数学、逻辑更为关键</a:t>
            </a:r>
            <a:endParaRPr lang="zh-CN" altLang="en-US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12" y="2311519"/>
            <a:ext cx="1696491" cy="12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4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传统的课程体系存在的不足在于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知识点及其应用在时序上有错位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程序设计课程总是难以定位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复杂程序难度太大，</a:t>
            </a:r>
            <a:r>
              <a:rPr lang="en-US" altLang="zh-CN" dirty="0" smtClean="0"/>
              <a:t>toy</a:t>
            </a:r>
            <a:r>
              <a:rPr lang="zh-CN" altLang="en-US" dirty="0" smtClean="0"/>
              <a:t>级程序实在无趣</a:t>
            </a:r>
            <a:endParaRPr lang="en-US" altLang="zh-CN" dirty="0" smtClean="0"/>
          </a:p>
          <a:p>
            <a:r>
              <a:rPr lang="zh-CN" altLang="en-US" dirty="0" smtClean="0"/>
              <a:t>知识点及其应用在时序上被脱节</a:t>
            </a:r>
            <a:endParaRPr lang="en-US" altLang="zh-CN" dirty="0" smtClean="0"/>
          </a:p>
          <a:p>
            <a:pPr lvl="1"/>
            <a:r>
              <a:rPr lang="zh-CN" altLang="en-US" dirty="0"/>
              <a:t>书到用</a:t>
            </a:r>
            <a:r>
              <a:rPr lang="zh-CN" altLang="en-US" dirty="0" smtClean="0"/>
              <a:t>时已忘了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数理逻辑中的命题符号化、数学归纳法和循环不变式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概率论和算法时间渐进复杂度分析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知识点及其应用在安排上各自为营，效率低下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课程之间边界模糊，教学目标不明确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重复太多，缺失不知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88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我们的答案是：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重构知识体系：</a:t>
            </a:r>
            <a:endParaRPr lang="en-US" altLang="zh-CN" dirty="0" smtClean="0"/>
          </a:p>
          <a:p>
            <a:pPr lvl="1"/>
            <a:r>
              <a:rPr lang="zh-CN" altLang="en-US" dirty="0"/>
              <a:t>尽量围绕具体问题，从</a:t>
            </a:r>
            <a:r>
              <a:rPr lang="zh-CN" altLang="en-US" dirty="0" smtClean="0"/>
              <a:t>理论到模型到算法到实现开展组织和学习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消除重复，避免遗漏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强化应用训练，知识点学习中始终贯穿应用场景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在解问题中，不断运用以前学过的知识点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zh-CN" altLang="en-US" dirty="0"/>
              <a:t>程序设计能力培养为贯穿全课程的基础目标</a:t>
            </a:r>
            <a:endParaRPr lang="en-US" altLang="zh-CN" dirty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程序</a:t>
            </a:r>
            <a:r>
              <a:rPr lang="zh-CN" altLang="en-US" dirty="0" smtClean="0"/>
              <a:t>语言及编程的训练隐藏</a:t>
            </a:r>
            <a:r>
              <a:rPr lang="zh-CN" altLang="en-US" dirty="0"/>
              <a:t>到课堂讲解（引导环节）的</a:t>
            </a:r>
            <a:r>
              <a:rPr lang="en-US" altLang="zh-CN" dirty="0"/>
              <a:t>”</a:t>
            </a:r>
            <a:r>
              <a:rPr lang="zh-CN" altLang="en-US" dirty="0"/>
              <a:t>背面</a:t>
            </a:r>
            <a:r>
              <a:rPr lang="en-US" altLang="zh-CN" dirty="0"/>
              <a:t>”</a:t>
            </a:r>
          </a:p>
          <a:p>
            <a:pPr lvl="2"/>
            <a:r>
              <a:rPr lang="zh-CN" altLang="en-US" dirty="0"/>
              <a:t>穿插在各个课堂讲授中</a:t>
            </a:r>
            <a:endParaRPr lang="en-US" altLang="zh-CN" dirty="0"/>
          </a:p>
          <a:p>
            <a:pPr lvl="2"/>
            <a:r>
              <a:rPr lang="zh-CN" altLang="en-US" dirty="0" smtClean="0"/>
              <a:t>自学、自练</a:t>
            </a:r>
            <a:endParaRPr lang="en-US" altLang="zh-CN" dirty="0" smtClean="0"/>
          </a:p>
          <a:p>
            <a:r>
              <a:rPr lang="zh-CN" altLang="en-US" dirty="0" smtClean="0"/>
              <a:t>将自学能力培养放到足够的高度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4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72897" y="87332"/>
            <a:ext cx="1792223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问题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49816" y="1316992"/>
            <a:ext cx="1859972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基础理论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463495" y="1292608"/>
            <a:ext cx="1859972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基础理论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289822" y="1292608"/>
            <a:ext cx="198466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基础理论</a:t>
            </a:r>
            <a:r>
              <a:rPr lang="en-US" altLang="zh-CN" dirty="0" smtClean="0"/>
              <a:t>n1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1322968" y="3817846"/>
            <a:ext cx="1859972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463495" y="3817846"/>
            <a:ext cx="1859972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289822" y="3817846"/>
            <a:ext cx="198466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算法</a:t>
            </a:r>
            <a:r>
              <a:rPr lang="en-US" altLang="zh-CN" dirty="0" smtClean="0"/>
              <a:t>n3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70432" y="878773"/>
            <a:ext cx="7303008" cy="123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170432" y="928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基础理论知识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52562" y="3363417"/>
            <a:ext cx="7303008" cy="123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62008" y="34147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面向问题的算法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322968" y="2657359"/>
            <a:ext cx="1859972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561031" y="2657359"/>
            <a:ext cx="1859972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289822" y="2657359"/>
            <a:ext cx="198466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</a:t>
            </a:r>
            <a:r>
              <a:rPr lang="en-US" altLang="zh-CN" dirty="0" smtClean="0"/>
              <a:t>n2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152562" y="2202930"/>
            <a:ext cx="7303008" cy="123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262008" y="22542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面向问题的数学模型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1322968" y="5139600"/>
            <a:ext cx="1859972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数据结构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463495" y="5139600"/>
            <a:ext cx="1859972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数据结构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6289822" y="5139600"/>
            <a:ext cx="1984664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数据结构</a:t>
            </a:r>
            <a:r>
              <a:rPr lang="en-US" altLang="zh-CN" dirty="0" smtClean="0"/>
              <a:t>n4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70432" y="5937868"/>
            <a:ext cx="7303008" cy="8052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31"/>
          <p:cNvSpPr txBox="1"/>
          <p:nvPr/>
        </p:nvSpPr>
        <p:spPr>
          <a:xfrm>
            <a:off x="2209165" y="6132431"/>
            <a:ext cx="4698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精巧、简明、高效的编码</a:t>
            </a:r>
            <a:endParaRPr lang="zh-CN" altLang="en-US" sz="3200" dirty="0"/>
          </a:p>
        </p:txBody>
      </p:sp>
      <p:sp>
        <p:nvSpPr>
          <p:cNvPr id="33" name="矩形 32"/>
          <p:cNvSpPr/>
          <p:nvPr/>
        </p:nvSpPr>
        <p:spPr>
          <a:xfrm>
            <a:off x="1152562" y="4654037"/>
            <a:ext cx="7303008" cy="123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262008" y="47053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面向问题的数据结构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634962" y="14380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634962" y="27630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634962" y="39968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634962" y="53008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340609" y="87332"/>
            <a:ext cx="1792223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问题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2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289822" y="87332"/>
            <a:ext cx="1888443" cy="7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问题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n0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926389" y="-134112"/>
            <a:ext cx="4877003" cy="6486144"/>
          </a:xfrm>
          <a:custGeom>
            <a:avLst/>
            <a:gdLst>
              <a:gd name="connsiteX0" fmla="*/ 36779 w 4877003"/>
              <a:gd name="connsiteY0" fmla="*/ 195072 h 6486144"/>
              <a:gd name="connsiteX1" fmla="*/ 48971 w 4877003"/>
              <a:gd name="connsiteY1" fmla="*/ 463296 h 6486144"/>
              <a:gd name="connsiteX2" fmla="*/ 97739 w 4877003"/>
              <a:gd name="connsiteY2" fmla="*/ 633984 h 6486144"/>
              <a:gd name="connsiteX3" fmla="*/ 122123 w 4877003"/>
              <a:gd name="connsiteY3" fmla="*/ 670560 h 6486144"/>
              <a:gd name="connsiteX4" fmla="*/ 158699 w 4877003"/>
              <a:gd name="connsiteY4" fmla="*/ 755904 h 6486144"/>
              <a:gd name="connsiteX5" fmla="*/ 183083 w 4877003"/>
              <a:gd name="connsiteY5" fmla="*/ 792480 h 6486144"/>
              <a:gd name="connsiteX6" fmla="*/ 195275 w 4877003"/>
              <a:gd name="connsiteY6" fmla="*/ 829056 h 6486144"/>
              <a:gd name="connsiteX7" fmla="*/ 219659 w 4877003"/>
              <a:gd name="connsiteY7" fmla="*/ 877824 h 6486144"/>
              <a:gd name="connsiteX8" fmla="*/ 231851 w 4877003"/>
              <a:gd name="connsiteY8" fmla="*/ 914400 h 6486144"/>
              <a:gd name="connsiteX9" fmla="*/ 268427 w 4877003"/>
              <a:gd name="connsiteY9" fmla="*/ 938784 h 6486144"/>
              <a:gd name="connsiteX10" fmla="*/ 305003 w 4877003"/>
              <a:gd name="connsiteY10" fmla="*/ 1011936 h 6486144"/>
              <a:gd name="connsiteX11" fmla="*/ 341579 w 4877003"/>
              <a:gd name="connsiteY11" fmla="*/ 1024128 h 6486144"/>
              <a:gd name="connsiteX12" fmla="*/ 378155 w 4877003"/>
              <a:gd name="connsiteY12" fmla="*/ 1048512 h 6486144"/>
              <a:gd name="connsiteX13" fmla="*/ 487883 w 4877003"/>
              <a:gd name="connsiteY13" fmla="*/ 1133856 h 6486144"/>
              <a:gd name="connsiteX14" fmla="*/ 597611 w 4877003"/>
              <a:gd name="connsiteY14" fmla="*/ 1182624 h 6486144"/>
              <a:gd name="connsiteX15" fmla="*/ 695147 w 4877003"/>
              <a:gd name="connsiteY15" fmla="*/ 1207008 h 6486144"/>
              <a:gd name="connsiteX16" fmla="*/ 792683 w 4877003"/>
              <a:gd name="connsiteY16" fmla="*/ 1243584 h 6486144"/>
              <a:gd name="connsiteX17" fmla="*/ 914603 w 4877003"/>
              <a:gd name="connsiteY17" fmla="*/ 1292352 h 6486144"/>
              <a:gd name="connsiteX18" fmla="*/ 951179 w 4877003"/>
              <a:gd name="connsiteY18" fmla="*/ 1304544 h 6486144"/>
              <a:gd name="connsiteX19" fmla="*/ 999947 w 4877003"/>
              <a:gd name="connsiteY19" fmla="*/ 1328928 h 6486144"/>
              <a:gd name="connsiteX20" fmla="*/ 1036523 w 4877003"/>
              <a:gd name="connsiteY20" fmla="*/ 1341120 h 6486144"/>
              <a:gd name="connsiteX21" fmla="*/ 1085291 w 4877003"/>
              <a:gd name="connsiteY21" fmla="*/ 1365504 h 6486144"/>
              <a:gd name="connsiteX22" fmla="*/ 1146251 w 4877003"/>
              <a:gd name="connsiteY22" fmla="*/ 1377696 h 6486144"/>
              <a:gd name="connsiteX23" fmla="*/ 1195019 w 4877003"/>
              <a:gd name="connsiteY23" fmla="*/ 1389888 h 6486144"/>
              <a:gd name="connsiteX24" fmla="*/ 1255979 w 4877003"/>
              <a:gd name="connsiteY24" fmla="*/ 1414272 h 6486144"/>
              <a:gd name="connsiteX25" fmla="*/ 1329131 w 4877003"/>
              <a:gd name="connsiteY25" fmla="*/ 1426464 h 6486144"/>
              <a:gd name="connsiteX26" fmla="*/ 1377899 w 4877003"/>
              <a:gd name="connsiteY26" fmla="*/ 1438656 h 6486144"/>
              <a:gd name="connsiteX27" fmla="*/ 1463243 w 4877003"/>
              <a:gd name="connsiteY27" fmla="*/ 1463040 h 6486144"/>
              <a:gd name="connsiteX28" fmla="*/ 1987499 w 4877003"/>
              <a:gd name="connsiteY28" fmla="*/ 1475232 h 6486144"/>
              <a:gd name="connsiteX29" fmla="*/ 2133803 w 4877003"/>
              <a:gd name="connsiteY29" fmla="*/ 1511808 h 6486144"/>
              <a:gd name="connsiteX30" fmla="*/ 2206955 w 4877003"/>
              <a:gd name="connsiteY30" fmla="*/ 1560576 h 6486144"/>
              <a:gd name="connsiteX31" fmla="*/ 2280107 w 4877003"/>
              <a:gd name="connsiteY31" fmla="*/ 1597152 h 6486144"/>
              <a:gd name="connsiteX32" fmla="*/ 2316683 w 4877003"/>
              <a:gd name="connsiteY32" fmla="*/ 1670304 h 6486144"/>
              <a:gd name="connsiteX33" fmla="*/ 2341067 w 4877003"/>
              <a:gd name="connsiteY33" fmla="*/ 1743456 h 6486144"/>
              <a:gd name="connsiteX34" fmla="*/ 2365451 w 4877003"/>
              <a:gd name="connsiteY34" fmla="*/ 1816608 h 6486144"/>
              <a:gd name="connsiteX35" fmla="*/ 2377643 w 4877003"/>
              <a:gd name="connsiteY35" fmla="*/ 1853184 h 6486144"/>
              <a:gd name="connsiteX36" fmla="*/ 2426411 w 4877003"/>
              <a:gd name="connsiteY36" fmla="*/ 1975104 h 6486144"/>
              <a:gd name="connsiteX37" fmla="*/ 2438603 w 4877003"/>
              <a:gd name="connsiteY37" fmla="*/ 2011680 h 6486144"/>
              <a:gd name="connsiteX38" fmla="*/ 2438603 w 4877003"/>
              <a:gd name="connsiteY38" fmla="*/ 2328672 h 6486144"/>
              <a:gd name="connsiteX39" fmla="*/ 2402027 w 4877003"/>
              <a:gd name="connsiteY39" fmla="*/ 2353056 h 6486144"/>
              <a:gd name="connsiteX40" fmla="*/ 2072843 w 4877003"/>
              <a:gd name="connsiteY40" fmla="*/ 2340864 h 6486144"/>
              <a:gd name="connsiteX41" fmla="*/ 1841195 w 4877003"/>
              <a:gd name="connsiteY41" fmla="*/ 2328672 h 6486144"/>
              <a:gd name="connsiteX42" fmla="*/ 1268171 w 4877003"/>
              <a:gd name="connsiteY42" fmla="*/ 2340864 h 6486144"/>
              <a:gd name="connsiteX43" fmla="*/ 1182827 w 4877003"/>
              <a:gd name="connsiteY43" fmla="*/ 2365248 h 6486144"/>
              <a:gd name="connsiteX44" fmla="*/ 1146251 w 4877003"/>
              <a:gd name="connsiteY44" fmla="*/ 2377440 h 6486144"/>
              <a:gd name="connsiteX45" fmla="*/ 1073099 w 4877003"/>
              <a:gd name="connsiteY45" fmla="*/ 2389632 h 6486144"/>
              <a:gd name="connsiteX46" fmla="*/ 999947 w 4877003"/>
              <a:gd name="connsiteY46" fmla="*/ 2414016 h 6486144"/>
              <a:gd name="connsiteX47" fmla="*/ 987755 w 4877003"/>
              <a:gd name="connsiteY47" fmla="*/ 2462784 h 6486144"/>
              <a:gd name="connsiteX48" fmla="*/ 914603 w 4877003"/>
              <a:gd name="connsiteY48" fmla="*/ 2487168 h 6486144"/>
              <a:gd name="connsiteX49" fmla="*/ 841451 w 4877003"/>
              <a:gd name="connsiteY49" fmla="*/ 2523744 h 6486144"/>
              <a:gd name="connsiteX50" fmla="*/ 804875 w 4877003"/>
              <a:gd name="connsiteY50" fmla="*/ 2560320 h 6486144"/>
              <a:gd name="connsiteX51" fmla="*/ 743915 w 4877003"/>
              <a:gd name="connsiteY51" fmla="*/ 2572512 h 6486144"/>
              <a:gd name="connsiteX52" fmla="*/ 695147 w 4877003"/>
              <a:gd name="connsiteY52" fmla="*/ 2596896 h 6486144"/>
              <a:gd name="connsiteX53" fmla="*/ 621995 w 4877003"/>
              <a:gd name="connsiteY53" fmla="*/ 2645664 h 6486144"/>
              <a:gd name="connsiteX54" fmla="*/ 585419 w 4877003"/>
              <a:gd name="connsiteY54" fmla="*/ 2670048 h 6486144"/>
              <a:gd name="connsiteX55" fmla="*/ 548843 w 4877003"/>
              <a:gd name="connsiteY55" fmla="*/ 2682240 h 6486144"/>
              <a:gd name="connsiteX56" fmla="*/ 487883 w 4877003"/>
              <a:gd name="connsiteY56" fmla="*/ 2731008 h 6486144"/>
              <a:gd name="connsiteX57" fmla="*/ 414731 w 4877003"/>
              <a:gd name="connsiteY57" fmla="*/ 2779776 h 6486144"/>
              <a:gd name="connsiteX58" fmla="*/ 365963 w 4877003"/>
              <a:gd name="connsiteY58" fmla="*/ 2852928 h 6486144"/>
              <a:gd name="connsiteX59" fmla="*/ 341579 w 4877003"/>
              <a:gd name="connsiteY59" fmla="*/ 2889504 h 6486144"/>
              <a:gd name="connsiteX60" fmla="*/ 317195 w 4877003"/>
              <a:gd name="connsiteY60" fmla="*/ 2962656 h 6486144"/>
              <a:gd name="connsiteX61" fmla="*/ 305003 w 4877003"/>
              <a:gd name="connsiteY61" fmla="*/ 2999232 h 6486144"/>
              <a:gd name="connsiteX62" fmla="*/ 268427 w 4877003"/>
              <a:gd name="connsiteY62" fmla="*/ 3133344 h 6486144"/>
              <a:gd name="connsiteX63" fmla="*/ 280619 w 4877003"/>
              <a:gd name="connsiteY63" fmla="*/ 3352800 h 6486144"/>
              <a:gd name="connsiteX64" fmla="*/ 305003 w 4877003"/>
              <a:gd name="connsiteY64" fmla="*/ 3389376 h 6486144"/>
              <a:gd name="connsiteX65" fmla="*/ 317195 w 4877003"/>
              <a:gd name="connsiteY65" fmla="*/ 3425952 h 6486144"/>
              <a:gd name="connsiteX66" fmla="*/ 390347 w 4877003"/>
              <a:gd name="connsiteY66" fmla="*/ 3474720 h 6486144"/>
              <a:gd name="connsiteX67" fmla="*/ 463499 w 4877003"/>
              <a:gd name="connsiteY67" fmla="*/ 3523488 h 6486144"/>
              <a:gd name="connsiteX68" fmla="*/ 536651 w 4877003"/>
              <a:gd name="connsiteY68" fmla="*/ 3547872 h 6486144"/>
              <a:gd name="connsiteX69" fmla="*/ 573227 w 4877003"/>
              <a:gd name="connsiteY69" fmla="*/ 3560064 h 6486144"/>
              <a:gd name="connsiteX70" fmla="*/ 621995 w 4877003"/>
              <a:gd name="connsiteY70" fmla="*/ 3572256 h 6486144"/>
              <a:gd name="connsiteX71" fmla="*/ 695147 w 4877003"/>
              <a:gd name="connsiteY71" fmla="*/ 3596640 h 6486144"/>
              <a:gd name="connsiteX72" fmla="*/ 804875 w 4877003"/>
              <a:gd name="connsiteY72" fmla="*/ 3621024 h 6486144"/>
              <a:gd name="connsiteX73" fmla="*/ 938987 w 4877003"/>
              <a:gd name="connsiteY73" fmla="*/ 3657600 h 6486144"/>
              <a:gd name="connsiteX74" fmla="*/ 975563 w 4877003"/>
              <a:gd name="connsiteY74" fmla="*/ 3681984 h 6486144"/>
              <a:gd name="connsiteX75" fmla="*/ 1097483 w 4877003"/>
              <a:gd name="connsiteY75" fmla="*/ 3718560 h 6486144"/>
              <a:gd name="connsiteX76" fmla="*/ 1134059 w 4877003"/>
              <a:gd name="connsiteY76" fmla="*/ 3730752 h 6486144"/>
              <a:gd name="connsiteX77" fmla="*/ 1182827 w 4877003"/>
              <a:gd name="connsiteY77" fmla="*/ 3742944 h 6486144"/>
              <a:gd name="connsiteX78" fmla="*/ 1219403 w 4877003"/>
              <a:gd name="connsiteY78" fmla="*/ 3755136 h 6486144"/>
              <a:gd name="connsiteX79" fmla="*/ 1268171 w 4877003"/>
              <a:gd name="connsiteY79" fmla="*/ 3767328 h 6486144"/>
              <a:gd name="connsiteX80" fmla="*/ 1341323 w 4877003"/>
              <a:gd name="connsiteY80" fmla="*/ 3791712 h 6486144"/>
              <a:gd name="connsiteX81" fmla="*/ 1463243 w 4877003"/>
              <a:gd name="connsiteY81" fmla="*/ 3816096 h 6486144"/>
              <a:gd name="connsiteX82" fmla="*/ 1670507 w 4877003"/>
              <a:gd name="connsiteY82" fmla="*/ 3840480 h 6486144"/>
              <a:gd name="connsiteX83" fmla="*/ 1755851 w 4877003"/>
              <a:gd name="connsiteY83" fmla="*/ 3864864 h 6486144"/>
              <a:gd name="connsiteX84" fmla="*/ 1853387 w 4877003"/>
              <a:gd name="connsiteY84" fmla="*/ 3889248 h 6486144"/>
              <a:gd name="connsiteX85" fmla="*/ 1889963 w 4877003"/>
              <a:gd name="connsiteY85" fmla="*/ 3913632 h 6486144"/>
              <a:gd name="connsiteX86" fmla="*/ 1963115 w 4877003"/>
              <a:gd name="connsiteY86" fmla="*/ 3938016 h 6486144"/>
              <a:gd name="connsiteX87" fmla="*/ 2036267 w 4877003"/>
              <a:gd name="connsiteY87" fmla="*/ 3986784 h 6486144"/>
              <a:gd name="connsiteX88" fmla="*/ 2072843 w 4877003"/>
              <a:gd name="connsiteY88" fmla="*/ 4011168 h 6486144"/>
              <a:gd name="connsiteX89" fmla="*/ 2145995 w 4877003"/>
              <a:gd name="connsiteY89" fmla="*/ 4035552 h 6486144"/>
              <a:gd name="connsiteX90" fmla="*/ 2219147 w 4877003"/>
              <a:gd name="connsiteY90" fmla="*/ 4072128 h 6486144"/>
              <a:gd name="connsiteX91" fmla="*/ 2243531 w 4877003"/>
              <a:gd name="connsiteY91" fmla="*/ 4108704 h 6486144"/>
              <a:gd name="connsiteX92" fmla="*/ 2280107 w 4877003"/>
              <a:gd name="connsiteY92" fmla="*/ 4133088 h 6486144"/>
              <a:gd name="connsiteX93" fmla="*/ 2292299 w 4877003"/>
              <a:gd name="connsiteY93" fmla="*/ 4169664 h 6486144"/>
              <a:gd name="connsiteX94" fmla="*/ 2353259 w 4877003"/>
              <a:gd name="connsiteY94" fmla="*/ 4279392 h 6486144"/>
              <a:gd name="connsiteX95" fmla="*/ 2365451 w 4877003"/>
              <a:gd name="connsiteY95" fmla="*/ 4328160 h 6486144"/>
              <a:gd name="connsiteX96" fmla="*/ 2389835 w 4877003"/>
              <a:gd name="connsiteY96" fmla="*/ 4401312 h 6486144"/>
              <a:gd name="connsiteX97" fmla="*/ 2426411 w 4877003"/>
              <a:gd name="connsiteY97" fmla="*/ 4559808 h 6486144"/>
              <a:gd name="connsiteX98" fmla="*/ 2450795 w 4877003"/>
              <a:gd name="connsiteY98" fmla="*/ 4596384 h 6486144"/>
              <a:gd name="connsiteX99" fmla="*/ 2462987 w 4877003"/>
              <a:gd name="connsiteY99" fmla="*/ 4632960 h 6486144"/>
              <a:gd name="connsiteX100" fmla="*/ 2548331 w 4877003"/>
              <a:gd name="connsiteY100" fmla="*/ 4742688 h 6486144"/>
              <a:gd name="connsiteX101" fmla="*/ 2597099 w 4877003"/>
              <a:gd name="connsiteY101" fmla="*/ 4803648 h 6486144"/>
              <a:gd name="connsiteX102" fmla="*/ 2658059 w 4877003"/>
              <a:gd name="connsiteY102" fmla="*/ 4864608 h 6486144"/>
              <a:gd name="connsiteX103" fmla="*/ 2682443 w 4877003"/>
              <a:gd name="connsiteY103" fmla="*/ 4901184 h 6486144"/>
              <a:gd name="connsiteX104" fmla="*/ 2682443 w 4877003"/>
              <a:gd name="connsiteY104" fmla="*/ 5071872 h 6486144"/>
              <a:gd name="connsiteX105" fmla="*/ 2670251 w 4877003"/>
              <a:gd name="connsiteY105" fmla="*/ 5108448 h 6486144"/>
              <a:gd name="connsiteX106" fmla="*/ 2621483 w 4877003"/>
              <a:gd name="connsiteY106" fmla="*/ 5181600 h 6486144"/>
              <a:gd name="connsiteX107" fmla="*/ 2597099 w 4877003"/>
              <a:gd name="connsiteY107" fmla="*/ 5218176 h 6486144"/>
              <a:gd name="connsiteX108" fmla="*/ 2584907 w 4877003"/>
              <a:gd name="connsiteY108" fmla="*/ 5254752 h 6486144"/>
              <a:gd name="connsiteX109" fmla="*/ 2536139 w 4877003"/>
              <a:gd name="connsiteY109" fmla="*/ 5279136 h 6486144"/>
              <a:gd name="connsiteX110" fmla="*/ 2523947 w 4877003"/>
              <a:gd name="connsiteY110" fmla="*/ 5315712 h 6486144"/>
              <a:gd name="connsiteX111" fmla="*/ 2511755 w 4877003"/>
              <a:gd name="connsiteY111" fmla="*/ 5364480 h 6486144"/>
              <a:gd name="connsiteX112" fmla="*/ 2487371 w 4877003"/>
              <a:gd name="connsiteY112" fmla="*/ 5413248 h 6486144"/>
              <a:gd name="connsiteX113" fmla="*/ 2475179 w 4877003"/>
              <a:gd name="connsiteY113" fmla="*/ 5608320 h 6486144"/>
              <a:gd name="connsiteX114" fmla="*/ 2450795 w 4877003"/>
              <a:gd name="connsiteY114" fmla="*/ 5681472 h 6486144"/>
              <a:gd name="connsiteX115" fmla="*/ 2426411 w 4877003"/>
              <a:gd name="connsiteY115" fmla="*/ 5766816 h 6486144"/>
              <a:gd name="connsiteX116" fmla="*/ 2462987 w 4877003"/>
              <a:gd name="connsiteY116" fmla="*/ 5974080 h 6486144"/>
              <a:gd name="connsiteX117" fmla="*/ 2487371 w 4877003"/>
              <a:gd name="connsiteY117" fmla="*/ 6010656 h 6486144"/>
              <a:gd name="connsiteX118" fmla="*/ 2536139 w 4877003"/>
              <a:gd name="connsiteY118" fmla="*/ 6071616 h 6486144"/>
              <a:gd name="connsiteX119" fmla="*/ 2548331 w 4877003"/>
              <a:gd name="connsiteY119" fmla="*/ 6108192 h 6486144"/>
              <a:gd name="connsiteX120" fmla="*/ 2621483 w 4877003"/>
              <a:gd name="connsiteY120" fmla="*/ 6156960 h 6486144"/>
              <a:gd name="connsiteX121" fmla="*/ 2645867 w 4877003"/>
              <a:gd name="connsiteY121" fmla="*/ 6193536 h 6486144"/>
              <a:gd name="connsiteX122" fmla="*/ 2731211 w 4877003"/>
              <a:gd name="connsiteY122" fmla="*/ 6242304 h 6486144"/>
              <a:gd name="connsiteX123" fmla="*/ 2767787 w 4877003"/>
              <a:gd name="connsiteY123" fmla="*/ 6266688 h 6486144"/>
              <a:gd name="connsiteX124" fmla="*/ 2804363 w 4877003"/>
              <a:gd name="connsiteY124" fmla="*/ 6278880 h 6486144"/>
              <a:gd name="connsiteX125" fmla="*/ 2840939 w 4877003"/>
              <a:gd name="connsiteY125" fmla="*/ 6303264 h 6486144"/>
              <a:gd name="connsiteX126" fmla="*/ 2877515 w 4877003"/>
              <a:gd name="connsiteY126" fmla="*/ 6315456 h 6486144"/>
              <a:gd name="connsiteX127" fmla="*/ 2914091 w 4877003"/>
              <a:gd name="connsiteY127" fmla="*/ 6339840 h 6486144"/>
              <a:gd name="connsiteX128" fmla="*/ 2950667 w 4877003"/>
              <a:gd name="connsiteY128" fmla="*/ 6352032 h 6486144"/>
              <a:gd name="connsiteX129" fmla="*/ 2987243 w 4877003"/>
              <a:gd name="connsiteY129" fmla="*/ 6376416 h 6486144"/>
              <a:gd name="connsiteX130" fmla="*/ 3109163 w 4877003"/>
              <a:gd name="connsiteY130" fmla="*/ 6412992 h 6486144"/>
              <a:gd name="connsiteX131" fmla="*/ 3194507 w 4877003"/>
              <a:gd name="connsiteY131" fmla="*/ 6437376 h 6486144"/>
              <a:gd name="connsiteX132" fmla="*/ 3365195 w 4877003"/>
              <a:gd name="connsiteY132" fmla="*/ 6461760 h 6486144"/>
              <a:gd name="connsiteX133" fmla="*/ 3487115 w 4877003"/>
              <a:gd name="connsiteY133" fmla="*/ 6486144 h 6486144"/>
              <a:gd name="connsiteX134" fmla="*/ 3779723 w 4877003"/>
              <a:gd name="connsiteY134" fmla="*/ 6473952 h 6486144"/>
              <a:gd name="connsiteX135" fmla="*/ 3816299 w 4877003"/>
              <a:gd name="connsiteY135" fmla="*/ 6461760 h 6486144"/>
              <a:gd name="connsiteX136" fmla="*/ 4011371 w 4877003"/>
              <a:gd name="connsiteY136" fmla="*/ 6437376 h 6486144"/>
              <a:gd name="connsiteX137" fmla="*/ 4133291 w 4877003"/>
              <a:gd name="connsiteY137" fmla="*/ 6400800 h 6486144"/>
              <a:gd name="connsiteX138" fmla="*/ 4218635 w 4877003"/>
              <a:gd name="connsiteY138" fmla="*/ 6352032 h 6486144"/>
              <a:gd name="connsiteX139" fmla="*/ 4291787 w 4877003"/>
              <a:gd name="connsiteY139" fmla="*/ 6339840 h 6486144"/>
              <a:gd name="connsiteX140" fmla="*/ 4328363 w 4877003"/>
              <a:gd name="connsiteY140" fmla="*/ 6327648 h 6486144"/>
              <a:gd name="connsiteX141" fmla="*/ 4425899 w 4877003"/>
              <a:gd name="connsiteY141" fmla="*/ 6303264 h 6486144"/>
              <a:gd name="connsiteX142" fmla="*/ 4462475 w 4877003"/>
              <a:gd name="connsiteY142" fmla="*/ 6278880 h 6486144"/>
              <a:gd name="connsiteX143" fmla="*/ 4535627 w 4877003"/>
              <a:gd name="connsiteY143" fmla="*/ 6254496 h 6486144"/>
              <a:gd name="connsiteX144" fmla="*/ 4608779 w 4877003"/>
              <a:gd name="connsiteY144" fmla="*/ 6193536 h 6486144"/>
              <a:gd name="connsiteX145" fmla="*/ 4681931 w 4877003"/>
              <a:gd name="connsiteY145" fmla="*/ 6144768 h 6486144"/>
              <a:gd name="connsiteX146" fmla="*/ 4730699 w 4877003"/>
              <a:gd name="connsiteY146" fmla="*/ 6071616 h 6486144"/>
              <a:gd name="connsiteX147" fmla="*/ 4779467 w 4877003"/>
              <a:gd name="connsiteY147" fmla="*/ 5974080 h 6486144"/>
              <a:gd name="connsiteX148" fmla="*/ 4791659 w 4877003"/>
              <a:gd name="connsiteY148" fmla="*/ 5839968 h 6486144"/>
              <a:gd name="connsiteX149" fmla="*/ 4816043 w 4877003"/>
              <a:gd name="connsiteY149" fmla="*/ 5474208 h 6486144"/>
              <a:gd name="connsiteX150" fmla="*/ 4828235 w 4877003"/>
              <a:gd name="connsiteY150" fmla="*/ 5303520 h 6486144"/>
              <a:gd name="connsiteX151" fmla="*/ 4840427 w 4877003"/>
              <a:gd name="connsiteY151" fmla="*/ 5157216 h 6486144"/>
              <a:gd name="connsiteX152" fmla="*/ 4864811 w 4877003"/>
              <a:gd name="connsiteY152" fmla="*/ 4962144 h 6486144"/>
              <a:gd name="connsiteX153" fmla="*/ 4877003 w 4877003"/>
              <a:gd name="connsiteY153" fmla="*/ 4828032 h 6486144"/>
              <a:gd name="connsiteX154" fmla="*/ 4864811 w 4877003"/>
              <a:gd name="connsiteY154" fmla="*/ 4255008 h 6486144"/>
              <a:gd name="connsiteX155" fmla="*/ 4840427 w 4877003"/>
              <a:gd name="connsiteY155" fmla="*/ 4072128 h 6486144"/>
              <a:gd name="connsiteX156" fmla="*/ 4816043 w 4877003"/>
              <a:gd name="connsiteY156" fmla="*/ 3998976 h 6486144"/>
              <a:gd name="connsiteX157" fmla="*/ 4779467 w 4877003"/>
              <a:gd name="connsiteY157" fmla="*/ 3925824 h 6486144"/>
              <a:gd name="connsiteX158" fmla="*/ 4706315 w 4877003"/>
              <a:gd name="connsiteY158" fmla="*/ 3864864 h 6486144"/>
              <a:gd name="connsiteX159" fmla="*/ 4657547 w 4877003"/>
              <a:gd name="connsiteY159" fmla="*/ 3828288 h 6486144"/>
              <a:gd name="connsiteX160" fmla="*/ 4620971 w 4877003"/>
              <a:gd name="connsiteY160" fmla="*/ 3816096 h 6486144"/>
              <a:gd name="connsiteX161" fmla="*/ 4572203 w 4877003"/>
              <a:gd name="connsiteY161" fmla="*/ 3791712 h 6486144"/>
              <a:gd name="connsiteX162" fmla="*/ 4523435 w 4877003"/>
              <a:gd name="connsiteY162" fmla="*/ 3779520 h 6486144"/>
              <a:gd name="connsiteX163" fmla="*/ 4486859 w 4877003"/>
              <a:gd name="connsiteY163" fmla="*/ 3767328 h 6486144"/>
              <a:gd name="connsiteX164" fmla="*/ 4425899 w 4877003"/>
              <a:gd name="connsiteY164" fmla="*/ 3742944 h 6486144"/>
              <a:gd name="connsiteX165" fmla="*/ 4279595 w 4877003"/>
              <a:gd name="connsiteY165" fmla="*/ 3694176 h 6486144"/>
              <a:gd name="connsiteX166" fmla="*/ 4243019 w 4877003"/>
              <a:gd name="connsiteY166" fmla="*/ 3681984 h 6486144"/>
              <a:gd name="connsiteX167" fmla="*/ 4194251 w 4877003"/>
              <a:gd name="connsiteY167" fmla="*/ 3657600 h 6486144"/>
              <a:gd name="connsiteX168" fmla="*/ 3913835 w 4877003"/>
              <a:gd name="connsiteY168" fmla="*/ 3645408 h 6486144"/>
              <a:gd name="connsiteX169" fmla="*/ 3511499 w 4877003"/>
              <a:gd name="connsiteY169" fmla="*/ 3633216 h 6486144"/>
              <a:gd name="connsiteX170" fmla="*/ 3413963 w 4877003"/>
              <a:gd name="connsiteY170" fmla="*/ 3621024 h 6486144"/>
              <a:gd name="connsiteX171" fmla="*/ 3316427 w 4877003"/>
              <a:gd name="connsiteY171" fmla="*/ 3596640 h 6486144"/>
              <a:gd name="connsiteX172" fmla="*/ 3206699 w 4877003"/>
              <a:gd name="connsiteY172" fmla="*/ 3584448 h 6486144"/>
              <a:gd name="connsiteX173" fmla="*/ 3072587 w 4877003"/>
              <a:gd name="connsiteY173" fmla="*/ 3547872 h 6486144"/>
              <a:gd name="connsiteX174" fmla="*/ 3023819 w 4877003"/>
              <a:gd name="connsiteY174" fmla="*/ 3523488 h 6486144"/>
              <a:gd name="connsiteX175" fmla="*/ 2987243 w 4877003"/>
              <a:gd name="connsiteY175" fmla="*/ 3511296 h 6486144"/>
              <a:gd name="connsiteX176" fmla="*/ 2926283 w 4877003"/>
              <a:gd name="connsiteY176" fmla="*/ 3474720 h 6486144"/>
              <a:gd name="connsiteX177" fmla="*/ 2877515 w 4877003"/>
              <a:gd name="connsiteY177" fmla="*/ 3462528 h 6486144"/>
              <a:gd name="connsiteX178" fmla="*/ 2779979 w 4877003"/>
              <a:gd name="connsiteY178" fmla="*/ 3413760 h 6486144"/>
              <a:gd name="connsiteX179" fmla="*/ 2743403 w 4877003"/>
              <a:gd name="connsiteY179" fmla="*/ 3389376 h 6486144"/>
              <a:gd name="connsiteX180" fmla="*/ 2670251 w 4877003"/>
              <a:gd name="connsiteY180" fmla="*/ 3364992 h 6486144"/>
              <a:gd name="connsiteX181" fmla="*/ 2645867 w 4877003"/>
              <a:gd name="connsiteY181" fmla="*/ 3328416 h 6486144"/>
              <a:gd name="connsiteX182" fmla="*/ 2572715 w 4877003"/>
              <a:gd name="connsiteY182" fmla="*/ 3279648 h 6486144"/>
              <a:gd name="connsiteX183" fmla="*/ 2536139 w 4877003"/>
              <a:gd name="connsiteY183" fmla="*/ 3194304 h 6486144"/>
              <a:gd name="connsiteX184" fmla="*/ 2511755 w 4877003"/>
              <a:gd name="connsiteY184" fmla="*/ 3121152 h 6486144"/>
              <a:gd name="connsiteX185" fmla="*/ 2560523 w 4877003"/>
              <a:gd name="connsiteY185" fmla="*/ 2926080 h 6486144"/>
              <a:gd name="connsiteX186" fmla="*/ 2633675 w 4877003"/>
              <a:gd name="connsiteY186" fmla="*/ 2877312 h 6486144"/>
              <a:gd name="connsiteX187" fmla="*/ 2706827 w 4877003"/>
              <a:gd name="connsiteY187" fmla="*/ 2852928 h 6486144"/>
              <a:gd name="connsiteX188" fmla="*/ 2755595 w 4877003"/>
              <a:gd name="connsiteY188" fmla="*/ 2816352 h 6486144"/>
              <a:gd name="connsiteX189" fmla="*/ 2889707 w 4877003"/>
              <a:gd name="connsiteY189" fmla="*/ 2755392 h 6486144"/>
              <a:gd name="connsiteX190" fmla="*/ 2950667 w 4877003"/>
              <a:gd name="connsiteY190" fmla="*/ 2743200 h 6486144"/>
              <a:gd name="connsiteX191" fmla="*/ 3023819 w 4877003"/>
              <a:gd name="connsiteY191" fmla="*/ 2718816 h 6486144"/>
              <a:gd name="connsiteX192" fmla="*/ 3194507 w 4877003"/>
              <a:gd name="connsiteY192" fmla="*/ 2706624 h 6486144"/>
              <a:gd name="connsiteX193" fmla="*/ 3304235 w 4877003"/>
              <a:gd name="connsiteY193" fmla="*/ 2694432 h 6486144"/>
              <a:gd name="connsiteX194" fmla="*/ 3413963 w 4877003"/>
              <a:gd name="connsiteY194" fmla="*/ 2670048 h 6486144"/>
              <a:gd name="connsiteX195" fmla="*/ 3499307 w 4877003"/>
              <a:gd name="connsiteY195" fmla="*/ 2657856 h 6486144"/>
              <a:gd name="connsiteX196" fmla="*/ 3572459 w 4877003"/>
              <a:gd name="connsiteY196" fmla="*/ 2645664 h 6486144"/>
              <a:gd name="connsiteX197" fmla="*/ 3645611 w 4877003"/>
              <a:gd name="connsiteY197" fmla="*/ 2609088 h 6486144"/>
              <a:gd name="connsiteX198" fmla="*/ 3730955 w 4877003"/>
              <a:gd name="connsiteY198" fmla="*/ 2596896 h 6486144"/>
              <a:gd name="connsiteX199" fmla="*/ 3767531 w 4877003"/>
              <a:gd name="connsiteY199" fmla="*/ 2584704 h 6486144"/>
              <a:gd name="connsiteX200" fmla="*/ 3865067 w 4877003"/>
              <a:gd name="connsiteY200" fmla="*/ 2523744 h 6486144"/>
              <a:gd name="connsiteX201" fmla="*/ 3901643 w 4877003"/>
              <a:gd name="connsiteY201" fmla="*/ 2499360 h 6486144"/>
              <a:gd name="connsiteX202" fmla="*/ 3950411 w 4877003"/>
              <a:gd name="connsiteY202" fmla="*/ 2462784 h 6486144"/>
              <a:gd name="connsiteX203" fmla="*/ 3986987 w 4877003"/>
              <a:gd name="connsiteY203" fmla="*/ 2450592 h 6486144"/>
              <a:gd name="connsiteX204" fmla="*/ 4072331 w 4877003"/>
              <a:gd name="connsiteY204" fmla="*/ 2377440 h 6486144"/>
              <a:gd name="connsiteX205" fmla="*/ 4108907 w 4877003"/>
              <a:gd name="connsiteY205" fmla="*/ 2340864 h 6486144"/>
              <a:gd name="connsiteX206" fmla="*/ 4206443 w 4877003"/>
              <a:gd name="connsiteY206" fmla="*/ 2279904 h 6486144"/>
              <a:gd name="connsiteX207" fmla="*/ 4291787 w 4877003"/>
              <a:gd name="connsiteY207" fmla="*/ 2206752 h 6486144"/>
              <a:gd name="connsiteX208" fmla="*/ 4401515 w 4877003"/>
              <a:gd name="connsiteY208" fmla="*/ 2133600 h 6486144"/>
              <a:gd name="connsiteX209" fmla="*/ 4438091 w 4877003"/>
              <a:gd name="connsiteY209" fmla="*/ 2109216 h 6486144"/>
              <a:gd name="connsiteX210" fmla="*/ 4499051 w 4877003"/>
              <a:gd name="connsiteY210" fmla="*/ 2060448 h 6486144"/>
              <a:gd name="connsiteX211" fmla="*/ 4523435 w 4877003"/>
              <a:gd name="connsiteY211" fmla="*/ 2023872 h 6486144"/>
              <a:gd name="connsiteX212" fmla="*/ 4560011 w 4877003"/>
              <a:gd name="connsiteY212" fmla="*/ 1975104 h 6486144"/>
              <a:gd name="connsiteX213" fmla="*/ 4584395 w 4877003"/>
              <a:gd name="connsiteY213" fmla="*/ 1865376 h 6486144"/>
              <a:gd name="connsiteX214" fmla="*/ 4608779 w 4877003"/>
              <a:gd name="connsiteY214" fmla="*/ 1767840 h 6486144"/>
              <a:gd name="connsiteX215" fmla="*/ 4596587 w 4877003"/>
              <a:gd name="connsiteY215" fmla="*/ 1487424 h 6486144"/>
              <a:gd name="connsiteX216" fmla="*/ 4547819 w 4877003"/>
              <a:gd name="connsiteY216" fmla="*/ 1414272 h 6486144"/>
              <a:gd name="connsiteX217" fmla="*/ 4486859 w 4877003"/>
              <a:gd name="connsiteY217" fmla="*/ 1328928 h 6486144"/>
              <a:gd name="connsiteX218" fmla="*/ 4377131 w 4877003"/>
              <a:gd name="connsiteY218" fmla="*/ 1292352 h 6486144"/>
              <a:gd name="connsiteX219" fmla="*/ 4291787 w 4877003"/>
              <a:gd name="connsiteY219" fmla="*/ 1267968 h 6486144"/>
              <a:gd name="connsiteX220" fmla="*/ 4096715 w 4877003"/>
              <a:gd name="connsiteY220" fmla="*/ 1243584 h 6486144"/>
              <a:gd name="connsiteX221" fmla="*/ 4060139 w 4877003"/>
              <a:gd name="connsiteY221" fmla="*/ 1231392 h 6486144"/>
              <a:gd name="connsiteX222" fmla="*/ 3926027 w 4877003"/>
              <a:gd name="connsiteY222" fmla="*/ 1207008 h 6486144"/>
              <a:gd name="connsiteX223" fmla="*/ 3877259 w 4877003"/>
              <a:gd name="connsiteY223" fmla="*/ 1182624 h 6486144"/>
              <a:gd name="connsiteX224" fmla="*/ 3743147 w 4877003"/>
              <a:gd name="connsiteY224" fmla="*/ 1158240 h 6486144"/>
              <a:gd name="connsiteX225" fmla="*/ 3633419 w 4877003"/>
              <a:gd name="connsiteY225" fmla="*/ 1133856 h 6486144"/>
              <a:gd name="connsiteX226" fmla="*/ 3572459 w 4877003"/>
              <a:gd name="connsiteY226" fmla="*/ 1121664 h 6486144"/>
              <a:gd name="connsiteX227" fmla="*/ 3523691 w 4877003"/>
              <a:gd name="connsiteY227" fmla="*/ 1097280 h 6486144"/>
              <a:gd name="connsiteX228" fmla="*/ 3365195 w 4877003"/>
              <a:gd name="connsiteY228" fmla="*/ 1072896 h 6486144"/>
              <a:gd name="connsiteX229" fmla="*/ 3316427 w 4877003"/>
              <a:gd name="connsiteY229" fmla="*/ 1060704 h 6486144"/>
              <a:gd name="connsiteX230" fmla="*/ 3255467 w 4877003"/>
              <a:gd name="connsiteY230" fmla="*/ 1048512 h 6486144"/>
              <a:gd name="connsiteX231" fmla="*/ 3218891 w 4877003"/>
              <a:gd name="connsiteY231" fmla="*/ 1036320 h 6486144"/>
              <a:gd name="connsiteX232" fmla="*/ 3072587 w 4877003"/>
              <a:gd name="connsiteY232" fmla="*/ 999744 h 6486144"/>
              <a:gd name="connsiteX233" fmla="*/ 3011627 w 4877003"/>
              <a:gd name="connsiteY233" fmla="*/ 987552 h 6486144"/>
              <a:gd name="connsiteX234" fmla="*/ 2901899 w 4877003"/>
              <a:gd name="connsiteY234" fmla="*/ 950976 h 6486144"/>
              <a:gd name="connsiteX235" fmla="*/ 2865323 w 4877003"/>
              <a:gd name="connsiteY235" fmla="*/ 938784 h 6486144"/>
              <a:gd name="connsiteX236" fmla="*/ 2816555 w 4877003"/>
              <a:gd name="connsiteY236" fmla="*/ 926592 h 6486144"/>
              <a:gd name="connsiteX237" fmla="*/ 2719019 w 4877003"/>
              <a:gd name="connsiteY237" fmla="*/ 890016 h 6486144"/>
              <a:gd name="connsiteX238" fmla="*/ 2658059 w 4877003"/>
              <a:gd name="connsiteY238" fmla="*/ 853440 h 6486144"/>
              <a:gd name="connsiteX239" fmla="*/ 2621483 w 4877003"/>
              <a:gd name="connsiteY239" fmla="*/ 841248 h 6486144"/>
              <a:gd name="connsiteX240" fmla="*/ 2511755 w 4877003"/>
              <a:gd name="connsiteY240" fmla="*/ 780288 h 6486144"/>
              <a:gd name="connsiteX241" fmla="*/ 2475179 w 4877003"/>
              <a:gd name="connsiteY241" fmla="*/ 743712 h 6486144"/>
              <a:gd name="connsiteX242" fmla="*/ 2377643 w 4877003"/>
              <a:gd name="connsiteY242" fmla="*/ 682752 h 6486144"/>
              <a:gd name="connsiteX243" fmla="*/ 2341067 w 4877003"/>
              <a:gd name="connsiteY243" fmla="*/ 633984 h 6486144"/>
              <a:gd name="connsiteX244" fmla="*/ 2170379 w 4877003"/>
              <a:gd name="connsiteY244" fmla="*/ 536448 h 6486144"/>
              <a:gd name="connsiteX245" fmla="*/ 2072843 w 4877003"/>
              <a:gd name="connsiteY245" fmla="*/ 475488 h 6486144"/>
              <a:gd name="connsiteX246" fmla="*/ 2036267 w 4877003"/>
              <a:gd name="connsiteY246" fmla="*/ 451104 h 6486144"/>
              <a:gd name="connsiteX247" fmla="*/ 1999691 w 4877003"/>
              <a:gd name="connsiteY247" fmla="*/ 438912 h 6486144"/>
              <a:gd name="connsiteX248" fmla="*/ 1914347 w 4877003"/>
              <a:gd name="connsiteY248" fmla="*/ 390144 h 6486144"/>
              <a:gd name="connsiteX249" fmla="*/ 1877771 w 4877003"/>
              <a:gd name="connsiteY249" fmla="*/ 377952 h 6486144"/>
              <a:gd name="connsiteX250" fmla="*/ 1816811 w 4877003"/>
              <a:gd name="connsiteY250" fmla="*/ 353568 h 6486144"/>
              <a:gd name="connsiteX251" fmla="*/ 1780235 w 4877003"/>
              <a:gd name="connsiteY251" fmla="*/ 329184 h 6486144"/>
              <a:gd name="connsiteX252" fmla="*/ 1731467 w 4877003"/>
              <a:gd name="connsiteY252" fmla="*/ 316992 h 6486144"/>
              <a:gd name="connsiteX253" fmla="*/ 1621739 w 4877003"/>
              <a:gd name="connsiteY253" fmla="*/ 292608 h 6486144"/>
              <a:gd name="connsiteX254" fmla="*/ 1585163 w 4877003"/>
              <a:gd name="connsiteY254" fmla="*/ 268224 h 6486144"/>
              <a:gd name="connsiteX255" fmla="*/ 1451051 w 4877003"/>
              <a:gd name="connsiteY255" fmla="*/ 231648 h 6486144"/>
              <a:gd name="connsiteX256" fmla="*/ 1390091 w 4877003"/>
              <a:gd name="connsiteY256" fmla="*/ 207264 h 6486144"/>
              <a:gd name="connsiteX257" fmla="*/ 1280363 w 4877003"/>
              <a:gd name="connsiteY257" fmla="*/ 182880 h 6486144"/>
              <a:gd name="connsiteX258" fmla="*/ 1134059 w 4877003"/>
              <a:gd name="connsiteY258" fmla="*/ 121920 h 6486144"/>
              <a:gd name="connsiteX259" fmla="*/ 1073099 w 4877003"/>
              <a:gd name="connsiteY259" fmla="*/ 109728 h 6486144"/>
              <a:gd name="connsiteX260" fmla="*/ 987755 w 4877003"/>
              <a:gd name="connsiteY260" fmla="*/ 85344 h 6486144"/>
              <a:gd name="connsiteX261" fmla="*/ 938987 w 4877003"/>
              <a:gd name="connsiteY261" fmla="*/ 73152 h 6486144"/>
              <a:gd name="connsiteX262" fmla="*/ 865835 w 4877003"/>
              <a:gd name="connsiteY262" fmla="*/ 48768 h 6486144"/>
              <a:gd name="connsiteX263" fmla="*/ 817067 w 4877003"/>
              <a:gd name="connsiteY263" fmla="*/ 36576 h 6486144"/>
              <a:gd name="connsiteX264" fmla="*/ 768299 w 4877003"/>
              <a:gd name="connsiteY264" fmla="*/ 12192 h 6486144"/>
              <a:gd name="connsiteX265" fmla="*/ 670763 w 4877003"/>
              <a:gd name="connsiteY265" fmla="*/ 0 h 6486144"/>
              <a:gd name="connsiteX266" fmla="*/ 463499 w 4877003"/>
              <a:gd name="connsiteY266" fmla="*/ 12192 h 6486144"/>
              <a:gd name="connsiteX267" fmla="*/ 390347 w 4877003"/>
              <a:gd name="connsiteY267" fmla="*/ 36576 h 6486144"/>
              <a:gd name="connsiteX268" fmla="*/ 256235 w 4877003"/>
              <a:gd name="connsiteY268" fmla="*/ 48768 h 6486144"/>
              <a:gd name="connsiteX269" fmla="*/ 134315 w 4877003"/>
              <a:gd name="connsiteY269" fmla="*/ 73152 h 6486144"/>
              <a:gd name="connsiteX270" fmla="*/ 97739 w 4877003"/>
              <a:gd name="connsiteY270" fmla="*/ 85344 h 6486144"/>
              <a:gd name="connsiteX271" fmla="*/ 24587 w 4877003"/>
              <a:gd name="connsiteY271" fmla="*/ 146304 h 6486144"/>
              <a:gd name="connsiteX272" fmla="*/ 203 w 4877003"/>
              <a:gd name="connsiteY272" fmla="*/ 182880 h 6486144"/>
              <a:gd name="connsiteX273" fmla="*/ 36779 w 4877003"/>
              <a:gd name="connsiteY273" fmla="*/ 195072 h 64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77003" h="6486144">
                <a:moveTo>
                  <a:pt x="36779" y="195072"/>
                </a:moveTo>
                <a:cubicBezTo>
                  <a:pt x="44907" y="241808"/>
                  <a:pt x="40065" y="374240"/>
                  <a:pt x="48971" y="463296"/>
                </a:cubicBezTo>
                <a:cubicBezTo>
                  <a:pt x="49927" y="472860"/>
                  <a:pt x="85507" y="615636"/>
                  <a:pt x="97739" y="633984"/>
                </a:cubicBezTo>
                <a:cubicBezTo>
                  <a:pt x="105867" y="646176"/>
                  <a:pt x="115570" y="657454"/>
                  <a:pt x="122123" y="670560"/>
                </a:cubicBezTo>
                <a:cubicBezTo>
                  <a:pt x="190514" y="807341"/>
                  <a:pt x="57219" y="578313"/>
                  <a:pt x="158699" y="755904"/>
                </a:cubicBezTo>
                <a:cubicBezTo>
                  <a:pt x="165969" y="768626"/>
                  <a:pt x="176530" y="779374"/>
                  <a:pt x="183083" y="792480"/>
                </a:cubicBezTo>
                <a:cubicBezTo>
                  <a:pt x="188830" y="803975"/>
                  <a:pt x="190213" y="817244"/>
                  <a:pt x="195275" y="829056"/>
                </a:cubicBezTo>
                <a:cubicBezTo>
                  <a:pt x="202434" y="845761"/>
                  <a:pt x="212500" y="861119"/>
                  <a:pt x="219659" y="877824"/>
                </a:cubicBezTo>
                <a:cubicBezTo>
                  <a:pt x="224721" y="889636"/>
                  <a:pt x="223823" y="904365"/>
                  <a:pt x="231851" y="914400"/>
                </a:cubicBezTo>
                <a:cubicBezTo>
                  <a:pt x="241005" y="925842"/>
                  <a:pt x="256235" y="930656"/>
                  <a:pt x="268427" y="938784"/>
                </a:cubicBezTo>
                <a:cubicBezTo>
                  <a:pt x="276459" y="962879"/>
                  <a:pt x="283517" y="994747"/>
                  <a:pt x="305003" y="1011936"/>
                </a:cubicBezTo>
                <a:cubicBezTo>
                  <a:pt x="315038" y="1019964"/>
                  <a:pt x="330084" y="1018381"/>
                  <a:pt x="341579" y="1024128"/>
                </a:cubicBezTo>
                <a:cubicBezTo>
                  <a:pt x="354685" y="1030681"/>
                  <a:pt x="366898" y="1039131"/>
                  <a:pt x="378155" y="1048512"/>
                </a:cubicBezTo>
                <a:cubicBezTo>
                  <a:pt x="420233" y="1083577"/>
                  <a:pt x="426254" y="1113313"/>
                  <a:pt x="487883" y="1133856"/>
                </a:cubicBezTo>
                <a:cubicBezTo>
                  <a:pt x="676608" y="1196764"/>
                  <a:pt x="481687" y="1124662"/>
                  <a:pt x="597611" y="1182624"/>
                </a:cubicBezTo>
                <a:cubicBezTo>
                  <a:pt x="622604" y="1195121"/>
                  <a:pt x="671961" y="1202371"/>
                  <a:pt x="695147" y="1207008"/>
                </a:cubicBezTo>
                <a:cubicBezTo>
                  <a:pt x="812918" y="1265894"/>
                  <a:pt x="676483" y="1202084"/>
                  <a:pt x="792683" y="1243584"/>
                </a:cubicBezTo>
                <a:cubicBezTo>
                  <a:pt x="833904" y="1258306"/>
                  <a:pt x="873079" y="1278511"/>
                  <a:pt x="914603" y="1292352"/>
                </a:cubicBezTo>
                <a:cubicBezTo>
                  <a:pt x="926795" y="1296416"/>
                  <a:pt x="939367" y="1299482"/>
                  <a:pt x="951179" y="1304544"/>
                </a:cubicBezTo>
                <a:cubicBezTo>
                  <a:pt x="967884" y="1311703"/>
                  <a:pt x="983242" y="1321769"/>
                  <a:pt x="999947" y="1328928"/>
                </a:cubicBezTo>
                <a:cubicBezTo>
                  <a:pt x="1011759" y="1333990"/>
                  <a:pt x="1024711" y="1336058"/>
                  <a:pt x="1036523" y="1341120"/>
                </a:cubicBezTo>
                <a:cubicBezTo>
                  <a:pt x="1053228" y="1348279"/>
                  <a:pt x="1068049" y="1359757"/>
                  <a:pt x="1085291" y="1365504"/>
                </a:cubicBezTo>
                <a:cubicBezTo>
                  <a:pt x="1104950" y="1372057"/>
                  <a:pt x="1126022" y="1373201"/>
                  <a:pt x="1146251" y="1377696"/>
                </a:cubicBezTo>
                <a:cubicBezTo>
                  <a:pt x="1162608" y="1381331"/>
                  <a:pt x="1179123" y="1384589"/>
                  <a:pt x="1195019" y="1389888"/>
                </a:cubicBezTo>
                <a:cubicBezTo>
                  <a:pt x="1215781" y="1396809"/>
                  <a:pt x="1234865" y="1408514"/>
                  <a:pt x="1255979" y="1414272"/>
                </a:cubicBezTo>
                <a:cubicBezTo>
                  <a:pt x="1279828" y="1420776"/>
                  <a:pt x="1304891" y="1421616"/>
                  <a:pt x="1329131" y="1426464"/>
                </a:cubicBezTo>
                <a:cubicBezTo>
                  <a:pt x="1345562" y="1429750"/>
                  <a:pt x="1361787" y="1434053"/>
                  <a:pt x="1377899" y="1438656"/>
                </a:cubicBezTo>
                <a:cubicBezTo>
                  <a:pt x="1400580" y="1445136"/>
                  <a:pt x="1440851" y="1462087"/>
                  <a:pt x="1463243" y="1463040"/>
                </a:cubicBezTo>
                <a:cubicBezTo>
                  <a:pt x="1637884" y="1470472"/>
                  <a:pt x="1812747" y="1471168"/>
                  <a:pt x="1987499" y="1475232"/>
                </a:cubicBezTo>
                <a:cubicBezTo>
                  <a:pt x="2024064" y="1481326"/>
                  <a:pt x="2101602" y="1490340"/>
                  <a:pt x="2133803" y="1511808"/>
                </a:cubicBezTo>
                <a:cubicBezTo>
                  <a:pt x="2158187" y="1528064"/>
                  <a:pt x="2179153" y="1551309"/>
                  <a:pt x="2206955" y="1560576"/>
                </a:cubicBezTo>
                <a:cubicBezTo>
                  <a:pt x="2257432" y="1577402"/>
                  <a:pt x="2232838" y="1565639"/>
                  <a:pt x="2280107" y="1597152"/>
                </a:cubicBezTo>
                <a:cubicBezTo>
                  <a:pt x="2324571" y="1730544"/>
                  <a:pt x="2253658" y="1528497"/>
                  <a:pt x="2316683" y="1670304"/>
                </a:cubicBezTo>
                <a:cubicBezTo>
                  <a:pt x="2327122" y="1693792"/>
                  <a:pt x="2332939" y="1719072"/>
                  <a:pt x="2341067" y="1743456"/>
                </a:cubicBezTo>
                <a:lnTo>
                  <a:pt x="2365451" y="1816608"/>
                </a:lnTo>
                <a:cubicBezTo>
                  <a:pt x="2369515" y="1828800"/>
                  <a:pt x="2371896" y="1841689"/>
                  <a:pt x="2377643" y="1853184"/>
                </a:cubicBezTo>
                <a:cubicBezTo>
                  <a:pt x="2413522" y="1924941"/>
                  <a:pt x="2396280" y="1884710"/>
                  <a:pt x="2426411" y="1975104"/>
                </a:cubicBezTo>
                <a:lnTo>
                  <a:pt x="2438603" y="2011680"/>
                </a:lnTo>
                <a:cubicBezTo>
                  <a:pt x="2456014" y="2133558"/>
                  <a:pt x="2467686" y="2175988"/>
                  <a:pt x="2438603" y="2328672"/>
                </a:cubicBezTo>
                <a:cubicBezTo>
                  <a:pt x="2435861" y="2343066"/>
                  <a:pt x="2414219" y="2344928"/>
                  <a:pt x="2402027" y="2353056"/>
                </a:cubicBezTo>
                <a:lnTo>
                  <a:pt x="2072843" y="2340864"/>
                </a:lnTo>
                <a:cubicBezTo>
                  <a:pt x="1995593" y="2337505"/>
                  <a:pt x="1918518" y="2328672"/>
                  <a:pt x="1841195" y="2328672"/>
                </a:cubicBezTo>
                <a:cubicBezTo>
                  <a:pt x="1650144" y="2328672"/>
                  <a:pt x="1459179" y="2336800"/>
                  <a:pt x="1268171" y="2340864"/>
                </a:cubicBezTo>
                <a:cubicBezTo>
                  <a:pt x="1180474" y="2370096"/>
                  <a:pt x="1289990" y="2334630"/>
                  <a:pt x="1182827" y="2365248"/>
                </a:cubicBezTo>
                <a:cubicBezTo>
                  <a:pt x="1170470" y="2368779"/>
                  <a:pt x="1158796" y="2374652"/>
                  <a:pt x="1146251" y="2377440"/>
                </a:cubicBezTo>
                <a:cubicBezTo>
                  <a:pt x="1122119" y="2382803"/>
                  <a:pt x="1097081" y="2383636"/>
                  <a:pt x="1073099" y="2389632"/>
                </a:cubicBezTo>
                <a:cubicBezTo>
                  <a:pt x="1048163" y="2395866"/>
                  <a:pt x="999947" y="2414016"/>
                  <a:pt x="999947" y="2414016"/>
                </a:cubicBezTo>
                <a:cubicBezTo>
                  <a:pt x="995883" y="2430272"/>
                  <a:pt x="1000477" y="2451879"/>
                  <a:pt x="987755" y="2462784"/>
                </a:cubicBezTo>
                <a:cubicBezTo>
                  <a:pt x="968240" y="2479511"/>
                  <a:pt x="935989" y="2472911"/>
                  <a:pt x="914603" y="2487168"/>
                </a:cubicBezTo>
                <a:cubicBezTo>
                  <a:pt x="867334" y="2518681"/>
                  <a:pt x="891928" y="2506918"/>
                  <a:pt x="841451" y="2523744"/>
                </a:cubicBezTo>
                <a:cubicBezTo>
                  <a:pt x="829259" y="2535936"/>
                  <a:pt x="820297" y="2552609"/>
                  <a:pt x="804875" y="2560320"/>
                </a:cubicBezTo>
                <a:cubicBezTo>
                  <a:pt x="786340" y="2569587"/>
                  <a:pt x="763574" y="2565959"/>
                  <a:pt x="743915" y="2572512"/>
                </a:cubicBezTo>
                <a:cubicBezTo>
                  <a:pt x="726673" y="2578259"/>
                  <a:pt x="710732" y="2587545"/>
                  <a:pt x="695147" y="2596896"/>
                </a:cubicBezTo>
                <a:cubicBezTo>
                  <a:pt x="670017" y="2611974"/>
                  <a:pt x="646379" y="2629408"/>
                  <a:pt x="621995" y="2645664"/>
                </a:cubicBezTo>
                <a:cubicBezTo>
                  <a:pt x="609803" y="2653792"/>
                  <a:pt x="599320" y="2665414"/>
                  <a:pt x="585419" y="2670048"/>
                </a:cubicBezTo>
                <a:lnTo>
                  <a:pt x="548843" y="2682240"/>
                </a:lnTo>
                <a:cubicBezTo>
                  <a:pt x="503788" y="2749822"/>
                  <a:pt x="550237" y="2696367"/>
                  <a:pt x="487883" y="2731008"/>
                </a:cubicBezTo>
                <a:cubicBezTo>
                  <a:pt x="462265" y="2745240"/>
                  <a:pt x="414731" y="2779776"/>
                  <a:pt x="414731" y="2779776"/>
                </a:cubicBezTo>
                <a:lnTo>
                  <a:pt x="365963" y="2852928"/>
                </a:lnTo>
                <a:cubicBezTo>
                  <a:pt x="357835" y="2865120"/>
                  <a:pt x="346213" y="2875603"/>
                  <a:pt x="341579" y="2889504"/>
                </a:cubicBezTo>
                <a:lnTo>
                  <a:pt x="317195" y="2962656"/>
                </a:lnTo>
                <a:cubicBezTo>
                  <a:pt x="313131" y="2974848"/>
                  <a:pt x="308120" y="2986764"/>
                  <a:pt x="305003" y="2999232"/>
                </a:cubicBezTo>
                <a:cubicBezTo>
                  <a:pt x="277502" y="3109236"/>
                  <a:pt x="291217" y="3064975"/>
                  <a:pt x="268427" y="3133344"/>
                </a:cubicBezTo>
                <a:cubicBezTo>
                  <a:pt x="272491" y="3206496"/>
                  <a:pt x="270258" y="3280272"/>
                  <a:pt x="280619" y="3352800"/>
                </a:cubicBezTo>
                <a:cubicBezTo>
                  <a:pt x="282691" y="3367306"/>
                  <a:pt x="298450" y="3376270"/>
                  <a:pt x="305003" y="3389376"/>
                </a:cubicBezTo>
                <a:cubicBezTo>
                  <a:pt x="310750" y="3400871"/>
                  <a:pt x="310066" y="3415259"/>
                  <a:pt x="317195" y="3425952"/>
                </a:cubicBezTo>
                <a:cubicBezTo>
                  <a:pt x="355394" y="3483250"/>
                  <a:pt x="342978" y="3448404"/>
                  <a:pt x="390347" y="3474720"/>
                </a:cubicBezTo>
                <a:cubicBezTo>
                  <a:pt x="415965" y="3488952"/>
                  <a:pt x="435697" y="3514221"/>
                  <a:pt x="463499" y="3523488"/>
                </a:cubicBezTo>
                <a:lnTo>
                  <a:pt x="536651" y="3547872"/>
                </a:lnTo>
                <a:cubicBezTo>
                  <a:pt x="548843" y="3551936"/>
                  <a:pt x="560759" y="3556947"/>
                  <a:pt x="573227" y="3560064"/>
                </a:cubicBezTo>
                <a:cubicBezTo>
                  <a:pt x="589483" y="3564128"/>
                  <a:pt x="605945" y="3567441"/>
                  <a:pt x="621995" y="3572256"/>
                </a:cubicBezTo>
                <a:cubicBezTo>
                  <a:pt x="646614" y="3579642"/>
                  <a:pt x="669943" y="3591599"/>
                  <a:pt x="695147" y="3596640"/>
                </a:cubicBezTo>
                <a:cubicBezTo>
                  <a:pt x="711700" y="3599951"/>
                  <a:pt x="785197" y="3613645"/>
                  <a:pt x="804875" y="3621024"/>
                </a:cubicBezTo>
                <a:cubicBezTo>
                  <a:pt x="919446" y="3663988"/>
                  <a:pt x="772248" y="3633780"/>
                  <a:pt x="938987" y="3657600"/>
                </a:cubicBezTo>
                <a:cubicBezTo>
                  <a:pt x="951179" y="3665728"/>
                  <a:pt x="962173" y="3676033"/>
                  <a:pt x="975563" y="3681984"/>
                </a:cubicBezTo>
                <a:cubicBezTo>
                  <a:pt x="1027715" y="3705163"/>
                  <a:pt x="1047833" y="3704374"/>
                  <a:pt x="1097483" y="3718560"/>
                </a:cubicBezTo>
                <a:cubicBezTo>
                  <a:pt x="1109840" y="3722091"/>
                  <a:pt x="1121702" y="3727221"/>
                  <a:pt x="1134059" y="3730752"/>
                </a:cubicBezTo>
                <a:cubicBezTo>
                  <a:pt x="1150171" y="3735355"/>
                  <a:pt x="1166715" y="3738341"/>
                  <a:pt x="1182827" y="3742944"/>
                </a:cubicBezTo>
                <a:cubicBezTo>
                  <a:pt x="1195184" y="3746475"/>
                  <a:pt x="1207046" y="3751605"/>
                  <a:pt x="1219403" y="3755136"/>
                </a:cubicBezTo>
                <a:cubicBezTo>
                  <a:pt x="1235515" y="3759739"/>
                  <a:pt x="1252121" y="3762513"/>
                  <a:pt x="1268171" y="3767328"/>
                </a:cubicBezTo>
                <a:cubicBezTo>
                  <a:pt x="1292790" y="3774714"/>
                  <a:pt x="1316119" y="3786671"/>
                  <a:pt x="1341323" y="3791712"/>
                </a:cubicBezTo>
                <a:cubicBezTo>
                  <a:pt x="1381963" y="3799840"/>
                  <a:pt x="1422052" y="3811519"/>
                  <a:pt x="1463243" y="3816096"/>
                </a:cubicBezTo>
                <a:cubicBezTo>
                  <a:pt x="1605536" y="3831906"/>
                  <a:pt x="1536454" y="3823723"/>
                  <a:pt x="1670507" y="3840480"/>
                </a:cubicBezTo>
                <a:cubicBezTo>
                  <a:pt x="1711238" y="3854057"/>
                  <a:pt x="1709924" y="3854658"/>
                  <a:pt x="1755851" y="3864864"/>
                </a:cubicBezTo>
                <a:cubicBezTo>
                  <a:pt x="1780892" y="3870429"/>
                  <a:pt x="1827243" y="3876176"/>
                  <a:pt x="1853387" y="3889248"/>
                </a:cubicBezTo>
                <a:cubicBezTo>
                  <a:pt x="1866493" y="3895801"/>
                  <a:pt x="1876573" y="3907681"/>
                  <a:pt x="1889963" y="3913632"/>
                </a:cubicBezTo>
                <a:cubicBezTo>
                  <a:pt x="1913451" y="3924071"/>
                  <a:pt x="1941729" y="3923759"/>
                  <a:pt x="1963115" y="3938016"/>
                </a:cubicBezTo>
                <a:lnTo>
                  <a:pt x="2036267" y="3986784"/>
                </a:lnTo>
                <a:cubicBezTo>
                  <a:pt x="2048459" y="3994912"/>
                  <a:pt x="2058942" y="4006534"/>
                  <a:pt x="2072843" y="4011168"/>
                </a:cubicBezTo>
                <a:cubicBezTo>
                  <a:pt x="2097227" y="4019296"/>
                  <a:pt x="2124609" y="4021295"/>
                  <a:pt x="2145995" y="4035552"/>
                </a:cubicBezTo>
                <a:cubicBezTo>
                  <a:pt x="2193264" y="4067065"/>
                  <a:pt x="2168670" y="4055302"/>
                  <a:pt x="2219147" y="4072128"/>
                </a:cubicBezTo>
                <a:cubicBezTo>
                  <a:pt x="2227275" y="4084320"/>
                  <a:pt x="2233170" y="4098343"/>
                  <a:pt x="2243531" y="4108704"/>
                </a:cubicBezTo>
                <a:cubicBezTo>
                  <a:pt x="2253892" y="4119065"/>
                  <a:pt x="2270953" y="4121646"/>
                  <a:pt x="2280107" y="4133088"/>
                </a:cubicBezTo>
                <a:cubicBezTo>
                  <a:pt x="2288135" y="4143123"/>
                  <a:pt x="2286058" y="4158430"/>
                  <a:pt x="2292299" y="4169664"/>
                </a:cubicBezTo>
                <a:cubicBezTo>
                  <a:pt x="2343667" y="4262127"/>
                  <a:pt x="2333786" y="4211235"/>
                  <a:pt x="2353259" y="4279392"/>
                </a:cubicBezTo>
                <a:cubicBezTo>
                  <a:pt x="2357862" y="4295504"/>
                  <a:pt x="2360636" y="4312110"/>
                  <a:pt x="2365451" y="4328160"/>
                </a:cubicBezTo>
                <a:cubicBezTo>
                  <a:pt x="2372837" y="4352779"/>
                  <a:pt x="2389835" y="4401312"/>
                  <a:pt x="2389835" y="4401312"/>
                </a:cubicBezTo>
                <a:cubicBezTo>
                  <a:pt x="2395456" y="4440658"/>
                  <a:pt x="2402068" y="4523294"/>
                  <a:pt x="2426411" y="4559808"/>
                </a:cubicBezTo>
                <a:cubicBezTo>
                  <a:pt x="2434539" y="4572000"/>
                  <a:pt x="2444242" y="4583278"/>
                  <a:pt x="2450795" y="4596384"/>
                </a:cubicBezTo>
                <a:cubicBezTo>
                  <a:pt x="2456542" y="4607879"/>
                  <a:pt x="2456746" y="4621726"/>
                  <a:pt x="2462987" y="4632960"/>
                </a:cubicBezTo>
                <a:cubicBezTo>
                  <a:pt x="2499445" y="4698584"/>
                  <a:pt x="2503902" y="4698259"/>
                  <a:pt x="2548331" y="4742688"/>
                </a:cubicBezTo>
                <a:cubicBezTo>
                  <a:pt x="2572066" y="4813894"/>
                  <a:pt x="2541952" y="4748501"/>
                  <a:pt x="2597099" y="4803648"/>
                </a:cubicBezTo>
                <a:cubicBezTo>
                  <a:pt x="2678379" y="4884928"/>
                  <a:pt x="2560523" y="4799584"/>
                  <a:pt x="2658059" y="4864608"/>
                </a:cubicBezTo>
                <a:cubicBezTo>
                  <a:pt x="2666187" y="4876800"/>
                  <a:pt x="2675890" y="4888078"/>
                  <a:pt x="2682443" y="4901184"/>
                </a:cubicBezTo>
                <a:cubicBezTo>
                  <a:pt x="2710062" y="4956423"/>
                  <a:pt x="2691494" y="5008517"/>
                  <a:pt x="2682443" y="5071872"/>
                </a:cubicBezTo>
                <a:cubicBezTo>
                  <a:pt x="2680626" y="5084594"/>
                  <a:pt x="2676492" y="5097214"/>
                  <a:pt x="2670251" y="5108448"/>
                </a:cubicBezTo>
                <a:cubicBezTo>
                  <a:pt x="2656019" y="5134066"/>
                  <a:pt x="2637739" y="5157216"/>
                  <a:pt x="2621483" y="5181600"/>
                </a:cubicBezTo>
                <a:cubicBezTo>
                  <a:pt x="2613355" y="5193792"/>
                  <a:pt x="2601733" y="5204275"/>
                  <a:pt x="2597099" y="5218176"/>
                </a:cubicBezTo>
                <a:cubicBezTo>
                  <a:pt x="2593035" y="5230368"/>
                  <a:pt x="2593994" y="5245665"/>
                  <a:pt x="2584907" y="5254752"/>
                </a:cubicBezTo>
                <a:cubicBezTo>
                  <a:pt x="2572056" y="5267603"/>
                  <a:pt x="2552395" y="5271008"/>
                  <a:pt x="2536139" y="5279136"/>
                </a:cubicBezTo>
                <a:cubicBezTo>
                  <a:pt x="2532075" y="5291328"/>
                  <a:pt x="2527478" y="5303355"/>
                  <a:pt x="2523947" y="5315712"/>
                </a:cubicBezTo>
                <a:cubicBezTo>
                  <a:pt x="2519344" y="5331824"/>
                  <a:pt x="2517639" y="5348791"/>
                  <a:pt x="2511755" y="5364480"/>
                </a:cubicBezTo>
                <a:cubicBezTo>
                  <a:pt x="2505373" y="5381498"/>
                  <a:pt x="2495499" y="5396992"/>
                  <a:pt x="2487371" y="5413248"/>
                </a:cubicBezTo>
                <a:cubicBezTo>
                  <a:pt x="2483307" y="5478272"/>
                  <a:pt x="2483982" y="5543767"/>
                  <a:pt x="2475179" y="5608320"/>
                </a:cubicBezTo>
                <a:cubicBezTo>
                  <a:pt x="2471706" y="5633787"/>
                  <a:pt x="2458923" y="5657088"/>
                  <a:pt x="2450795" y="5681472"/>
                </a:cubicBezTo>
                <a:cubicBezTo>
                  <a:pt x="2433304" y="5733944"/>
                  <a:pt x="2441720" y="5705580"/>
                  <a:pt x="2426411" y="5766816"/>
                </a:cubicBezTo>
                <a:cubicBezTo>
                  <a:pt x="2430292" y="5809505"/>
                  <a:pt x="2430499" y="5925349"/>
                  <a:pt x="2462987" y="5974080"/>
                </a:cubicBezTo>
                <a:cubicBezTo>
                  <a:pt x="2471115" y="5986272"/>
                  <a:pt x="2480818" y="5997550"/>
                  <a:pt x="2487371" y="6010656"/>
                </a:cubicBezTo>
                <a:cubicBezTo>
                  <a:pt x="2516816" y="6069546"/>
                  <a:pt x="2474482" y="6030511"/>
                  <a:pt x="2536139" y="6071616"/>
                </a:cubicBezTo>
                <a:cubicBezTo>
                  <a:pt x="2540203" y="6083808"/>
                  <a:pt x="2539244" y="6099105"/>
                  <a:pt x="2548331" y="6108192"/>
                </a:cubicBezTo>
                <a:cubicBezTo>
                  <a:pt x="2569053" y="6128914"/>
                  <a:pt x="2621483" y="6156960"/>
                  <a:pt x="2621483" y="6156960"/>
                </a:cubicBezTo>
                <a:cubicBezTo>
                  <a:pt x="2629611" y="6169152"/>
                  <a:pt x="2635506" y="6183175"/>
                  <a:pt x="2645867" y="6193536"/>
                </a:cubicBezTo>
                <a:cubicBezTo>
                  <a:pt x="2704829" y="6252498"/>
                  <a:pt x="2675413" y="6214405"/>
                  <a:pt x="2731211" y="6242304"/>
                </a:cubicBezTo>
                <a:cubicBezTo>
                  <a:pt x="2744317" y="6248857"/>
                  <a:pt x="2754681" y="6260135"/>
                  <a:pt x="2767787" y="6266688"/>
                </a:cubicBezTo>
                <a:cubicBezTo>
                  <a:pt x="2779282" y="6272435"/>
                  <a:pt x="2792868" y="6273133"/>
                  <a:pt x="2804363" y="6278880"/>
                </a:cubicBezTo>
                <a:cubicBezTo>
                  <a:pt x="2817469" y="6285433"/>
                  <a:pt x="2827833" y="6296711"/>
                  <a:pt x="2840939" y="6303264"/>
                </a:cubicBezTo>
                <a:cubicBezTo>
                  <a:pt x="2852434" y="6309011"/>
                  <a:pt x="2866020" y="6309709"/>
                  <a:pt x="2877515" y="6315456"/>
                </a:cubicBezTo>
                <a:cubicBezTo>
                  <a:pt x="2890621" y="6322009"/>
                  <a:pt x="2900985" y="6333287"/>
                  <a:pt x="2914091" y="6339840"/>
                </a:cubicBezTo>
                <a:cubicBezTo>
                  <a:pt x="2925586" y="6345587"/>
                  <a:pt x="2939172" y="6346285"/>
                  <a:pt x="2950667" y="6352032"/>
                </a:cubicBezTo>
                <a:cubicBezTo>
                  <a:pt x="2963773" y="6358585"/>
                  <a:pt x="2973853" y="6370465"/>
                  <a:pt x="2987243" y="6376416"/>
                </a:cubicBezTo>
                <a:cubicBezTo>
                  <a:pt x="3039395" y="6399595"/>
                  <a:pt x="3059513" y="6398806"/>
                  <a:pt x="3109163" y="6412992"/>
                </a:cubicBezTo>
                <a:cubicBezTo>
                  <a:pt x="3163390" y="6428485"/>
                  <a:pt x="3130983" y="6424671"/>
                  <a:pt x="3194507" y="6437376"/>
                </a:cubicBezTo>
                <a:cubicBezTo>
                  <a:pt x="3309626" y="6460400"/>
                  <a:pt x="3230342" y="6439285"/>
                  <a:pt x="3365195" y="6461760"/>
                </a:cubicBezTo>
                <a:cubicBezTo>
                  <a:pt x="3406076" y="6468573"/>
                  <a:pt x="3487115" y="6486144"/>
                  <a:pt x="3487115" y="6486144"/>
                </a:cubicBezTo>
                <a:cubicBezTo>
                  <a:pt x="3584651" y="6482080"/>
                  <a:pt x="3682369" y="6481163"/>
                  <a:pt x="3779723" y="6473952"/>
                </a:cubicBezTo>
                <a:cubicBezTo>
                  <a:pt x="3792539" y="6473003"/>
                  <a:pt x="3803754" y="6464548"/>
                  <a:pt x="3816299" y="6461760"/>
                </a:cubicBezTo>
                <a:cubicBezTo>
                  <a:pt x="3878175" y="6448010"/>
                  <a:pt x="3950045" y="6443509"/>
                  <a:pt x="4011371" y="6437376"/>
                </a:cubicBezTo>
                <a:cubicBezTo>
                  <a:pt x="4038633" y="6430561"/>
                  <a:pt x="4115481" y="6412673"/>
                  <a:pt x="4133291" y="6400800"/>
                </a:cubicBezTo>
                <a:cubicBezTo>
                  <a:pt x="4157780" y="6384474"/>
                  <a:pt x="4190510" y="6360469"/>
                  <a:pt x="4218635" y="6352032"/>
                </a:cubicBezTo>
                <a:cubicBezTo>
                  <a:pt x="4242313" y="6344929"/>
                  <a:pt x="4267655" y="6345203"/>
                  <a:pt x="4291787" y="6339840"/>
                </a:cubicBezTo>
                <a:cubicBezTo>
                  <a:pt x="4304332" y="6337052"/>
                  <a:pt x="4315964" y="6331029"/>
                  <a:pt x="4328363" y="6327648"/>
                </a:cubicBezTo>
                <a:cubicBezTo>
                  <a:pt x="4360695" y="6318830"/>
                  <a:pt x="4425899" y="6303264"/>
                  <a:pt x="4425899" y="6303264"/>
                </a:cubicBezTo>
                <a:cubicBezTo>
                  <a:pt x="4438091" y="6295136"/>
                  <a:pt x="4449085" y="6284831"/>
                  <a:pt x="4462475" y="6278880"/>
                </a:cubicBezTo>
                <a:cubicBezTo>
                  <a:pt x="4485963" y="6268441"/>
                  <a:pt x="4535627" y="6254496"/>
                  <a:pt x="4535627" y="6254496"/>
                </a:cubicBezTo>
                <a:cubicBezTo>
                  <a:pt x="4642484" y="6147639"/>
                  <a:pt x="4506934" y="6278406"/>
                  <a:pt x="4608779" y="6193536"/>
                </a:cubicBezTo>
                <a:cubicBezTo>
                  <a:pt x="4669664" y="6142799"/>
                  <a:pt x="4617653" y="6166194"/>
                  <a:pt x="4681931" y="6144768"/>
                </a:cubicBezTo>
                <a:cubicBezTo>
                  <a:pt x="4751267" y="6075432"/>
                  <a:pt x="4695410" y="6142194"/>
                  <a:pt x="4730699" y="6071616"/>
                </a:cubicBezTo>
                <a:cubicBezTo>
                  <a:pt x="4788283" y="5956448"/>
                  <a:pt x="4751974" y="6056559"/>
                  <a:pt x="4779467" y="5974080"/>
                </a:cubicBezTo>
                <a:cubicBezTo>
                  <a:pt x="4783531" y="5929376"/>
                  <a:pt x="4788383" y="5884737"/>
                  <a:pt x="4791659" y="5839968"/>
                </a:cubicBezTo>
                <a:cubicBezTo>
                  <a:pt x="4800576" y="5718103"/>
                  <a:pt x="4807731" y="5596116"/>
                  <a:pt x="4816043" y="5474208"/>
                </a:cubicBezTo>
                <a:cubicBezTo>
                  <a:pt x="4819923" y="5417299"/>
                  <a:pt x="4823498" y="5360364"/>
                  <a:pt x="4828235" y="5303520"/>
                </a:cubicBezTo>
                <a:cubicBezTo>
                  <a:pt x="4832299" y="5254752"/>
                  <a:pt x="4835787" y="5205933"/>
                  <a:pt x="4840427" y="5157216"/>
                </a:cubicBezTo>
                <a:cubicBezTo>
                  <a:pt x="4870131" y="4845319"/>
                  <a:pt x="4836218" y="5219484"/>
                  <a:pt x="4864811" y="4962144"/>
                </a:cubicBezTo>
                <a:cubicBezTo>
                  <a:pt x="4869768" y="4917530"/>
                  <a:pt x="4872939" y="4872736"/>
                  <a:pt x="4877003" y="4828032"/>
                </a:cubicBezTo>
                <a:cubicBezTo>
                  <a:pt x="4872939" y="4637024"/>
                  <a:pt x="4871630" y="4445938"/>
                  <a:pt x="4864811" y="4255008"/>
                </a:cubicBezTo>
                <a:cubicBezTo>
                  <a:pt x="4863965" y="4231330"/>
                  <a:pt x="4849214" y="4107275"/>
                  <a:pt x="4840427" y="4072128"/>
                </a:cubicBezTo>
                <a:cubicBezTo>
                  <a:pt x="4834193" y="4047192"/>
                  <a:pt x="4824171" y="4023360"/>
                  <a:pt x="4816043" y="3998976"/>
                </a:cubicBezTo>
                <a:cubicBezTo>
                  <a:pt x="4803824" y="3962318"/>
                  <a:pt x="4805728" y="3957337"/>
                  <a:pt x="4779467" y="3925824"/>
                </a:cubicBezTo>
                <a:cubicBezTo>
                  <a:pt x="4745982" y="3885642"/>
                  <a:pt x="4745805" y="3893071"/>
                  <a:pt x="4706315" y="3864864"/>
                </a:cubicBezTo>
                <a:cubicBezTo>
                  <a:pt x="4689780" y="3853053"/>
                  <a:pt x="4675190" y="3838370"/>
                  <a:pt x="4657547" y="3828288"/>
                </a:cubicBezTo>
                <a:cubicBezTo>
                  <a:pt x="4646389" y="3821912"/>
                  <a:pt x="4632783" y="3821158"/>
                  <a:pt x="4620971" y="3816096"/>
                </a:cubicBezTo>
                <a:cubicBezTo>
                  <a:pt x="4604266" y="3808937"/>
                  <a:pt x="4589221" y="3798094"/>
                  <a:pt x="4572203" y="3791712"/>
                </a:cubicBezTo>
                <a:cubicBezTo>
                  <a:pt x="4556514" y="3785828"/>
                  <a:pt x="4539547" y="3784123"/>
                  <a:pt x="4523435" y="3779520"/>
                </a:cubicBezTo>
                <a:cubicBezTo>
                  <a:pt x="4511078" y="3775989"/>
                  <a:pt x="4498892" y="3771840"/>
                  <a:pt x="4486859" y="3767328"/>
                </a:cubicBezTo>
                <a:cubicBezTo>
                  <a:pt x="4466367" y="3759644"/>
                  <a:pt x="4446509" y="3750305"/>
                  <a:pt x="4425899" y="3742944"/>
                </a:cubicBezTo>
                <a:lnTo>
                  <a:pt x="4279595" y="3694176"/>
                </a:lnTo>
                <a:cubicBezTo>
                  <a:pt x="4267403" y="3690112"/>
                  <a:pt x="4254514" y="3687731"/>
                  <a:pt x="4243019" y="3681984"/>
                </a:cubicBezTo>
                <a:cubicBezTo>
                  <a:pt x="4226763" y="3673856"/>
                  <a:pt x="4212315" y="3659607"/>
                  <a:pt x="4194251" y="3657600"/>
                </a:cubicBezTo>
                <a:cubicBezTo>
                  <a:pt x="4101263" y="3647268"/>
                  <a:pt x="4007336" y="3648747"/>
                  <a:pt x="3913835" y="3645408"/>
                </a:cubicBezTo>
                <a:lnTo>
                  <a:pt x="3511499" y="3633216"/>
                </a:lnTo>
                <a:cubicBezTo>
                  <a:pt x="3478987" y="3629152"/>
                  <a:pt x="3446167" y="3627062"/>
                  <a:pt x="3413963" y="3621024"/>
                </a:cubicBezTo>
                <a:cubicBezTo>
                  <a:pt x="3381024" y="3614848"/>
                  <a:pt x="3349735" y="3600341"/>
                  <a:pt x="3316427" y="3596640"/>
                </a:cubicBezTo>
                <a:lnTo>
                  <a:pt x="3206699" y="3584448"/>
                </a:lnTo>
                <a:cubicBezTo>
                  <a:pt x="3191780" y="3580718"/>
                  <a:pt x="3104492" y="3561546"/>
                  <a:pt x="3072587" y="3547872"/>
                </a:cubicBezTo>
                <a:cubicBezTo>
                  <a:pt x="3055882" y="3540713"/>
                  <a:pt x="3040524" y="3530647"/>
                  <a:pt x="3023819" y="3523488"/>
                </a:cubicBezTo>
                <a:cubicBezTo>
                  <a:pt x="3012007" y="3518426"/>
                  <a:pt x="2998738" y="3517043"/>
                  <a:pt x="2987243" y="3511296"/>
                </a:cubicBezTo>
                <a:cubicBezTo>
                  <a:pt x="2966048" y="3500698"/>
                  <a:pt x="2947938" y="3484344"/>
                  <a:pt x="2926283" y="3474720"/>
                </a:cubicBezTo>
                <a:cubicBezTo>
                  <a:pt x="2910971" y="3467915"/>
                  <a:pt x="2892982" y="3468973"/>
                  <a:pt x="2877515" y="3462528"/>
                </a:cubicBezTo>
                <a:cubicBezTo>
                  <a:pt x="2843962" y="3448547"/>
                  <a:pt x="2810224" y="3433923"/>
                  <a:pt x="2779979" y="3413760"/>
                </a:cubicBezTo>
                <a:cubicBezTo>
                  <a:pt x="2767787" y="3405632"/>
                  <a:pt x="2756793" y="3395327"/>
                  <a:pt x="2743403" y="3389376"/>
                </a:cubicBezTo>
                <a:cubicBezTo>
                  <a:pt x="2719915" y="3378937"/>
                  <a:pt x="2670251" y="3364992"/>
                  <a:pt x="2670251" y="3364992"/>
                </a:cubicBezTo>
                <a:cubicBezTo>
                  <a:pt x="2662123" y="3352800"/>
                  <a:pt x="2656894" y="3338065"/>
                  <a:pt x="2645867" y="3328416"/>
                </a:cubicBezTo>
                <a:cubicBezTo>
                  <a:pt x="2623812" y="3309118"/>
                  <a:pt x="2572715" y="3279648"/>
                  <a:pt x="2572715" y="3279648"/>
                </a:cubicBezTo>
                <a:cubicBezTo>
                  <a:pt x="2534029" y="3221619"/>
                  <a:pt x="2557611" y="3265876"/>
                  <a:pt x="2536139" y="3194304"/>
                </a:cubicBezTo>
                <a:cubicBezTo>
                  <a:pt x="2528753" y="3169685"/>
                  <a:pt x="2511755" y="3121152"/>
                  <a:pt x="2511755" y="3121152"/>
                </a:cubicBezTo>
                <a:cubicBezTo>
                  <a:pt x="2521132" y="2999250"/>
                  <a:pt x="2487825" y="2982623"/>
                  <a:pt x="2560523" y="2926080"/>
                </a:cubicBezTo>
                <a:cubicBezTo>
                  <a:pt x="2583656" y="2908088"/>
                  <a:pt x="2605873" y="2886579"/>
                  <a:pt x="2633675" y="2877312"/>
                </a:cubicBezTo>
                <a:lnTo>
                  <a:pt x="2706827" y="2852928"/>
                </a:lnTo>
                <a:cubicBezTo>
                  <a:pt x="2723083" y="2840736"/>
                  <a:pt x="2738043" y="2826591"/>
                  <a:pt x="2755595" y="2816352"/>
                </a:cubicBezTo>
                <a:cubicBezTo>
                  <a:pt x="2787121" y="2797962"/>
                  <a:pt x="2846049" y="2766307"/>
                  <a:pt x="2889707" y="2755392"/>
                </a:cubicBezTo>
                <a:cubicBezTo>
                  <a:pt x="2909811" y="2750366"/>
                  <a:pt x="2930675" y="2748652"/>
                  <a:pt x="2950667" y="2743200"/>
                </a:cubicBezTo>
                <a:cubicBezTo>
                  <a:pt x="2975464" y="2736437"/>
                  <a:pt x="2998400" y="2722629"/>
                  <a:pt x="3023819" y="2718816"/>
                </a:cubicBezTo>
                <a:cubicBezTo>
                  <a:pt x="3080229" y="2710355"/>
                  <a:pt x="3137680" y="2711565"/>
                  <a:pt x="3194507" y="2706624"/>
                </a:cubicBezTo>
                <a:cubicBezTo>
                  <a:pt x="3231170" y="2703436"/>
                  <a:pt x="3267659" y="2698496"/>
                  <a:pt x="3304235" y="2694432"/>
                </a:cubicBezTo>
                <a:cubicBezTo>
                  <a:pt x="3348075" y="2683472"/>
                  <a:pt x="3367528" y="2677787"/>
                  <a:pt x="3413963" y="2670048"/>
                </a:cubicBezTo>
                <a:cubicBezTo>
                  <a:pt x="3442309" y="2665324"/>
                  <a:pt x="3470904" y="2662226"/>
                  <a:pt x="3499307" y="2657856"/>
                </a:cubicBezTo>
                <a:cubicBezTo>
                  <a:pt x="3523740" y="2654097"/>
                  <a:pt x="3548075" y="2649728"/>
                  <a:pt x="3572459" y="2645664"/>
                </a:cubicBezTo>
                <a:cubicBezTo>
                  <a:pt x="3596843" y="2633472"/>
                  <a:pt x="3619554" y="2617105"/>
                  <a:pt x="3645611" y="2609088"/>
                </a:cubicBezTo>
                <a:cubicBezTo>
                  <a:pt x="3673077" y="2600637"/>
                  <a:pt x="3702776" y="2602532"/>
                  <a:pt x="3730955" y="2596896"/>
                </a:cubicBezTo>
                <a:cubicBezTo>
                  <a:pt x="3743557" y="2594376"/>
                  <a:pt x="3755339" y="2588768"/>
                  <a:pt x="3767531" y="2584704"/>
                </a:cubicBezTo>
                <a:cubicBezTo>
                  <a:pt x="3860777" y="2514770"/>
                  <a:pt x="3771347" y="2577298"/>
                  <a:pt x="3865067" y="2523744"/>
                </a:cubicBezTo>
                <a:cubicBezTo>
                  <a:pt x="3877789" y="2516474"/>
                  <a:pt x="3889719" y="2507877"/>
                  <a:pt x="3901643" y="2499360"/>
                </a:cubicBezTo>
                <a:cubicBezTo>
                  <a:pt x="3918178" y="2487549"/>
                  <a:pt x="3932768" y="2472866"/>
                  <a:pt x="3950411" y="2462784"/>
                </a:cubicBezTo>
                <a:cubicBezTo>
                  <a:pt x="3961569" y="2456408"/>
                  <a:pt x="3974795" y="2454656"/>
                  <a:pt x="3986987" y="2450592"/>
                </a:cubicBezTo>
                <a:cubicBezTo>
                  <a:pt x="4060375" y="2352741"/>
                  <a:pt x="3982216" y="2441808"/>
                  <a:pt x="4072331" y="2377440"/>
                </a:cubicBezTo>
                <a:cubicBezTo>
                  <a:pt x="4086361" y="2367418"/>
                  <a:pt x="4094963" y="2351005"/>
                  <a:pt x="4108907" y="2340864"/>
                </a:cubicBezTo>
                <a:cubicBezTo>
                  <a:pt x="4139914" y="2318314"/>
                  <a:pt x="4179333" y="2307014"/>
                  <a:pt x="4206443" y="2279904"/>
                </a:cubicBezTo>
                <a:cubicBezTo>
                  <a:pt x="4247434" y="2238913"/>
                  <a:pt x="4240956" y="2241943"/>
                  <a:pt x="4291787" y="2206752"/>
                </a:cubicBezTo>
                <a:cubicBezTo>
                  <a:pt x="4327930" y="2181730"/>
                  <a:pt x="4364939" y="2157984"/>
                  <a:pt x="4401515" y="2133600"/>
                </a:cubicBezTo>
                <a:lnTo>
                  <a:pt x="4438091" y="2109216"/>
                </a:lnTo>
                <a:cubicBezTo>
                  <a:pt x="4507972" y="2004394"/>
                  <a:pt x="4414923" y="2127751"/>
                  <a:pt x="4499051" y="2060448"/>
                </a:cubicBezTo>
                <a:cubicBezTo>
                  <a:pt x="4510493" y="2051294"/>
                  <a:pt x="4514918" y="2035796"/>
                  <a:pt x="4523435" y="2023872"/>
                </a:cubicBezTo>
                <a:cubicBezTo>
                  <a:pt x="4535246" y="2007337"/>
                  <a:pt x="4547819" y="1991360"/>
                  <a:pt x="4560011" y="1975104"/>
                </a:cubicBezTo>
                <a:cubicBezTo>
                  <a:pt x="4568391" y="1933202"/>
                  <a:pt x="4572916" y="1905551"/>
                  <a:pt x="4584395" y="1865376"/>
                </a:cubicBezTo>
                <a:cubicBezTo>
                  <a:pt x="4609388" y="1777899"/>
                  <a:pt x="4583991" y="1891778"/>
                  <a:pt x="4608779" y="1767840"/>
                </a:cubicBezTo>
                <a:cubicBezTo>
                  <a:pt x="4604715" y="1674368"/>
                  <a:pt x="4603763" y="1580709"/>
                  <a:pt x="4596587" y="1487424"/>
                </a:cubicBezTo>
                <a:cubicBezTo>
                  <a:pt x="4592980" y="1440528"/>
                  <a:pt x="4574650" y="1451835"/>
                  <a:pt x="4547819" y="1414272"/>
                </a:cubicBezTo>
                <a:cubicBezTo>
                  <a:pt x="4509350" y="1360415"/>
                  <a:pt x="4542334" y="1368553"/>
                  <a:pt x="4486859" y="1328928"/>
                </a:cubicBezTo>
                <a:cubicBezTo>
                  <a:pt x="4443178" y="1297727"/>
                  <a:pt x="4428980" y="1305314"/>
                  <a:pt x="4377131" y="1292352"/>
                </a:cubicBezTo>
                <a:cubicBezTo>
                  <a:pt x="4307491" y="1274942"/>
                  <a:pt x="4375406" y="1283171"/>
                  <a:pt x="4291787" y="1267968"/>
                </a:cubicBezTo>
                <a:cubicBezTo>
                  <a:pt x="4237112" y="1258027"/>
                  <a:pt x="4149073" y="1249402"/>
                  <a:pt x="4096715" y="1243584"/>
                </a:cubicBezTo>
                <a:cubicBezTo>
                  <a:pt x="4084523" y="1239520"/>
                  <a:pt x="4072705" y="1234085"/>
                  <a:pt x="4060139" y="1231392"/>
                </a:cubicBezTo>
                <a:cubicBezTo>
                  <a:pt x="4015711" y="1221872"/>
                  <a:pt x="3969930" y="1218715"/>
                  <a:pt x="3926027" y="1207008"/>
                </a:cubicBezTo>
                <a:cubicBezTo>
                  <a:pt x="3908466" y="1202325"/>
                  <a:pt x="3894501" y="1188371"/>
                  <a:pt x="3877259" y="1182624"/>
                </a:cubicBezTo>
                <a:cubicBezTo>
                  <a:pt x="3859189" y="1176601"/>
                  <a:pt x="3756657" y="1160696"/>
                  <a:pt x="3743147" y="1158240"/>
                </a:cubicBezTo>
                <a:cubicBezTo>
                  <a:pt x="3642025" y="1139854"/>
                  <a:pt x="3721479" y="1153425"/>
                  <a:pt x="3633419" y="1133856"/>
                </a:cubicBezTo>
                <a:cubicBezTo>
                  <a:pt x="3613190" y="1129361"/>
                  <a:pt x="3592779" y="1125728"/>
                  <a:pt x="3572459" y="1121664"/>
                </a:cubicBezTo>
                <a:cubicBezTo>
                  <a:pt x="3556203" y="1113536"/>
                  <a:pt x="3540933" y="1103027"/>
                  <a:pt x="3523691" y="1097280"/>
                </a:cubicBezTo>
                <a:cubicBezTo>
                  <a:pt x="3486400" y="1084850"/>
                  <a:pt x="3395069" y="1077875"/>
                  <a:pt x="3365195" y="1072896"/>
                </a:cubicBezTo>
                <a:cubicBezTo>
                  <a:pt x="3348667" y="1070141"/>
                  <a:pt x="3332784" y="1064339"/>
                  <a:pt x="3316427" y="1060704"/>
                </a:cubicBezTo>
                <a:cubicBezTo>
                  <a:pt x="3296198" y="1056209"/>
                  <a:pt x="3275571" y="1053538"/>
                  <a:pt x="3255467" y="1048512"/>
                </a:cubicBezTo>
                <a:cubicBezTo>
                  <a:pt x="3242999" y="1045395"/>
                  <a:pt x="3231309" y="1039631"/>
                  <a:pt x="3218891" y="1036320"/>
                </a:cubicBezTo>
                <a:cubicBezTo>
                  <a:pt x="3170319" y="1023368"/>
                  <a:pt x="3121880" y="1009603"/>
                  <a:pt x="3072587" y="999744"/>
                </a:cubicBezTo>
                <a:cubicBezTo>
                  <a:pt x="3052267" y="995680"/>
                  <a:pt x="3031552" y="993245"/>
                  <a:pt x="3011627" y="987552"/>
                </a:cubicBezTo>
                <a:cubicBezTo>
                  <a:pt x="2974556" y="976960"/>
                  <a:pt x="2938475" y="963168"/>
                  <a:pt x="2901899" y="950976"/>
                </a:cubicBezTo>
                <a:cubicBezTo>
                  <a:pt x="2889707" y="946912"/>
                  <a:pt x="2877791" y="941901"/>
                  <a:pt x="2865323" y="938784"/>
                </a:cubicBezTo>
                <a:cubicBezTo>
                  <a:pt x="2849067" y="934720"/>
                  <a:pt x="2832244" y="932476"/>
                  <a:pt x="2816555" y="926592"/>
                </a:cubicBezTo>
                <a:cubicBezTo>
                  <a:pt x="2689044" y="878776"/>
                  <a:pt x="2844199" y="921311"/>
                  <a:pt x="2719019" y="890016"/>
                </a:cubicBezTo>
                <a:cubicBezTo>
                  <a:pt x="2698699" y="877824"/>
                  <a:pt x="2679254" y="864038"/>
                  <a:pt x="2658059" y="853440"/>
                </a:cubicBezTo>
                <a:cubicBezTo>
                  <a:pt x="2646564" y="847693"/>
                  <a:pt x="2632717" y="847489"/>
                  <a:pt x="2621483" y="841248"/>
                </a:cubicBezTo>
                <a:cubicBezTo>
                  <a:pt x="2495715" y="771377"/>
                  <a:pt x="2594517" y="807875"/>
                  <a:pt x="2511755" y="780288"/>
                </a:cubicBezTo>
                <a:cubicBezTo>
                  <a:pt x="2499563" y="768096"/>
                  <a:pt x="2489209" y="753734"/>
                  <a:pt x="2475179" y="743712"/>
                </a:cubicBezTo>
                <a:cubicBezTo>
                  <a:pt x="2407575" y="695424"/>
                  <a:pt x="2441690" y="746799"/>
                  <a:pt x="2377643" y="682752"/>
                </a:cubicBezTo>
                <a:cubicBezTo>
                  <a:pt x="2363275" y="668384"/>
                  <a:pt x="2356254" y="647484"/>
                  <a:pt x="2341067" y="633984"/>
                </a:cubicBezTo>
                <a:cubicBezTo>
                  <a:pt x="2277482" y="577464"/>
                  <a:pt x="2244746" y="582928"/>
                  <a:pt x="2170379" y="536448"/>
                </a:cubicBezTo>
                <a:cubicBezTo>
                  <a:pt x="2137867" y="516128"/>
                  <a:pt x="2104744" y="496755"/>
                  <a:pt x="2072843" y="475488"/>
                </a:cubicBezTo>
                <a:cubicBezTo>
                  <a:pt x="2060651" y="467360"/>
                  <a:pt x="2049373" y="457657"/>
                  <a:pt x="2036267" y="451104"/>
                </a:cubicBezTo>
                <a:cubicBezTo>
                  <a:pt x="2024772" y="445357"/>
                  <a:pt x="2011186" y="444659"/>
                  <a:pt x="1999691" y="438912"/>
                </a:cubicBezTo>
                <a:cubicBezTo>
                  <a:pt x="1970385" y="424259"/>
                  <a:pt x="1943653" y="404797"/>
                  <a:pt x="1914347" y="390144"/>
                </a:cubicBezTo>
                <a:cubicBezTo>
                  <a:pt x="1902852" y="384397"/>
                  <a:pt x="1889804" y="382464"/>
                  <a:pt x="1877771" y="377952"/>
                </a:cubicBezTo>
                <a:cubicBezTo>
                  <a:pt x="1857279" y="370268"/>
                  <a:pt x="1836386" y="363355"/>
                  <a:pt x="1816811" y="353568"/>
                </a:cubicBezTo>
                <a:cubicBezTo>
                  <a:pt x="1803705" y="347015"/>
                  <a:pt x="1793703" y="334956"/>
                  <a:pt x="1780235" y="329184"/>
                </a:cubicBezTo>
                <a:cubicBezTo>
                  <a:pt x="1764834" y="322583"/>
                  <a:pt x="1747824" y="320627"/>
                  <a:pt x="1731467" y="316992"/>
                </a:cubicBezTo>
                <a:cubicBezTo>
                  <a:pt x="1592163" y="286036"/>
                  <a:pt x="1740674" y="322342"/>
                  <a:pt x="1621739" y="292608"/>
                </a:cubicBezTo>
                <a:cubicBezTo>
                  <a:pt x="1609547" y="284480"/>
                  <a:pt x="1598553" y="274175"/>
                  <a:pt x="1585163" y="268224"/>
                </a:cubicBezTo>
                <a:cubicBezTo>
                  <a:pt x="1489756" y="225821"/>
                  <a:pt x="1539308" y="258125"/>
                  <a:pt x="1451051" y="231648"/>
                </a:cubicBezTo>
                <a:cubicBezTo>
                  <a:pt x="1430089" y="225359"/>
                  <a:pt x="1411134" y="213276"/>
                  <a:pt x="1390091" y="207264"/>
                </a:cubicBezTo>
                <a:cubicBezTo>
                  <a:pt x="1354064" y="196971"/>
                  <a:pt x="1316939" y="191008"/>
                  <a:pt x="1280363" y="182880"/>
                </a:cubicBezTo>
                <a:cubicBezTo>
                  <a:pt x="1212227" y="148812"/>
                  <a:pt x="1206670" y="141723"/>
                  <a:pt x="1134059" y="121920"/>
                </a:cubicBezTo>
                <a:cubicBezTo>
                  <a:pt x="1114067" y="116468"/>
                  <a:pt x="1093203" y="114754"/>
                  <a:pt x="1073099" y="109728"/>
                </a:cubicBezTo>
                <a:cubicBezTo>
                  <a:pt x="1044396" y="102552"/>
                  <a:pt x="1016299" y="93129"/>
                  <a:pt x="987755" y="85344"/>
                </a:cubicBezTo>
                <a:cubicBezTo>
                  <a:pt x="971589" y="80935"/>
                  <a:pt x="955037" y="77967"/>
                  <a:pt x="938987" y="73152"/>
                </a:cubicBezTo>
                <a:cubicBezTo>
                  <a:pt x="914368" y="65766"/>
                  <a:pt x="890454" y="56154"/>
                  <a:pt x="865835" y="48768"/>
                </a:cubicBezTo>
                <a:cubicBezTo>
                  <a:pt x="849785" y="43953"/>
                  <a:pt x="832756" y="42460"/>
                  <a:pt x="817067" y="36576"/>
                </a:cubicBezTo>
                <a:cubicBezTo>
                  <a:pt x="800049" y="30194"/>
                  <a:pt x="785931" y="16600"/>
                  <a:pt x="768299" y="12192"/>
                </a:cubicBezTo>
                <a:cubicBezTo>
                  <a:pt x="736512" y="4245"/>
                  <a:pt x="703275" y="4064"/>
                  <a:pt x="670763" y="0"/>
                </a:cubicBezTo>
                <a:cubicBezTo>
                  <a:pt x="601675" y="4064"/>
                  <a:pt x="532125" y="3241"/>
                  <a:pt x="463499" y="12192"/>
                </a:cubicBezTo>
                <a:cubicBezTo>
                  <a:pt x="438012" y="15516"/>
                  <a:pt x="415944" y="34249"/>
                  <a:pt x="390347" y="36576"/>
                </a:cubicBezTo>
                <a:cubicBezTo>
                  <a:pt x="345643" y="40640"/>
                  <a:pt x="300816" y="43523"/>
                  <a:pt x="256235" y="48768"/>
                </a:cubicBezTo>
                <a:cubicBezTo>
                  <a:pt x="215519" y="53558"/>
                  <a:pt x="173876" y="61849"/>
                  <a:pt x="134315" y="73152"/>
                </a:cubicBezTo>
                <a:cubicBezTo>
                  <a:pt x="121958" y="76683"/>
                  <a:pt x="109234" y="79597"/>
                  <a:pt x="97739" y="85344"/>
                </a:cubicBezTo>
                <a:cubicBezTo>
                  <a:pt x="70338" y="99045"/>
                  <a:pt x="43847" y="123192"/>
                  <a:pt x="24587" y="146304"/>
                </a:cubicBezTo>
                <a:cubicBezTo>
                  <a:pt x="15206" y="157561"/>
                  <a:pt x="5645" y="169275"/>
                  <a:pt x="203" y="182880"/>
                </a:cubicBezTo>
                <a:cubicBezTo>
                  <a:pt x="-2816" y="190427"/>
                  <a:pt x="28651" y="148336"/>
                  <a:pt x="36779" y="195072"/>
                </a:cubicBezTo>
                <a:close/>
              </a:path>
            </a:pathLst>
          </a:cu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38201" y="157861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形成全新的课程内容体系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38202" y="1658112"/>
            <a:ext cx="10515600" cy="465061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整个</a:t>
            </a:r>
            <a:r>
              <a:rPr lang="zh-CN" altLang="en-US" dirty="0"/>
              <a:t>课程内容不是按照传统数学与计算机类课程各自</a:t>
            </a:r>
            <a:r>
              <a:rPr lang="zh-CN" altLang="en-US" dirty="0" smtClean="0"/>
              <a:t>的横向体系</a:t>
            </a:r>
            <a:r>
              <a:rPr lang="zh-CN" altLang="en-US" dirty="0"/>
              <a:t>划分，而是围绕问题求解组织成四个</a:t>
            </a:r>
            <a:r>
              <a:rPr lang="zh-CN" altLang="en-US" dirty="0" smtClean="0"/>
              <a:t>“论域”：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第一个论域“计算入门与数学证明”安排在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年级上学期；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第二个论域“经典数据结构与算法”安排在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年级下学期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第三个论域“典型</a:t>
            </a:r>
            <a:r>
              <a:rPr lang="zh-CN" altLang="en-US" dirty="0"/>
              <a:t>应用问题</a:t>
            </a:r>
            <a:r>
              <a:rPr lang="zh-CN" altLang="en-US" dirty="0" smtClean="0"/>
              <a:t>及其求解方法”安排在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年级上学期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第四个论域“复杂性理论初步与‘难’问题的算法”安排在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年级下学期。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上述内容涵盖了</a:t>
            </a:r>
            <a:r>
              <a:rPr lang="zh-CN" altLang="en-US" dirty="0"/>
              <a:t>传统</a:t>
            </a:r>
            <a:r>
              <a:rPr lang="zh-CN" altLang="en-US" dirty="0" smtClean="0"/>
              <a:t>基础课程：程序设计、离散数学、数据结构、算法设计与分析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希望新体系带来的好处：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学以致用，缓解“学这些东西有啥用”的焦虑；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压缩冗余，接触更多的内容；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学会学习，开启终身学习模式。</a:t>
            </a:r>
          </a:p>
        </p:txBody>
      </p:sp>
    </p:spTree>
    <p:extLst>
      <p:ext uri="{BB962C8B-B14F-4D97-AF65-F5344CB8AC3E}">
        <p14:creationId xmlns:p14="http://schemas.microsoft.com/office/powerpoint/2010/main" val="198322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9693</TotalTime>
  <Words>1735</Words>
  <Application>Microsoft Office PowerPoint</Application>
  <PresentationFormat>宽屏</PresentationFormat>
  <Paragraphs>308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黑体</vt:lpstr>
      <vt:lpstr>宋体</vt:lpstr>
      <vt:lpstr>Arial</vt:lpstr>
      <vt:lpstr>Calibri</vt:lpstr>
      <vt:lpstr>Calibri Light</vt:lpstr>
      <vt:lpstr>Franklin Gothic Book</vt:lpstr>
      <vt:lpstr>Office 主题</vt:lpstr>
      <vt:lpstr>面向问题求解的学习和实践</vt:lpstr>
      <vt:lpstr>目录</vt:lpstr>
      <vt:lpstr>围绕问题求解的课程体系</vt:lpstr>
      <vt:lpstr>“问题的求解”能力是什么？</vt:lpstr>
      <vt:lpstr>PowerPoint 演示文稿</vt:lpstr>
      <vt:lpstr>传统的课程体系存在的不足在于</vt:lpstr>
      <vt:lpstr>我们的答案是：</vt:lpstr>
      <vt:lpstr>PowerPoint 演示文稿</vt:lpstr>
      <vt:lpstr>形成全新的课程内容体系</vt:lpstr>
      <vt:lpstr>四个论域</vt:lpstr>
      <vt:lpstr>论题的结构模型及实施方案</vt:lpstr>
      <vt:lpstr>问题求解2年中的核心价值点</vt:lpstr>
      <vt:lpstr>形式化及证明方法</vt:lpstr>
      <vt:lpstr>算法复杂度评估</vt:lpstr>
      <vt:lpstr>数学模型、抽象数据类型及数据结构</vt:lpstr>
      <vt:lpstr>算法设计基本策略</vt:lpstr>
      <vt:lpstr>若干经典问题的数学模型及算法</vt:lpstr>
      <vt:lpstr>若干经典问题的数学模型及算法</vt:lpstr>
      <vt:lpstr>若干经典问题的数学模型及算法</vt:lpstr>
      <vt:lpstr>难问题的“难” 以及我们的妥协</vt:lpstr>
      <vt:lpstr>问题求解能力：程序设计能力</vt:lpstr>
      <vt:lpstr>老声常谈</vt:lpstr>
      <vt:lpstr>结论</vt:lpstr>
    </vt:vector>
  </TitlesOfParts>
  <Company>njucs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面向问题求解的算法类课程体系重构和教学实践</dc:title>
  <dc:creator>Lenovo</dc:creator>
  <cp:lastModifiedBy>Lenovo</cp:lastModifiedBy>
  <cp:revision>80</cp:revision>
  <dcterms:created xsi:type="dcterms:W3CDTF">2016-11-09T16:16:30Z</dcterms:created>
  <dcterms:modified xsi:type="dcterms:W3CDTF">2017-06-18T02:43:12Z</dcterms:modified>
</cp:coreProperties>
</file>