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0"/>
  </p:notesMasterIdLst>
  <p:sldIdLst>
    <p:sldId id="256" r:id="rId2"/>
    <p:sldId id="277" r:id="rId3"/>
    <p:sldId id="278" r:id="rId4"/>
    <p:sldId id="312" r:id="rId5"/>
    <p:sldId id="311" r:id="rId6"/>
    <p:sldId id="313" r:id="rId7"/>
    <p:sldId id="314" r:id="rId8"/>
    <p:sldId id="281" r:id="rId9"/>
    <p:sldId id="315" r:id="rId10"/>
    <p:sldId id="286" r:id="rId11"/>
    <p:sldId id="316" r:id="rId12"/>
    <p:sldId id="318" r:id="rId13"/>
    <p:sldId id="307" r:id="rId14"/>
    <p:sldId id="308" r:id="rId15"/>
    <p:sldId id="319" r:id="rId16"/>
    <p:sldId id="317" r:id="rId17"/>
    <p:sldId id="309" r:id="rId18"/>
    <p:sldId id="289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3" r:id="rId28"/>
    <p:sldId id="305" r:id="rId29"/>
    <p:sldId id="287" r:id="rId30"/>
    <p:sldId id="306" r:id="rId31"/>
    <p:sldId id="320" r:id="rId32"/>
    <p:sldId id="273" r:id="rId33"/>
    <p:sldId id="301" r:id="rId34"/>
    <p:sldId id="302" r:id="rId35"/>
    <p:sldId id="321" r:id="rId36"/>
    <p:sldId id="322" r:id="rId37"/>
    <p:sldId id="323" r:id="rId38"/>
    <p:sldId id="324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01" autoAdjust="0"/>
  </p:normalViewPr>
  <p:slideViewPr>
    <p:cSldViewPr>
      <p:cViewPr varScale="1">
        <p:scale>
          <a:sx n="64" d="100"/>
          <a:sy n="64" d="100"/>
        </p:scale>
        <p:origin x="99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DCA389-B13E-4D22-8F7D-DB3A1B455A2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025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算法是确定的</a:t>
            </a:r>
            <a:endParaRPr lang="en-US" altLang="zh-CN" dirty="0" smtClean="0"/>
          </a:p>
          <a:p>
            <a:r>
              <a:rPr lang="zh-CN" altLang="en-US" dirty="0" smtClean="0"/>
              <a:t>如果统计的代价是</a:t>
            </a:r>
            <a:r>
              <a:rPr lang="en-US" altLang="zh-CN" dirty="0" smtClean="0"/>
              <a:t>interview</a:t>
            </a:r>
            <a:r>
              <a:rPr lang="zh-CN" altLang="en-US" dirty="0" smtClean="0"/>
              <a:t>的次数，代价是确定的</a:t>
            </a:r>
            <a:endParaRPr lang="en-US" altLang="zh-CN" dirty="0" smtClean="0"/>
          </a:p>
          <a:p>
            <a:r>
              <a:rPr lang="zh-CN" altLang="en-US" dirty="0" smtClean="0"/>
              <a:t>如果统计的代价是</a:t>
            </a:r>
            <a:r>
              <a:rPr lang="en-US" altLang="zh-CN" dirty="0" smtClean="0"/>
              <a:t>hire</a:t>
            </a:r>
            <a:r>
              <a:rPr lang="zh-CN" altLang="en-US" dirty="0" smtClean="0"/>
              <a:t>的次数，代价是随机的。</a:t>
            </a:r>
            <a:r>
              <a:rPr lang="en-US" altLang="zh-CN" dirty="0" smtClean="0"/>
              <a:t>Best case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worst</a:t>
            </a:r>
            <a:r>
              <a:rPr lang="en-US" altLang="zh-CN" baseline="0" dirty="0" smtClean="0"/>
              <a:t> case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n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那么，有没有问：一般情况下，代价会如何？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27C8CB-E748-453B-9E06-E41725CF6470}" type="slidenum">
              <a:rPr lang="zh-CN" altLang="zh-CN" smtClean="0"/>
              <a:pPr/>
              <a:t>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6265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，最坏情况也会出现，但是其概率将及其地低。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，恶意的输入将无法实现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3,</a:t>
            </a:r>
            <a:r>
              <a:rPr lang="zh-CN" altLang="en-US" dirty="0" smtClean="0"/>
              <a:t>此时的</a:t>
            </a:r>
            <a:r>
              <a:rPr lang="en-US" altLang="zh-CN" dirty="0" smtClean="0"/>
              <a:t>average  case</a:t>
            </a:r>
            <a:r>
              <a:rPr lang="zh-CN" altLang="en-US" dirty="0" smtClean="0"/>
              <a:t>具有说服力了。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一个算法，如果它的执行情况的变化仅仅来自于输入数据的随机性，我们分析它的平均执行时间；</a:t>
            </a:r>
            <a:endParaRPr lang="en-US" altLang="zh-CN" dirty="0" smtClean="0"/>
          </a:p>
          <a:p>
            <a:r>
              <a:rPr lang="zh-CN" altLang="en-US" dirty="0" smtClean="0"/>
              <a:t>一个随机算法（算法执行的变化还依赖于一个随机数产生器），我们不再关心其最佳和最差执行时间（及其小的概率会出现），我们用概率模型，分析算法的期望执行时间；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0AE7CB-6363-4DC4-BF56-AE846CE6DCBC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2082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，最坏情况也会出现，但是其概率将及其地低。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，恶意的输入将无法实现；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一个算法，如果它的执行情况的变化仅仅来自于输入数据的随机性，我们分析它的平均执行时间；</a:t>
            </a:r>
            <a:endParaRPr lang="en-US" altLang="zh-CN" dirty="0" smtClean="0"/>
          </a:p>
          <a:p>
            <a:r>
              <a:rPr lang="zh-CN" altLang="en-US" dirty="0" smtClean="0"/>
              <a:t>一个随机算法（算法执行的变化还依赖于一个随机数产生器），我们不再关心其最佳和最差执行时间（及其小的概率会出现），我们用概率模型，分析算法的期望执行时间；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0AE7CB-6363-4DC4-BF56-AE846CE6DCBC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6238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Equally likely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证明</a:t>
            </a:r>
            <a:r>
              <a:rPr lang="en-US" altLang="zh-CN" dirty="0" err="1" smtClean="0"/>
              <a:t>randomizeInPlace</a:t>
            </a:r>
            <a:r>
              <a:rPr lang="zh-CN" altLang="en-US" dirty="0" smtClean="0"/>
              <a:t>也一样确保得到</a:t>
            </a:r>
            <a:r>
              <a:rPr lang="en-US" altLang="zh-CN" dirty="0" smtClean="0"/>
              <a:t>UD</a:t>
            </a:r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9550CF-BD9A-4CD9-89CA-EF066F6E3757}" type="slidenum">
              <a:rPr lang="zh-CN" altLang="zh-CN" smtClean="0"/>
              <a:pPr/>
              <a:t>13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0813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任给一个输入，因为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各不相同，总能得到一个排列</a:t>
            </a:r>
            <a:r>
              <a:rPr lang="en-US" altLang="zh-CN" dirty="0" smtClean="0"/>
              <a:t>T</a:t>
            </a:r>
          </a:p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，如果有较大概率得到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，算法有问题。</a:t>
            </a:r>
            <a:endParaRPr lang="en-US" altLang="zh-CN" dirty="0" smtClean="0"/>
          </a:p>
          <a:p>
            <a:r>
              <a:rPr lang="zh-CN" altLang="en-US" dirty="0" smtClean="0"/>
              <a:t>如果得到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的概率是</a:t>
            </a:r>
            <a:r>
              <a:rPr lang="en-US" altLang="zh-CN" dirty="0" smtClean="0"/>
              <a:t>1/n</a:t>
            </a:r>
            <a:r>
              <a:rPr lang="zh-CN" altLang="en-US" dirty="0" smtClean="0"/>
              <a:t>！，则就是</a:t>
            </a:r>
            <a:r>
              <a:rPr lang="en-US" altLang="zh-CN" dirty="0" smtClean="0"/>
              <a:t>UD</a:t>
            </a:r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81E633-2265-4703-B39A-54108E850F35}" type="slidenum">
              <a:rPr lang="zh-CN" altLang="zh-CN" smtClean="0"/>
              <a:pPr/>
              <a:t>14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54437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给定任意一个排列</a:t>
            </a:r>
            <a:r>
              <a:rPr lang="en-US" altLang="zh-CN" dirty="0" smtClean="0"/>
              <a:t>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，赋予原序列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中相应元素的优先级的序，就是</a:t>
            </a:r>
            <a:r>
              <a:rPr lang="en-US" altLang="zh-CN" dirty="0" err="1" smtClean="0"/>
              <a:t>i</a:t>
            </a:r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81E633-2265-4703-B39A-54108E850F35}" type="slidenum">
              <a:rPr lang="zh-CN" altLang="zh-CN" smtClean="0"/>
              <a:pPr/>
              <a:t>15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5750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给定一个排列</a:t>
            </a:r>
            <a:r>
              <a:rPr lang="en-US" altLang="zh-CN" dirty="0" smtClean="0"/>
              <a:t>T&lt;t1,t2,…,</a:t>
            </a:r>
            <a:r>
              <a:rPr lang="en-US" altLang="zh-CN" dirty="0" err="1" smtClean="0"/>
              <a:t>tn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变换成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的概率是：</a:t>
            </a:r>
            <a:endParaRPr lang="en-US" altLang="zh-CN" dirty="0" smtClean="0"/>
          </a:p>
          <a:p>
            <a:r>
              <a:rPr lang="en-US" altLang="zh-CN" dirty="0" smtClean="0"/>
              <a:t>A[1]</a:t>
            </a:r>
            <a:r>
              <a:rPr lang="zh-CN" altLang="en-US" dirty="0" smtClean="0"/>
              <a:t>被替换为</a:t>
            </a:r>
            <a:r>
              <a:rPr lang="en-US" altLang="zh-CN" dirty="0" smtClean="0"/>
              <a:t>t1</a:t>
            </a:r>
            <a:r>
              <a:rPr lang="zh-CN" altLang="en-US" dirty="0" smtClean="0"/>
              <a:t>的概率是</a:t>
            </a:r>
            <a:r>
              <a:rPr lang="en-US" altLang="zh-CN" dirty="0" smtClean="0"/>
              <a:t>1/n;</a:t>
            </a:r>
          </a:p>
          <a:p>
            <a:r>
              <a:rPr lang="zh-CN" altLang="en-US" dirty="0" smtClean="0"/>
              <a:t>下一步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被替换为</a:t>
            </a:r>
            <a:r>
              <a:rPr lang="en-US" altLang="zh-CN" dirty="0" smtClean="0"/>
              <a:t>t2</a:t>
            </a:r>
            <a:r>
              <a:rPr lang="zh-CN" altLang="en-US" dirty="0" smtClean="0"/>
              <a:t>的概率为</a:t>
            </a:r>
            <a:r>
              <a:rPr lang="en-US" altLang="zh-CN" dirty="0" smtClean="0"/>
              <a:t>1/(n-1)</a:t>
            </a:r>
          </a:p>
          <a:p>
            <a:r>
              <a:rPr lang="en-US" altLang="zh-CN" dirty="0" smtClean="0"/>
              <a:t>…;A[n]</a:t>
            </a:r>
            <a:r>
              <a:rPr lang="zh-CN" altLang="en-US" dirty="0" smtClean="0"/>
              <a:t>被替换为</a:t>
            </a:r>
            <a:r>
              <a:rPr lang="en-US" altLang="zh-CN" dirty="0" err="1" smtClean="0"/>
              <a:t>tn</a:t>
            </a:r>
            <a:r>
              <a:rPr lang="zh-CN" altLang="en-US" dirty="0" smtClean="0"/>
              <a:t>的概率是</a:t>
            </a:r>
            <a:r>
              <a:rPr lang="en-US" altLang="zh-CN" dirty="0" smtClean="0"/>
              <a:t>1/(n-n+1)</a:t>
            </a:r>
          </a:p>
          <a:p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被变换成</a:t>
            </a:r>
            <a:r>
              <a:rPr lang="en-US" altLang="zh-CN" baseline="0" dirty="0" smtClean="0"/>
              <a:t>T</a:t>
            </a:r>
            <a:r>
              <a:rPr lang="zh-CN" altLang="en-US" baseline="0" dirty="0" smtClean="0"/>
              <a:t>的概率是：</a:t>
            </a:r>
            <a:r>
              <a:rPr lang="en-US" altLang="zh-CN" baseline="0" dirty="0" smtClean="0"/>
              <a:t>1/n!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CA389-B13E-4D22-8F7D-DB3A1B455A23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838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532B2D-C346-4FEC-AC2C-3937FE14C366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51887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732DEC-9DA0-41C0-B918-162D17ECE682}" type="slidenum">
              <a:rPr lang="zh-CN" altLang="zh-CN" smtClean="0"/>
              <a:pPr/>
              <a:t>19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72867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通信量大大降低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CA389-B13E-4D22-8F7D-DB3A1B455A23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2446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定义样本空间为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；样本为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，时间为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的子集；比如掷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次硬币：</a:t>
            </a:r>
            <a:endParaRPr lang="en-US" altLang="zh-CN" dirty="0" smtClean="0"/>
          </a:p>
          <a:p>
            <a:r>
              <a:rPr lang="zh-CN" altLang="en-US" dirty="0" smtClean="0"/>
              <a:t>随机变量是一个函数，</a:t>
            </a:r>
            <a:r>
              <a:rPr lang="en-US" altLang="zh-CN" dirty="0" smtClean="0"/>
              <a:t>X:</a:t>
            </a:r>
            <a:r>
              <a:rPr lang="el-GR" altLang="zh-CN" dirty="0" smtClean="0"/>
              <a:t>ρ</a:t>
            </a:r>
            <a:r>
              <a:rPr lang="en-US" altLang="zh-CN" dirty="0" smtClean="0"/>
              <a:t>(S)-&gt;N</a:t>
            </a:r>
            <a:r>
              <a:rPr lang="zh-CN" altLang="en-US" dirty="0" smtClean="0"/>
              <a:t>上的函数，是对一次试验结果的观察（统计或者判定）；比如</a:t>
            </a:r>
            <a:r>
              <a:rPr lang="en-US" altLang="zh-CN" dirty="0" smtClean="0"/>
              <a:t>X1</a:t>
            </a:r>
            <a:r>
              <a:rPr lang="zh-CN" altLang="en-US" dirty="0" smtClean="0"/>
              <a:t>：正面朝上的次数；</a:t>
            </a:r>
            <a:r>
              <a:rPr lang="en-US" altLang="zh-CN" dirty="0" smtClean="0"/>
              <a:t>X2</a:t>
            </a:r>
            <a:r>
              <a:rPr lang="zh-CN" altLang="en-US" dirty="0" smtClean="0"/>
              <a:t>：反面朝上的次数；</a:t>
            </a:r>
            <a:r>
              <a:rPr lang="en-US" altLang="zh-CN" dirty="0" smtClean="0"/>
              <a:t>X3</a:t>
            </a:r>
            <a:r>
              <a:rPr lang="zh-CN" altLang="en-US" dirty="0" smtClean="0"/>
              <a:t>：第三次是正面朝上；</a:t>
            </a:r>
            <a:r>
              <a:rPr lang="en-US" altLang="zh-CN" dirty="0" smtClean="0"/>
              <a:t>X4</a:t>
            </a:r>
            <a:r>
              <a:rPr lang="zh-CN" altLang="en-US" dirty="0" smtClean="0"/>
              <a:t>：每次都是正面朝上。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Heads</a:t>
            </a:r>
            <a:r>
              <a:rPr lang="zh-CN" altLang="en-US" dirty="0" smtClean="0"/>
              <a:t>的次数；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的取值范围为</a:t>
            </a:r>
            <a:r>
              <a:rPr lang="en-US" altLang="zh-CN" dirty="0" smtClean="0"/>
              <a:t>0-10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    P(X=0)=1/2^10; P(X=1)=10/2^10; P(X=2)=C(10,2)/2^10; ……;P(X=5)=C(10,5)/2^10; </a:t>
            </a:r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针对</a:t>
            </a:r>
            <a:r>
              <a:rPr lang="zh-CN" altLang="en-US" i="0" dirty="0" smtClean="0"/>
              <a:t>随机变量</a:t>
            </a:r>
            <a:r>
              <a:rPr lang="en-US" altLang="zh-CN" i="0" dirty="0" smtClean="0"/>
              <a:t>X</a:t>
            </a:r>
            <a:r>
              <a:rPr lang="zh-CN" altLang="en-US" i="0" dirty="0" smtClean="0"/>
              <a:t>，定义</a:t>
            </a:r>
            <a:r>
              <a:rPr lang="en-US" altLang="zh-CN" dirty="0" smtClean="0"/>
              <a:t>D: {X</a:t>
            </a:r>
            <a:r>
              <a:rPr lang="zh-CN" altLang="en-US" dirty="0" smtClean="0"/>
              <a:t>随机变量的取值范围</a:t>
            </a:r>
            <a:r>
              <a:rPr lang="en-US" altLang="zh-CN" dirty="0" smtClean="0"/>
              <a:t>}-&gt;[0,1]</a:t>
            </a:r>
            <a:r>
              <a:rPr lang="zh-CN" altLang="en-US" dirty="0" smtClean="0"/>
              <a:t>；</a:t>
            </a:r>
            <a:r>
              <a:rPr lang="en-US" altLang="zh-CN" i="0" dirty="0" smtClean="0"/>
              <a:t>D(x) = P(X = x).</a:t>
            </a:r>
            <a:r>
              <a:rPr lang="zh-CN" altLang="en-US" i="0" dirty="0" smtClean="0"/>
              <a:t>我们称</a:t>
            </a:r>
            <a:r>
              <a:rPr lang="en-US" altLang="zh-CN" i="0" dirty="0" smtClean="0"/>
              <a:t>D</a:t>
            </a:r>
            <a:r>
              <a:rPr lang="zh-CN" altLang="en-US" i="0" dirty="0" smtClean="0"/>
              <a:t>是随机变量</a:t>
            </a:r>
            <a:r>
              <a:rPr lang="en-US" altLang="zh-CN" i="0" dirty="0" smtClean="0"/>
              <a:t>X</a:t>
            </a:r>
            <a:r>
              <a:rPr lang="zh-CN" altLang="en-US" i="0" dirty="0" smtClean="0"/>
              <a:t>的分布函数；可以用直方图直接示意。</a:t>
            </a:r>
            <a:endParaRPr lang="en-US" altLang="zh-CN" i="0" dirty="0" smtClean="0"/>
          </a:p>
          <a:p>
            <a:endParaRPr lang="en-US" altLang="zh-CN" i="0" dirty="0" smtClean="0"/>
          </a:p>
          <a:p>
            <a:r>
              <a:rPr lang="zh-CN" altLang="en-US" dirty="0" smtClean="0"/>
              <a:t>针对随机变量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的期望的直观解读是：试验中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最有可能的取值，在上例中就是</a:t>
            </a:r>
            <a:r>
              <a:rPr lang="en-US" altLang="zh-CN" dirty="0" smtClean="0"/>
              <a:t>heads</a:t>
            </a:r>
            <a:r>
              <a:rPr lang="zh-CN" altLang="en-US" dirty="0" smtClean="0"/>
              <a:t>的次数最有可能是多少：</a:t>
            </a:r>
            <a:r>
              <a:rPr lang="en-US" altLang="zh-CN" dirty="0" smtClean="0"/>
              <a:t>5</a:t>
            </a:r>
          </a:p>
          <a:p>
            <a:r>
              <a:rPr lang="en-US" altLang="zh-CN" baseline="0" dirty="0" smtClean="0"/>
              <a:t>                          X</a:t>
            </a:r>
            <a:r>
              <a:rPr lang="zh-CN" altLang="en-US" baseline="0" dirty="0" smtClean="0"/>
              <a:t>的期望的数学解释是：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的所有取值及其概率乘积的累和。∑</a:t>
            </a:r>
            <a:r>
              <a:rPr lang="en-US" altLang="zh-CN" baseline="0" dirty="0" err="1" smtClean="0"/>
              <a:t>xP</a:t>
            </a:r>
            <a:r>
              <a:rPr lang="en-US" altLang="zh-CN" baseline="0" dirty="0" smtClean="0"/>
              <a:t>(X=x)</a:t>
            </a:r>
            <a:r>
              <a:rPr lang="zh-CN" altLang="en-US" baseline="0" dirty="0" smtClean="0"/>
              <a:t>。如果</a:t>
            </a:r>
            <a:r>
              <a:rPr lang="en-US" altLang="zh-CN" baseline="0" dirty="0" smtClean="0"/>
              <a:t>P=1/2.</a:t>
            </a:r>
            <a:r>
              <a:rPr lang="zh-CN" altLang="en-US" baseline="0" dirty="0" smtClean="0"/>
              <a:t>期望就是平均值。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576EB0-1661-4642-ACCE-8FE13E64FB6C}" type="slidenum">
              <a:rPr lang="zh-CN" altLang="zh-CN" smtClean="0"/>
              <a:pPr/>
              <a:t>35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612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一个算法，如果它的执行情况的变化仅仅来自于输入数据的随机性，我们分析这个算法的平均执行时间；我们定义一个随机变量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为：算法在某个数据集上的执行时间；这个随机变量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的期望值，就是平均执行时间；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当一个算法的执行还依赖于一个随机数产生器时（比如在相同数据集上执行，但随机数将决策执行路径时），我们将重点分析这个算法的期望执行时间；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1C5384-1735-456D-9828-B280DC5F92FC}" type="slidenum">
              <a:rPr lang="zh-CN" altLang="zh-CN" smtClean="0"/>
              <a:pPr/>
              <a:t>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62371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CA389-B13E-4D22-8F7D-DB3A1B455A23}" type="slidenum">
              <a:rPr lang="zh-CN" altLang="zh-CN" smtClean="0"/>
              <a:pPr>
                <a:defRPr/>
              </a:pPr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210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Nickel:5</a:t>
            </a:r>
            <a:r>
              <a:rPr lang="zh-CN" altLang="en-US" smtClean="0"/>
              <a:t>分</a:t>
            </a:r>
            <a:endParaRPr lang="en-US" altLang="zh-CN" smtClean="0"/>
          </a:p>
          <a:p>
            <a:r>
              <a:rPr lang="en-US" altLang="zh-CN" smtClean="0"/>
              <a:t>Quarter:25</a:t>
            </a:r>
            <a:r>
              <a:rPr lang="zh-CN" altLang="en-US" smtClean="0"/>
              <a:t>分</a:t>
            </a:r>
            <a:endParaRPr lang="en-US" altLang="zh-CN" smtClean="0"/>
          </a:p>
          <a:p>
            <a:r>
              <a:rPr lang="en-US" altLang="zh-CN" smtClean="0"/>
              <a:t>Dime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毛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FF185C-07E4-4710-B8EF-C0F161C24573}" type="slidenum">
              <a:rPr lang="zh-CN" altLang="zh-CN" smtClean="0"/>
              <a:pPr/>
              <a:t>37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88420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E(X|F)</a:t>
            </a:r>
            <a:r>
              <a:rPr lang="zh-CN" altLang="en-US" smtClean="0"/>
              <a:t>就是</a:t>
            </a:r>
            <a:r>
              <a:rPr lang="en-US" altLang="zh-CN" smtClean="0"/>
              <a:t>F</a:t>
            </a:r>
            <a:r>
              <a:rPr lang="zh-CN" altLang="en-US" smtClean="0"/>
              <a:t>下的</a:t>
            </a:r>
            <a:r>
              <a:rPr lang="en-US" altLang="zh-CN" smtClean="0"/>
              <a:t>X</a:t>
            </a:r>
            <a:r>
              <a:rPr lang="zh-CN" altLang="en-US" smtClean="0"/>
              <a:t>的所有取值及其概率乘积的和。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009DB2-6DBD-4B01-9800-97CBB6196F88}" type="slidenum">
              <a:rPr lang="zh-CN" altLang="zh-CN" smtClean="0"/>
              <a:pPr>
                <a:spcBef>
                  <a:spcPct val="0"/>
                </a:spcBef>
              </a:pPr>
              <a:t>38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288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几个思考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如果我们能够明确输入的概率分布，我们就可以使用这个概率分布来就我们关心的事件定义随机变量，计算其期望，得到平均运行时间；</a:t>
            </a:r>
            <a:endParaRPr lang="en-US" altLang="zh-CN" dirty="0" smtClean="0"/>
          </a:p>
          <a:p>
            <a:r>
              <a:rPr lang="zh-CN" altLang="en-US" dirty="0" smtClean="0"/>
              <a:t>如果我们不能明确数据的概率分布，我们就不能直接采用上述方法来分析平均运行时间。那我们该如何回答“</a:t>
            </a:r>
            <a:r>
              <a:rPr lang="en-US" altLang="zh-CN" dirty="0" smtClean="0"/>
              <a:t>average-case</a:t>
            </a:r>
            <a:r>
              <a:rPr lang="zh-CN" altLang="en-US" dirty="0" smtClean="0"/>
              <a:t>”呢？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输入数据的分布特性假设失败，必定导致平均运行时间分析的失败。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05FF20-335E-407D-961E-0C766DFE60EC}" type="slidenum">
              <a:rPr lang="zh-CN" altLang="zh-CN" smtClean="0"/>
              <a:pPr/>
              <a:t>4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8154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随机到达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不同的输入</a:t>
            </a:r>
            <a:r>
              <a:rPr lang="en-US" altLang="zh-CN" dirty="0" smtClean="0"/>
              <a:t>=》1,…,n</a:t>
            </a:r>
            <a:r>
              <a:rPr lang="zh-CN" altLang="en-US" dirty="0" smtClean="0"/>
              <a:t>的排列是样本空间；</a:t>
            </a:r>
            <a:endParaRPr lang="en-US" altLang="zh-CN" dirty="0" smtClean="0"/>
          </a:p>
          <a:p>
            <a:r>
              <a:rPr lang="zh-CN" altLang="en-US" dirty="0" smtClean="0"/>
              <a:t>随机到达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1,…,n</a:t>
            </a:r>
            <a:r>
              <a:rPr lang="zh-CN" altLang="en-US" dirty="0" smtClean="0"/>
              <a:t>的数列</a:t>
            </a:r>
            <a:r>
              <a:rPr lang="en-US" altLang="zh-CN" dirty="0" smtClean="0"/>
              <a:t>(outcomes)</a:t>
            </a:r>
            <a:r>
              <a:rPr lang="zh-CN" altLang="en-US" dirty="0" smtClean="0"/>
              <a:t>的随机出现是</a:t>
            </a:r>
            <a:r>
              <a:rPr lang="en-US" altLang="zh-CN" dirty="0" smtClean="0"/>
              <a:t>equally likely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我们明确了输入数据的概率分布。</a:t>
            </a: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2B8466-2898-4D29-A44D-65BB4180F5E3}" type="slidenum">
              <a:rPr lang="zh-CN" altLang="zh-CN" smtClean="0"/>
              <a:pPr/>
              <a:t>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258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随机发生变化的不同输入相关；</a:t>
            </a:r>
            <a:endParaRPr lang="en-US" altLang="zh-CN" smtClean="0"/>
          </a:p>
          <a:p>
            <a:r>
              <a:rPr lang="zh-CN" altLang="en-US" smtClean="0"/>
              <a:t>因输入的随机而导致的</a:t>
            </a:r>
            <a:r>
              <a:rPr lang="en-US" altLang="zh-CN" smtClean="0"/>
              <a:t>hiring</a:t>
            </a:r>
            <a:r>
              <a:rPr lang="zh-CN" altLang="en-US" smtClean="0"/>
              <a:t>次数也是随机的；</a:t>
            </a:r>
            <a:endParaRPr lang="en-US" altLang="zh-CN" smtClean="0"/>
          </a:p>
          <a:p>
            <a:r>
              <a:rPr lang="en-US" altLang="zh-CN" smtClean="0"/>
              <a:t>Hiring</a:t>
            </a:r>
            <a:r>
              <a:rPr lang="zh-CN" altLang="en-US" smtClean="0"/>
              <a:t>次数恰好是我们关心的开销：大多数情况下（平均情况下）</a:t>
            </a:r>
            <a:r>
              <a:rPr lang="en-US" altLang="zh-CN" smtClean="0"/>
              <a:t>hiring</a:t>
            </a:r>
            <a:r>
              <a:rPr lang="zh-CN" altLang="en-US" smtClean="0"/>
              <a:t>次数是多少，很关键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360506-CD64-4E04-A944-27A977DBFB0A}" type="slidenum">
              <a:rPr lang="zh-CN" altLang="zh-CN" smtClean="0"/>
              <a:pPr/>
              <a:t>6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75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CA389-B13E-4D22-8F7D-DB3A1B455A23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106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事件集合元素个数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样本空间元素个数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(i-1)!/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CA389-B13E-4D22-8F7D-DB3A1B455A23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686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有些算法，当我们能够给出其输入数据的概率模型（</a:t>
            </a:r>
            <a:r>
              <a:rPr lang="en-US" altLang="zh-CN" smtClean="0"/>
              <a:t>outcomes</a:t>
            </a:r>
            <a:r>
              <a:rPr lang="zh-CN" altLang="en-US" smtClean="0"/>
              <a:t>，</a:t>
            </a:r>
            <a:r>
              <a:rPr lang="en-US" altLang="zh-CN" smtClean="0"/>
              <a:t>sample space</a:t>
            </a:r>
            <a:r>
              <a:rPr lang="zh-CN" altLang="en-US" smtClean="0"/>
              <a:t>，</a:t>
            </a:r>
            <a:r>
              <a:rPr lang="en-US" altLang="zh-CN" smtClean="0"/>
              <a:t>probability</a:t>
            </a:r>
            <a:r>
              <a:rPr lang="zh-CN" altLang="en-US" smtClean="0"/>
              <a:t>），我们就可以定义</a:t>
            </a:r>
            <a:r>
              <a:rPr lang="en-US" altLang="zh-CN" smtClean="0"/>
              <a:t>probability variant</a:t>
            </a:r>
            <a:r>
              <a:rPr lang="zh-CN" altLang="en-US" smtClean="0"/>
              <a:t>，通过分布、期望来进行平均时间开销分析。</a:t>
            </a:r>
            <a:endParaRPr lang="en-US" altLang="zh-CN" smtClean="0"/>
          </a:p>
          <a:p>
            <a:r>
              <a:rPr lang="zh-CN" altLang="en-US" smtClean="0"/>
              <a:t>但是，有些算法，有些时候，我们难以给定输入数据的概率模型时，上述方法就难以进行了，为此可以“制造”一个随机分布，进而利用这个随机分布进行概率分析。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这个</a:t>
            </a:r>
            <a:r>
              <a:rPr lang="en-US" altLang="zh-CN" smtClean="0"/>
              <a:t>randomly permute</a:t>
            </a:r>
            <a:r>
              <a:rPr lang="zh-CN" altLang="en-US" smtClean="0"/>
              <a:t>总是能够让我们知道，样本空间是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…,n</a:t>
            </a:r>
            <a:r>
              <a:rPr lang="zh-CN" altLang="en-US" smtClean="0"/>
              <a:t>的排列，每个</a:t>
            </a:r>
            <a:r>
              <a:rPr lang="en-US" altLang="zh-CN" smtClean="0"/>
              <a:t>outcomes</a:t>
            </a:r>
            <a:r>
              <a:rPr lang="zh-CN" altLang="en-US" smtClean="0"/>
              <a:t>都是</a:t>
            </a:r>
            <a:r>
              <a:rPr lang="en-US" altLang="zh-CN" smtClean="0"/>
              <a:t>equally likely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，最坏情况也会出现，但是其概率将及其地低。</a:t>
            </a:r>
            <a:r>
              <a:rPr lang="en-US" altLang="zh-CN" smtClean="0"/>
              <a:t>2</a:t>
            </a:r>
            <a:r>
              <a:rPr lang="zh-CN" altLang="en-US" smtClean="0"/>
              <a:t>，恶意的输入将无法实现；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5C945B-E788-4D53-84F4-494FCA0423DD}" type="slidenum">
              <a:rPr lang="zh-CN" altLang="zh-CN" smtClean="0"/>
              <a:pPr/>
              <a:t>9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832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有些算法，当我们能够给出其输入数据的概率模型（</a:t>
            </a:r>
            <a:r>
              <a:rPr lang="en-US" altLang="zh-CN" smtClean="0"/>
              <a:t>outcomes</a:t>
            </a:r>
            <a:r>
              <a:rPr lang="zh-CN" altLang="en-US" smtClean="0"/>
              <a:t>，</a:t>
            </a:r>
            <a:r>
              <a:rPr lang="en-US" altLang="zh-CN" smtClean="0"/>
              <a:t>sample space</a:t>
            </a:r>
            <a:r>
              <a:rPr lang="zh-CN" altLang="en-US" smtClean="0"/>
              <a:t>，</a:t>
            </a:r>
            <a:r>
              <a:rPr lang="en-US" altLang="zh-CN" smtClean="0"/>
              <a:t>probability</a:t>
            </a:r>
            <a:r>
              <a:rPr lang="zh-CN" altLang="en-US" smtClean="0"/>
              <a:t>），我们就可以定义</a:t>
            </a:r>
            <a:r>
              <a:rPr lang="en-US" altLang="zh-CN" smtClean="0"/>
              <a:t>probability variant</a:t>
            </a:r>
            <a:r>
              <a:rPr lang="zh-CN" altLang="en-US" smtClean="0"/>
              <a:t>，通过分布、期望来进行平均时间开销分析。</a:t>
            </a:r>
            <a:endParaRPr lang="en-US" altLang="zh-CN" smtClean="0"/>
          </a:p>
          <a:p>
            <a:r>
              <a:rPr lang="zh-CN" altLang="en-US" smtClean="0"/>
              <a:t>但是，有些算法，有些时候，我们难以给定输入数据的概率模型时，上述方法就难以进行了，为此可以“制造”一个随机分布，进而利用这个随机分布进行概率分析。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这个</a:t>
            </a:r>
            <a:r>
              <a:rPr lang="en-US" altLang="zh-CN" smtClean="0"/>
              <a:t>randomly permute</a:t>
            </a:r>
            <a:r>
              <a:rPr lang="zh-CN" altLang="en-US" smtClean="0"/>
              <a:t>总是能够让我们知道，样本空间是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…,n</a:t>
            </a:r>
            <a:r>
              <a:rPr lang="zh-CN" altLang="en-US" smtClean="0"/>
              <a:t>的排列，每个</a:t>
            </a:r>
            <a:r>
              <a:rPr lang="en-US" altLang="zh-CN" smtClean="0"/>
              <a:t>outcomes</a:t>
            </a:r>
            <a:r>
              <a:rPr lang="zh-CN" altLang="en-US" smtClean="0"/>
              <a:t>都是</a:t>
            </a:r>
            <a:r>
              <a:rPr lang="en-US" altLang="zh-CN" smtClean="0"/>
              <a:t>equally likely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，最坏情况也会出现，但是其概率将及其地低。</a:t>
            </a:r>
            <a:r>
              <a:rPr lang="en-US" altLang="zh-CN" smtClean="0"/>
              <a:t>2</a:t>
            </a:r>
            <a:r>
              <a:rPr lang="zh-CN" altLang="en-US" smtClean="0"/>
              <a:t>，恶意的输入将无法实现；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363626-E9E6-4CE8-A052-E203056E0DE0}" type="slidenum">
              <a:rPr lang="zh-CN" altLang="zh-CN" smtClean="0"/>
              <a:pPr/>
              <a:t>10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178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73DE3-3B2D-410B-B748-6DAEC864CA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39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88F94-9755-4DCE-A822-0A551642DC7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6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F1C2-796A-44D7-971F-0E017158D73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642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95FED-0647-4887-A474-28F5C5B12F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74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15F4-F354-44D0-AC3D-1BF585D7592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80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8647A-14BB-436D-A3FF-7289A77753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39603-4F3C-467C-A18A-53E0DBDA7E2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884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3950A-8383-4D3F-8A83-8686A8914DC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67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D1C5B-12BD-4C00-91B8-06D0C6F0CEF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98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60CF-ACEE-478D-93DB-CCEF6190284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743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2D62-A2E8-47A0-AAEE-D01BADCC14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744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3A82DBD-6EAC-482A-9AFE-F8F04A9B88B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tmp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2.emf"/><Relationship Id="rId11" Type="http://schemas.openxmlformats.org/officeDocument/2006/relationships/image" Target="../media/image53.emf"/><Relationship Id="rId5" Type="http://schemas.openxmlformats.org/officeDocument/2006/relationships/image" Target="../media/image51.emf"/><Relationship Id="rId10" Type="http://schemas.openxmlformats.org/officeDocument/2006/relationships/image" Target="../media/image49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smtClean="0"/>
              <a:t> </a:t>
            </a:r>
            <a:r>
              <a:rPr lang="en-US" altLang="zh-CN" smtClean="0"/>
              <a:t>–</a:t>
            </a:r>
            <a:r>
              <a:rPr lang="zh-CN" altLang="en-US" smtClean="0"/>
              <a:t> 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  <a:t>2-8</a:t>
            </a:r>
            <a:r>
              <a:rPr lang="zh-CN" altLang="zh-CN" smtClean="0"/>
              <a:t/>
            </a:r>
            <a:br>
              <a:rPr lang="zh-CN" altLang="zh-CN" smtClean="0"/>
            </a:br>
            <a:r>
              <a:rPr lang="zh-CN" altLang="zh-CN" smtClean="0"/>
              <a:t>    -  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概率分析与随机算法</a:t>
            </a:r>
            <a:endParaRPr lang="zh-CN" altLang="zh-CN" sz="4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8</a:t>
            </a:r>
            <a:r>
              <a:rPr lang="zh-CN" altLang="zh-CN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smtClean="0"/>
              <a:t>随机算法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22375"/>
            <a:ext cx="770413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135189" y="1700213"/>
            <a:ext cx="4968875" cy="360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9039" y="4484689"/>
            <a:ext cx="35655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相当于用抛硬币或者掷色子的方式决定下一步该干什么！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373814" y="4484689"/>
            <a:ext cx="39703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算法的执行不再依赖于输入数据，关键取决于一个“随机数”</a:t>
            </a:r>
            <a:endParaRPr lang="en-US" altLang="zh-CN" sz="32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9176" y="6146800"/>
            <a:ext cx="772636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这个随机现象，我们可以清楚认识它的概率模型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smtClean="0"/>
              <a:t>随机算法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22375"/>
            <a:ext cx="770413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7568" y="4285546"/>
            <a:ext cx="6552728" cy="18774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7:</a:t>
            </a:r>
          </a:p>
          <a:p>
            <a:pPr eaLnBrk="1" hangingPunct="1">
              <a:defRPr/>
            </a:pPr>
            <a:r>
              <a:rPr lang="zh-CN" alt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这个算法还有</a:t>
            </a:r>
            <a:r>
              <a:rPr lang="zh-CN" alt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“最好</a:t>
            </a:r>
            <a:r>
              <a:rPr lang="en-US" altLang="zh-CN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  <a:r>
              <a:rPr lang="zh-CN" alt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坏</a:t>
            </a:r>
            <a:r>
              <a:rPr lang="en-US" altLang="zh-CN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  <a:r>
              <a:rPr lang="zh-CN" alt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平均情况”</a:t>
            </a:r>
            <a:r>
              <a:rPr lang="zh-CN" alt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吗？</a:t>
            </a:r>
            <a:endParaRPr lang="en-US" altLang="zh-CN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该如何分析这个算法的性能呢？</a:t>
            </a:r>
            <a:endParaRPr lang="en-US" altLang="zh-CN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endParaRPr lang="en-US" altLang="zh-CN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smtClean="0"/>
              <a:t>随机算法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22375"/>
            <a:ext cx="7704138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7568" y="4285546"/>
            <a:ext cx="6552728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8:</a:t>
            </a:r>
            <a:endParaRPr lang="en-US" altLang="zh-C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什么叫：</a:t>
            </a:r>
            <a:r>
              <a:rPr lang="en-US" altLang="zh-CN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randomly permute?</a:t>
            </a:r>
            <a:endParaRPr lang="en-US" altLang="zh-CN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981200" y="404813"/>
            <a:ext cx="8229600" cy="863600"/>
          </a:xfrm>
        </p:spPr>
        <p:txBody>
          <a:bodyPr/>
          <a:lstStyle/>
          <a:p>
            <a:r>
              <a:rPr lang="zh-CN" altLang="en-US" smtClean="0"/>
              <a:t>生成序列的“随机”排列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350964"/>
            <a:ext cx="3114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3432176" y="3284538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log</a:t>
            </a:r>
            <a:r>
              <a:rPr lang="en-US" altLang="zh-CN" sz="2400" i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1430339"/>
            <a:ext cx="3622675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6743700" y="3111501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350" y="4221163"/>
            <a:ext cx="57610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对两个算法都必须回答同样的问题：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是否得到任意可能的排列的机会是一样的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(uniformly distribution)?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前提是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p[</a:t>
            </a:r>
            <a:r>
              <a:rPr lang="en-US" altLang="zh-CN" sz="2400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404813"/>
            <a:ext cx="8229600" cy="1368003"/>
          </a:xfrm>
        </p:spPr>
        <p:txBody>
          <a:bodyPr/>
          <a:lstStyle/>
          <a:p>
            <a:r>
              <a:rPr lang="zh-CN" altLang="en-US" sz="4000" dirty="0"/>
              <a:t>什么是：</a:t>
            </a: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得到任意可能的排列的机会是一样的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783633" y="2276872"/>
            <a:ext cx="64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对</a:t>
            </a:r>
            <a:r>
              <a:rPr lang="en-US" altLang="zh-CN" sz="2800" dirty="0"/>
              <a:t>n</a:t>
            </a:r>
            <a:r>
              <a:rPr lang="zh-CN" altLang="en-US" sz="2800" dirty="0"/>
              <a:t>个元素进行排列，其样本空间是：</a:t>
            </a:r>
            <a:r>
              <a:rPr lang="en-US" altLang="zh-CN" sz="2800" dirty="0"/>
              <a:t>n!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783633" y="3304149"/>
            <a:ext cx="7067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算法总是可以得到一个排列</a:t>
            </a:r>
            <a:r>
              <a:rPr lang="en-US" altLang="zh-CN" sz="2800" dirty="0"/>
              <a:t>T</a:t>
            </a:r>
            <a:r>
              <a:rPr lang="zh-CN" altLang="en-US" sz="2800" dirty="0"/>
              <a:t>：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各不相同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175293" y="4331426"/>
            <a:ext cx="822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如果存在一个</a:t>
            </a:r>
            <a:r>
              <a:rPr lang="en-US" altLang="zh-CN" sz="2800" dirty="0"/>
              <a:t>T</a:t>
            </a:r>
            <a:r>
              <a:rPr lang="zh-CN" altLang="en-US" sz="2800" dirty="0"/>
              <a:t>，算法得到</a:t>
            </a:r>
            <a:r>
              <a:rPr lang="en-US" altLang="zh-CN" sz="2800" dirty="0"/>
              <a:t>T</a:t>
            </a:r>
            <a:r>
              <a:rPr lang="zh-CN" altLang="en-US" sz="2800" dirty="0"/>
              <a:t>的概率大于</a:t>
            </a:r>
            <a:r>
              <a:rPr lang="en-US" altLang="zh-CN" sz="2800" dirty="0"/>
              <a:t>1/n!</a:t>
            </a:r>
            <a:r>
              <a:rPr lang="zh-CN" altLang="en-US" sz="2800" dirty="0"/>
              <a:t>，</a:t>
            </a:r>
            <a:r>
              <a:rPr lang="en-US" altLang="zh-CN" sz="2800" dirty="0"/>
              <a:t>NO</a:t>
            </a:r>
            <a:r>
              <a:rPr lang="zh-CN" altLang="en-US" sz="2800" dirty="0"/>
              <a:t>！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579280" y="5358703"/>
            <a:ext cx="7417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任意给定</a:t>
            </a:r>
            <a:r>
              <a:rPr lang="en-US" altLang="zh-CN" sz="2800" dirty="0"/>
              <a:t>T</a:t>
            </a:r>
            <a:r>
              <a:rPr lang="zh-CN" altLang="en-US" sz="2800" dirty="0"/>
              <a:t>，算法得到</a:t>
            </a:r>
            <a:r>
              <a:rPr lang="en-US" altLang="zh-CN" sz="2800" dirty="0"/>
              <a:t>T</a:t>
            </a:r>
            <a:r>
              <a:rPr lang="zh-CN" altLang="en-US" sz="2800" dirty="0"/>
              <a:t>的概率等于</a:t>
            </a:r>
            <a:r>
              <a:rPr lang="en-US" altLang="zh-CN" sz="2800" dirty="0"/>
              <a:t>1/n!,  YES!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81200" y="404813"/>
            <a:ext cx="8229600" cy="863600"/>
          </a:xfrm>
        </p:spPr>
        <p:txBody>
          <a:bodyPr/>
          <a:lstStyle/>
          <a:p>
            <a:r>
              <a:rPr lang="zh-CN" altLang="en-US" dirty="0" smtClean="0"/>
              <a:t>试试看：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2208214" y="1404939"/>
            <a:ext cx="800258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对一个特别的排列，证明其概率是</a:t>
            </a:r>
            <a:r>
              <a:rPr lang="en-US" altLang="zh-CN" sz="1800" dirty="0"/>
              <a:t>1/</a:t>
            </a:r>
            <a:r>
              <a:rPr lang="en-US" altLang="zh-CN" sz="1800" i="1" dirty="0"/>
              <a:t>n</a:t>
            </a:r>
            <a:r>
              <a:rPr lang="en-US" altLang="zh-CN" sz="1800" dirty="0"/>
              <a:t>!</a:t>
            </a:r>
            <a:r>
              <a:rPr lang="zh-CN" altLang="en-US" sz="1800" dirty="0"/>
              <a:t>：</a:t>
            </a:r>
            <a:r>
              <a:rPr lang="en-US" altLang="zh-CN" sz="1800" dirty="0"/>
              <a:t>A</a:t>
            </a:r>
            <a:r>
              <a:rPr lang="zh-CN" altLang="en-US" sz="1800" dirty="0"/>
              <a:t>中第</a:t>
            </a:r>
            <a:r>
              <a:rPr lang="en-US" altLang="zh-CN" sz="1800" i="1" dirty="0" err="1"/>
              <a:t>i</a:t>
            </a:r>
            <a:r>
              <a:rPr lang="zh-CN" altLang="en-US" sz="1800" dirty="0"/>
              <a:t>个元素“权”恰好是第</a:t>
            </a:r>
            <a:r>
              <a:rPr lang="en-US" altLang="zh-CN" sz="1800" i="1" dirty="0" err="1"/>
              <a:t>i</a:t>
            </a:r>
            <a:r>
              <a:rPr lang="zh-CN" altLang="en-US" sz="1800" dirty="0"/>
              <a:t>个最小。</a:t>
            </a:r>
            <a:endParaRPr lang="en-US" altLang="zh-CN" sz="1800" dirty="0"/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1800" dirty="0"/>
              <a:t>用</a:t>
            </a:r>
            <a:r>
              <a:rPr lang="en-US" altLang="zh-CN" sz="1800" i="1" dirty="0" err="1"/>
              <a:t>E</a:t>
            </a:r>
            <a:r>
              <a:rPr lang="en-US" altLang="zh-CN" sz="1800" baseline="-25000" dirty="0" err="1"/>
              <a:t>i</a:t>
            </a:r>
            <a:r>
              <a:rPr lang="zh-CN" altLang="en-US" sz="1800" dirty="0"/>
              <a:t>表示对特定的</a:t>
            </a:r>
            <a:r>
              <a:rPr lang="en-US" altLang="zh-CN" sz="1800" i="1" dirty="0" err="1"/>
              <a:t>i</a:t>
            </a:r>
            <a:r>
              <a:rPr lang="zh-CN" altLang="en-US" sz="1800" dirty="0"/>
              <a:t>上述条件成立的事件，则要求的排列生成的概率是：</a:t>
            </a:r>
          </a:p>
        </p:txBody>
      </p:sp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2351089" y="2808289"/>
            <a:ext cx="7489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按照条件概率的定义式，并利用归纳法加以推广，上面的式子可以写为：</a:t>
            </a:r>
          </a:p>
        </p:txBody>
      </p:sp>
      <p:sp>
        <p:nvSpPr>
          <p:cNvPr id="35848" name="TextBox 4"/>
          <p:cNvSpPr txBox="1">
            <a:spLocks noChangeArrowheads="1"/>
          </p:cNvSpPr>
          <p:nvPr/>
        </p:nvSpPr>
        <p:spPr bwMode="auto">
          <a:xfrm>
            <a:off x="1882776" y="4276725"/>
            <a:ext cx="82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于是：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81201" y="5084763"/>
            <a:ext cx="4232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只要对上述的“最小”加以不同的解释，这个证明适用于任意排列！</a:t>
            </a:r>
          </a:p>
        </p:txBody>
      </p:sp>
      <p:sp>
        <p:nvSpPr>
          <p:cNvPr id="35850" name="TextBox 6"/>
          <p:cNvSpPr txBox="1">
            <a:spLocks noChangeArrowheads="1"/>
          </p:cNvSpPr>
          <p:nvPr/>
        </p:nvSpPr>
        <p:spPr bwMode="auto">
          <a:xfrm>
            <a:off x="7762876" y="5102167"/>
            <a:ext cx="2447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80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by-sorting</a:t>
            </a:r>
            <a:r>
              <a:rPr lang="zh-CN" altLang="en-US" sz="180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算法中依次将</a:t>
            </a:r>
            <a:r>
              <a:rPr lang="en-US" altLang="zh-CN" sz="1800" i="1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80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个随机生成的“权”赋给各元素。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235186"/>
            <a:ext cx="5127767" cy="512777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1" y="3317523"/>
            <a:ext cx="6782747" cy="78115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9" y="4379815"/>
            <a:ext cx="777348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3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774826" y="417514"/>
            <a:ext cx="8569325" cy="1139825"/>
          </a:xfrm>
        </p:spPr>
        <p:txBody>
          <a:bodyPr/>
          <a:lstStyle/>
          <a:p>
            <a:r>
              <a:rPr lang="zh-CN" altLang="en-US" smtClean="0"/>
              <a:t>如何证明</a:t>
            </a:r>
            <a:r>
              <a:rPr lang="en-US" altLang="zh-CN" smtClean="0"/>
              <a:t>InPlace</a:t>
            </a:r>
            <a:r>
              <a:rPr lang="zh-CN" altLang="en-US" smtClean="0"/>
              <a:t>算法也能产生</a:t>
            </a:r>
            <a:r>
              <a:rPr lang="en-US" altLang="zh-CN" smtClean="0"/>
              <a:t>URP?</a:t>
            </a:r>
            <a:endParaRPr lang="zh-CN" altLang="en-US" smtClean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008439" y="4475164"/>
            <a:ext cx="3646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400">
                <a:solidFill>
                  <a:srgbClr val="FF0000"/>
                </a:solidFill>
              </a:rPr>
              <a:t>循环不变量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9" y="1700808"/>
            <a:ext cx="7201905" cy="2486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zh-CN" altLang="en-US" smtClean="0"/>
              <a:t>利用循环不变式的归纳</a:t>
            </a:r>
          </a:p>
        </p:txBody>
      </p:sp>
      <p:sp>
        <p:nvSpPr>
          <p:cNvPr id="38916" name="TextBox 2"/>
          <p:cNvSpPr txBox="1">
            <a:spLocks noChangeArrowheads="1"/>
          </p:cNvSpPr>
          <p:nvPr/>
        </p:nvSpPr>
        <p:spPr bwMode="auto">
          <a:xfrm>
            <a:off x="2135189" y="1381125"/>
            <a:ext cx="4897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针对 </a:t>
            </a:r>
            <a:r>
              <a:rPr lang="en-US" altLang="zh-CN" sz="1800"/>
              <a:t>In-place</a:t>
            </a:r>
            <a:r>
              <a:rPr lang="zh-CN" altLang="en-US" sz="1800"/>
              <a:t> 算法 可定义如下的不变式：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35188" y="3128964"/>
            <a:ext cx="7848600" cy="935037"/>
            <a:chOff x="611188" y="3128963"/>
            <a:chExt cx="7848600" cy="935037"/>
          </a:xfrm>
        </p:grpSpPr>
        <p:sp>
          <p:nvSpPr>
            <p:cNvPr id="38925" name="TextBox 3"/>
            <p:cNvSpPr txBox="1">
              <a:spLocks noChangeArrowheads="1"/>
            </p:cNvSpPr>
            <p:nvPr/>
          </p:nvSpPr>
          <p:spPr bwMode="auto">
            <a:xfrm>
              <a:off x="611188" y="3141663"/>
              <a:ext cx="7848600" cy="92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考虑一个特定排列：</a:t>
              </a:r>
              <a:endParaRPr lang="en-US" altLang="zh-CN" sz="1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/>
                <a:t>如果第 </a:t>
              </a:r>
              <a:r>
                <a:rPr lang="en-US" altLang="zh-CN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800" dirty="0"/>
                <a:t> 次循环开始前，前</a:t>
              </a:r>
              <a:r>
                <a:rPr lang="en-US" altLang="zh-CN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800" i="1" dirty="0"/>
                <a:t> </a:t>
              </a:r>
              <a:r>
                <a:rPr lang="en-US" altLang="zh-CN" sz="1800" dirty="0"/>
                <a:t>-1</a:t>
              </a:r>
              <a:r>
                <a:rPr lang="zh-CN" altLang="en-US" sz="1800" dirty="0"/>
                <a:t>个元素恰好是</a:t>
              </a:r>
              <a:r>
                <a:rPr lang="en-US" altLang="zh-CN" sz="1800" dirty="0">
                  <a:sym typeface="Symbol" panose="05050102010706020507" pitchFamily="18" charset="2"/>
                </a:rPr>
                <a:t></a:t>
              </a:r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,…</a:t>
              </a:r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i-1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</a:t>
              </a:r>
              <a:r>
                <a:rPr lang="zh-CN" altLang="en-US" sz="1800" dirty="0"/>
                <a:t>（事件</a:t>
              </a:r>
              <a:r>
                <a:rPr lang="en-US" altLang="zh-CN" sz="1800" i="1" dirty="0"/>
                <a:t>E</a:t>
              </a:r>
              <a:r>
                <a:rPr lang="en-US" altLang="zh-CN" sz="1800" baseline="-25000" dirty="0"/>
                <a:t>1</a:t>
              </a:r>
              <a:r>
                <a:rPr lang="en-US" altLang="zh-CN" sz="1800" dirty="0"/>
                <a:t>)</a:t>
              </a:r>
              <a:r>
                <a:rPr lang="zh-CN" altLang="en-US" sz="1800" dirty="0"/>
                <a:t>，定义事件</a:t>
              </a:r>
              <a:r>
                <a:rPr lang="en-US" altLang="zh-CN" sz="1800" i="1" dirty="0"/>
                <a:t>E</a:t>
              </a:r>
              <a:r>
                <a:rPr lang="en-US" altLang="zh-CN" sz="1800" baseline="-25000" dirty="0"/>
                <a:t>2</a:t>
              </a:r>
              <a:r>
                <a:rPr lang="zh-CN" altLang="en-US" sz="1800" dirty="0"/>
                <a:t>：第</a:t>
              </a:r>
              <a:r>
                <a:rPr lang="en-US" altLang="zh-CN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800" dirty="0"/>
                <a:t>次循环恰好将</a:t>
              </a:r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800" dirty="0"/>
                <a:t>放到了第</a:t>
              </a:r>
              <a:r>
                <a:rPr lang="en-US" altLang="zh-CN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1800" dirty="0"/>
                <a:t>个位置。则生成上述排列的概率是：</a:t>
              </a:r>
            </a:p>
          </p:txBody>
        </p:sp>
        <p:pic>
          <p:nvPicPr>
            <p:cNvPr id="389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3128963"/>
              <a:ext cx="1871663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221163"/>
            <a:ext cx="44640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68550" y="5049839"/>
            <a:ext cx="3367088" cy="688975"/>
            <a:chOff x="844550" y="5049838"/>
            <a:chExt cx="3367088" cy="68897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059113" y="5049838"/>
              <a:ext cx="1152525" cy="2508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24" name="TextBox 6"/>
            <p:cNvSpPr txBox="1">
              <a:spLocks noChangeArrowheads="1"/>
            </p:cNvSpPr>
            <p:nvPr/>
          </p:nvSpPr>
          <p:spPr bwMode="auto">
            <a:xfrm>
              <a:off x="844550" y="5092700"/>
              <a:ext cx="22320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放在第</a:t>
              </a:r>
              <a:r>
                <a:rPr lang="en-US" altLang="zh-CN" sz="1800" i="1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180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个位置的元素是在</a:t>
              </a:r>
              <a:r>
                <a:rPr lang="en-US" altLang="zh-CN" sz="1800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[</a:t>
              </a:r>
              <a:r>
                <a:rPr lang="en-US" altLang="zh-CN" sz="1800" i="1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i</a:t>
              </a:r>
              <a:r>
                <a:rPr lang="en-US" altLang="zh-CN" sz="1800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,</a:t>
              </a:r>
              <a:r>
                <a:rPr lang="en-US" altLang="zh-CN" sz="1800" i="1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r>
                <a:rPr lang="en-US" altLang="zh-CN" sz="1800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]</a:t>
              </a:r>
              <a:r>
                <a:rPr lang="zh-CN" altLang="en-US" sz="180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中选的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896225" y="5256213"/>
            <a:ext cx="2520950" cy="965200"/>
            <a:chOff x="6372225" y="5049838"/>
            <a:chExt cx="2520950" cy="96678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372225" y="5049838"/>
              <a:ext cx="576263" cy="25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22" name="TextBox 10"/>
            <p:cNvSpPr txBox="1">
              <a:spLocks noChangeArrowheads="1"/>
            </p:cNvSpPr>
            <p:nvPr/>
          </p:nvSpPr>
          <p:spPr bwMode="auto">
            <a:xfrm>
              <a:off x="7019925" y="5092700"/>
              <a:ext cx="187325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从</a:t>
              </a:r>
              <a:r>
                <a:rPr lang="en-US" altLang="zh-CN" sz="1800" i="1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180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个元素中任选</a:t>
              </a:r>
              <a:r>
                <a:rPr lang="en-US" altLang="zh-CN" sz="1800" i="1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i</a:t>
              </a:r>
              <a:r>
                <a:rPr lang="zh-CN" altLang="en-US" sz="180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个排列的种数的倒数。</a:t>
              </a:r>
            </a:p>
          </p:txBody>
        </p:sp>
      </p:grp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3" y="1789820"/>
            <a:ext cx="8496300" cy="1141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一个关于网络通信的例子</a:t>
            </a:r>
            <a:endParaRPr lang="en-US" altLang="zh-CN" smtClean="0"/>
          </a:p>
        </p:txBody>
      </p:sp>
      <p:pic>
        <p:nvPicPr>
          <p:cNvPr id="40963" name="Picture 4" descr="j02128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55775"/>
            <a:ext cx="1143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 descr="j02128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38" y="1755775"/>
            <a:ext cx="1143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3384550" y="2341563"/>
            <a:ext cx="5130800" cy="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1858963" y="2995613"/>
            <a:ext cx="247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Computer A</a:t>
            </a:r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8559800" y="2971800"/>
            <a:ext cx="172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Computer B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5094288" y="1846264"/>
            <a:ext cx="18907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far far away</a:t>
            </a:r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3538539" y="3040063"/>
            <a:ext cx="4994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</a:rPr>
              <a:t>We want to verify the consistency between the two databases of size </a:t>
            </a:r>
            <a:r>
              <a:rPr lang="en-US" altLang="zh-CN" sz="1800" i="1">
                <a:solidFill>
                  <a:srgbClr val="0000CC"/>
                </a:solidFill>
              </a:rPr>
              <a:t>n</a:t>
            </a:r>
            <a:r>
              <a:rPr lang="en-US" altLang="zh-CN" sz="1800">
                <a:solidFill>
                  <a:srgbClr val="0000CC"/>
                </a:solidFill>
              </a:rPr>
              <a:t> (</a:t>
            </a:r>
            <a:r>
              <a:rPr lang="en-US" altLang="zh-CN" sz="1800" i="1">
                <a:solidFill>
                  <a:srgbClr val="0000CC"/>
                </a:solidFill>
              </a:rPr>
              <a:t>n</a:t>
            </a:r>
            <a:r>
              <a:rPr lang="en-US" altLang="zh-CN" sz="1800">
                <a:solidFill>
                  <a:srgbClr val="0000CC"/>
                </a:solidFill>
              </a:rPr>
              <a:t>=10</a:t>
            </a:r>
            <a:r>
              <a:rPr lang="en-US" altLang="zh-CN" sz="1800" baseline="30000">
                <a:solidFill>
                  <a:srgbClr val="0000CC"/>
                </a:solidFill>
              </a:rPr>
              <a:t>16</a:t>
            </a:r>
            <a:r>
              <a:rPr lang="en-US" altLang="zh-CN" sz="1800">
                <a:solidFill>
                  <a:srgbClr val="0000CC"/>
                </a:solidFill>
              </a:rPr>
              <a:t>, say) located on </a:t>
            </a:r>
            <a:r>
              <a:rPr lang="en-US" altLang="zh-CN" sz="1800" i="1">
                <a:solidFill>
                  <a:srgbClr val="0000CC"/>
                </a:solidFill>
              </a:rPr>
              <a:t>A</a:t>
            </a:r>
            <a:r>
              <a:rPr lang="en-US" altLang="zh-CN" sz="1800">
                <a:solidFill>
                  <a:srgbClr val="0000CC"/>
                </a:solidFill>
              </a:rPr>
              <a:t> and </a:t>
            </a:r>
            <a:r>
              <a:rPr lang="en-US" altLang="zh-CN" sz="1800" i="1">
                <a:solidFill>
                  <a:srgbClr val="0000CC"/>
                </a:solidFill>
              </a:rPr>
              <a:t>B</a:t>
            </a:r>
            <a:r>
              <a:rPr lang="en-US" altLang="zh-CN" sz="180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2566989" y="4359275"/>
            <a:ext cx="70580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Garamond" panose="02020404030301010803" pitchFamily="18" charset="0"/>
              </a:rPr>
              <a:t>For a deterministic answer, we may have to transfer a message of at least </a:t>
            </a:r>
            <a:r>
              <a:rPr lang="en-US" altLang="zh-CN" sz="2400" i="1">
                <a:solidFill>
                  <a:srgbClr val="C00000"/>
                </a:solidFill>
                <a:latin typeface="Garamond" panose="02020404030301010803" pitchFamily="18" charset="0"/>
              </a:rPr>
              <a:t>n</a:t>
            </a:r>
            <a:r>
              <a:rPr lang="en-US" altLang="zh-CN" sz="2400">
                <a:solidFill>
                  <a:srgbClr val="C00000"/>
                </a:solidFill>
                <a:latin typeface="Garamond" panose="02020404030301010803" pitchFamily="18" charset="0"/>
              </a:rPr>
              <a:t> bits, and (!) without an error on the way. It doesn’t look a pleasant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用随机的方法解决上述问题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sz="quarter" idx="1"/>
          </p:nvPr>
        </p:nvSpPr>
        <p:spPr>
          <a:xfrm>
            <a:off x="1981201" y="1600200"/>
            <a:ext cx="8291513" cy="3773488"/>
          </a:xfrm>
        </p:spPr>
        <p:txBody>
          <a:bodyPr/>
          <a:lstStyle/>
          <a:p>
            <a:r>
              <a:rPr lang="zh-CN" altLang="en-US" sz="2800"/>
              <a:t>将逐位比较改为比较两个整数</a:t>
            </a:r>
            <a:r>
              <a:rPr lang="en-US" altLang="zh-CN" sz="2800" i="1"/>
              <a:t>x</a:t>
            </a:r>
            <a:r>
              <a:rPr lang="zh-CN" altLang="en-US" sz="2800"/>
              <a:t> 和 </a:t>
            </a:r>
            <a:r>
              <a:rPr lang="en-US" altLang="zh-CN" sz="2800" i="1"/>
              <a:t>y</a:t>
            </a:r>
            <a:r>
              <a:rPr lang="zh-CN" altLang="en-US" sz="2800"/>
              <a:t>的值。</a:t>
            </a:r>
            <a:endParaRPr lang="en-US" altLang="zh-CN" sz="2800"/>
          </a:p>
          <a:p>
            <a:r>
              <a:rPr lang="zh-CN" altLang="en-US" sz="2800"/>
              <a:t>并不直接比较它们的值，而是采用以下方法：</a:t>
            </a:r>
            <a:endParaRPr lang="en-US" altLang="zh-CN" sz="2800"/>
          </a:p>
          <a:p>
            <a:pPr lvl="1"/>
            <a:r>
              <a:rPr lang="zh-CN" altLang="en-US" sz="2400"/>
              <a:t>计算 </a:t>
            </a:r>
            <a:r>
              <a:rPr lang="en-US" altLang="zh-CN" sz="2400" i="1"/>
              <a:t>s</a:t>
            </a:r>
            <a:r>
              <a:rPr lang="en-US" altLang="zh-CN" sz="2400"/>
              <a:t> =</a:t>
            </a:r>
            <a:r>
              <a:rPr lang="zh-CN" altLang="en-US" sz="2400"/>
              <a:t> </a:t>
            </a:r>
            <a:r>
              <a:rPr lang="en-US" altLang="zh-CN" sz="2400" i="1"/>
              <a:t>x</a:t>
            </a:r>
            <a:r>
              <a:rPr lang="en-US" altLang="zh-CN" sz="2400"/>
              <a:t> mod </a:t>
            </a:r>
            <a:r>
              <a:rPr lang="en-US" altLang="zh-CN" sz="2400" i="1"/>
              <a:t>p</a:t>
            </a:r>
            <a:r>
              <a:rPr lang="en-US" altLang="zh-CN" sz="2400"/>
              <a:t>, (</a:t>
            </a:r>
            <a:r>
              <a:rPr lang="en-US" altLang="zh-CN" sz="2400" i="1"/>
              <a:t>p</a:t>
            </a:r>
            <a:r>
              <a:rPr lang="en-US" altLang="zh-CN" sz="2400"/>
              <a:t> </a:t>
            </a:r>
            <a:r>
              <a:rPr lang="zh-CN" altLang="en-US" sz="2400"/>
              <a:t>是一个质数</a:t>
            </a:r>
            <a:r>
              <a:rPr lang="en-US" altLang="zh-CN" sz="2400"/>
              <a:t>)</a:t>
            </a:r>
          </a:p>
          <a:p>
            <a:pPr lvl="1"/>
            <a:r>
              <a:rPr lang="zh-CN" altLang="en-US" sz="2400"/>
              <a:t>计算 </a:t>
            </a:r>
            <a:r>
              <a:rPr lang="en-US" altLang="zh-CN" sz="2400" i="1"/>
              <a:t>q</a:t>
            </a:r>
            <a:r>
              <a:rPr lang="en-US" altLang="zh-CN" sz="2400"/>
              <a:t> = </a:t>
            </a:r>
            <a:r>
              <a:rPr lang="en-US" altLang="zh-CN" sz="2400" i="1"/>
              <a:t>y</a:t>
            </a:r>
            <a:r>
              <a:rPr lang="en-US" altLang="zh-CN" sz="2400"/>
              <a:t> mod </a:t>
            </a:r>
            <a:r>
              <a:rPr lang="en-US" altLang="zh-CN" sz="2400" i="1"/>
              <a:t>p</a:t>
            </a:r>
          </a:p>
          <a:p>
            <a:pPr lvl="1"/>
            <a:r>
              <a:rPr lang="zh-CN" altLang="en-US" sz="2400"/>
              <a:t>通过比较</a:t>
            </a:r>
            <a:r>
              <a:rPr lang="zh-CN" altLang="en-US" sz="2400" i="1"/>
              <a:t> </a:t>
            </a:r>
            <a:r>
              <a:rPr lang="en-US" altLang="zh-CN" sz="2400" i="1"/>
              <a:t>q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</a:t>
            </a:r>
            <a:r>
              <a:rPr lang="en-US" altLang="zh-CN" sz="2400"/>
              <a:t> </a:t>
            </a:r>
            <a:r>
              <a:rPr lang="zh-CN" altLang="en-US" sz="2400"/>
              <a:t>来判断 </a:t>
            </a:r>
            <a:r>
              <a:rPr lang="en-US" altLang="zh-CN" sz="2400" i="1"/>
              <a:t>x</a:t>
            </a:r>
            <a:r>
              <a:rPr lang="en-US" altLang="zh-CN" sz="2400"/>
              <a:t> </a:t>
            </a:r>
            <a:r>
              <a:rPr lang="zh-CN" altLang="en-US" sz="2400"/>
              <a:t>是否等于</a:t>
            </a:r>
            <a:r>
              <a:rPr lang="en-US" altLang="zh-CN" sz="2400" i="1"/>
              <a:t>y</a:t>
            </a:r>
            <a:r>
              <a:rPr lang="zh-CN" altLang="en-US" sz="2400"/>
              <a:t> 。</a:t>
            </a:r>
            <a:endParaRPr lang="en-US" altLang="zh-CN" sz="2400"/>
          </a:p>
          <a:p>
            <a:pPr lvl="1"/>
            <a:endParaRPr lang="en-US" altLang="zh-CN" sz="2400"/>
          </a:p>
          <a:p>
            <a:r>
              <a:rPr lang="en-US" altLang="zh-CN" sz="2800" i="1"/>
              <a:t>p</a:t>
            </a:r>
            <a:r>
              <a:rPr lang="zh-CN" altLang="en-US" sz="2800"/>
              <a:t> 是在 </a:t>
            </a:r>
            <a:r>
              <a:rPr lang="en-US" altLang="zh-CN" sz="2800"/>
              <a:t>[2</a:t>
            </a:r>
            <a:r>
              <a:rPr lang="en-US" altLang="zh-CN" sz="2800" i="1"/>
              <a:t>, n</a:t>
            </a:r>
            <a:r>
              <a:rPr lang="en-US" altLang="zh-CN" sz="2800" baseline="30000"/>
              <a:t>2</a:t>
            </a:r>
            <a:r>
              <a:rPr lang="en-US" altLang="zh-CN" sz="2800"/>
              <a:t>]</a:t>
            </a:r>
            <a:r>
              <a:rPr lang="zh-CN" altLang="en-US" sz="2800"/>
              <a:t> 区间随机选择的质数。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60350"/>
            <a:ext cx="7993062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91544" y="3140968"/>
            <a:ext cx="8301806" cy="3077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3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C0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这个算法是“确定”的吗？</a:t>
            </a:r>
            <a:endParaRPr lang="en-US" altLang="zh-C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C0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什么是“随机”的呢？</a:t>
            </a:r>
            <a:endParaRPr lang="en-US" altLang="zh-C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C00000"/>
              </a:soli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它的</a:t>
            </a:r>
            <a:r>
              <a:rPr lang="en-US" altLang="zh-CN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best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和</a:t>
            </a:r>
            <a:r>
              <a:rPr lang="en-US" altLang="zh-CN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worst case</a:t>
            </a:r>
            <a:r>
              <a:rPr lang="zh-CN" alt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C00000"/>
                </a:solidFill>
                <a:latin typeface="Arial" charset="0"/>
                <a:ea typeface="宋体" charset="-122"/>
              </a:rPr>
              <a:t>是什么？</a:t>
            </a:r>
            <a:endParaRPr lang="en-US" altLang="zh-CN" sz="4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6528048" y="2240868"/>
            <a:ext cx="5472608" cy="18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那么，有没有问：一般情况下，代价会如何</a:t>
            </a:r>
            <a:r>
              <a:rPr lang="zh-CN" altLang="en-US" sz="3200" b="1" dirty="0" smtClean="0"/>
              <a:t>？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50900"/>
          </a:xfrm>
        </p:spPr>
        <p:txBody>
          <a:bodyPr/>
          <a:lstStyle/>
          <a:p>
            <a:r>
              <a:rPr lang="zh-CN" altLang="en-US" smtClean="0"/>
              <a:t>协议描述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052514"/>
            <a:ext cx="82073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3592" y="2348880"/>
            <a:ext cx="7609776" cy="181588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你能看出这样做的好处吗？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关于通信量</a:t>
            </a: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2170113" y="1412875"/>
            <a:ext cx="691356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sz="2400"/>
              <a:t>原来最坏情况下要传输</a:t>
            </a:r>
            <a:r>
              <a:rPr lang="zh-CN" altLang="en-US" sz="2400" i="1"/>
              <a:t> </a:t>
            </a:r>
            <a:r>
              <a:rPr lang="en-US" altLang="zh-CN" sz="2400" i="1"/>
              <a:t>n</a:t>
            </a:r>
            <a:r>
              <a:rPr lang="zh-CN" altLang="en-US" sz="2400"/>
              <a:t> 位信息。</a:t>
            </a:r>
            <a:endParaRPr lang="en-US" altLang="zh-CN" sz="2400"/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sz="2400"/>
              <a:t>现在只需要传输两个不大于</a:t>
            </a:r>
            <a:r>
              <a:rPr lang="en-US" altLang="zh-CN" sz="2400" i="1"/>
              <a:t>n</a:t>
            </a:r>
            <a:r>
              <a:rPr lang="en-US" altLang="zh-CN" sz="2400" baseline="30000"/>
              <a:t>2</a:t>
            </a:r>
            <a:r>
              <a:rPr lang="zh-CN" altLang="en-US" sz="2400"/>
              <a:t>的信息。每个信息的位数为：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241550"/>
            <a:ext cx="316865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141664"/>
            <a:ext cx="748823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7608" y="2348880"/>
            <a:ext cx="6991016" cy="181588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1430"/>
                <a:solidFill>
                  <a:srgbClr val="996633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1430"/>
                <a:solidFill>
                  <a:srgbClr val="996633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5400" b="1" dirty="0">
                <a:ln w="11430"/>
                <a:solidFill>
                  <a:srgbClr val="996633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1430"/>
              <a:solidFill>
                <a:srgbClr val="996633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1430"/>
                <a:solidFill>
                  <a:srgbClr val="996633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你觉得这个结果可靠吗？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2133600" y="400051"/>
            <a:ext cx="64087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sz="2000"/>
              <a:t>假设 </a:t>
            </a:r>
            <a:r>
              <a:rPr lang="en-US" altLang="zh-CN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01111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15;  </a:t>
            </a:r>
            <a:r>
              <a:rPr lang="en-US" altLang="zh-CN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10110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=22;  </a:t>
            </a:r>
            <a:r>
              <a:rPr lang="en-US" altLang="zh-CN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PRIM(25) ={2, 3, 5, 7, 11, 13, 17, 19, 23};</a:t>
            </a:r>
            <a:endParaRPr lang="zh-CN" altLang="en-US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74825" y="1268413"/>
            <a:ext cx="6192838" cy="2520950"/>
            <a:chOff x="250825" y="1268413"/>
            <a:chExt cx="6192838" cy="2520950"/>
          </a:xfrm>
        </p:grpSpPr>
        <p:pic>
          <p:nvPicPr>
            <p:cNvPr id="4813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1412875"/>
              <a:ext cx="5976937" cy="2376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250825" y="1268413"/>
              <a:ext cx="6192838" cy="25209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138" name="TextBox 5"/>
            <p:cNvSpPr txBox="1">
              <a:spLocks noChangeArrowheads="1"/>
            </p:cNvSpPr>
            <p:nvPr/>
          </p:nvSpPr>
          <p:spPr bwMode="auto">
            <a:xfrm>
              <a:off x="4211638" y="1989138"/>
              <a:ext cx="1152525" cy="15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9600">
                  <a:solidFill>
                    <a:srgbClr val="FF0000"/>
                  </a:solidFill>
                  <a:sym typeface="Wingdings 2" panose="05020102010507070707" pitchFamily="18" charset="2"/>
                </a:rPr>
                <a:t></a:t>
              </a:r>
              <a:endParaRPr lang="zh-CN" altLang="en-US" sz="96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11675" y="3613150"/>
            <a:ext cx="5761038" cy="2681288"/>
            <a:chOff x="2987949" y="3613639"/>
            <a:chExt cx="5761037" cy="2680799"/>
          </a:xfrm>
        </p:grpSpPr>
        <p:pic>
          <p:nvPicPr>
            <p:cNvPr id="4813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3685869"/>
              <a:ext cx="5545138" cy="230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圆角矩形 7"/>
            <p:cNvSpPr/>
            <p:nvPr/>
          </p:nvSpPr>
          <p:spPr>
            <a:xfrm>
              <a:off x="2987949" y="3613639"/>
              <a:ext cx="5761037" cy="244747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135" name="TextBox 8"/>
            <p:cNvSpPr txBox="1">
              <a:spLocks noChangeArrowheads="1"/>
            </p:cNvSpPr>
            <p:nvPr/>
          </p:nvSpPr>
          <p:spPr bwMode="auto">
            <a:xfrm>
              <a:off x="6588125" y="4724400"/>
              <a:ext cx="1368425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9600">
                  <a:solidFill>
                    <a:srgbClr val="FF0000"/>
                  </a:solidFill>
                  <a:sym typeface="Wingdings 2" panose="05020102010507070707" pitchFamily="18" charset="2"/>
                </a:rPr>
                <a:t></a:t>
              </a:r>
              <a:endParaRPr lang="zh-CN" altLang="en-US" sz="96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2063750" y="417514"/>
            <a:ext cx="8229600" cy="1139825"/>
          </a:xfrm>
        </p:spPr>
        <p:txBody>
          <a:bodyPr/>
          <a:lstStyle/>
          <a:p>
            <a:r>
              <a:rPr lang="zh-CN" altLang="en-US" smtClean="0"/>
              <a:t>出错的概率有多大？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2251"/>
            <a:ext cx="520065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644901"/>
            <a:ext cx="67691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5225" y="5153025"/>
            <a:ext cx="5975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关键是什么：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这个概率有多小？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两个关于质数的结论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2063751" y="1700213"/>
            <a:ext cx="8208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对任意</a:t>
            </a:r>
            <a:r>
              <a:rPr lang="en-US" altLang="zh-CN" sz="2400"/>
              <a:t>m&gt;67,                        , </a:t>
            </a:r>
            <a:r>
              <a:rPr lang="zh-CN" altLang="en-US" sz="2400"/>
              <a:t>因此对任意</a:t>
            </a:r>
            <a:r>
              <a:rPr lang="en-US" altLang="zh-CN" sz="2400" i="1"/>
              <a:t>n</a:t>
            </a:r>
            <a:r>
              <a:rPr lang="en-US" altLang="zh-CN" sz="2400">
                <a:sym typeface="Symbol" panose="05050102010706020507" pitchFamily="18" charset="2"/>
              </a:rPr>
              <a:t>9, </a:t>
            </a:r>
            <a:endParaRPr lang="zh-CN" altLang="en-US" sz="240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1570039"/>
            <a:ext cx="18716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148431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573338"/>
            <a:ext cx="84756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2735263" y="4365626"/>
            <a:ext cx="5472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注意：如果</a:t>
            </a:r>
            <a:r>
              <a:rPr lang="en-US" altLang="zh-CN" sz="2800" i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800" i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bad prime</a:t>
            </a: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出错率大致的概念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73176"/>
            <a:ext cx="76327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4943476" y="4584701"/>
            <a:ext cx="2232025" cy="1008063"/>
          </a:xfrm>
          <a:prstGeom prst="ellipse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002" y="1916832"/>
            <a:ext cx="7488832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10: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如果</a:t>
            </a:r>
            <a:r>
              <a:rPr lang="en-US" altLang="zh-CN" sz="48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x,y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确实相等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 则没有“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bad prime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”。这个结论对降低出错率有什么意义？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011364"/>
            <a:ext cx="7848600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927351" y="3716338"/>
            <a:ext cx="6481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简单、高效是有代价的，所以随机算法经常用于那些“难”问题，牺牲“一点点”正确性。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Average-Case Analysis of Algorithms</a:t>
            </a:r>
            <a:endParaRPr lang="zh-CN" altLang="en-US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89800" y="2132856"/>
            <a:ext cx="11126964" cy="2808312"/>
            <a:chOff x="1847850" y="1484313"/>
            <a:chExt cx="8496300" cy="2881312"/>
          </a:xfrm>
        </p:grpSpPr>
        <p:pic>
          <p:nvPicPr>
            <p:cNvPr id="92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850" y="1484313"/>
              <a:ext cx="8496300" cy="2881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1847850" y="1484313"/>
              <a:ext cx="1295400" cy="431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856789" y="3803650"/>
              <a:ext cx="454025" cy="431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2" name="组合 1"/>
            <p:cNvGrpSpPr>
              <a:grpSpLocks/>
            </p:cNvGrpSpPr>
            <p:nvPr/>
          </p:nvGrpSpPr>
          <p:grpSpPr bwMode="auto">
            <a:xfrm>
              <a:off x="1847850" y="2852739"/>
              <a:ext cx="8362950" cy="504825"/>
              <a:chOff x="323850" y="2852738"/>
              <a:chExt cx="8362950" cy="50482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555875" y="2852738"/>
                <a:ext cx="613092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23850" y="3357563"/>
                <a:ext cx="417671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3" y="2060849"/>
            <a:ext cx="6768752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经证明正确的确定算法不会出错吗？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，如何扩展证明引理</a:t>
            </a:r>
            <a:r>
              <a:rPr lang="en-US" altLang="zh-CN" dirty="0" smtClean="0"/>
              <a:t>5.4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22" y="2708920"/>
            <a:ext cx="7760378" cy="151665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77073"/>
            <a:ext cx="7760378" cy="63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476250"/>
            <a:ext cx="8229600" cy="941388"/>
          </a:xfrm>
        </p:spPr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CS pp.340-: 4, 8</a:t>
            </a:r>
          </a:p>
          <a:p>
            <a:r>
              <a:rPr lang="en-US" altLang="zh-CN" smtClean="0"/>
              <a:t>CS pp.355-: 1, 2, 4, 6, 12, 16, 18</a:t>
            </a:r>
          </a:p>
          <a:p>
            <a:r>
              <a:rPr lang="en-US" altLang="zh-CN" smtClean="0"/>
              <a:t>TC pp.122-: Ex.5.2-1, 5.2-2, 5.2-4</a:t>
            </a:r>
          </a:p>
          <a:p>
            <a:r>
              <a:rPr lang="en-US" altLang="zh-CN" smtClean="0"/>
              <a:t>TC pp.128-: Ex.5.3-1 – Ex.5.3-4</a:t>
            </a:r>
          </a:p>
          <a:p>
            <a:r>
              <a:rPr lang="en-US" altLang="zh-CN" smtClean="0"/>
              <a:t>TC pp.143-: prob.5-2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如何识别</a:t>
            </a:r>
            <a:r>
              <a:rPr lang="en-US" altLang="zh-CN" smtClean="0"/>
              <a:t>bad primes?</a:t>
            </a:r>
            <a:endParaRPr lang="zh-CN" altLang="en-US" smtClean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700214"/>
            <a:ext cx="27368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1700214"/>
            <a:ext cx="28797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2276476"/>
            <a:ext cx="40322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500439"/>
            <a:ext cx="79200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55913" y="4508501"/>
            <a:ext cx="4392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你能得出什么有用的结论吗？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5084764"/>
            <a:ext cx="7200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467600" cy="777875"/>
          </a:xfrm>
        </p:spPr>
        <p:txBody>
          <a:bodyPr/>
          <a:lstStyle/>
          <a:p>
            <a:r>
              <a:rPr lang="en-US" altLang="zh-CN" smtClean="0"/>
              <a:t>Bad Primes</a:t>
            </a:r>
            <a:r>
              <a:rPr lang="zh-CN" altLang="en-US" smtClean="0"/>
              <a:t>数量的上限</a:t>
            </a:r>
          </a:p>
        </p:txBody>
      </p:sp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2063751" y="1196976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显然：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1" y="1081088"/>
            <a:ext cx="47529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2105026" y="1739901"/>
            <a:ext cx="417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你还记得“算术基本定理”吗？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205038"/>
            <a:ext cx="6553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3063875"/>
            <a:ext cx="4032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6751"/>
            <a:ext cx="2592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/>
          <p:nvPr/>
        </p:nvCxnSpPr>
        <p:spPr>
          <a:xfrm flipH="1">
            <a:off x="6672263" y="1557339"/>
            <a:ext cx="647700" cy="24479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1088" y="4437064"/>
            <a:ext cx="7129462" cy="1512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2208214" y="4437064"/>
            <a:ext cx="7559675" cy="1584325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260351"/>
            <a:ext cx="6092825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6248401" y="862014"/>
            <a:ext cx="30972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Histogram for 10 flips of a coin</a:t>
            </a:r>
            <a:endParaRPr lang="zh-CN" altLang="en-US" sz="280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3153" y="4077072"/>
            <a:ext cx="8280920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:</a:t>
            </a:r>
            <a:endParaRPr lang="en-US" altLang="zh-CN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你能否结合这个图解释与随机变量相关的以下的概念</a:t>
            </a:r>
            <a:r>
              <a:rPr lang="en-US" altLang="zh-CN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:</a:t>
            </a:r>
            <a:r>
              <a:rPr lang="zh-CN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 期望值、分布以及它们之间的关系？</a:t>
            </a:r>
            <a:endParaRPr lang="en-US" altLang="zh-CN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0016" y="1426666"/>
            <a:ext cx="3888432" cy="230832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图中纵坐标值是怎么得出来的？</a:t>
            </a:r>
            <a:endParaRPr lang="en-US" altLang="zh-CN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1296989"/>
            <a:ext cx="4259263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2782888" y="620714"/>
            <a:ext cx="30972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Histogram for answers for a 10-problem test</a:t>
            </a:r>
            <a:endParaRPr lang="zh-CN" altLang="en-US" sz="24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00375" y="4221164"/>
            <a:ext cx="5399088" cy="1152525"/>
            <a:chOff x="1475656" y="4437112"/>
            <a:chExt cx="5400600" cy="1152128"/>
          </a:xfrm>
        </p:grpSpPr>
        <p:sp>
          <p:nvSpPr>
            <p:cNvPr id="15369" name="TextBox 2"/>
            <p:cNvSpPr txBox="1">
              <a:spLocks noChangeArrowheads="1"/>
            </p:cNvSpPr>
            <p:nvPr/>
          </p:nvSpPr>
          <p:spPr bwMode="auto">
            <a:xfrm>
              <a:off x="1475656" y="4437112"/>
              <a:ext cx="47525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贝努利试验过程：</a:t>
              </a:r>
            </a:p>
          </p:txBody>
        </p:sp>
        <p:pic>
          <p:nvPicPr>
            <p:cNvPr id="1537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4898777"/>
              <a:ext cx="5256584" cy="69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297239" y="5373689"/>
            <a:ext cx="2943225" cy="657225"/>
            <a:chOff x="1772532" y="5373216"/>
            <a:chExt cx="2943483" cy="657364"/>
          </a:xfrm>
        </p:grpSpPr>
        <p:sp>
          <p:nvSpPr>
            <p:cNvPr id="15367" name="TextBox 5"/>
            <p:cNvSpPr txBox="1">
              <a:spLocks noChangeArrowheads="1"/>
            </p:cNvSpPr>
            <p:nvPr/>
          </p:nvSpPr>
          <p:spPr bwMode="auto">
            <a:xfrm>
              <a:off x="1772532" y="5487307"/>
              <a:ext cx="10120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/>
                <a:t>当</a:t>
              </a:r>
              <a:r>
                <a:rPr lang="en-US" altLang="zh-CN" sz="1800" i="1"/>
                <a:t>k</a:t>
              </a:r>
              <a:r>
                <a:rPr lang="en-US" altLang="zh-CN" sz="1800"/>
                <a:t>=8, </a:t>
              </a:r>
              <a:endParaRPr lang="zh-CN" altLang="en-US" sz="1800"/>
            </a:p>
          </p:txBody>
        </p:sp>
        <p:graphicFrame>
          <p:nvGraphicFramePr>
            <p:cNvPr id="15368" name="Object 6"/>
            <p:cNvGraphicFramePr>
              <a:graphicFrameLocks noChangeAspect="1"/>
            </p:cNvGraphicFramePr>
            <p:nvPr/>
          </p:nvGraphicFramePr>
          <p:xfrm>
            <a:off x="2650854" y="5373216"/>
            <a:ext cx="2065161" cy="657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7" name="Equation" r:id="rId6" imgW="1473200" imgH="457200" progId="Equation.3">
                    <p:embed/>
                  </p:oleObj>
                </mc:Choice>
                <mc:Fallback>
                  <p:oleObj name="Equation" r:id="rId6" imgW="1473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0854" y="5373216"/>
                          <a:ext cx="2065161" cy="657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692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1" y="2132856"/>
            <a:ext cx="1103949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1993900" y="692151"/>
            <a:ext cx="8229600" cy="1139825"/>
          </a:xfrm>
        </p:spPr>
        <p:txBody>
          <a:bodyPr/>
          <a:lstStyle/>
          <a:p>
            <a:r>
              <a:rPr lang="zh-CN" altLang="en-US" smtClean="0"/>
              <a:t>让随机“更随机”</a:t>
            </a:r>
          </a:p>
        </p:txBody>
      </p:sp>
    </p:spTree>
    <p:extLst>
      <p:ext uri="{BB962C8B-B14F-4D97-AF65-F5344CB8AC3E}">
        <p14:creationId xmlns:p14="http://schemas.microsoft.com/office/powerpoint/2010/main" val="40784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81200" y="374651"/>
            <a:ext cx="8229600" cy="1139825"/>
          </a:xfrm>
        </p:spPr>
        <p:txBody>
          <a:bodyPr/>
          <a:lstStyle/>
          <a:p>
            <a:r>
              <a:rPr lang="zh-CN" altLang="en-US" smtClean="0"/>
              <a:t>条件期望值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47850" y="1176338"/>
            <a:ext cx="8229600" cy="5078412"/>
          </a:xfrm>
        </p:spPr>
        <p:txBody>
          <a:bodyPr/>
          <a:lstStyle/>
          <a:p>
            <a:r>
              <a:rPr lang="zh-CN" altLang="en-US" sz="2400" dirty="0"/>
              <a:t>将</a:t>
            </a:r>
            <a:r>
              <a:rPr lang="en-US" altLang="zh-CN" sz="2400" dirty="0"/>
              <a:t>penny</a:t>
            </a:r>
            <a:r>
              <a:rPr lang="zh-CN" altLang="en-US" sz="2400" dirty="0"/>
              <a:t>也纳入：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/>
              <a:t>引入条件期望值：</a:t>
            </a:r>
            <a:endParaRPr lang="en-US" altLang="zh-CN" sz="2400" dirty="0"/>
          </a:p>
          <a:p>
            <a:pPr>
              <a:spcBef>
                <a:spcPts val="2400"/>
              </a:spcBef>
            </a:pPr>
            <a:endParaRPr lang="en-US" altLang="zh-CN" sz="2400" i="1" dirty="0"/>
          </a:p>
          <a:p>
            <a:pPr>
              <a:spcBef>
                <a:spcPts val="2400"/>
              </a:spcBef>
            </a:pPr>
            <a:r>
              <a:rPr lang="en-US" altLang="zh-CN" sz="2400" i="1" dirty="0"/>
              <a:t>X</a:t>
            </a:r>
            <a:r>
              <a:rPr lang="zh-CN" altLang="en-US" sz="2400" dirty="0"/>
              <a:t>的期望值；</a:t>
            </a:r>
            <a:endParaRPr lang="en-US" altLang="zh-CN" sz="2400" i="1" dirty="0"/>
          </a:p>
          <a:p>
            <a:pPr lvl="1">
              <a:spcBef>
                <a:spcPct val="0"/>
              </a:spcBef>
            </a:pPr>
            <a:endParaRPr lang="en-US" altLang="zh-CN" sz="2000" dirty="0"/>
          </a:p>
          <a:p>
            <a:pPr lvl="1">
              <a:spcBef>
                <a:spcPct val="0"/>
              </a:spcBef>
            </a:pPr>
            <a:endParaRPr lang="en-US" altLang="zh-CN" sz="2000" dirty="0"/>
          </a:p>
          <a:p>
            <a:pPr lvl="1">
              <a:spcBef>
                <a:spcPct val="0"/>
              </a:spcBef>
            </a:pPr>
            <a:r>
              <a:rPr lang="zh-CN" altLang="en-US" sz="2000" dirty="0"/>
              <a:t>若</a:t>
            </a:r>
            <a:r>
              <a:rPr lang="en-US" altLang="zh-CN" sz="2000" i="1" dirty="0"/>
              <a:t>F</a:t>
            </a:r>
            <a:r>
              <a:rPr lang="en-US" altLang="zh-CN" sz="2000" dirty="0"/>
              <a:t>=</a:t>
            </a:r>
            <a:r>
              <a:rPr lang="zh-CN" altLang="en-US" sz="2000" dirty="0"/>
              <a:t>“</a:t>
            </a:r>
            <a:r>
              <a:rPr lang="en-US" altLang="zh-CN" sz="2000" dirty="0"/>
              <a:t>Head</a:t>
            </a:r>
            <a:r>
              <a:rPr lang="zh-CN" altLang="en-US" sz="2000" dirty="0"/>
              <a:t>”：</a:t>
            </a:r>
            <a:endParaRPr lang="en-US" altLang="zh-CN" sz="2000" dirty="0"/>
          </a:p>
          <a:p>
            <a:pPr lvl="1">
              <a:spcBef>
                <a:spcPct val="0"/>
              </a:spcBef>
            </a:pPr>
            <a:endParaRPr lang="en-US" altLang="zh-CN" sz="2000" dirty="0"/>
          </a:p>
          <a:p>
            <a:pPr lvl="1">
              <a:spcBef>
                <a:spcPts val="1800"/>
              </a:spcBef>
            </a:pPr>
            <a:r>
              <a:rPr lang="zh-CN" altLang="en-US" sz="2000" dirty="0"/>
              <a:t>若</a:t>
            </a:r>
            <a:r>
              <a:rPr lang="en-US" altLang="zh-CN" sz="2000" i="1" dirty="0"/>
              <a:t>F</a:t>
            </a:r>
            <a:r>
              <a:rPr lang="en-US" altLang="zh-CN" sz="2000" dirty="0"/>
              <a:t>=</a:t>
            </a:r>
            <a:r>
              <a:rPr lang="zh-CN" altLang="en-US" sz="2000" dirty="0"/>
              <a:t>“</a:t>
            </a:r>
            <a:r>
              <a:rPr lang="en-US" altLang="zh-CN" sz="2000" dirty="0"/>
              <a:t>Tail</a:t>
            </a:r>
            <a:r>
              <a:rPr lang="zh-CN" altLang="en-US" sz="2000" dirty="0"/>
              <a:t>”：</a:t>
            </a:r>
            <a:endParaRPr lang="en-US" altLang="zh-CN" sz="2000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176338"/>
            <a:ext cx="43195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1608138"/>
            <a:ext cx="583247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492376"/>
            <a:ext cx="3960812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367" name="Object 5"/>
          <p:cNvGraphicFramePr>
            <a:graphicFrameLocks noChangeAspect="1"/>
          </p:cNvGraphicFramePr>
          <p:nvPr>
            <p:extLst/>
          </p:nvPr>
        </p:nvGraphicFramePr>
        <p:xfrm>
          <a:off x="4458847" y="4853167"/>
          <a:ext cx="54721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7" imgW="3022600" imgH="431800" progId="Equation.3">
                  <p:embed/>
                </p:oleObj>
              </mc:Choice>
              <mc:Fallback>
                <p:oleObj name="Equation" r:id="rId7" imgW="302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847" y="4853167"/>
                        <a:ext cx="547211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6"/>
          <p:cNvGraphicFramePr>
            <a:graphicFrameLocks noChangeAspect="1"/>
          </p:cNvGraphicFramePr>
          <p:nvPr>
            <p:extLst/>
          </p:nvPr>
        </p:nvGraphicFramePr>
        <p:xfrm>
          <a:off x="4773612" y="5867400"/>
          <a:ext cx="25209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9" imgW="1358310" imgH="215806" progId="Equation.3">
                  <p:embed/>
                </p:oleObj>
              </mc:Choice>
              <mc:Fallback>
                <p:oleObj name="Equation" r:id="rId9" imgW="135831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2" y="5867400"/>
                        <a:ext cx="25209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93" y="3835596"/>
            <a:ext cx="3097212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7300822" y="3757969"/>
            <a:ext cx="30241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这里</a:t>
            </a:r>
            <a:r>
              <a:rPr lang="en-US" altLang="zh-CN" sz="1800" i="1" dirty="0"/>
              <a:t>n</a:t>
            </a:r>
            <a:r>
              <a:rPr lang="en-US" altLang="zh-CN" sz="1800" dirty="0"/>
              <a:t>=2</a:t>
            </a:r>
            <a:r>
              <a:rPr lang="zh-CN" altLang="en-US" sz="1800" dirty="0"/>
              <a:t>；</a:t>
            </a:r>
            <a:r>
              <a:rPr lang="en-US" altLang="zh-CN" sz="1800" i="1" dirty="0"/>
              <a:t>P</a:t>
            </a:r>
            <a:r>
              <a:rPr lang="en-US" altLang="zh-CN" sz="1800" dirty="0"/>
              <a:t>(</a:t>
            </a:r>
            <a:r>
              <a:rPr lang="en-US" altLang="zh-CN" sz="1800" i="1" dirty="0"/>
              <a:t>F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)=</a:t>
            </a:r>
            <a:r>
              <a:rPr lang="en-US" altLang="zh-CN" sz="1800" i="1" dirty="0"/>
              <a:t>P</a:t>
            </a:r>
            <a:r>
              <a:rPr lang="en-US" altLang="zh-CN" sz="1800" dirty="0"/>
              <a:t>(</a:t>
            </a:r>
            <a:r>
              <a:rPr lang="en-US" altLang="zh-CN" sz="1800" i="1" dirty="0"/>
              <a:t>F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)=0.5</a:t>
            </a: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1800" dirty="0">
                <a:sym typeface="Symbol" panose="05050102010706020507" pitchFamily="18" charset="2"/>
              </a:rPr>
              <a:t> </a:t>
            </a:r>
            <a:r>
              <a:rPr lang="en-US" altLang="zh-CN" sz="1800" i="1" dirty="0">
                <a:sym typeface="Symbol" panose="05050102010706020507" pitchFamily="18" charset="2"/>
              </a:rPr>
              <a:t>E</a:t>
            </a:r>
            <a:r>
              <a:rPr lang="en-US" altLang="zh-CN" sz="1800" dirty="0">
                <a:sym typeface="Symbol" panose="05050102010706020507" pitchFamily="18" charset="2"/>
              </a:rPr>
              <a:t>(</a:t>
            </a:r>
            <a:r>
              <a:rPr lang="en-US" altLang="zh-CN" sz="1800" i="1" dirty="0"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sym typeface="Symbol" panose="05050102010706020507" pitchFamily="18" charset="2"/>
              </a:rPr>
              <a:t>) = (30+20)/2 = 25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28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919288" y="277814"/>
            <a:ext cx="8507412" cy="1139825"/>
          </a:xfrm>
        </p:spPr>
        <p:txBody>
          <a:bodyPr/>
          <a:lstStyle/>
          <a:p>
            <a:r>
              <a:rPr lang="en-US" altLang="zh-CN" smtClean="0"/>
              <a:t>Average case Analysis of an Algorithm</a:t>
            </a:r>
            <a:endParaRPr lang="zh-CN" altLang="en-US" smtClean="0"/>
          </a:p>
        </p:txBody>
      </p:sp>
      <p:pic>
        <p:nvPicPr>
          <p:cNvPr id="11267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392" y="2276872"/>
            <a:ext cx="11201844" cy="2429023"/>
          </a:xfrm>
        </p:spPr>
      </p:pic>
      <p:sp>
        <p:nvSpPr>
          <p:cNvPr id="5" name="矩形 4"/>
          <p:cNvSpPr/>
          <p:nvPr/>
        </p:nvSpPr>
        <p:spPr>
          <a:xfrm>
            <a:off x="623392" y="2276872"/>
            <a:ext cx="460851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87488" y="3068960"/>
            <a:ext cx="1016351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47528" y="3933056"/>
            <a:ext cx="74888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5480" y="3717032"/>
            <a:ext cx="97210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hiring problem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算法中假设“应聘者随机到达”意味着什么</a:t>
            </a: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836712"/>
            <a:ext cx="7993063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1504" y="3645024"/>
            <a:ext cx="8928992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hiring problem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算法中分析算法所需要的随机变量是什么？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20688"/>
            <a:ext cx="7993063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8229600" cy="941388"/>
          </a:xfrm>
        </p:spPr>
        <p:txBody>
          <a:bodyPr/>
          <a:lstStyle/>
          <a:p>
            <a:r>
              <a:rPr lang="en-US" altLang="zh-CN" sz="4000" dirty="0"/>
              <a:t>Hiring-Assistant</a:t>
            </a:r>
            <a:r>
              <a:rPr lang="zh-CN" altLang="en-US" sz="4000" dirty="0"/>
              <a:t>算法的平均情况分析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983432" y="1412776"/>
            <a:ext cx="8820150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sz="4000" dirty="0"/>
              <a:t>涉及的随机变量：</a:t>
            </a:r>
            <a:endParaRPr lang="en-US" altLang="zh-CN" sz="4000" dirty="0"/>
          </a:p>
          <a:p>
            <a:pPr lvl="1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4000" dirty="0"/>
              <a:t>Hiring</a:t>
            </a:r>
            <a:r>
              <a:rPr lang="zh-CN" altLang="en-US" sz="4000" dirty="0"/>
              <a:t>操作执行次数：</a:t>
            </a:r>
            <a:r>
              <a:rPr lang="en-US" altLang="zh-CN" sz="4000" b="1" dirty="0"/>
              <a:t>X</a:t>
            </a:r>
            <a:r>
              <a:rPr lang="zh-CN" altLang="en-US" sz="4000" dirty="0"/>
              <a:t> </a:t>
            </a:r>
            <a:endParaRPr lang="en-US" altLang="zh-CN" sz="4000" dirty="0"/>
          </a:p>
          <a:p>
            <a:pPr lvl="1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lvl="1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40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140968"/>
            <a:ext cx="4248467" cy="9422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11957" y="4198154"/>
            <a:ext cx="7520007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这个公式的计算，难在哪里？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119336" y="5210385"/>
            <a:ext cx="11928648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观察到这个问题其实是在分析（甚至是统计）重复独立试验，能否简化？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 bldLvl="2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7351" y="142863"/>
            <a:ext cx="8229600" cy="941388"/>
          </a:xfrm>
        </p:spPr>
        <p:txBody>
          <a:bodyPr/>
          <a:lstStyle/>
          <a:p>
            <a:r>
              <a:rPr lang="en-US" altLang="zh-CN" sz="4000" dirty="0"/>
              <a:t>Hiring-Assistant</a:t>
            </a:r>
            <a:r>
              <a:rPr lang="zh-CN" altLang="en-US" sz="4000" dirty="0"/>
              <a:t>算法的平均情况分析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911424" y="978245"/>
            <a:ext cx="1099254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sz="2800" dirty="0"/>
              <a:t>涉及的随机变量：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/>
              <a:t>Hiring</a:t>
            </a:r>
            <a:r>
              <a:rPr lang="zh-CN" altLang="en-US" sz="2800" dirty="0"/>
              <a:t>操作执行次数：</a:t>
            </a:r>
            <a:r>
              <a:rPr lang="en-US" altLang="zh-CN" sz="2800" i="1" dirty="0"/>
              <a:t>X</a:t>
            </a:r>
            <a:r>
              <a:rPr lang="zh-CN" altLang="en-US" sz="2800" dirty="0"/>
              <a:t> ；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事件“第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个候选人被雇用”的</a:t>
            </a:r>
            <a:r>
              <a:rPr lang="en-US" altLang="zh-CN" sz="2800" dirty="0"/>
              <a:t>indicator</a:t>
            </a:r>
            <a:r>
              <a:rPr lang="zh-CN" altLang="en-US" sz="2800" dirty="0"/>
              <a:t>：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;</a:t>
            </a:r>
            <a:endParaRPr lang="zh-CN" altLang="en-US" sz="2800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636913"/>
            <a:ext cx="48736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575720" y="2636913"/>
            <a:ext cx="5040560" cy="716761"/>
          </a:xfrm>
          <a:prstGeom prst="roundRect">
            <a:avLst/>
          </a:prstGeom>
          <a:noFill/>
          <a:ln cmpd="tri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1" y="3581401"/>
            <a:ext cx="6511925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904312" y="5289275"/>
            <a:ext cx="2999656" cy="1243289"/>
            <a:chOff x="6925369" y="4221088"/>
            <a:chExt cx="1679079" cy="1087624"/>
          </a:xfrm>
          <a:solidFill>
            <a:schemeClr val="accent5">
              <a:lumMod val="20000"/>
              <a:lumOff val="80000"/>
            </a:schemeClr>
          </a:solidFill>
        </p:grpSpPr>
        <p:pic>
          <p:nvPicPr>
            <p:cNvPr id="225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5369" y="4221088"/>
              <a:ext cx="1679079" cy="57606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39" name="TextBox 4"/>
            <p:cNvSpPr txBox="1">
              <a:spLocks noChangeArrowheads="1"/>
            </p:cNvSpPr>
            <p:nvPr/>
          </p:nvSpPr>
          <p:spPr bwMode="auto">
            <a:xfrm>
              <a:off x="7164288" y="4797153"/>
              <a:ext cx="970291" cy="51155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为什么？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基于概率的算法分析与随机算法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输入数据的概率模型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outcomes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sample space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probability</a:t>
            </a:r>
          </a:p>
          <a:p>
            <a:pPr lvl="1"/>
            <a:r>
              <a:rPr lang="en-US" altLang="zh-CN" dirty="0" smtClean="0"/>
              <a:t>probability variant</a:t>
            </a:r>
          </a:p>
          <a:p>
            <a:pPr lvl="1"/>
            <a:r>
              <a:rPr lang="zh-CN" altLang="en-US" dirty="0" smtClean="0"/>
              <a:t>通过分布、期望来进行平均时间开销分析</a:t>
            </a:r>
            <a:endParaRPr lang="en-US" altLang="zh-CN" dirty="0" smtClean="0"/>
          </a:p>
          <a:p>
            <a:r>
              <a:rPr lang="zh-CN" altLang="en-US" dirty="0" smtClean="0"/>
              <a:t>难以给出概率模型时：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“制造”一个随机分布，进而利用这个随机分布进行概率分析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5782</TotalTime>
  <Pages>0</Pages>
  <Words>2375</Words>
  <Characters>0</Characters>
  <Application>Microsoft Office PowerPoint</Application>
  <DocSecurity>0</DocSecurity>
  <PresentationFormat>宽屏</PresentationFormat>
  <Lines>0</Lines>
  <Paragraphs>241</Paragraphs>
  <Slides>38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Aharoni</vt:lpstr>
      <vt:lpstr>黑体</vt:lpstr>
      <vt:lpstr>华文彩云</vt:lpstr>
      <vt:lpstr>华文行楷</vt:lpstr>
      <vt:lpstr>华文新魏</vt:lpstr>
      <vt:lpstr>楷体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Wingdings 2</vt:lpstr>
      <vt:lpstr>default</vt:lpstr>
      <vt:lpstr>Equation</vt:lpstr>
      <vt:lpstr>计算机问题求解 – 论题2-8     -  概率分析与随机算法</vt:lpstr>
      <vt:lpstr>PowerPoint 演示文稿</vt:lpstr>
      <vt:lpstr>Average-Case Analysis of Algorithms</vt:lpstr>
      <vt:lpstr>Average case Analysis of an Algorithm</vt:lpstr>
      <vt:lpstr>PowerPoint 演示文稿</vt:lpstr>
      <vt:lpstr>PowerPoint 演示文稿</vt:lpstr>
      <vt:lpstr>Hiring-Assistant算法的平均情况分析</vt:lpstr>
      <vt:lpstr>Hiring-Assistant算法的平均情况分析</vt:lpstr>
      <vt:lpstr>基于概率的算法分析与随机算法</vt:lpstr>
      <vt:lpstr>随机算法</vt:lpstr>
      <vt:lpstr>随机算法</vt:lpstr>
      <vt:lpstr>随机算法</vt:lpstr>
      <vt:lpstr>生成序列的“随机”排列</vt:lpstr>
      <vt:lpstr>什么是：得到任意可能的排列的机会是一样的</vt:lpstr>
      <vt:lpstr>试试看：</vt:lpstr>
      <vt:lpstr>如何证明InPlace算法也能产生URP?</vt:lpstr>
      <vt:lpstr>利用循环不变式的归纳</vt:lpstr>
      <vt:lpstr>一个关于网络通信的例子</vt:lpstr>
      <vt:lpstr>用随机的方法解决上述问题</vt:lpstr>
      <vt:lpstr>协议描述</vt:lpstr>
      <vt:lpstr>PowerPoint 演示文稿</vt:lpstr>
      <vt:lpstr>关于通信量</vt:lpstr>
      <vt:lpstr>PowerPoint 演示文稿</vt:lpstr>
      <vt:lpstr>PowerPoint 演示文稿</vt:lpstr>
      <vt:lpstr>出错的概率有多大？</vt:lpstr>
      <vt:lpstr>两个关于质数的结论</vt:lpstr>
      <vt:lpstr>出错率大致的概念</vt:lpstr>
      <vt:lpstr>PowerPoint 演示文稿</vt:lpstr>
      <vt:lpstr>PowerPoint 演示文稿</vt:lpstr>
      <vt:lpstr>PowerPoint 演示文稿</vt:lpstr>
      <vt:lpstr>Open Topics：</vt:lpstr>
      <vt:lpstr>课外作业</vt:lpstr>
      <vt:lpstr>如何识别bad primes?</vt:lpstr>
      <vt:lpstr>Bad Primes数量的上限</vt:lpstr>
      <vt:lpstr>PowerPoint 演示文稿</vt:lpstr>
      <vt:lpstr>PowerPoint 演示文稿</vt:lpstr>
      <vt:lpstr>让随机“更随机”</vt:lpstr>
      <vt:lpstr>条件期望值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152</cp:revision>
  <cp:lastPrinted>1601-01-01T00:00:00Z</cp:lastPrinted>
  <dcterms:created xsi:type="dcterms:W3CDTF">2010-10-07T02:50:25Z</dcterms:created>
  <dcterms:modified xsi:type="dcterms:W3CDTF">2018-04-24T13:59:03Z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