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3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4" r:id="rId9"/>
    <p:sldId id="304" r:id="rId10"/>
    <p:sldId id="285" r:id="rId11"/>
    <p:sldId id="280" r:id="rId12"/>
    <p:sldId id="281" r:id="rId13"/>
    <p:sldId id="282" r:id="rId14"/>
    <p:sldId id="299" r:id="rId15"/>
    <p:sldId id="283" r:id="rId16"/>
    <p:sldId id="286" r:id="rId17"/>
    <p:sldId id="303" r:id="rId18"/>
    <p:sldId id="287" r:id="rId19"/>
    <p:sldId id="300" r:id="rId20"/>
    <p:sldId id="301" r:id="rId21"/>
    <p:sldId id="288" r:id="rId22"/>
    <p:sldId id="289" r:id="rId23"/>
    <p:sldId id="290" r:id="rId24"/>
    <p:sldId id="308" r:id="rId25"/>
    <p:sldId id="291" r:id="rId26"/>
    <p:sldId id="292" r:id="rId27"/>
    <p:sldId id="307" r:id="rId28"/>
    <p:sldId id="293" r:id="rId29"/>
    <p:sldId id="294" r:id="rId30"/>
    <p:sldId id="305" r:id="rId31"/>
    <p:sldId id="306" r:id="rId3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9A1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95" autoAdjust="0"/>
  </p:normalViewPr>
  <p:slideViewPr>
    <p:cSldViewPr>
      <p:cViewPr varScale="1">
        <p:scale>
          <a:sx n="75" d="100"/>
          <a:sy n="75" d="100"/>
        </p:scale>
        <p:origin x="1104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97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B14B9A-820C-4469-AC2F-BD222029EB4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26804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最优子结构性质：最优解包含的子问题的解也一定是最优的；</a:t>
            </a:r>
            <a:endParaRPr lang="en-US" altLang="zh-CN" dirty="0" smtClean="0"/>
          </a:p>
          <a:p>
            <a:r>
              <a:rPr lang="zh-CN" altLang="en-US" dirty="0" smtClean="0"/>
              <a:t>最优子结构性质，能够保证我们这么一点：最优解必定是某些子问题的最优解的组合，因此，找出所有子问题的最优解，一定能够得到最优解。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14B9A-820C-4469-AC2F-BD222029EB4C}" type="slidenum">
              <a:rPr lang="zh-CN" altLang="zh-CN" smtClean="0"/>
              <a:pPr/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5387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贪心选择特性：</a:t>
            </a:r>
            <a:endParaRPr lang="en-US" altLang="zh-CN" dirty="0" smtClean="0"/>
          </a:p>
          <a:p>
            <a:r>
              <a:rPr lang="zh-CN" altLang="en-US" dirty="0" smtClean="0"/>
              <a:t>替换法证明。证明当前的最优选择</a:t>
            </a:r>
            <a:r>
              <a:rPr lang="en-US" altLang="zh-CN" dirty="0" err="1" smtClean="0"/>
              <a:t>Ck</a:t>
            </a:r>
            <a:r>
              <a:rPr lang="zh-CN" altLang="en-US" dirty="0" smtClean="0"/>
              <a:t>，必定存在于</a:t>
            </a:r>
            <a:r>
              <a:rPr lang="en-US" altLang="zh-CN" dirty="0" err="1" smtClean="0"/>
              <a:t>Sk</a:t>
            </a:r>
            <a:r>
              <a:rPr lang="zh-CN" altLang="en-US" dirty="0" smtClean="0"/>
              <a:t>子问题的某个最优方案中（贪心选择的策略不变）。</a:t>
            </a:r>
            <a:endParaRPr lang="en-US" altLang="zh-CN" dirty="0" smtClean="0"/>
          </a:p>
          <a:p>
            <a:r>
              <a:rPr lang="zh-CN" altLang="en-US" dirty="0" smtClean="0"/>
              <a:t>如果证明了这一点，我们可以结合最优子结构性质得到结论：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14B9A-820C-4469-AC2F-BD222029EB4C}" type="slidenum">
              <a:rPr lang="zh-CN" altLang="zh-CN" smtClean="0"/>
              <a:pPr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07628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替换法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14B9A-820C-4469-AC2F-BD222029EB4C}" type="slidenum">
              <a:rPr lang="zh-CN" altLang="zh-CN" smtClean="0"/>
              <a:pPr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05912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Sk</a:t>
            </a:r>
            <a:r>
              <a:rPr lang="zh-CN" altLang="en-US" dirty="0" smtClean="0"/>
              <a:t>定义下的子问题划分方法，形成了一个最优子结构性质；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数学归纳法</a:t>
            </a:r>
            <a:endParaRPr lang="en-US" altLang="zh-CN" dirty="0" smtClean="0"/>
          </a:p>
          <a:p>
            <a:r>
              <a:rPr lang="zh-CN" altLang="en-US" dirty="0" smtClean="0"/>
              <a:t>最优子结构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14B9A-820C-4469-AC2F-BD222029EB4C}" type="slidenum">
              <a:rPr lang="zh-CN" altLang="zh-CN" smtClean="0"/>
              <a:pPr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91233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0-1</a:t>
            </a:r>
            <a:r>
              <a:rPr lang="zh-CN" altLang="en-US" dirty="0" smtClean="0"/>
              <a:t>背包问题和</a:t>
            </a:r>
            <a:r>
              <a:rPr lang="en-US" altLang="zh-CN" dirty="0" smtClean="0"/>
              <a:t>fraction</a:t>
            </a:r>
            <a:r>
              <a:rPr lang="zh-CN" altLang="en-US" dirty="0" smtClean="0"/>
              <a:t>背包问题均有最优子结构性质：任意将某个装包方案分为两阶段，两个独立阶段的装包方案均是最优的。</a:t>
            </a:r>
            <a:endParaRPr lang="en-US" altLang="zh-CN" dirty="0" smtClean="0"/>
          </a:p>
          <a:p>
            <a:r>
              <a:rPr lang="en-US" altLang="zh-CN" dirty="0" smtClean="0"/>
              <a:t>0-1</a:t>
            </a:r>
            <a:r>
              <a:rPr lang="zh-CN" altLang="en-US" dirty="0" smtClean="0"/>
              <a:t>背包问题不具备“依据单价最高原则优先选择”的贪心选择特性：反例</a:t>
            </a:r>
            <a:endParaRPr lang="en-US" altLang="zh-CN" dirty="0" smtClean="0"/>
          </a:p>
          <a:p>
            <a:r>
              <a:rPr lang="en-US" altLang="zh-CN" dirty="0" smtClean="0"/>
              <a:t>Fraction</a:t>
            </a:r>
            <a:r>
              <a:rPr lang="zh-CN" altLang="en-US" dirty="0" smtClean="0"/>
              <a:t>背包问题具备“依据单价最高原则优先选择”的贪心选择特性：任意找到某个最优解方案，采用替换方法证明这种贪心选择一定在该最优方案中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14B9A-820C-4469-AC2F-BD222029EB4C}" type="slidenum">
              <a:rPr lang="zh-CN" altLang="zh-CN" smtClean="0"/>
              <a:pPr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663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前缀码：没有任何码字是其它码字的前缀。解码没有歧义。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14B9A-820C-4469-AC2F-BD222029EB4C}" type="slidenum">
              <a:rPr lang="zh-CN" altLang="zh-CN" smtClean="0"/>
              <a:pPr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68038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下划线部分，在后期证明贪心时用到</a:t>
            </a:r>
            <a:endParaRPr lang="en-US" altLang="zh-CN" dirty="0" smtClean="0"/>
          </a:p>
          <a:p>
            <a:r>
              <a:rPr lang="zh-CN" altLang="en-US" dirty="0" smtClean="0"/>
              <a:t>两次</a:t>
            </a:r>
            <a:r>
              <a:rPr lang="en-US" altLang="zh-CN" dirty="0" smtClean="0"/>
              <a:t>extract</a:t>
            </a:r>
            <a:r>
              <a:rPr lang="zh-CN" altLang="en-US" dirty="0" smtClean="0"/>
              <a:t>和一次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之后，我们面临了一个“新”的子问题。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14B9A-820C-4469-AC2F-BD222029EB4C}" type="slidenum">
              <a:rPr lang="zh-CN" altLang="zh-CN" smtClean="0"/>
              <a:pPr/>
              <a:t>22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69475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当前选择</a:t>
            </a:r>
            <a:r>
              <a:rPr lang="en-US" altLang="zh-CN" dirty="0" smtClean="0"/>
              <a:t>+</a:t>
            </a:r>
            <a:r>
              <a:rPr lang="zh-CN" altLang="en-US" dirty="0" smtClean="0"/>
              <a:t>子问题的最优解</a:t>
            </a:r>
            <a:r>
              <a:rPr lang="en-US" altLang="zh-CN" dirty="0" smtClean="0"/>
              <a:t>=</a:t>
            </a:r>
            <a:r>
              <a:rPr lang="zh-CN" altLang="en-US" dirty="0" smtClean="0"/>
              <a:t>原问题的最优解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最不频繁使用的，最长码长；树中高度最高，最先合并。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替换法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14B9A-820C-4469-AC2F-BD222029EB4C}" type="slidenum">
              <a:rPr lang="zh-CN" altLang="zh-CN" smtClean="0"/>
              <a:pPr/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39263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Xy</a:t>
            </a:r>
            <a:r>
              <a:rPr lang="zh-CN" altLang="en-US" dirty="0" smtClean="0"/>
              <a:t>是频率最低的两个字母；</a:t>
            </a:r>
            <a:endParaRPr lang="en-US" altLang="zh-CN" dirty="0" smtClean="0"/>
          </a:p>
          <a:p>
            <a:r>
              <a:rPr lang="en-US" altLang="zh-CN" dirty="0" smtClean="0"/>
              <a:t>T</a:t>
            </a:r>
            <a:r>
              <a:rPr lang="zh-CN" altLang="en-US" dirty="0" smtClean="0"/>
              <a:t>是某种最优编码，但</a:t>
            </a:r>
            <a:r>
              <a:rPr lang="en-US" altLang="zh-CN" dirty="0" err="1" smtClean="0"/>
              <a:t>xy</a:t>
            </a:r>
            <a:r>
              <a:rPr lang="zh-CN" altLang="en-US" dirty="0" smtClean="0"/>
              <a:t>不是最深的兄弟，</a:t>
            </a:r>
            <a:r>
              <a:rPr lang="en-US" altLang="zh-CN" dirty="0" smtClean="0"/>
              <a:t>ab</a:t>
            </a:r>
            <a:r>
              <a:rPr lang="zh-CN" altLang="en-US" dirty="0" smtClean="0"/>
              <a:t>是最深的；</a:t>
            </a:r>
            <a:endParaRPr lang="en-US" altLang="zh-CN" dirty="0" smtClean="0"/>
          </a:p>
          <a:p>
            <a:r>
              <a:rPr lang="zh-CN" altLang="en-US" dirty="0" smtClean="0"/>
              <a:t>构造一棵新树（编码）</a:t>
            </a:r>
            <a:r>
              <a:rPr lang="en-US" altLang="zh-CN" dirty="0" smtClean="0"/>
              <a:t>T’’</a:t>
            </a:r>
            <a:r>
              <a:rPr lang="zh-CN" altLang="en-US" dirty="0" smtClean="0"/>
              <a:t>，新树代价更小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14B9A-820C-4469-AC2F-BD222029EB4C}" type="slidenum">
              <a:rPr lang="zh-CN" altLang="zh-CN" smtClean="0"/>
              <a:pPr/>
              <a:t>25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2059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最优子结构：最优解包含相关子问题的最优解，且子问题独立求解。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一个问题的最优解，包含了某种分解方向下的子问题的最优解，该问题具有最优子结构性质（在该分解方案下）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继而</a:t>
            </a:r>
            <a:r>
              <a:rPr lang="zh-CN" altLang="en-US" dirty="0" smtClean="0"/>
              <a:t>，一旦存在这种方案，则问题本身具有最优子结构特性。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14B9A-820C-4469-AC2F-BD222029EB4C}" type="slidenum">
              <a:rPr lang="zh-CN" altLang="zh-CN" smtClean="0"/>
              <a:pPr/>
              <a:t>26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49817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给定一个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，求其最优前缀码：</a:t>
            </a:r>
            <a:endParaRPr lang="en-US" altLang="zh-CN" dirty="0" smtClean="0"/>
          </a:p>
          <a:p>
            <a:r>
              <a:rPr lang="zh-CN" altLang="en-US" dirty="0" smtClean="0"/>
              <a:t>给定某种编码方式产生的最优解：一定可以表现成一颗满二叉树，总是存在第一个选择：哪两个是最底层的叶节点</a:t>
            </a:r>
            <a:endParaRPr lang="en-US" altLang="zh-CN" dirty="0" smtClean="0"/>
          </a:p>
          <a:p>
            <a:r>
              <a:rPr lang="zh-CN" altLang="en-US" dirty="0" smtClean="0"/>
              <a:t>首选</a:t>
            </a:r>
            <a:r>
              <a:rPr lang="en-US" altLang="zh-CN" dirty="0" smtClean="0"/>
              <a:t>(</a:t>
            </a:r>
            <a:r>
              <a:rPr lang="zh-CN" altLang="en-US" dirty="0" smtClean="0"/>
              <a:t>最不频繁使用的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两个字母：</a:t>
            </a:r>
            <a:r>
              <a:rPr lang="en-US" altLang="zh-CN" dirty="0" smtClean="0"/>
              <a:t>choice</a:t>
            </a:r>
          </a:p>
          <a:p>
            <a:r>
              <a:rPr lang="zh-CN" altLang="en-US" dirty="0" smtClean="0"/>
              <a:t>子问题：</a:t>
            </a:r>
            <a:r>
              <a:rPr lang="en-US" altLang="zh-CN" dirty="0" err="1" smtClean="0"/>
              <a:t>zxy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‘’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‘’最优；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是一个</a:t>
            </a:r>
            <a:r>
              <a:rPr lang="zh-CN" altLang="en-US" dirty="0" smtClean="0"/>
              <a:t>最优解，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‘和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z,x,y</a:t>
            </a:r>
            <a:r>
              <a:rPr lang="en-US" altLang="zh-CN" dirty="0" smtClean="0"/>
              <a:t>}</a:t>
            </a:r>
            <a:r>
              <a:rPr lang="zh-CN" altLang="en-US" dirty="0" smtClean="0"/>
              <a:t>也一定是最优解。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14B9A-820C-4469-AC2F-BD222029EB4C}" type="slidenum">
              <a:rPr lang="zh-CN" altLang="zh-CN" smtClean="0"/>
              <a:pPr/>
              <a:t>28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52460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贪心：无需求出所有子问题的最优解。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14B9A-820C-4469-AC2F-BD222029EB4C}" type="slidenum">
              <a:rPr lang="zh-CN" altLang="zh-CN" smtClean="0"/>
              <a:pPr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28254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T’’’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T’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‘的最优编码树。’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14B9A-820C-4469-AC2F-BD222029EB4C}" type="slidenum">
              <a:rPr lang="zh-CN" altLang="zh-CN" smtClean="0"/>
              <a:pPr/>
              <a:t>29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731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具象思考：任取一种最优解，假设包含活动</a:t>
            </a:r>
            <a:r>
              <a:rPr lang="en-US" altLang="zh-CN" dirty="0" err="1" smtClean="0"/>
              <a:t>ak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a1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ak</a:t>
            </a:r>
            <a:r>
              <a:rPr lang="zh-CN" altLang="en-US" dirty="0" smtClean="0"/>
              <a:t>的子问题以及</a:t>
            </a:r>
            <a:r>
              <a:rPr lang="en-US" altLang="zh-CN" dirty="0" smtClean="0"/>
              <a:t>ak+1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an</a:t>
            </a:r>
            <a:r>
              <a:rPr lang="zh-CN" altLang="en-US" dirty="0" smtClean="0"/>
              <a:t>的子问题的解，一定是最优的；</a:t>
            </a:r>
            <a:endParaRPr lang="en-US" altLang="zh-CN" dirty="0" smtClean="0"/>
          </a:p>
          <a:p>
            <a:r>
              <a:rPr lang="zh-CN" altLang="en-US" dirty="0" smtClean="0"/>
              <a:t>再抽象思考（可以借鉴矩阵连乘）：将问题归结为求</a:t>
            </a:r>
            <a:r>
              <a:rPr lang="en-US" altLang="zh-CN" dirty="0" err="1" smtClean="0"/>
              <a:t>ai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aj</a:t>
            </a:r>
            <a:r>
              <a:rPr lang="zh-CN" altLang="en-US" dirty="0" smtClean="0"/>
              <a:t>的最优解，可以得到下一页的递归公式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14B9A-820C-4469-AC2F-BD222029EB4C}" type="slidenum">
              <a:rPr lang="zh-CN" altLang="zh-CN" smtClean="0"/>
              <a:pPr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2252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14B9A-820C-4469-AC2F-BD222029EB4C}" type="slidenum">
              <a:rPr lang="zh-CN" altLang="zh-CN" smtClean="0"/>
              <a:pPr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78068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如果我们每次都能很确定地定位那个最优解中必定存在的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k</a:t>
            </a:r>
            <a:r>
              <a:rPr lang="zh-CN" altLang="en-US" dirty="0" smtClean="0"/>
              <a:t>，则问题就简单很多了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zh-CN" altLang="en-US" dirty="0" smtClean="0"/>
              <a:t>比如：当前格局下，最早完成的活动，必定出现在最优解中。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但是特别要注意：这不是最优子结构性质带来的必然，因此我们必须要证明：在某种子问题分解方案中，我们的每一步选择都是最优解的选择（贪心特性）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14B9A-820C-4469-AC2F-BD222029EB4C}" type="slidenum">
              <a:rPr lang="zh-CN" altLang="zh-CN" smtClean="0"/>
              <a:pPr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95980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本质上说就是：每次确定一个子问题的解，并确保它必定是最优解的一部分。</a:t>
            </a:r>
            <a:endParaRPr lang="en-US" altLang="zh-CN" dirty="0" smtClean="0"/>
          </a:p>
          <a:p>
            <a:r>
              <a:rPr lang="zh-CN" altLang="en-US" dirty="0" smtClean="0"/>
              <a:t>多数时候表现为在一个线性多阶段决策中，选择当前最优解并能够确保是最终的最优解的一部分。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14B9A-820C-4469-AC2F-BD222029EB4C}" type="slidenum">
              <a:rPr lang="zh-CN" altLang="zh-CN" smtClean="0"/>
              <a:pPr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7113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特别关注，通常我们的多阶段选择会将</a:t>
            </a:r>
            <a:r>
              <a:rPr lang="en-US" altLang="zh-CN" dirty="0" smtClean="0"/>
              <a:t>C[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</a:t>
            </a:r>
            <a:r>
              <a:rPr lang="zh-CN" altLang="en-US" dirty="0" smtClean="0"/>
              <a:t>简化为</a:t>
            </a:r>
            <a:r>
              <a:rPr lang="en-US" altLang="zh-CN" dirty="0" err="1" smtClean="0"/>
              <a:t>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14B9A-820C-4469-AC2F-BD222029EB4C}" type="slidenum">
              <a:rPr lang="zh-CN" altLang="zh-CN" smtClean="0"/>
              <a:pPr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74032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为什么无条件地把</a:t>
            </a:r>
            <a:r>
              <a:rPr lang="en-US" altLang="zh-CN" dirty="0" smtClean="0"/>
              <a:t>a1</a:t>
            </a:r>
            <a:r>
              <a:rPr lang="zh-CN" altLang="en-US" dirty="0" smtClean="0"/>
              <a:t>放到最优解中？</a:t>
            </a:r>
            <a:endParaRPr lang="en-US" altLang="zh-CN" dirty="0" smtClean="0"/>
          </a:p>
          <a:p>
            <a:r>
              <a:rPr lang="zh-CN" altLang="en-US" dirty="0" smtClean="0"/>
              <a:t>输入活动可以按照结束时间单调递增排序；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14B9A-820C-4469-AC2F-BD222029EB4C}" type="slidenum">
              <a:rPr lang="zh-CN" altLang="zh-CN" smtClean="0"/>
              <a:pPr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423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两个子问题中：一个子问题的规模为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（广义上的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），剩余问题空间为另一个子问题。</a:t>
            </a:r>
            <a:endParaRPr lang="en-US" altLang="zh-CN" dirty="0" smtClean="0"/>
          </a:p>
          <a:p>
            <a:r>
              <a:rPr lang="zh-CN" altLang="en-US" dirty="0" smtClean="0"/>
              <a:t>需要证明：贪心选择的安全性；贪心选择</a:t>
            </a:r>
            <a:r>
              <a:rPr lang="en-US" altLang="zh-CN" dirty="0" smtClean="0"/>
              <a:t>+</a:t>
            </a:r>
            <a:r>
              <a:rPr lang="zh-CN" altLang="en-US" dirty="0" smtClean="0"/>
              <a:t>剩余子问题最优解</a:t>
            </a:r>
            <a:r>
              <a:rPr lang="en-US" altLang="zh-CN" dirty="0" smtClean="0"/>
              <a:t>=</a:t>
            </a:r>
            <a:r>
              <a:rPr lang="zh-CN" altLang="en-US" dirty="0" smtClean="0"/>
              <a:t>完整问题最优解。两个需要可以合并到后者中去证明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14B9A-820C-4469-AC2F-BD222029EB4C}" type="slidenum">
              <a:rPr lang="zh-CN" altLang="zh-CN" smtClean="0"/>
              <a:pPr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723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2E1CC-0C64-4909-89C7-EA51275FFF5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551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A9EF7-2AA5-4B42-83CD-9B7B1E80F1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099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41D932-BEB4-4D99-A23B-06E3BD03E04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801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4728C2-ED74-4CB4-B038-91953C4DD96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0182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3B5226-E7DD-41AE-BDEA-CD4581B0456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4690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6A6832-9D90-4E38-9892-16F432D0637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2432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071E97-154A-4ED3-B3A9-9E2439429F5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381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25D64-B5B5-4E56-8B64-4BD544DB514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720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D9F739-1FA3-4D25-89DE-C298C36B3C1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5724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252B09-BC14-4C96-BBC9-F427BF81FCA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641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A7C45E-023D-481B-BF2D-EA156DA3EC1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645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3A1AC4EB-28B6-47B6-B95A-594106691A3A}" type="slidenum">
              <a:rPr lang="zh-CN" altLang="zh-CN"/>
              <a:pPr/>
              <a:t>‹#›</a:t>
            </a:fld>
            <a:endParaRPr lang="zh-CN" altLang="zh-CN"/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论题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3-2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>    - 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贪心算法</a:t>
            </a:r>
            <a:endParaRPr lang="zh-CN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/>
              <a:t>8</a:t>
            </a:r>
            <a:r>
              <a:rPr lang="zh-CN" dirty="0" smtClean="0"/>
              <a:t>年</a:t>
            </a:r>
            <a:r>
              <a:rPr lang="en-US" altLang="zh-CN" dirty="0" smtClean="0"/>
              <a:t>09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dirty="0" smtClean="0"/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476251"/>
            <a:ext cx="5472113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27866" y="1772816"/>
            <a:ext cx="2790951" cy="21544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5</a:t>
            </a:r>
            <a:r>
              <a:rPr lang="zh-CN" altLang="en-US" sz="4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0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为什么不需要递归？</a:t>
            </a:r>
            <a:endParaRPr lang="en-US" altLang="zh-CN" sz="40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57906" y="4293096"/>
            <a:ext cx="5832649" cy="1600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6</a:t>
            </a:r>
            <a:r>
              <a:rPr lang="zh-CN" altLang="en-US" sz="4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为什么代价是线性的？</a:t>
            </a:r>
            <a:endParaRPr lang="en-US" altLang="zh-CN" sz="4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95600" y="1412777"/>
            <a:ext cx="7560840" cy="329320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7</a:t>
            </a:r>
            <a:r>
              <a:rPr lang="zh-CN" alt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仅仅具有“最优子结构”能保证贪心算法的正确吗？还需要什么条件？</a:t>
            </a:r>
            <a:endParaRPr lang="en-US" altLang="zh-CN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908050"/>
            <a:ext cx="8183563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1424" y="2952234"/>
            <a:ext cx="1044116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879A16"/>
                </a:solidFill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879A16"/>
                </a:solidFill>
                <a:latin typeface="Arial" charset="0"/>
                <a:ea typeface="宋体" charset="-122"/>
              </a:rPr>
              <a:t>8</a:t>
            </a:r>
            <a:r>
              <a:rPr lang="zh-CN" altLang="en-US" sz="4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879A16"/>
                </a:solidFill>
                <a:latin typeface="Arial" charset="0"/>
                <a:ea typeface="宋体" charset="-122"/>
              </a:rPr>
              <a:t>：</a:t>
            </a:r>
            <a:endParaRPr lang="en-US" altLang="zh-CN" sz="4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879A16"/>
              </a:soli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879A16"/>
                </a:solidFill>
                <a:latin typeface="Arial" charset="0"/>
                <a:ea typeface="宋体" charset="-122"/>
              </a:rPr>
              <a:t>你</a:t>
            </a:r>
            <a:r>
              <a:rPr lang="zh-CN" altLang="en-US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879A16"/>
                </a:solidFill>
                <a:latin typeface="Arial" charset="0"/>
                <a:ea typeface="宋体" charset="-122"/>
              </a:rPr>
              <a:t>能设想一个证明这个特性的基本方法吗？</a:t>
            </a:r>
            <a:endParaRPr lang="en-US" altLang="zh-CN" sz="4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879A16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981200" y="476250"/>
            <a:ext cx="8229600" cy="941388"/>
          </a:xfrm>
        </p:spPr>
        <p:txBody>
          <a:bodyPr/>
          <a:lstStyle/>
          <a:p>
            <a:r>
              <a:rPr lang="zh-CN" altLang="en-US" smtClean="0"/>
              <a:t>贪心算法解活动选择问题的正确性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124744"/>
            <a:ext cx="10585176" cy="562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7248128" y="5013176"/>
            <a:ext cx="40324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552" y="277814"/>
            <a:ext cx="7920880" cy="1495003"/>
          </a:xfrm>
        </p:spPr>
        <p:txBody>
          <a:bodyPr/>
          <a:lstStyle/>
          <a:p>
            <a:r>
              <a:rPr lang="en-US" altLang="zh-CN" dirty="0" smtClean="0"/>
              <a:t>How  to prove your greedy choice property?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84" y="2132856"/>
            <a:ext cx="11448015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6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9576" y="721296"/>
            <a:ext cx="6912768" cy="255454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9</a:t>
            </a: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为什么这个定理保证我们需要的正确性？</a:t>
            </a:r>
            <a:endParaRPr lang="en-US" altLang="zh-CN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424114" y="3957638"/>
            <a:ext cx="7775575" cy="1439862"/>
            <a:chOff x="899592" y="3957991"/>
            <a:chExt cx="7776864" cy="1440160"/>
          </a:xfrm>
        </p:grpSpPr>
        <p:pic>
          <p:nvPicPr>
            <p:cNvPr id="1536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3957991"/>
              <a:ext cx="7776864" cy="1440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ounded Rectangle 2"/>
            <p:cNvSpPr/>
            <p:nvPr/>
          </p:nvSpPr>
          <p:spPr>
            <a:xfrm>
              <a:off x="899592" y="3957991"/>
              <a:ext cx="4032918" cy="4795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r>
              <a:rPr lang="en-US" altLang="zh-CN" smtClean="0"/>
              <a:t>Greedy vs. Dynamic Programming</a:t>
            </a:r>
            <a:endParaRPr lang="zh-CN" alt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189163" y="1090613"/>
            <a:ext cx="8229600" cy="1008062"/>
          </a:xfrm>
        </p:spPr>
        <p:txBody>
          <a:bodyPr/>
          <a:lstStyle/>
          <a:p>
            <a:r>
              <a:rPr lang="zh-CN" altLang="en-US" sz="2800"/>
              <a:t>能用贪心算法你不用，你就“亏”了；</a:t>
            </a:r>
            <a:endParaRPr lang="en-US" altLang="zh-CN" sz="2800"/>
          </a:p>
          <a:p>
            <a:r>
              <a:rPr lang="zh-CN" altLang="en-US" sz="2800"/>
              <a:t>不能用贪心算法你用了，你就错了！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2049464"/>
            <a:ext cx="8208963" cy="281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59596" y="4870106"/>
            <a:ext cx="7416824" cy="104644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10</a:t>
            </a:r>
            <a:r>
              <a:rPr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你觉得为什么</a:t>
            </a:r>
            <a:r>
              <a:rPr lang="en-US" altLang="zh-CN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fractional knapsack</a:t>
            </a:r>
            <a:r>
              <a:rPr lang="zh-CN" alt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 行，</a:t>
            </a:r>
            <a:r>
              <a:rPr lang="en-US" altLang="zh-CN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0-1</a:t>
            </a:r>
            <a:r>
              <a:rPr lang="zh-CN" alt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就不行？</a:t>
            </a:r>
            <a:endParaRPr lang="en-US" altLang="zh-CN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the idea of Activity Selection</a:t>
            </a:r>
            <a:endParaRPr lang="zh-CN" alt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919288" y="1268413"/>
            <a:ext cx="8424862" cy="4603750"/>
          </a:xfrm>
        </p:spPr>
        <p:txBody>
          <a:bodyPr/>
          <a:lstStyle/>
          <a:p>
            <a:r>
              <a:rPr lang="zh-CN" altLang="en-US" dirty="0" smtClean="0"/>
              <a:t>要解的问题用                          表示，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 smtClean="0"/>
              <a:t>是原始问题所给的所有活动的集合，则原始问题为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Greedy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选择完成时间最早的活动，假设是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 smtClean="0"/>
              <a:t>解子问题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/>
              <a:t>。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1412875"/>
            <a:ext cx="26638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090988" y="3284539"/>
            <a:ext cx="6119812" cy="1473203"/>
            <a:chOff x="2566330" y="3284984"/>
            <a:chExt cx="6120680" cy="147256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131560" y="3284984"/>
              <a:ext cx="57634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420526" y="3284984"/>
              <a:ext cx="718991" cy="5966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48" name="TextBox 7"/>
            <p:cNvSpPr txBox="1">
              <a:spLocks noChangeArrowheads="1"/>
            </p:cNvSpPr>
            <p:nvPr/>
          </p:nvSpPr>
          <p:spPr bwMode="auto">
            <a:xfrm>
              <a:off x="2566330" y="3926547"/>
              <a:ext cx="612068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Greedy</a:t>
              </a:r>
              <a:r>
                <a:rPr lang="zh-CN" altLang="en-US" sz="2400" dirty="0">
                  <a:solidFill>
                    <a:srgbClr val="C00000"/>
                  </a:solidFill>
                </a:rPr>
                <a:t>可以指不同的“最”，但有的“最”可以得到正确的解，有的“最”却未必！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15295" y="5005192"/>
            <a:ext cx="7632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问题：</a:t>
            </a:r>
            <a:r>
              <a:rPr lang="zh-CN" alt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一个问题能否采用贪心方法，依赖于“如何贪心”吗？</a:t>
            </a:r>
            <a:endParaRPr lang="en-US" altLang="zh-CN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宋体" charset="-122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326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65225" y="1628801"/>
            <a:ext cx="7214812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11</a:t>
            </a:r>
            <a:r>
              <a:rPr lang="zh-CN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字母编码，用固定长度与可变长度，各有什么利弊？</a:t>
            </a:r>
            <a:endParaRPr lang="en-US" altLang="zh-CN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35560" y="908721"/>
            <a:ext cx="42481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前缀码可以发挥可变长编码的优点，又可以避免使用界限符。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32" y="1772817"/>
            <a:ext cx="7611537" cy="1428949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4653136"/>
            <a:ext cx="9144000" cy="6172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55841" y="3665840"/>
            <a:ext cx="2259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0.0.101.1101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240068" y="36658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界限符：</a:t>
            </a:r>
          </a:p>
        </p:txBody>
      </p:sp>
    </p:spTree>
    <p:extLst>
      <p:ext uri="{BB962C8B-B14F-4D97-AF65-F5344CB8AC3E}">
        <p14:creationId xmlns:p14="http://schemas.microsoft.com/office/powerpoint/2010/main" val="100206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7569" y="1700809"/>
            <a:ext cx="7632848" cy="36933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1: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你还记得什么是“</a:t>
            </a:r>
            <a:r>
              <a:rPr lang="en-US" altLang="zh-CN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Optimal Substructure”</a:t>
            </a:r>
            <a:r>
              <a:rPr lang="zh-CN" altLang="en-U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吗</a:t>
            </a:r>
            <a:r>
              <a:rPr lang="en-US" altLang="zh-CN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?</a:t>
            </a:r>
            <a:r>
              <a:rPr lang="zh-CN" altLang="en-U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 该结构特性对求解最优解问题有什么启发？</a:t>
            </a:r>
            <a:endParaRPr lang="en-US" altLang="zh-CN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67608" y="76470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哈夫曼编码：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1" y="1484785"/>
            <a:ext cx="3743847" cy="4020111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1844825"/>
            <a:ext cx="3572374" cy="101931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40563" y="3068960"/>
            <a:ext cx="4515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使得</a:t>
            </a:r>
            <a:r>
              <a:rPr lang="en-US" altLang="zh-CN" sz="2400" dirty="0"/>
              <a:t>B(T)</a:t>
            </a:r>
            <a:r>
              <a:rPr lang="zh-CN" altLang="en-US" sz="2400" dirty="0"/>
              <a:t>最小的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T</a:t>
            </a:r>
            <a:r>
              <a:rPr lang="en-US" altLang="zh-CN" sz="2400" dirty="0"/>
              <a:t>(c)</a:t>
            </a:r>
            <a:r>
              <a:rPr lang="zh-CN" altLang="en-US" sz="2400" dirty="0"/>
              <a:t>如何构造？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3392" y="5550819"/>
            <a:ext cx="7096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给定一段位串</a:t>
            </a:r>
            <a:r>
              <a:rPr lang="en-US" altLang="zh-CN" sz="3200" dirty="0" smtClean="0"/>
              <a:t>001011101</a:t>
            </a:r>
            <a:r>
              <a:rPr lang="zh-CN" altLang="en-US" sz="3200" dirty="0" smtClean="0"/>
              <a:t>，如何解码？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0484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r>
              <a:rPr lang="en-US" altLang="zh-CN" smtClean="0"/>
              <a:t>Huffman Code</a:t>
            </a:r>
            <a:endParaRPr lang="zh-CN" altLang="en-US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4" y="890588"/>
            <a:ext cx="38703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1" y="1570038"/>
            <a:ext cx="4138613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2859089"/>
            <a:ext cx="421005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4184650"/>
            <a:ext cx="4210050" cy="183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9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88" y="631826"/>
            <a:ext cx="3941762" cy="269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6202363" y="1412875"/>
            <a:ext cx="0" cy="3887788"/>
          </a:xfrm>
          <a:prstGeom prst="line">
            <a:avLst/>
          </a:prstGeom>
          <a:ln w="3810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4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3109914"/>
            <a:ext cx="2514600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2351089" y="1052513"/>
            <a:ext cx="1089025" cy="4254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Rounded Rectangle 17"/>
          <p:cNvSpPr/>
          <p:nvPr/>
        </p:nvSpPr>
        <p:spPr>
          <a:xfrm>
            <a:off x="2351089" y="1700214"/>
            <a:ext cx="1189037" cy="4159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Rounded Rectangle 18"/>
          <p:cNvSpPr/>
          <p:nvPr/>
        </p:nvSpPr>
        <p:spPr>
          <a:xfrm>
            <a:off x="2711450" y="2997201"/>
            <a:ext cx="1530350" cy="4603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Rounded Rectangle 19"/>
          <p:cNvSpPr/>
          <p:nvPr/>
        </p:nvSpPr>
        <p:spPr>
          <a:xfrm>
            <a:off x="2711451" y="4246563"/>
            <a:ext cx="2270125" cy="4889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Rounded Rectangle 20"/>
          <p:cNvSpPr/>
          <p:nvPr/>
        </p:nvSpPr>
        <p:spPr>
          <a:xfrm>
            <a:off x="6888164" y="727075"/>
            <a:ext cx="2351087" cy="4635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333376"/>
            <a:ext cx="6119813" cy="316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59" name="TextBox 1"/>
          <p:cNvSpPr txBox="1">
            <a:spLocks noChangeArrowheads="1"/>
          </p:cNvSpPr>
          <p:nvPr/>
        </p:nvSpPr>
        <p:spPr bwMode="auto">
          <a:xfrm>
            <a:off x="5808663" y="981075"/>
            <a:ext cx="3600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是一个最小优先队列。</a:t>
            </a:r>
            <a:endParaRPr lang="zh-CN" altLang="en-US" sz="2000" i="1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3789364"/>
            <a:ext cx="7632700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4151314" y="5624514"/>
            <a:ext cx="5832475" cy="325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4295800" y="2204864"/>
            <a:ext cx="172819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554563" y="2564904"/>
            <a:ext cx="172819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863877" y="3140968"/>
            <a:ext cx="172819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825332" y="2852936"/>
            <a:ext cx="172819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1584" y="1412777"/>
            <a:ext cx="7776864" cy="32932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12</a:t>
            </a:r>
            <a:r>
              <a:rPr lang="zh-CN" alt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最优前缀码问题满足</a:t>
            </a:r>
            <a:r>
              <a:rPr lang="en-US" altLang="zh-CN" sz="48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greedy-choice property</a:t>
            </a:r>
            <a:r>
              <a:rPr lang="zh-CN" altLang="en-US" sz="48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，这一点该如何表述？</a:t>
            </a:r>
            <a:endParaRPr lang="en-US" altLang="zh-CN" sz="48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2348880"/>
            <a:ext cx="9564435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6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311150"/>
            <a:ext cx="8424862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2276475"/>
            <a:ext cx="8424863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4868864"/>
            <a:ext cx="8064500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8031163" y="5554664"/>
            <a:ext cx="1885950" cy="3825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510" name="TextBox 2"/>
          <p:cNvSpPr txBox="1">
            <a:spLocks noChangeArrowheads="1"/>
          </p:cNvSpPr>
          <p:nvPr/>
        </p:nvSpPr>
        <p:spPr bwMode="auto">
          <a:xfrm>
            <a:off x="7954963" y="5529264"/>
            <a:ext cx="233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21511" name="TextBox 3"/>
          <p:cNvSpPr txBox="1">
            <a:spLocks noChangeArrowheads="1"/>
          </p:cNvSpPr>
          <p:nvPr/>
        </p:nvSpPr>
        <p:spPr bwMode="auto">
          <a:xfrm>
            <a:off x="1744664" y="4800600"/>
            <a:ext cx="255587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7409" y="908720"/>
            <a:ext cx="590465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13: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最优前缀码问题满足</a:t>
            </a:r>
            <a:r>
              <a:rPr lang="en-US" altLang="zh-CN" sz="4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optimal-substructure property</a:t>
            </a:r>
            <a:r>
              <a:rPr lang="zh-CN" altLang="en-US" sz="4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，这点该如何表述？</a:t>
            </a:r>
            <a:endParaRPr lang="en-US" altLang="zh-CN" sz="4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1196752"/>
            <a:ext cx="4392488" cy="5030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980728"/>
            <a:ext cx="11334529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9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620714"/>
            <a:ext cx="863530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5" name="TextBox 1"/>
          <p:cNvSpPr txBox="1">
            <a:spLocks noChangeArrowheads="1"/>
          </p:cNvSpPr>
          <p:nvPr/>
        </p:nvSpPr>
        <p:spPr bwMode="auto">
          <a:xfrm>
            <a:off x="2057401" y="3933826"/>
            <a:ext cx="10144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3933825"/>
            <a:ext cx="7250112" cy="141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7" name="TextBox 2"/>
          <p:cNvSpPr txBox="1">
            <a:spLocks noChangeArrowheads="1"/>
          </p:cNvSpPr>
          <p:nvPr/>
        </p:nvSpPr>
        <p:spPr bwMode="auto">
          <a:xfrm>
            <a:off x="3071814" y="5516563"/>
            <a:ext cx="14430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即： </a:t>
            </a:r>
          </a:p>
        </p:txBody>
      </p:sp>
      <p:pic>
        <p:nvPicPr>
          <p:cNvPr id="2355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5516564"/>
            <a:ext cx="41529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908050"/>
            <a:ext cx="9837340" cy="5052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415480" y="908050"/>
            <a:ext cx="5394895" cy="4191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Activity Selection Problem</a:t>
            </a:r>
            <a:endParaRPr lang="zh-CN" altLang="en-US" smtClean="0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268413"/>
            <a:ext cx="8351837" cy="300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992313" y="1268414"/>
            <a:ext cx="3816350" cy="2889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6167438" y="3933825"/>
            <a:ext cx="4176712" cy="3365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424114" y="4635501"/>
            <a:ext cx="7704137" cy="1274763"/>
            <a:chOff x="899592" y="4635500"/>
            <a:chExt cx="7704856" cy="1274415"/>
          </a:xfrm>
        </p:grpSpPr>
        <p:pic>
          <p:nvPicPr>
            <p:cNvPr id="51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4653136"/>
              <a:ext cx="5544616" cy="1224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8" name="TextBox 5"/>
            <p:cNvSpPr txBox="1">
              <a:spLocks noChangeArrowheads="1"/>
            </p:cNvSpPr>
            <p:nvPr/>
          </p:nvSpPr>
          <p:spPr bwMode="auto">
            <a:xfrm>
              <a:off x="899592" y="4869160"/>
              <a:ext cx="20882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一个样本输入：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635109" y="4652958"/>
              <a:ext cx="288952" cy="1223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513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083" y="4635500"/>
              <a:ext cx="317500" cy="1249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3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1294" y="4660552"/>
              <a:ext cx="317500" cy="1249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32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5902" y="4648027"/>
              <a:ext cx="317500" cy="1249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9457" y="980728"/>
            <a:ext cx="102971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Open Topics</a:t>
            </a:r>
            <a:r>
              <a:rPr lang="zh-CN" altLang="en-US" sz="3600" dirty="0" smtClean="0"/>
              <a:t>：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i="1" dirty="0"/>
              <a:t>Ternary Huffman. </a:t>
            </a:r>
            <a:r>
              <a:rPr lang="en-US" altLang="zh-CN" sz="2400" dirty="0" err="1"/>
              <a:t>Trimedia</a:t>
            </a:r>
            <a:r>
              <a:rPr lang="en-US" altLang="zh-CN" sz="2400" dirty="0"/>
              <a:t> Disks Inc. has developed .ternary. hard disks. Each cell on a </a:t>
            </a:r>
            <a:r>
              <a:rPr lang="en-US" altLang="zh-CN" sz="2400" dirty="0" smtClean="0"/>
              <a:t>disk can </a:t>
            </a:r>
            <a:r>
              <a:rPr lang="en-US" altLang="zh-CN" sz="2400" dirty="0"/>
              <a:t>now store values 0, 1, or 2 (instead of just 0 or 1). To take advantage of this new </a:t>
            </a:r>
            <a:r>
              <a:rPr lang="en-US" altLang="zh-CN" sz="2400" dirty="0" smtClean="0"/>
              <a:t>technology, provide </a:t>
            </a:r>
            <a:r>
              <a:rPr lang="en-US" altLang="zh-CN" sz="2400" dirty="0"/>
              <a:t>a </a:t>
            </a:r>
            <a:r>
              <a:rPr lang="en-US" altLang="zh-CN" sz="2400" dirty="0" smtClean="0"/>
              <a:t>modified </a:t>
            </a:r>
            <a:r>
              <a:rPr lang="en-US" altLang="zh-CN" sz="2400" dirty="0"/>
              <a:t>Huffman algorithm for compressing sequences of characters from an </a:t>
            </a:r>
            <a:r>
              <a:rPr lang="en-US" altLang="zh-CN" sz="2400" dirty="0" smtClean="0"/>
              <a:t>alphabet of </a:t>
            </a:r>
            <a:r>
              <a:rPr lang="en-US" altLang="zh-CN" sz="2400" dirty="0"/>
              <a:t>size n, where the characters occur with known frequencies f1; f2; : : : ; fn. Your </a:t>
            </a:r>
            <a:r>
              <a:rPr lang="en-US" altLang="zh-CN" sz="2400" dirty="0" smtClean="0"/>
              <a:t>algorithm should </a:t>
            </a:r>
            <a:r>
              <a:rPr lang="en-US" altLang="zh-CN" sz="2400" dirty="0"/>
              <a:t>encode each character with a variable-length </a:t>
            </a:r>
            <a:r>
              <a:rPr lang="en-US" altLang="zh-CN" sz="2400" dirty="0" err="1"/>
              <a:t>codeword</a:t>
            </a:r>
            <a:r>
              <a:rPr lang="en-US" altLang="zh-CN" sz="2400" dirty="0"/>
              <a:t> over the values 0; 1; 2 such that </a:t>
            </a:r>
            <a:r>
              <a:rPr lang="en-US" altLang="zh-CN" sz="2400" dirty="0" smtClean="0"/>
              <a:t>no </a:t>
            </a:r>
            <a:r>
              <a:rPr lang="en-US" altLang="zh-CN" sz="2400" dirty="0" err="1" smtClean="0"/>
              <a:t>codeword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is a </a:t>
            </a:r>
            <a:r>
              <a:rPr lang="en-US" altLang="zh-CN" sz="2400" dirty="0" err="1" smtClean="0"/>
              <a:t>prifex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of another </a:t>
            </a:r>
            <a:r>
              <a:rPr lang="en-US" altLang="zh-CN" sz="2400" dirty="0" err="1"/>
              <a:t>codeword</a:t>
            </a:r>
            <a:r>
              <a:rPr lang="en-US" altLang="zh-CN" sz="2400" dirty="0"/>
              <a:t> and so as to obtain the maximum possible compression</a:t>
            </a:r>
            <a:r>
              <a:rPr lang="en-US" altLang="zh-CN" sz="2400" dirty="0" smtClean="0"/>
              <a:t>. Prove </a:t>
            </a:r>
            <a:r>
              <a:rPr lang="en-US" altLang="zh-CN" sz="2400" dirty="0"/>
              <a:t>that your algorithm is correct.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9979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196752"/>
            <a:ext cx="11236799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9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22984" y="1988840"/>
            <a:ext cx="7661449" cy="233910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2</a:t>
            </a:r>
            <a:r>
              <a:rPr lang="zh-CN" alt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en-US" altLang="zh-CN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Activity Selection</a:t>
            </a:r>
            <a:r>
              <a:rPr lang="zh-CN" alt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问题是否具有“最优子结构”，为什么？</a:t>
            </a:r>
            <a:endParaRPr lang="en-US" altLang="zh-CN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268413"/>
            <a:ext cx="8280400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992313" y="1268413"/>
            <a:ext cx="5759450" cy="431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172" name="TextBox 2"/>
          <p:cNvSpPr txBox="1">
            <a:spLocks noChangeArrowheads="1"/>
          </p:cNvSpPr>
          <p:nvPr/>
        </p:nvSpPr>
        <p:spPr bwMode="auto">
          <a:xfrm>
            <a:off x="2351088" y="352426"/>
            <a:ext cx="48244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>
                <a:solidFill>
                  <a:srgbClr val="C00000"/>
                </a:solidFill>
              </a:rPr>
              <a:t>表示开始时间不早于活动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>
                <a:solidFill>
                  <a:srgbClr val="C00000"/>
                </a:solidFill>
              </a:rPr>
              <a:t>的结束时间，而结束时间早于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>
                <a:solidFill>
                  <a:srgbClr val="C00000"/>
                </a:solidFill>
              </a:rPr>
              <a:t>的结束时间的所有活动的集合。</a:t>
            </a:r>
            <a:endParaRPr lang="zh-CN" altLang="en-US" i="1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016500" y="998539"/>
            <a:ext cx="215900" cy="701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351089" y="2649538"/>
            <a:ext cx="47625" cy="360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5" name="TextBox 9"/>
          <p:cNvSpPr txBox="1">
            <a:spLocks noChangeArrowheads="1"/>
          </p:cNvSpPr>
          <p:nvPr/>
        </p:nvSpPr>
        <p:spPr bwMode="auto">
          <a:xfrm>
            <a:off x="1847850" y="3009900"/>
            <a:ext cx="3024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中最多相互兼容的活动数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7176" name="TextBox 10"/>
          <p:cNvSpPr txBox="1">
            <a:spLocks noChangeArrowheads="1"/>
          </p:cNvSpPr>
          <p:nvPr/>
        </p:nvSpPr>
        <p:spPr bwMode="auto">
          <a:xfrm>
            <a:off x="5124450" y="2708275"/>
            <a:ext cx="3348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00000"/>
                </a:solidFill>
              </a:rPr>
              <a:t>假设我们知道其中包含活动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>
                <a:solidFill>
                  <a:srgbClr val="C00000"/>
                </a:solidFill>
              </a:rPr>
              <a:t>。</a:t>
            </a:r>
          </a:p>
        </p:txBody>
      </p:sp>
      <p:cxnSp>
        <p:nvCxnSpPr>
          <p:cNvPr id="13" name="Straight Arrow Connector 12"/>
          <p:cNvCxnSpPr>
            <a:stCxn id="7176" idx="1"/>
          </p:cNvCxnSpPr>
          <p:nvPr/>
        </p:nvCxnSpPr>
        <p:spPr>
          <a:xfrm flipH="1" flipV="1">
            <a:off x="4295776" y="2649539"/>
            <a:ext cx="828675" cy="244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38" y="3789364"/>
            <a:ext cx="6913562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919162"/>
          </a:xfrm>
        </p:spPr>
        <p:txBody>
          <a:bodyPr/>
          <a:lstStyle/>
          <a:p>
            <a:r>
              <a:rPr lang="zh-CN" altLang="en-US" smtClean="0"/>
              <a:t>动态规划解法</a:t>
            </a: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623393" y="1412875"/>
            <a:ext cx="10945218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rgbClr val="C00000"/>
                </a:solidFill>
              </a:rPr>
              <a:t>在上述递归关系中，</a:t>
            </a:r>
            <a:r>
              <a:rPr lang="en-US" altLang="zh-CN" sz="3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3200" dirty="0">
                <a:solidFill>
                  <a:srgbClr val="C00000"/>
                </a:solidFill>
              </a:rPr>
              <a:t>可以是</a:t>
            </a:r>
            <a:r>
              <a:rPr lang="en-US" altLang="zh-CN" sz="3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2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sz="3200" dirty="0">
                <a:solidFill>
                  <a:srgbClr val="C00000"/>
                </a:solidFill>
              </a:rPr>
              <a:t>中任一活动，每选定一个特定的</a:t>
            </a:r>
            <a:r>
              <a:rPr lang="en-US" altLang="zh-CN" sz="3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200" dirty="0">
                <a:solidFill>
                  <a:srgbClr val="C00000"/>
                </a:solidFill>
              </a:rPr>
              <a:t>, </a:t>
            </a:r>
            <a:r>
              <a:rPr lang="zh-CN" altLang="en-US" sz="3200" dirty="0">
                <a:solidFill>
                  <a:srgbClr val="C00000"/>
                </a:solidFill>
              </a:rPr>
              <a:t>则确定特定的子问题。动态规划方法按照合适的次序解所有的子问题。</a:t>
            </a:r>
          </a:p>
        </p:txBody>
      </p:sp>
      <p:sp>
        <p:nvSpPr>
          <p:cNvPr id="4" name="Rectangle 3"/>
          <p:cNvSpPr/>
          <p:nvPr/>
        </p:nvSpPr>
        <p:spPr>
          <a:xfrm>
            <a:off x="3791744" y="3573016"/>
            <a:ext cx="5328592" cy="24314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3</a:t>
            </a:r>
            <a:r>
              <a:rPr lang="zh-CN" alt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是否有可能不必解所有的子问题？</a:t>
            </a:r>
            <a:endParaRPr lang="en-US" altLang="zh-CN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23592" y="2060848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23592" y="1268761"/>
            <a:ext cx="7416824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4: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所谓“</a:t>
            </a:r>
            <a:r>
              <a:rPr lang="en-US" altLang="zh-CN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Greedy</a:t>
            </a:r>
            <a:r>
              <a:rPr lang="zh-CN" alt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”是指什么？</a:t>
            </a:r>
            <a:endParaRPr lang="en-US" altLang="zh-CN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Activity Selection: the Idea </a:t>
            </a:r>
            <a:endParaRPr lang="zh-CN" alt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911424" y="1268413"/>
            <a:ext cx="10297144" cy="4603750"/>
          </a:xfrm>
        </p:spPr>
        <p:txBody>
          <a:bodyPr/>
          <a:lstStyle/>
          <a:p>
            <a:r>
              <a:rPr lang="zh-CN" altLang="en-US" dirty="0" smtClean="0"/>
              <a:t>要解的问题用                          表示，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 smtClean="0"/>
              <a:t>是原始问题所给的所有活动的集合，则原始问题为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Greedy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选择完成时间最早的活动，假设是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 smtClean="0"/>
              <a:t>解子问题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/>
              <a:t>。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1341016"/>
            <a:ext cx="26638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008438" y="3284538"/>
            <a:ext cx="6119812" cy="1839912"/>
            <a:chOff x="2483768" y="3284984"/>
            <a:chExt cx="6120680" cy="183910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131560" y="3284984"/>
              <a:ext cx="57634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420526" y="3284984"/>
              <a:ext cx="790687" cy="10076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48" name="TextBox 7"/>
            <p:cNvSpPr txBox="1">
              <a:spLocks noChangeArrowheads="1"/>
            </p:cNvSpPr>
            <p:nvPr/>
          </p:nvSpPr>
          <p:spPr bwMode="auto">
            <a:xfrm>
              <a:off x="2483768" y="4293096"/>
              <a:ext cx="612068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Greedy</a:t>
              </a:r>
              <a:r>
                <a:rPr lang="zh-CN" altLang="en-US" sz="2400" dirty="0">
                  <a:solidFill>
                    <a:srgbClr val="C00000"/>
                  </a:solidFill>
                </a:rPr>
                <a:t>可以指不同的“最”，但有的“最”可以得到正确的解，有的“最”却未必！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如何去“编程表达”这样的递归式？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00808"/>
            <a:ext cx="11248095" cy="3295177"/>
          </a:xfrm>
        </p:spPr>
      </p:pic>
      <p:sp>
        <p:nvSpPr>
          <p:cNvPr id="3" name="矩形 2"/>
          <p:cNvSpPr/>
          <p:nvPr/>
        </p:nvSpPr>
        <p:spPr>
          <a:xfrm>
            <a:off x="3935760" y="4005064"/>
            <a:ext cx="68407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663952" y="4672819"/>
            <a:ext cx="259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解子问题</a:t>
            </a:r>
            <a:r>
              <a:rPr lang="en-US" altLang="zh-CN" sz="3600" dirty="0" smtClean="0"/>
              <a:t>S1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8826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</p:bldLst>
  </p:timing>
</p:sld>
</file>

<file path=ppt/theme/theme1.xml><?xml version="1.0" encoding="utf-8"?>
<a:theme xmlns:a="http://schemas.openxmlformats.org/drawingml/2006/main" name="default">
  <a:themeElements>
    <a:clrScheme name="defaul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fault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5403</TotalTime>
  <Pages>0</Pages>
  <Words>1527</Words>
  <Characters>0</Characters>
  <Application>Microsoft Office PowerPoint</Application>
  <DocSecurity>0</DocSecurity>
  <PresentationFormat>宽屏</PresentationFormat>
  <Lines>0</Lines>
  <Paragraphs>139</Paragraphs>
  <Slides>31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华文行楷</vt:lpstr>
      <vt:lpstr>楷体</vt:lpstr>
      <vt:lpstr>宋体</vt:lpstr>
      <vt:lpstr>微软雅黑</vt:lpstr>
      <vt:lpstr>Arial</vt:lpstr>
      <vt:lpstr>Garamond</vt:lpstr>
      <vt:lpstr>Times New Roman</vt:lpstr>
      <vt:lpstr>Wingdings</vt:lpstr>
      <vt:lpstr>default</vt:lpstr>
      <vt:lpstr>计算机问题求解 – 论题3-2     -  贪心算法</vt:lpstr>
      <vt:lpstr>PowerPoint 演示文稿</vt:lpstr>
      <vt:lpstr>Activity Selection Problem</vt:lpstr>
      <vt:lpstr>PowerPoint 演示文稿</vt:lpstr>
      <vt:lpstr>PowerPoint 演示文稿</vt:lpstr>
      <vt:lpstr>动态规划解法</vt:lpstr>
      <vt:lpstr>PowerPoint 演示文稿</vt:lpstr>
      <vt:lpstr>Activity Selection: the Idea </vt:lpstr>
      <vt:lpstr>如何去“编程表达”这样的递归式？</vt:lpstr>
      <vt:lpstr>PowerPoint 演示文稿</vt:lpstr>
      <vt:lpstr>PowerPoint 演示文稿</vt:lpstr>
      <vt:lpstr>PowerPoint 演示文稿</vt:lpstr>
      <vt:lpstr>贪心算法解活动选择问题的正确性</vt:lpstr>
      <vt:lpstr>How  to prove your greedy choice property?</vt:lpstr>
      <vt:lpstr>PowerPoint 演示文稿</vt:lpstr>
      <vt:lpstr>Greedy vs. Dynamic Programming</vt:lpstr>
      <vt:lpstr>Review the idea of Activity Selection</vt:lpstr>
      <vt:lpstr>PowerPoint 演示文稿</vt:lpstr>
      <vt:lpstr>PowerPoint 演示文稿</vt:lpstr>
      <vt:lpstr>PowerPoint 演示文稿</vt:lpstr>
      <vt:lpstr>Huffman Code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Nanjing University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Lenovo</cp:lastModifiedBy>
  <cp:revision>124</cp:revision>
  <cp:lastPrinted>1601-01-01T00:00:00Z</cp:lastPrinted>
  <dcterms:created xsi:type="dcterms:W3CDTF">2010-10-07T02:50:25Z</dcterms:created>
  <dcterms:modified xsi:type="dcterms:W3CDTF">2018-09-18T04:22:30Z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