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6" r:id="rId20"/>
    <p:sldId id="277" r:id="rId21"/>
    <p:sldId id="278" r:id="rId22"/>
    <p:sldId id="289" r:id="rId23"/>
    <p:sldId id="279" r:id="rId24"/>
    <p:sldId id="290" r:id="rId25"/>
    <p:sldId id="280" r:id="rId26"/>
    <p:sldId id="281" r:id="rId27"/>
    <p:sldId id="291" r:id="rId28"/>
    <p:sldId id="297" r:id="rId29"/>
    <p:sldId id="282" r:id="rId30"/>
    <p:sldId id="292" r:id="rId31"/>
    <p:sldId id="284" r:id="rId32"/>
    <p:sldId id="293" r:id="rId33"/>
    <p:sldId id="294" r:id="rId34"/>
    <p:sldId id="285" r:id="rId35"/>
    <p:sldId id="286" r:id="rId36"/>
    <p:sldId id="295" r:id="rId37"/>
    <p:sldId id="296" r:id="rId38"/>
    <p:sldId id="287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4738" autoAdjust="0"/>
  </p:normalViewPr>
  <p:slideViewPr>
    <p:cSldViewPr snapToGrid="0">
      <p:cViewPr varScale="1">
        <p:scale>
          <a:sx n="77" d="100"/>
          <a:sy n="77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4EF4B-15EF-4133-B5B7-0B4E8C0B726A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30024-C74F-4BD5-A5FA-E23684AA2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30024-C74F-4BD5-A5FA-E23684AA24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9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只能用来判定一个图不是哈密顿图！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30024-C74F-4BD5-A5FA-E23684AA242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64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每个点的关连边越多，越有可能形成回路，越有可能是哈密顿图：完全图一定是哈密顿图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30024-C74F-4BD5-A5FA-E23684AA24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79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加边，能够增大某图成为哈密顿图的可能性，但是在一对这样的节点之间加边，对该图是否为哈密顿图，无济于事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30024-C74F-4BD5-A5FA-E23684AA24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74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30024-C74F-4BD5-A5FA-E23684AA242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84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过一个点，意味着“删去一个点”，但还是要保持连通，直到能够“看到”最后一个点，还能回到第一点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30024-C74F-4BD5-A5FA-E23684AA242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31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以房间为点，以房间相通为边。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30024-C74F-4BD5-A5FA-E23684AA24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不会：</a:t>
            </a:r>
            <a:r>
              <a:rPr lang="en-US" altLang="zh-CN" dirty="0" smtClean="0"/>
              <a:t>z</a:t>
            </a:r>
            <a:r>
              <a:rPr lang="zh-CN" altLang="en-US" dirty="0" smtClean="0"/>
              <a:t>至少有三条边出现在回路中：</a:t>
            </a:r>
            <a:r>
              <a:rPr lang="en-US" altLang="zh-CN" dirty="0" err="1" smtClean="0"/>
              <a:t>tz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vz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边越多的图，成为哈密尔顿图的概率越大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30024-C74F-4BD5-A5FA-E23684AA24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9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其实，内外环是没有绝对的内外区分的。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30024-C74F-4BD5-A5FA-E23684AA24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8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有十条边，内环和外环之间的边有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条，如果这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条边均包含在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中，至少还有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条边来自于内环和外环中。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30024-C74F-4BD5-A5FA-E23684AA24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6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有十条边，内环和外环之间的边有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条，如果这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条边均包含在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中，至少还有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条边来自于内环和外环中。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30024-C74F-4BD5-A5FA-E23684AA24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有十条边，内环和外环之间的边有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条，如果这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条边均包含在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中，至少还有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条边来自于内环和外环中。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30024-C74F-4BD5-A5FA-E23684AA24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1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按照每个点贡献且仅贡献两条边的规则，这两种情况均不可能构成</a:t>
            </a:r>
            <a:r>
              <a:rPr lang="en-US" altLang="zh-CN" dirty="0" smtClean="0"/>
              <a:t>H</a:t>
            </a:r>
            <a:r>
              <a:rPr lang="zh-CN" altLang="en-US" dirty="0" smtClean="0"/>
              <a:t>回路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30024-C74F-4BD5-A5FA-E23684AA24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3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任何一个哈密尔顿图都可以看成是一个哈密尔顿回路（初级回路）再加上连接该回路上顶点对的若干条边。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从初级回路上</a:t>
            </a:r>
            <a:r>
              <a:rPr lang="zh-CN" altLang="en-US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删除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个顶点</a:t>
            </a:r>
            <a:r>
              <a:rPr lang="zh-CN" altLang="en-US" b="1" i="1" dirty="0" smtClean="0">
                <a:latin typeface="Times New Roman" panose="02020603050405020304" pitchFamily="18" charset="0"/>
              </a:rPr>
              <a:t>，</a:t>
            </a:r>
            <a:r>
              <a:rPr lang="zh-CN" altLang="en-US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最多形成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个连通分支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30024-C74F-4BD5-A5FA-E23684AA242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0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8087-4B37-4AB8-8A3B-EE04F8EEB9F1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B7CE-6F2A-42B1-BFDD-73D76B1FE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8087-4B37-4AB8-8A3B-EE04F8EEB9F1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B7CE-6F2A-42B1-BFDD-73D76B1FE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8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8087-4B37-4AB8-8A3B-EE04F8EEB9F1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B7CE-6F2A-42B1-BFDD-73D76B1FE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5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8087-4B37-4AB8-8A3B-EE04F8EEB9F1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B7CE-6F2A-42B1-BFDD-73D76B1FE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9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8087-4B37-4AB8-8A3B-EE04F8EEB9F1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B7CE-6F2A-42B1-BFDD-73D76B1FE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1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8087-4B37-4AB8-8A3B-EE04F8EEB9F1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B7CE-6F2A-42B1-BFDD-73D76B1FE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3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8087-4B37-4AB8-8A3B-EE04F8EEB9F1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B7CE-6F2A-42B1-BFDD-73D76B1FE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8087-4B37-4AB8-8A3B-EE04F8EEB9F1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B7CE-6F2A-42B1-BFDD-73D76B1FE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8087-4B37-4AB8-8A3B-EE04F8EEB9F1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B7CE-6F2A-42B1-BFDD-73D76B1FE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8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8087-4B37-4AB8-8A3B-EE04F8EEB9F1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B7CE-6F2A-42B1-BFDD-73D76B1FE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0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8087-4B37-4AB8-8A3B-EE04F8EEB9F1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B7CE-6F2A-42B1-BFDD-73D76B1FE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8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8087-4B37-4AB8-8A3B-EE04F8EEB9F1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3B7CE-6F2A-42B1-BFDD-73D76B1FE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2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1225" y="1524000"/>
            <a:ext cx="8340352" cy="1752600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3-11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图旅行</a:t>
            </a:r>
            <a:endParaRPr lang="zh-CN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 smtClean="0"/>
              <a:t>8</a:t>
            </a:r>
            <a:r>
              <a:rPr lang="zh-CN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dirty="0" smtClean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7001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设计美术展参观路线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206626" y="2852739"/>
            <a:ext cx="3744913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2192338" y="3879850"/>
            <a:ext cx="37449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5" name="Line 7"/>
          <p:cNvSpPr>
            <a:spLocks noChangeShapeType="1"/>
          </p:cNvSpPr>
          <p:nvPr/>
        </p:nvSpPr>
        <p:spPr bwMode="auto">
          <a:xfrm>
            <a:off x="3354388" y="2849564"/>
            <a:ext cx="0" cy="10302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4864100" y="2849564"/>
            <a:ext cx="0" cy="10302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>
            <a:off x="4037013" y="3879851"/>
            <a:ext cx="0" cy="10017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2711450" y="2636839"/>
            <a:ext cx="9525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4078288" y="2636839"/>
            <a:ext cx="9525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5375275" y="2636839"/>
            <a:ext cx="9525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1" name="Rectangle 14"/>
          <p:cNvSpPr>
            <a:spLocks noChangeArrowheads="1"/>
          </p:cNvSpPr>
          <p:nvPr/>
        </p:nvSpPr>
        <p:spPr bwMode="auto">
          <a:xfrm>
            <a:off x="2711450" y="3716339"/>
            <a:ext cx="9525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3646488" y="3716339"/>
            <a:ext cx="9525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3" name="Rectangle 16"/>
          <p:cNvSpPr>
            <a:spLocks noChangeArrowheads="1"/>
          </p:cNvSpPr>
          <p:nvPr/>
        </p:nvSpPr>
        <p:spPr bwMode="auto">
          <a:xfrm>
            <a:off x="4438650" y="3716339"/>
            <a:ext cx="9525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4" name="Rectangle 17"/>
          <p:cNvSpPr>
            <a:spLocks noChangeArrowheads="1"/>
          </p:cNvSpPr>
          <p:nvPr/>
        </p:nvSpPr>
        <p:spPr bwMode="auto">
          <a:xfrm>
            <a:off x="5446713" y="3716339"/>
            <a:ext cx="9525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3143250" y="4652964"/>
            <a:ext cx="9525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6" name="Rectangle 19"/>
          <p:cNvSpPr>
            <a:spLocks noChangeArrowheads="1"/>
          </p:cNvSpPr>
          <p:nvPr/>
        </p:nvSpPr>
        <p:spPr bwMode="auto">
          <a:xfrm>
            <a:off x="4943475" y="4652964"/>
            <a:ext cx="9525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7" name="Rectangle 20"/>
          <p:cNvSpPr>
            <a:spLocks noChangeArrowheads="1"/>
          </p:cNvSpPr>
          <p:nvPr/>
        </p:nvSpPr>
        <p:spPr bwMode="auto">
          <a:xfrm rot="-5400000">
            <a:off x="5879307" y="4148932"/>
            <a:ext cx="9525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8" name="Rectangle 21"/>
          <p:cNvSpPr>
            <a:spLocks noChangeArrowheads="1"/>
          </p:cNvSpPr>
          <p:nvPr/>
        </p:nvSpPr>
        <p:spPr bwMode="auto">
          <a:xfrm rot="-5400000">
            <a:off x="5879307" y="3140870"/>
            <a:ext cx="9525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9" name="Rectangle 22"/>
          <p:cNvSpPr>
            <a:spLocks noChangeArrowheads="1"/>
          </p:cNvSpPr>
          <p:nvPr/>
        </p:nvSpPr>
        <p:spPr bwMode="auto">
          <a:xfrm rot="-5400000">
            <a:off x="4798219" y="3140869"/>
            <a:ext cx="95250" cy="382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0" name="Rectangle 23"/>
          <p:cNvSpPr>
            <a:spLocks noChangeArrowheads="1"/>
          </p:cNvSpPr>
          <p:nvPr/>
        </p:nvSpPr>
        <p:spPr bwMode="auto">
          <a:xfrm rot="-5400000">
            <a:off x="3286919" y="3140869"/>
            <a:ext cx="95250" cy="382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1" name="Rectangle 24"/>
          <p:cNvSpPr>
            <a:spLocks noChangeArrowheads="1"/>
          </p:cNvSpPr>
          <p:nvPr/>
        </p:nvSpPr>
        <p:spPr bwMode="auto">
          <a:xfrm rot="-5400000">
            <a:off x="4006057" y="4148932"/>
            <a:ext cx="9525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2" name="Rectangle 25"/>
          <p:cNvSpPr>
            <a:spLocks noChangeArrowheads="1"/>
          </p:cNvSpPr>
          <p:nvPr/>
        </p:nvSpPr>
        <p:spPr bwMode="auto">
          <a:xfrm rot="-5400000">
            <a:off x="2205832" y="4148932"/>
            <a:ext cx="9525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92"/>
          <p:cNvGrpSpPr>
            <a:grpSpLocks/>
          </p:cNvGrpSpPr>
          <p:nvPr/>
        </p:nvGrpSpPr>
        <p:grpSpPr bwMode="auto">
          <a:xfrm>
            <a:off x="2135188" y="2347913"/>
            <a:ext cx="4462462" cy="2887662"/>
            <a:chOff x="611188" y="2347913"/>
            <a:chExt cx="4462462" cy="2887662"/>
          </a:xfrm>
        </p:grpSpPr>
        <p:sp>
          <p:nvSpPr>
            <p:cNvPr id="15439" name="Text Box 26"/>
            <p:cNvSpPr txBox="1">
              <a:spLocks noChangeArrowheads="1"/>
            </p:cNvSpPr>
            <p:nvPr/>
          </p:nvSpPr>
          <p:spPr bwMode="auto">
            <a:xfrm>
              <a:off x="898525" y="2347913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40" name="Text Box 27"/>
            <p:cNvSpPr txBox="1">
              <a:spLocks noChangeArrowheads="1"/>
            </p:cNvSpPr>
            <p:nvPr/>
          </p:nvSpPr>
          <p:spPr bwMode="auto">
            <a:xfrm>
              <a:off x="2266950" y="2347913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41" name="Text Box 28"/>
            <p:cNvSpPr txBox="1">
              <a:spLocks noChangeArrowheads="1"/>
            </p:cNvSpPr>
            <p:nvPr/>
          </p:nvSpPr>
          <p:spPr bwMode="auto">
            <a:xfrm>
              <a:off x="3562350" y="2347913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442" name="Text Box 29"/>
            <p:cNvSpPr txBox="1">
              <a:spLocks noChangeArrowheads="1"/>
            </p:cNvSpPr>
            <p:nvPr/>
          </p:nvSpPr>
          <p:spPr bwMode="auto">
            <a:xfrm>
              <a:off x="2851785" y="3083719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443" name="Text Box 30"/>
            <p:cNvSpPr txBox="1">
              <a:spLocks noChangeArrowheads="1"/>
            </p:cNvSpPr>
            <p:nvPr/>
          </p:nvSpPr>
          <p:spPr bwMode="auto">
            <a:xfrm>
              <a:off x="4498975" y="3860800"/>
              <a:ext cx="5032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5444" name="Text Box 31"/>
            <p:cNvSpPr txBox="1">
              <a:spLocks noChangeArrowheads="1"/>
            </p:cNvSpPr>
            <p:nvPr/>
          </p:nvSpPr>
          <p:spPr bwMode="auto">
            <a:xfrm>
              <a:off x="3490913" y="4797425"/>
              <a:ext cx="503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5445" name="Text Box 44"/>
            <p:cNvSpPr txBox="1">
              <a:spLocks noChangeArrowheads="1"/>
            </p:cNvSpPr>
            <p:nvPr/>
          </p:nvSpPr>
          <p:spPr bwMode="auto">
            <a:xfrm>
              <a:off x="1384300" y="3141028"/>
              <a:ext cx="5032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446" name="Text Box 45"/>
            <p:cNvSpPr txBox="1">
              <a:spLocks noChangeArrowheads="1"/>
            </p:cNvSpPr>
            <p:nvPr/>
          </p:nvSpPr>
          <p:spPr bwMode="auto">
            <a:xfrm>
              <a:off x="1246188" y="3917950"/>
              <a:ext cx="503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5447" name="Text Box 46"/>
            <p:cNvSpPr txBox="1">
              <a:spLocks noChangeArrowheads="1"/>
            </p:cNvSpPr>
            <p:nvPr/>
          </p:nvSpPr>
          <p:spPr bwMode="auto">
            <a:xfrm>
              <a:off x="611188" y="4365625"/>
              <a:ext cx="503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5448" name="Text Box 47"/>
            <p:cNvSpPr txBox="1">
              <a:spLocks noChangeArrowheads="1"/>
            </p:cNvSpPr>
            <p:nvPr/>
          </p:nvSpPr>
          <p:spPr bwMode="auto">
            <a:xfrm>
              <a:off x="1690688" y="4868863"/>
              <a:ext cx="5032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49" name="Text Box 49"/>
            <p:cNvSpPr txBox="1">
              <a:spLocks noChangeArrowheads="1"/>
            </p:cNvSpPr>
            <p:nvPr/>
          </p:nvSpPr>
          <p:spPr bwMode="auto">
            <a:xfrm>
              <a:off x="4570413" y="2924175"/>
              <a:ext cx="503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450" name="Text Box 50"/>
            <p:cNvSpPr txBox="1">
              <a:spLocks noChangeArrowheads="1"/>
            </p:cNvSpPr>
            <p:nvPr/>
          </p:nvSpPr>
          <p:spPr bwMode="auto">
            <a:xfrm>
              <a:off x="1762125" y="3860800"/>
              <a:ext cx="5032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5451" name="Text Box 51"/>
            <p:cNvSpPr txBox="1">
              <a:spLocks noChangeArrowheads="1"/>
            </p:cNvSpPr>
            <p:nvPr/>
          </p:nvSpPr>
          <p:spPr bwMode="auto">
            <a:xfrm>
              <a:off x="3635375" y="3932238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5452" name="Text Box 52"/>
            <p:cNvSpPr txBox="1">
              <a:spLocks noChangeArrowheads="1"/>
            </p:cNvSpPr>
            <p:nvPr/>
          </p:nvSpPr>
          <p:spPr bwMode="auto">
            <a:xfrm>
              <a:off x="2987675" y="3860800"/>
              <a:ext cx="5032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5453" name="Text Box 53"/>
            <p:cNvSpPr txBox="1">
              <a:spLocks noChangeArrowheads="1"/>
            </p:cNvSpPr>
            <p:nvPr/>
          </p:nvSpPr>
          <p:spPr bwMode="auto">
            <a:xfrm>
              <a:off x="2627313" y="4321175"/>
              <a:ext cx="503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6600825" y="1916113"/>
            <a:ext cx="3600450" cy="4176712"/>
            <a:chOff x="3288" y="1525"/>
            <a:chExt cx="2268" cy="2631"/>
          </a:xfrm>
        </p:grpSpPr>
        <p:sp>
          <p:nvSpPr>
            <p:cNvPr id="15386" name="Oval 107" descr="纸莎草纸"/>
            <p:cNvSpPr>
              <a:spLocks noChangeArrowheads="1"/>
            </p:cNvSpPr>
            <p:nvPr/>
          </p:nvSpPr>
          <p:spPr bwMode="auto">
            <a:xfrm>
              <a:off x="3288" y="1525"/>
              <a:ext cx="2268" cy="2631"/>
            </a:xfrm>
            <a:prstGeom prst="ellipse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7" name="Oval 54"/>
            <p:cNvSpPr>
              <a:spLocks noChangeArrowheads="1"/>
            </p:cNvSpPr>
            <p:nvPr/>
          </p:nvSpPr>
          <p:spPr bwMode="auto">
            <a:xfrm>
              <a:off x="3673" y="1995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8" name="Oval 55"/>
            <p:cNvSpPr>
              <a:spLocks noChangeArrowheads="1"/>
            </p:cNvSpPr>
            <p:nvPr/>
          </p:nvSpPr>
          <p:spPr bwMode="auto">
            <a:xfrm>
              <a:off x="4224" y="1995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9" name="Oval 56"/>
            <p:cNvSpPr>
              <a:spLocks noChangeArrowheads="1"/>
            </p:cNvSpPr>
            <p:nvPr/>
          </p:nvSpPr>
          <p:spPr bwMode="auto">
            <a:xfrm>
              <a:off x="4775" y="1995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0" name="Oval 57"/>
            <p:cNvSpPr>
              <a:spLocks noChangeArrowheads="1"/>
            </p:cNvSpPr>
            <p:nvPr/>
          </p:nvSpPr>
          <p:spPr bwMode="auto">
            <a:xfrm>
              <a:off x="3931" y="2392"/>
              <a:ext cx="73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1" name="Oval 58"/>
            <p:cNvSpPr>
              <a:spLocks noChangeArrowheads="1"/>
            </p:cNvSpPr>
            <p:nvPr/>
          </p:nvSpPr>
          <p:spPr bwMode="auto">
            <a:xfrm>
              <a:off x="4517" y="2392"/>
              <a:ext cx="74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2" name="Oval 59"/>
            <p:cNvSpPr>
              <a:spLocks noChangeArrowheads="1"/>
            </p:cNvSpPr>
            <p:nvPr/>
          </p:nvSpPr>
          <p:spPr bwMode="auto">
            <a:xfrm>
              <a:off x="5105" y="2392"/>
              <a:ext cx="74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3" name="Oval 60"/>
            <p:cNvSpPr>
              <a:spLocks noChangeArrowheads="1"/>
            </p:cNvSpPr>
            <p:nvPr/>
          </p:nvSpPr>
          <p:spPr bwMode="auto">
            <a:xfrm>
              <a:off x="3710" y="2869"/>
              <a:ext cx="74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4" name="Oval 61"/>
            <p:cNvSpPr>
              <a:spLocks noChangeArrowheads="1"/>
            </p:cNvSpPr>
            <p:nvPr/>
          </p:nvSpPr>
          <p:spPr bwMode="auto">
            <a:xfrm>
              <a:off x="4114" y="2869"/>
              <a:ext cx="74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5" name="Oval 62"/>
            <p:cNvSpPr>
              <a:spLocks noChangeArrowheads="1"/>
            </p:cNvSpPr>
            <p:nvPr/>
          </p:nvSpPr>
          <p:spPr bwMode="auto">
            <a:xfrm>
              <a:off x="4518" y="2869"/>
              <a:ext cx="74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6" name="Oval 63"/>
            <p:cNvSpPr>
              <a:spLocks noChangeArrowheads="1"/>
            </p:cNvSpPr>
            <p:nvPr/>
          </p:nvSpPr>
          <p:spPr bwMode="auto">
            <a:xfrm>
              <a:off x="4922" y="2869"/>
              <a:ext cx="74" cy="7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7" name="Oval 64"/>
            <p:cNvSpPr>
              <a:spLocks noChangeArrowheads="1"/>
            </p:cNvSpPr>
            <p:nvPr/>
          </p:nvSpPr>
          <p:spPr bwMode="auto">
            <a:xfrm>
              <a:off x="3600" y="3265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8" name="Oval 65"/>
            <p:cNvSpPr>
              <a:spLocks noChangeArrowheads="1"/>
            </p:cNvSpPr>
            <p:nvPr/>
          </p:nvSpPr>
          <p:spPr bwMode="auto">
            <a:xfrm>
              <a:off x="4371" y="3265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9" name="Oval 66"/>
            <p:cNvSpPr>
              <a:spLocks noChangeArrowheads="1"/>
            </p:cNvSpPr>
            <p:nvPr/>
          </p:nvSpPr>
          <p:spPr bwMode="auto">
            <a:xfrm>
              <a:off x="5142" y="3265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0" name="Oval 67"/>
            <p:cNvSpPr>
              <a:spLocks noChangeArrowheads="1"/>
            </p:cNvSpPr>
            <p:nvPr/>
          </p:nvSpPr>
          <p:spPr bwMode="auto">
            <a:xfrm>
              <a:off x="4004" y="3623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1" name="Oval 68"/>
            <p:cNvSpPr>
              <a:spLocks noChangeArrowheads="1"/>
            </p:cNvSpPr>
            <p:nvPr/>
          </p:nvSpPr>
          <p:spPr bwMode="auto">
            <a:xfrm>
              <a:off x="4775" y="3623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2" name="Text Box 69"/>
            <p:cNvSpPr txBox="1">
              <a:spLocks noChangeArrowheads="1"/>
            </p:cNvSpPr>
            <p:nvPr/>
          </p:nvSpPr>
          <p:spPr bwMode="auto">
            <a:xfrm>
              <a:off x="3527" y="1868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03" name="Text Box 70"/>
            <p:cNvSpPr txBox="1">
              <a:spLocks noChangeArrowheads="1"/>
            </p:cNvSpPr>
            <p:nvPr/>
          </p:nvSpPr>
          <p:spPr bwMode="auto">
            <a:xfrm>
              <a:off x="4114" y="1842"/>
              <a:ext cx="2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04" name="Text Box 71"/>
            <p:cNvSpPr txBox="1">
              <a:spLocks noChangeArrowheads="1"/>
            </p:cNvSpPr>
            <p:nvPr/>
          </p:nvSpPr>
          <p:spPr bwMode="auto">
            <a:xfrm>
              <a:off x="4627" y="1866"/>
              <a:ext cx="2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405" name="Text Box 72"/>
            <p:cNvSpPr txBox="1">
              <a:spLocks noChangeArrowheads="1"/>
            </p:cNvSpPr>
            <p:nvPr/>
          </p:nvSpPr>
          <p:spPr bwMode="auto">
            <a:xfrm>
              <a:off x="3800" y="2319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406" name="Text Box 73"/>
            <p:cNvSpPr txBox="1">
              <a:spLocks noChangeArrowheads="1"/>
            </p:cNvSpPr>
            <p:nvPr/>
          </p:nvSpPr>
          <p:spPr bwMode="auto">
            <a:xfrm>
              <a:off x="4394" y="2311"/>
              <a:ext cx="2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407" name="Text Box 74"/>
            <p:cNvSpPr txBox="1">
              <a:spLocks noChangeArrowheads="1"/>
            </p:cNvSpPr>
            <p:nvPr/>
          </p:nvSpPr>
          <p:spPr bwMode="auto">
            <a:xfrm>
              <a:off x="5163" y="2375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408" name="Text Box 75"/>
            <p:cNvSpPr txBox="1">
              <a:spLocks noChangeArrowheads="1"/>
            </p:cNvSpPr>
            <p:nvPr/>
          </p:nvSpPr>
          <p:spPr bwMode="auto">
            <a:xfrm>
              <a:off x="3571" y="2723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5409" name="Text Box 76"/>
            <p:cNvSpPr txBox="1">
              <a:spLocks noChangeArrowheads="1"/>
            </p:cNvSpPr>
            <p:nvPr/>
          </p:nvSpPr>
          <p:spPr bwMode="auto">
            <a:xfrm>
              <a:off x="3976" y="2755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5410" name="Text Box 77"/>
            <p:cNvSpPr txBox="1">
              <a:spLocks noChangeArrowheads="1"/>
            </p:cNvSpPr>
            <p:nvPr/>
          </p:nvSpPr>
          <p:spPr bwMode="auto">
            <a:xfrm>
              <a:off x="4342" y="2732"/>
              <a:ext cx="2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5411" name="Text Box 78"/>
            <p:cNvSpPr txBox="1">
              <a:spLocks noChangeArrowheads="1"/>
            </p:cNvSpPr>
            <p:nvPr/>
          </p:nvSpPr>
          <p:spPr bwMode="auto">
            <a:xfrm>
              <a:off x="4975" y="2795"/>
              <a:ext cx="2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5412" name="Text Box 79"/>
            <p:cNvSpPr txBox="1">
              <a:spLocks noChangeArrowheads="1"/>
            </p:cNvSpPr>
            <p:nvPr/>
          </p:nvSpPr>
          <p:spPr bwMode="auto">
            <a:xfrm>
              <a:off x="3470" y="3122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5413" name="Text Box 80"/>
            <p:cNvSpPr txBox="1">
              <a:spLocks noChangeArrowheads="1"/>
            </p:cNvSpPr>
            <p:nvPr/>
          </p:nvSpPr>
          <p:spPr bwMode="auto">
            <a:xfrm>
              <a:off x="4179" y="3193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5414" name="Text Box 81"/>
            <p:cNvSpPr txBox="1">
              <a:spLocks noChangeArrowheads="1"/>
            </p:cNvSpPr>
            <p:nvPr/>
          </p:nvSpPr>
          <p:spPr bwMode="auto">
            <a:xfrm>
              <a:off x="5149" y="3332"/>
              <a:ext cx="2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5415" name="Text Box 82"/>
            <p:cNvSpPr txBox="1">
              <a:spLocks noChangeArrowheads="1"/>
            </p:cNvSpPr>
            <p:nvPr/>
          </p:nvSpPr>
          <p:spPr bwMode="auto">
            <a:xfrm>
              <a:off x="3843" y="3624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6" name="Text Box 83"/>
            <p:cNvSpPr txBox="1">
              <a:spLocks noChangeArrowheads="1"/>
            </p:cNvSpPr>
            <p:nvPr/>
          </p:nvSpPr>
          <p:spPr bwMode="auto">
            <a:xfrm>
              <a:off x="4620" y="3577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5417" name="Line 85"/>
            <p:cNvSpPr>
              <a:spLocks noChangeShapeType="1"/>
            </p:cNvSpPr>
            <p:nvPr/>
          </p:nvSpPr>
          <p:spPr bwMode="auto">
            <a:xfrm>
              <a:off x="3712" y="2075"/>
              <a:ext cx="37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8" name="Line 86"/>
            <p:cNvSpPr>
              <a:spLocks noChangeShapeType="1"/>
            </p:cNvSpPr>
            <p:nvPr/>
          </p:nvSpPr>
          <p:spPr bwMode="auto">
            <a:xfrm>
              <a:off x="3739" y="2048"/>
              <a:ext cx="211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9" name="Line 87"/>
            <p:cNvSpPr>
              <a:spLocks noChangeShapeType="1"/>
            </p:cNvSpPr>
            <p:nvPr/>
          </p:nvSpPr>
          <p:spPr bwMode="auto">
            <a:xfrm flipH="1">
              <a:off x="3995" y="2066"/>
              <a:ext cx="238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0" name="Line 88"/>
            <p:cNvSpPr>
              <a:spLocks noChangeShapeType="1"/>
            </p:cNvSpPr>
            <p:nvPr/>
          </p:nvSpPr>
          <p:spPr bwMode="auto">
            <a:xfrm>
              <a:off x="4288" y="2039"/>
              <a:ext cx="256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1" name="Line 89"/>
            <p:cNvSpPr>
              <a:spLocks noChangeShapeType="1"/>
            </p:cNvSpPr>
            <p:nvPr/>
          </p:nvSpPr>
          <p:spPr bwMode="auto">
            <a:xfrm flipH="1">
              <a:off x="4581" y="2066"/>
              <a:ext cx="21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2" name="Line 90"/>
            <p:cNvSpPr>
              <a:spLocks noChangeShapeType="1"/>
            </p:cNvSpPr>
            <p:nvPr/>
          </p:nvSpPr>
          <p:spPr bwMode="auto">
            <a:xfrm>
              <a:off x="4846" y="2030"/>
              <a:ext cx="274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3" name="Line 91"/>
            <p:cNvSpPr>
              <a:spLocks noChangeShapeType="1"/>
            </p:cNvSpPr>
            <p:nvPr/>
          </p:nvSpPr>
          <p:spPr bwMode="auto">
            <a:xfrm flipH="1">
              <a:off x="4983" y="2478"/>
              <a:ext cx="165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4" name="Line 92"/>
            <p:cNvSpPr>
              <a:spLocks noChangeShapeType="1"/>
            </p:cNvSpPr>
            <p:nvPr/>
          </p:nvSpPr>
          <p:spPr bwMode="auto">
            <a:xfrm>
              <a:off x="4562" y="2469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5" name="Line 93"/>
            <p:cNvSpPr>
              <a:spLocks noChangeShapeType="1"/>
            </p:cNvSpPr>
            <p:nvPr/>
          </p:nvSpPr>
          <p:spPr bwMode="auto">
            <a:xfrm>
              <a:off x="4599" y="2432"/>
              <a:ext cx="329" cy="4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6" name="Line 94"/>
            <p:cNvSpPr>
              <a:spLocks noChangeShapeType="1"/>
            </p:cNvSpPr>
            <p:nvPr/>
          </p:nvSpPr>
          <p:spPr bwMode="auto">
            <a:xfrm flipH="1">
              <a:off x="4425" y="2944"/>
              <a:ext cx="119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7" name="Line 95"/>
            <p:cNvSpPr>
              <a:spLocks noChangeShapeType="1"/>
            </p:cNvSpPr>
            <p:nvPr/>
          </p:nvSpPr>
          <p:spPr bwMode="auto">
            <a:xfrm>
              <a:off x="4599" y="2916"/>
              <a:ext cx="3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8" name="Line 96"/>
            <p:cNvSpPr>
              <a:spLocks noChangeShapeType="1"/>
            </p:cNvSpPr>
            <p:nvPr/>
          </p:nvSpPr>
          <p:spPr bwMode="auto">
            <a:xfrm>
              <a:off x="4178" y="2935"/>
              <a:ext cx="201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9" name="Line 97"/>
            <p:cNvSpPr>
              <a:spLocks noChangeShapeType="1"/>
            </p:cNvSpPr>
            <p:nvPr/>
          </p:nvSpPr>
          <p:spPr bwMode="auto">
            <a:xfrm>
              <a:off x="3977" y="2459"/>
              <a:ext cx="165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0" name="Line 98"/>
            <p:cNvSpPr>
              <a:spLocks noChangeShapeType="1"/>
            </p:cNvSpPr>
            <p:nvPr/>
          </p:nvSpPr>
          <p:spPr bwMode="auto">
            <a:xfrm>
              <a:off x="3785" y="2917"/>
              <a:ext cx="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1" name="Line 99"/>
            <p:cNvSpPr>
              <a:spLocks noChangeShapeType="1"/>
            </p:cNvSpPr>
            <p:nvPr/>
          </p:nvSpPr>
          <p:spPr bwMode="auto">
            <a:xfrm flipH="1">
              <a:off x="3657" y="2931"/>
              <a:ext cx="85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2" name="Line 100"/>
            <p:cNvSpPr>
              <a:spLocks noChangeShapeType="1"/>
            </p:cNvSpPr>
            <p:nvPr/>
          </p:nvSpPr>
          <p:spPr bwMode="auto">
            <a:xfrm>
              <a:off x="3648" y="3328"/>
              <a:ext cx="357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3" name="Line 101"/>
            <p:cNvSpPr>
              <a:spLocks noChangeShapeType="1"/>
            </p:cNvSpPr>
            <p:nvPr/>
          </p:nvSpPr>
          <p:spPr bwMode="auto">
            <a:xfrm flipH="1">
              <a:off x="4069" y="3328"/>
              <a:ext cx="31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4" name="Line 102"/>
            <p:cNvSpPr>
              <a:spLocks noChangeShapeType="1"/>
            </p:cNvSpPr>
            <p:nvPr/>
          </p:nvSpPr>
          <p:spPr bwMode="auto">
            <a:xfrm>
              <a:off x="4425" y="3328"/>
              <a:ext cx="357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5" name="Line 103"/>
            <p:cNvSpPr>
              <a:spLocks noChangeShapeType="1"/>
            </p:cNvSpPr>
            <p:nvPr/>
          </p:nvSpPr>
          <p:spPr bwMode="auto">
            <a:xfrm>
              <a:off x="4983" y="2926"/>
              <a:ext cx="174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6" name="Line 104"/>
            <p:cNvSpPr>
              <a:spLocks noChangeShapeType="1"/>
            </p:cNvSpPr>
            <p:nvPr/>
          </p:nvSpPr>
          <p:spPr bwMode="auto">
            <a:xfrm flipH="1">
              <a:off x="4827" y="3337"/>
              <a:ext cx="33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7" name="Line 105"/>
            <p:cNvSpPr>
              <a:spLocks noChangeShapeType="1"/>
            </p:cNvSpPr>
            <p:nvPr/>
          </p:nvSpPr>
          <p:spPr bwMode="auto">
            <a:xfrm>
              <a:off x="4204" y="291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38" name="Line 106"/>
            <p:cNvSpPr>
              <a:spLocks noChangeShapeType="1"/>
            </p:cNvSpPr>
            <p:nvPr/>
          </p:nvSpPr>
          <p:spPr bwMode="auto">
            <a:xfrm flipH="1">
              <a:off x="3787" y="2432"/>
              <a:ext cx="182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6365" name="Text Box 109"/>
          <p:cNvSpPr txBox="1">
            <a:spLocks noChangeArrowheads="1"/>
          </p:cNvSpPr>
          <p:nvPr/>
        </p:nvSpPr>
        <p:spPr bwMode="auto">
          <a:xfrm>
            <a:off x="4224338" y="6092826"/>
            <a:ext cx="6191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H,G,O,F,E,N,M,O,L,K,I,L,M,J,N,D,C,J,B,I,A,K,H</a:t>
            </a:r>
          </a:p>
        </p:txBody>
      </p:sp>
    </p:spTree>
    <p:extLst>
      <p:ext uri="{BB962C8B-B14F-4D97-AF65-F5344CB8AC3E}">
        <p14:creationId xmlns:p14="http://schemas.microsoft.com/office/powerpoint/2010/main" val="3191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构造欧拉回路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2133600"/>
            <a:ext cx="8207375" cy="136683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     </a:t>
            </a:r>
            <a:r>
              <a:rPr lang="zh-CN" altLang="en-US" sz="2400" b="1">
                <a:solidFill>
                  <a:schemeClr val="tx2"/>
                </a:solidFill>
              </a:rPr>
              <a:t>思想</a:t>
            </a:r>
            <a:r>
              <a:rPr lang="zh-CN" altLang="en-US" sz="2400" b="1"/>
              <a:t>：在画欧拉回路时，已经经过的边不能再用。因此，在构造欧拉回路过程中的</a:t>
            </a:r>
            <a:r>
              <a:rPr lang="zh-CN" altLang="en-US" sz="2400" b="1">
                <a:solidFill>
                  <a:schemeClr val="tx2"/>
                </a:solidFill>
              </a:rPr>
              <a:t>任何时刻</a:t>
            </a:r>
            <a:r>
              <a:rPr lang="zh-CN" altLang="en-US" sz="2400" b="1"/>
              <a:t>，假设将已经经过的边删除，</a:t>
            </a:r>
            <a:r>
              <a:rPr lang="zh-CN" altLang="en-US" sz="2400" b="1">
                <a:solidFill>
                  <a:schemeClr val="tx2"/>
                </a:solidFill>
              </a:rPr>
              <a:t>剩下的边</a:t>
            </a:r>
            <a:r>
              <a:rPr lang="zh-CN" altLang="en-US" sz="2400" b="1"/>
              <a:t>必须</a:t>
            </a:r>
            <a:r>
              <a:rPr lang="zh-CN" altLang="en-US" sz="2400" b="1">
                <a:solidFill>
                  <a:schemeClr val="tx2"/>
                </a:solidFill>
              </a:rPr>
              <a:t>仍</a:t>
            </a:r>
            <a:r>
              <a:rPr lang="zh-CN" altLang="en-US" sz="2400" b="1"/>
              <a:t>在同一</a:t>
            </a:r>
            <a:r>
              <a:rPr lang="zh-CN" altLang="en-US" sz="2400" b="1">
                <a:solidFill>
                  <a:schemeClr val="tx2"/>
                </a:solidFill>
              </a:rPr>
              <a:t>连通</a:t>
            </a:r>
            <a:r>
              <a:rPr lang="zh-CN" altLang="en-US" sz="2400" b="1"/>
              <a:t>分支当中。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3284538" y="3748089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5011738" y="3748089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6738938" y="3748089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8466138" y="3748089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284538" y="5119689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5011738" y="5119689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6738938" y="5119689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8466138" y="5119689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384550" y="39766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3513139" y="3876675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127625" y="3976689"/>
            <a:ext cx="0" cy="11572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498850" y="5233988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5213350" y="3933826"/>
            <a:ext cx="1557338" cy="1228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6842125" y="39766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5241925" y="5248275"/>
            <a:ext cx="15001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6970714" y="3862388"/>
            <a:ext cx="15001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8599488" y="39766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956426" y="5233988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5213351" y="3919538"/>
            <a:ext cx="1571625" cy="1257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5241926" y="3876675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3395663" y="40005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3522664" y="3871913"/>
            <a:ext cx="1514475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5222876" y="3929063"/>
            <a:ext cx="1571625" cy="12573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>
            <a:off x="5251450" y="5243513"/>
            <a:ext cx="1500188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>
            <a:off x="5122863" y="3986214"/>
            <a:ext cx="0" cy="115728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>
            <a:off x="5265739" y="3871913"/>
            <a:ext cx="1514475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 flipV="1">
            <a:off x="5232400" y="3933826"/>
            <a:ext cx="1557338" cy="122872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1" name="Line 31"/>
          <p:cNvSpPr>
            <a:spLocks noChangeShapeType="1"/>
          </p:cNvSpPr>
          <p:nvPr/>
        </p:nvSpPr>
        <p:spPr bwMode="auto">
          <a:xfrm>
            <a:off x="3494088" y="5229225"/>
            <a:ext cx="1485900" cy="0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3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4" grpId="0" animBg="1"/>
      <p:bldP spid="76825" grpId="0" animBg="1"/>
      <p:bldP spid="76826" grpId="0" animBg="1"/>
      <p:bldP spid="76827" grpId="0" animBg="1"/>
      <p:bldP spid="76828" grpId="0" animBg="1"/>
      <p:bldP spid="76829" grpId="0" animBg="1"/>
      <p:bldP spid="76830" grpId="0" animBg="1"/>
      <p:bldP spid="768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构造欧拉回路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-Fleury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484314"/>
            <a:ext cx="8640763" cy="48974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算法：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：欧拉图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：简单回路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其中包含了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中所有的元素。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任取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按下列原则从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-{e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中选择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2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相关联；</a:t>
            </a:r>
          </a:p>
          <a:p>
            <a:pPr lvl="2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除非别无选择，否则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不应是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G-{e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中的割边。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反复执行第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步，直到无法执行时终止。 </a:t>
            </a:r>
          </a:p>
        </p:txBody>
      </p:sp>
    </p:spTree>
    <p:extLst>
      <p:ext uri="{BB962C8B-B14F-4D97-AF65-F5344CB8AC3E}">
        <p14:creationId xmlns:p14="http://schemas.microsoft.com/office/powerpoint/2010/main" val="27622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案例：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913835" y="2635980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641035" y="2635980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6368235" y="2635980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8095435" y="2635980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913835" y="4007580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641035" y="4007580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6368235" y="4007580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8095435" y="4007580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013847" y="2864579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42436" y="2764566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756922" y="2864580"/>
            <a:ext cx="0" cy="11572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128147" y="4121879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4842647" y="2821717"/>
            <a:ext cx="1557338" cy="1228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471422" y="2864579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871222" y="4136166"/>
            <a:ext cx="15001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600011" y="2750279"/>
            <a:ext cx="15001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8228785" y="2864579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585723" y="4121879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842648" y="2807429"/>
            <a:ext cx="1571625" cy="1257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4871223" y="2764566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0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中国邮递员问题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邮递员需要从</a:t>
            </a:r>
            <a:r>
              <a:rPr lang="en-US" altLang="zh-CN" smtClean="0"/>
              <a:t>A</a:t>
            </a:r>
            <a:r>
              <a:rPr lang="zh-CN" altLang="zh-CN" smtClean="0"/>
              <a:t>点出发，在以下街区投递信件并回到办公室，请你帮他设计一个投递路线，让他少跑重复路</a:t>
            </a:r>
          </a:p>
          <a:p>
            <a:endParaRPr lang="zh-CN" altLang="en-US" smtClean="0"/>
          </a:p>
        </p:txBody>
      </p:sp>
      <p:grpSp>
        <p:nvGrpSpPr>
          <p:cNvPr id="21508" name="组合 19"/>
          <p:cNvGrpSpPr>
            <a:grpSpLocks/>
          </p:cNvGrpSpPr>
          <p:nvPr/>
        </p:nvGrpSpPr>
        <p:grpSpPr bwMode="auto">
          <a:xfrm>
            <a:off x="3863976" y="3429001"/>
            <a:ext cx="6162675" cy="3095625"/>
            <a:chOff x="2339752" y="3429000"/>
            <a:chExt cx="6162347" cy="3096344"/>
          </a:xfrm>
        </p:grpSpPr>
        <p:pic>
          <p:nvPicPr>
            <p:cNvPr id="21509" name="对象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250"/>
            <a:stretch>
              <a:fillRect/>
            </a:stretch>
          </p:blipFill>
          <p:spPr bwMode="auto">
            <a:xfrm>
              <a:off x="2699792" y="3501008"/>
              <a:ext cx="5256584" cy="3024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0" name="TextBox 4"/>
            <p:cNvSpPr txBox="1">
              <a:spLocks noChangeArrowheads="1"/>
            </p:cNvSpPr>
            <p:nvPr/>
          </p:nvSpPr>
          <p:spPr bwMode="auto">
            <a:xfrm>
              <a:off x="3635896" y="3645024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500m</a:t>
              </a:r>
              <a:endParaRPr lang="zh-CN" altLang="en-US"/>
            </a:p>
          </p:txBody>
        </p:sp>
        <p:sp>
          <p:nvSpPr>
            <p:cNvPr id="21511" name="TextBox 5"/>
            <p:cNvSpPr txBox="1">
              <a:spLocks noChangeArrowheads="1"/>
            </p:cNvSpPr>
            <p:nvPr/>
          </p:nvSpPr>
          <p:spPr bwMode="auto">
            <a:xfrm>
              <a:off x="2411760" y="458112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500m</a:t>
              </a:r>
              <a:endParaRPr lang="zh-CN" altLang="en-US"/>
            </a:p>
          </p:txBody>
        </p:sp>
        <p:sp>
          <p:nvSpPr>
            <p:cNvPr id="21512" name="TextBox 6"/>
            <p:cNvSpPr txBox="1">
              <a:spLocks noChangeArrowheads="1"/>
            </p:cNvSpPr>
            <p:nvPr/>
          </p:nvSpPr>
          <p:spPr bwMode="auto">
            <a:xfrm>
              <a:off x="2339752" y="5805264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400m</a:t>
              </a:r>
              <a:endParaRPr lang="zh-CN" altLang="en-US"/>
            </a:p>
          </p:txBody>
        </p:sp>
        <p:sp>
          <p:nvSpPr>
            <p:cNvPr id="21513" name="TextBox 7"/>
            <p:cNvSpPr txBox="1">
              <a:spLocks noChangeArrowheads="1"/>
            </p:cNvSpPr>
            <p:nvPr/>
          </p:nvSpPr>
          <p:spPr bwMode="auto">
            <a:xfrm>
              <a:off x="3347864" y="594928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300m</a:t>
              </a:r>
              <a:endParaRPr lang="zh-CN" altLang="en-US"/>
            </a:p>
          </p:txBody>
        </p:sp>
        <p:sp>
          <p:nvSpPr>
            <p:cNvPr id="21514" name="TextBox 8"/>
            <p:cNvSpPr txBox="1">
              <a:spLocks noChangeArrowheads="1"/>
            </p:cNvSpPr>
            <p:nvPr/>
          </p:nvSpPr>
          <p:spPr bwMode="auto">
            <a:xfrm>
              <a:off x="3707904" y="465313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300m</a:t>
              </a:r>
              <a:endParaRPr lang="zh-CN" altLang="en-US"/>
            </a:p>
          </p:txBody>
        </p:sp>
        <p:sp>
          <p:nvSpPr>
            <p:cNvPr id="21515" name="TextBox 9"/>
            <p:cNvSpPr txBox="1">
              <a:spLocks noChangeArrowheads="1"/>
            </p:cNvSpPr>
            <p:nvPr/>
          </p:nvSpPr>
          <p:spPr bwMode="auto">
            <a:xfrm>
              <a:off x="3851920" y="558924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400m</a:t>
              </a:r>
              <a:endParaRPr lang="zh-CN" altLang="en-US"/>
            </a:p>
          </p:txBody>
        </p:sp>
        <p:sp>
          <p:nvSpPr>
            <p:cNvPr id="21516" name="TextBox 10"/>
            <p:cNvSpPr txBox="1">
              <a:spLocks noChangeArrowheads="1"/>
            </p:cNvSpPr>
            <p:nvPr/>
          </p:nvSpPr>
          <p:spPr bwMode="auto">
            <a:xfrm>
              <a:off x="4716016" y="602128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500m</a:t>
              </a:r>
              <a:endParaRPr lang="zh-CN" altLang="en-US"/>
            </a:p>
          </p:txBody>
        </p:sp>
        <p:sp>
          <p:nvSpPr>
            <p:cNvPr id="21517" name="TextBox 11"/>
            <p:cNvSpPr txBox="1">
              <a:spLocks noChangeArrowheads="1"/>
            </p:cNvSpPr>
            <p:nvPr/>
          </p:nvSpPr>
          <p:spPr bwMode="auto">
            <a:xfrm>
              <a:off x="4644008" y="458112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500m</a:t>
              </a:r>
              <a:endParaRPr lang="zh-CN" altLang="en-US"/>
            </a:p>
          </p:txBody>
        </p:sp>
        <p:sp>
          <p:nvSpPr>
            <p:cNvPr id="21518" name="TextBox 12"/>
            <p:cNvSpPr txBox="1">
              <a:spLocks noChangeArrowheads="1"/>
            </p:cNvSpPr>
            <p:nvPr/>
          </p:nvSpPr>
          <p:spPr bwMode="auto">
            <a:xfrm>
              <a:off x="5508104" y="4005064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300m</a:t>
              </a:r>
              <a:endParaRPr lang="zh-CN" altLang="en-US"/>
            </a:p>
          </p:txBody>
        </p:sp>
        <p:sp>
          <p:nvSpPr>
            <p:cNvPr id="21519" name="TextBox 13"/>
            <p:cNvSpPr txBox="1">
              <a:spLocks noChangeArrowheads="1"/>
            </p:cNvSpPr>
            <p:nvPr/>
          </p:nvSpPr>
          <p:spPr bwMode="auto">
            <a:xfrm>
              <a:off x="6012160" y="3429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1000m</a:t>
              </a:r>
              <a:endParaRPr lang="zh-CN" altLang="en-US"/>
            </a:p>
          </p:txBody>
        </p:sp>
        <p:sp>
          <p:nvSpPr>
            <p:cNvPr id="21520" name="TextBox 14"/>
            <p:cNvSpPr txBox="1">
              <a:spLocks noChangeArrowheads="1"/>
            </p:cNvSpPr>
            <p:nvPr/>
          </p:nvSpPr>
          <p:spPr bwMode="auto">
            <a:xfrm>
              <a:off x="6228184" y="450912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600m</a:t>
              </a:r>
              <a:endParaRPr lang="zh-CN" altLang="en-US"/>
            </a:p>
          </p:txBody>
        </p:sp>
        <p:sp>
          <p:nvSpPr>
            <p:cNvPr id="21521" name="TextBox 15"/>
            <p:cNvSpPr txBox="1">
              <a:spLocks noChangeArrowheads="1"/>
            </p:cNvSpPr>
            <p:nvPr/>
          </p:nvSpPr>
          <p:spPr bwMode="auto">
            <a:xfrm>
              <a:off x="5796136" y="530120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500m</a:t>
              </a:r>
              <a:endParaRPr lang="zh-CN" altLang="en-US"/>
            </a:p>
          </p:txBody>
        </p:sp>
        <p:sp>
          <p:nvSpPr>
            <p:cNvPr id="21522" name="TextBox 16"/>
            <p:cNvSpPr txBox="1">
              <a:spLocks noChangeArrowheads="1"/>
            </p:cNvSpPr>
            <p:nvPr/>
          </p:nvSpPr>
          <p:spPr bwMode="auto">
            <a:xfrm>
              <a:off x="6588224" y="594928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700m</a:t>
              </a:r>
              <a:endParaRPr lang="zh-CN" altLang="en-US"/>
            </a:p>
          </p:txBody>
        </p:sp>
        <p:sp>
          <p:nvSpPr>
            <p:cNvPr id="21523" name="TextBox 17"/>
            <p:cNvSpPr txBox="1">
              <a:spLocks noChangeArrowheads="1"/>
            </p:cNvSpPr>
            <p:nvPr/>
          </p:nvSpPr>
          <p:spPr bwMode="auto">
            <a:xfrm>
              <a:off x="7740352" y="5085184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500m</a:t>
              </a:r>
              <a:endParaRPr lang="zh-CN" altLang="en-US"/>
            </a:p>
          </p:txBody>
        </p:sp>
        <p:sp>
          <p:nvSpPr>
            <p:cNvPr id="21524" name="TextBox 18"/>
            <p:cNvSpPr txBox="1">
              <a:spLocks noChangeArrowheads="1"/>
            </p:cNvSpPr>
            <p:nvPr/>
          </p:nvSpPr>
          <p:spPr bwMode="auto">
            <a:xfrm>
              <a:off x="7740352" y="414908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400m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78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中国邮递员问题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19264"/>
            <a:ext cx="10515600" cy="487838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数学模型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无向带权图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G: E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中元素对应于辖区内的街道，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中的元素对应于街道的交叉点，街道长度用相应边的权表示。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问题的解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中包含所有边的权最小的回路，称为最优回路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注意：未必是简单回路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是欧拉图，则最优回路即欧拉回路。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不是欧拉图，则通过加边来消除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中的奇度顶点，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要求使加边得到的欧拉图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G*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中重复边的权和最小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0675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如果为图</a:t>
            </a:r>
            <a:r>
              <a:rPr lang="en-US" altLang="zh-CN" smtClean="0"/>
              <a:t>G</a:t>
            </a:r>
            <a:r>
              <a:rPr lang="zh-CN" altLang="en-US" smtClean="0"/>
              <a:t>中的每条边均附加一个值（通常用来表示边所代表的距离、代价、难度等），则称该值为边的权，称该图为权图。</a:t>
            </a:r>
          </a:p>
        </p:txBody>
      </p:sp>
      <p:sp>
        <p:nvSpPr>
          <p:cNvPr id="225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权图</a:t>
            </a:r>
          </a:p>
        </p:txBody>
      </p:sp>
      <p:grpSp>
        <p:nvGrpSpPr>
          <p:cNvPr id="22532" name="组合 95"/>
          <p:cNvGrpSpPr>
            <a:grpSpLocks/>
          </p:cNvGrpSpPr>
          <p:nvPr/>
        </p:nvGrpSpPr>
        <p:grpSpPr bwMode="auto">
          <a:xfrm>
            <a:off x="3030539" y="3429000"/>
            <a:ext cx="6161087" cy="3105150"/>
            <a:chOff x="2339752" y="3429000"/>
            <a:chExt cx="6162347" cy="3104769"/>
          </a:xfrm>
        </p:grpSpPr>
        <p:sp>
          <p:nvSpPr>
            <p:cNvPr id="22533" name="TextBox 39"/>
            <p:cNvSpPr txBox="1">
              <a:spLocks noChangeArrowheads="1"/>
            </p:cNvSpPr>
            <p:nvPr/>
          </p:nvSpPr>
          <p:spPr bwMode="auto">
            <a:xfrm>
              <a:off x="3635896" y="3645024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500m</a:t>
              </a:r>
              <a:endParaRPr lang="zh-CN" altLang="en-US"/>
            </a:p>
          </p:txBody>
        </p:sp>
        <p:sp>
          <p:nvSpPr>
            <p:cNvPr id="22534" name="TextBox 40"/>
            <p:cNvSpPr txBox="1">
              <a:spLocks noChangeArrowheads="1"/>
            </p:cNvSpPr>
            <p:nvPr/>
          </p:nvSpPr>
          <p:spPr bwMode="auto">
            <a:xfrm>
              <a:off x="2411760" y="458112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500m</a:t>
              </a:r>
              <a:endParaRPr lang="zh-CN" altLang="en-US"/>
            </a:p>
          </p:txBody>
        </p:sp>
        <p:sp>
          <p:nvSpPr>
            <p:cNvPr id="22535" name="TextBox 41"/>
            <p:cNvSpPr txBox="1">
              <a:spLocks noChangeArrowheads="1"/>
            </p:cNvSpPr>
            <p:nvPr/>
          </p:nvSpPr>
          <p:spPr bwMode="auto">
            <a:xfrm>
              <a:off x="2339752" y="5805264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400m</a:t>
              </a:r>
              <a:endParaRPr lang="zh-CN" altLang="en-US"/>
            </a:p>
          </p:txBody>
        </p:sp>
        <p:sp>
          <p:nvSpPr>
            <p:cNvPr id="22536" name="TextBox 42"/>
            <p:cNvSpPr txBox="1">
              <a:spLocks noChangeArrowheads="1"/>
            </p:cNvSpPr>
            <p:nvPr/>
          </p:nvSpPr>
          <p:spPr bwMode="auto">
            <a:xfrm>
              <a:off x="3347864" y="594928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300m</a:t>
              </a:r>
              <a:endParaRPr lang="zh-CN" altLang="en-US"/>
            </a:p>
          </p:txBody>
        </p:sp>
        <p:sp>
          <p:nvSpPr>
            <p:cNvPr id="22537" name="TextBox 43"/>
            <p:cNvSpPr txBox="1">
              <a:spLocks noChangeArrowheads="1"/>
            </p:cNvSpPr>
            <p:nvPr/>
          </p:nvSpPr>
          <p:spPr bwMode="auto">
            <a:xfrm>
              <a:off x="3707904" y="465313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300m</a:t>
              </a:r>
              <a:endParaRPr lang="zh-CN" altLang="en-US"/>
            </a:p>
          </p:txBody>
        </p:sp>
        <p:sp>
          <p:nvSpPr>
            <p:cNvPr id="22538" name="TextBox 44"/>
            <p:cNvSpPr txBox="1">
              <a:spLocks noChangeArrowheads="1"/>
            </p:cNvSpPr>
            <p:nvPr/>
          </p:nvSpPr>
          <p:spPr bwMode="auto">
            <a:xfrm>
              <a:off x="3851920" y="558924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400m</a:t>
              </a:r>
              <a:endParaRPr lang="zh-CN" altLang="en-US"/>
            </a:p>
          </p:txBody>
        </p:sp>
        <p:sp>
          <p:nvSpPr>
            <p:cNvPr id="22539" name="TextBox 45"/>
            <p:cNvSpPr txBox="1">
              <a:spLocks noChangeArrowheads="1"/>
            </p:cNvSpPr>
            <p:nvPr/>
          </p:nvSpPr>
          <p:spPr bwMode="auto">
            <a:xfrm>
              <a:off x="4716016" y="602128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500m</a:t>
              </a:r>
              <a:endParaRPr lang="zh-CN" altLang="en-US"/>
            </a:p>
          </p:txBody>
        </p:sp>
        <p:sp>
          <p:nvSpPr>
            <p:cNvPr id="22540" name="TextBox 46"/>
            <p:cNvSpPr txBox="1">
              <a:spLocks noChangeArrowheads="1"/>
            </p:cNvSpPr>
            <p:nvPr/>
          </p:nvSpPr>
          <p:spPr bwMode="auto">
            <a:xfrm>
              <a:off x="4644008" y="458112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500m</a:t>
              </a:r>
              <a:endParaRPr lang="zh-CN" altLang="en-US"/>
            </a:p>
          </p:txBody>
        </p:sp>
        <p:sp>
          <p:nvSpPr>
            <p:cNvPr id="22541" name="TextBox 47"/>
            <p:cNvSpPr txBox="1">
              <a:spLocks noChangeArrowheads="1"/>
            </p:cNvSpPr>
            <p:nvPr/>
          </p:nvSpPr>
          <p:spPr bwMode="auto">
            <a:xfrm>
              <a:off x="5508104" y="4005064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300m</a:t>
              </a:r>
              <a:endParaRPr lang="zh-CN" altLang="en-US"/>
            </a:p>
          </p:txBody>
        </p:sp>
        <p:sp>
          <p:nvSpPr>
            <p:cNvPr id="22542" name="TextBox 48"/>
            <p:cNvSpPr txBox="1">
              <a:spLocks noChangeArrowheads="1"/>
            </p:cNvSpPr>
            <p:nvPr/>
          </p:nvSpPr>
          <p:spPr bwMode="auto">
            <a:xfrm>
              <a:off x="6012160" y="3429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1000m</a:t>
              </a:r>
              <a:endParaRPr lang="zh-CN" altLang="en-US"/>
            </a:p>
          </p:txBody>
        </p:sp>
        <p:sp>
          <p:nvSpPr>
            <p:cNvPr id="22543" name="TextBox 49"/>
            <p:cNvSpPr txBox="1">
              <a:spLocks noChangeArrowheads="1"/>
            </p:cNvSpPr>
            <p:nvPr/>
          </p:nvSpPr>
          <p:spPr bwMode="auto">
            <a:xfrm>
              <a:off x="6228184" y="450912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600m</a:t>
              </a:r>
              <a:endParaRPr lang="zh-CN" altLang="en-US"/>
            </a:p>
          </p:txBody>
        </p:sp>
        <p:sp>
          <p:nvSpPr>
            <p:cNvPr id="22544" name="TextBox 50"/>
            <p:cNvSpPr txBox="1">
              <a:spLocks noChangeArrowheads="1"/>
            </p:cNvSpPr>
            <p:nvPr/>
          </p:nvSpPr>
          <p:spPr bwMode="auto">
            <a:xfrm>
              <a:off x="5796136" y="530120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500m</a:t>
              </a:r>
              <a:endParaRPr lang="zh-CN" altLang="en-US"/>
            </a:p>
          </p:txBody>
        </p:sp>
        <p:sp>
          <p:nvSpPr>
            <p:cNvPr id="22545" name="TextBox 51"/>
            <p:cNvSpPr txBox="1">
              <a:spLocks noChangeArrowheads="1"/>
            </p:cNvSpPr>
            <p:nvPr/>
          </p:nvSpPr>
          <p:spPr bwMode="auto">
            <a:xfrm>
              <a:off x="6588224" y="594928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700m</a:t>
              </a:r>
              <a:endParaRPr lang="zh-CN" altLang="en-US"/>
            </a:p>
          </p:txBody>
        </p:sp>
        <p:sp>
          <p:nvSpPr>
            <p:cNvPr id="22546" name="TextBox 52"/>
            <p:cNvSpPr txBox="1">
              <a:spLocks noChangeArrowheads="1"/>
            </p:cNvSpPr>
            <p:nvPr/>
          </p:nvSpPr>
          <p:spPr bwMode="auto">
            <a:xfrm>
              <a:off x="7740352" y="5085184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500m</a:t>
              </a:r>
              <a:endParaRPr lang="zh-CN" altLang="en-US"/>
            </a:p>
          </p:txBody>
        </p:sp>
        <p:sp>
          <p:nvSpPr>
            <p:cNvPr id="22547" name="TextBox 53"/>
            <p:cNvSpPr txBox="1">
              <a:spLocks noChangeArrowheads="1"/>
            </p:cNvSpPr>
            <p:nvPr/>
          </p:nvSpPr>
          <p:spPr bwMode="auto">
            <a:xfrm>
              <a:off x="7740352" y="414908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200m</a:t>
              </a:r>
              <a:endParaRPr lang="zh-CN" altLang="en-US"/>
            </a:p>
          </p:txBody>
        </p:sp>
        <p:sp>
          <p:nvSpPr>
            <p:cNvPr id="22548" name="Oval 8"/>
            <p:cNvSpPr>
              <a:spLocks noChangeArrowheads="1"/>
            </p:cNvSpPr>
            <p:nvPr/>
          </p:nvSpPr>
          <p:spPr bwMode="auto">
            <a:xfrm>
              <a:off x="3635896" y="4149080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9" name="Oval 8"/>
            <p:cNvSpPr>
              <a:spLocks noChangeArrowheads="1"/>
            </p:cNvSpPr>
            <p:nvPr/>
          </p:nvSpPr>
          <p:spPr bwMode="auto">
            <a:xfrm>
              <a:off x="2699792" y="5229200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0" name="Oval 8"/>
            <p:cNvSpPr>
              <a:spLocks noChangeArrowheads="1"/>
            </p:cNvSpPr>
            <p:nvPr/>
          </p:nvSpPr>
          <p:spPr bwMode="auto">
            <a:xfrm>
              <a:off x="3131840" y="6165304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1" name="Oval 8"/>
            <p:cNvSpPr>
              <a:spLocks noChangeArrowheads="1"/>
            </p:cNvSpPr>
            <p:nvPr/>
          </p:nvSpPr>
          <p:spPr bwMode="auto">
            <a:xfrm>
              <a:off x="3995936" y="6165304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2" name="Oval 8"/>
            <p:cNvSpPr>
              <a:spLocks noChangeArrowheads="1"/>
            </p:cNvSpPr>
            <p:nvPr/>
          </p:nvSpPr>
          <p:spPr bwMode="auto">
            <a:xfrm>
              <a:off x="4355976" y="5085184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3" name="Oval 8"/>
            <p:cNvSpPr>
              <a:spLocks noChangeArrowheads="1"/>
            </p:cNvSpPr>
            <p:nvPr/>
          </p:nvSpPr>
          <p:spPr bwMode="auto">
            <a:xfrm>
              <a:off x="4860032" y="3429000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4" name="Oval 8"/>
            <p:cNvSpPr>
              <a:spLocks noChangeArrowheads="1"/>
            </p:cNvSpPr>
            <p:nvPr/>
          </p:nvSpPr>
          <p:spPr bwMode="auto">
            <a:xfrm>
              <a:off x="7596336" y="3933056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5" name="Oval 8"/>
            <p:cNvSpPr>
              <a:spLocks noChangeArrowheads="1"/>
            </p:cNvSpPr>
            <p:nvPr/>
          </p:nvSpPr>
          <p:spPr bwMode="auto">
            <a:xfrm>
              <a:off x="7596336" y="5517232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6" name="Oval 8"/>
            <p:cNvSpPr>
              <a:spLocks noChangeArrowheads="1"/>
            </p:cNvSpPr>
            <p:nvPr/>
          </p:nvSpPr>
          <p:spPr bwMode="auto">
            <a:xfrm>
              <a:off x="7524328" y="4509120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7" name="Oval 8"/>
            <p:cNvSpPr>
              <a:spLocks noChangeArrowheads="1"/>
            </p:cNvSpPr>
            <p:nvPr/>
          </p:nvSpPr>
          <p:spPr bwMode="auto">
            <a:xfrm>
              <a:off x="5436096" y="4581128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8" name="Oval 8"/>
            <p:cNvSpPr>
              <a:spLocks noChangeArrowheads="1"/>
            </p:cNvSpPr>
            <p:nvPr/>
          </p:nvSpPr>
          <p:spPr bwMode="auto">
            <a:xfrm>
              <a:off x="5868144" y="6021288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2559" name="直接连接符 65"/>
            <p:cNvCxnSpPr>
              <a:cxnSpLocks noChangeShapeType="1"/>
              <a:stCxn id="22553" idx="5"/>
              <a:endCxn id="22557" idx="0"/>
            </p:cNvCxnSpPr>
            <p:nvPr/>
          </p:nvCxnSpPr>
          <p:spPr bwMode="auto">
            <a:xfrm>
              <a:off x="5136848" y="3743505"/>
              <a:ext cx="461403" cy="8376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60" name="直接连接符 68"/>
            <p:cNvCxnSpPr>
              <a:cxnSpLocks noChangeShapeType="1"/>
              <a:stCxn id="22557" idx="6"/>
              <a:endCxn id="22556" idx="2"/>
            </p:cNvCxnSpPr>
            <p:nvPr/>
          </p:nvCxnSpPr>
          <p:spPr bwMode="auto">
            <a:xfrm flipV="1">
              <a:off x="5760406" y="4693353"/>
              <a:ext cx="1763922" cy="720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61" name="直接连接符 70"/>
            <p:cNvCxnSpPr>
              <a:cxnSpLocks noChangeShapeType="1"/>
              <a:stCxn id="22556" idx="0"/>
              <a:endCxn id="22554" idx="4"/>
            </p:cNvCxnSpPr>
            <p:nvPr/>
          </p:nvCxnSpPr>
          <p:spPr bwMode="auto">
            <a:xfrm flipV="1">
              <a:off x="7686483" y="4301521"/>
              <a:ext cx="72008" cy="2075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62" name="直接连接符 72"/>
            <p:cNvCxnSpPr>
              <a:cxnSpLocks noChangeShapeType="1"/>
              <a:stCxn id="22554" idx="2"/>
              <a:endCxn id="22553" idx="6"/>
            </p:cNvCxnSpPr>
            <p:nvPr/>
          </p:nvCxnSpPr>
          <p:spPr bwMode="auto">
            <a:xfrm flipH="1" flipV="1">
              <a:off x="5184342" y="3613233"/>
              <a:ext cx="2411994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63" name="直接连接符 74"/>
            <p:cNvCxnSpPr>
              <a:cxnSpLocks noChangeShapeType="1"/>
              <a:stCxn id="22553" idx="3"/>
              <a:endCxn id="22548" idx="7"/>
            </p:cNvCxnSpPr>
            <p:nvPr/>
          </p:nvCxnSpPr>
          <p:spPr bwMode="auto">
            <a:xfrm flipH="1">
              <a:off x="3912712" y="3743505"/>
              <a:ext cx="994814" cy="4595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64" name="直接连接符 76"/>
            <p:cNvCxnSpPr>
              <a:cxnSpLocks noChangeShapeType="1"/>
              <a:stCxn id="22548" idx="3"/>
              <a:endCxn id="22549" idx="7"/>
            </p:cNvCxnSpPr>
            <p:nvPr/>
          </p:nvCxnSpPr>
          <p:spPr bwMode="auto">
            <a:xfrm flipH="1">
              <a:off x="2976608" y="4463585"/>
              <a:ext cx="706782" cy="8195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65" name="直接连接符 78"/>
            <p:cNvCxnSpPr>
              <a:cxnSpLocks noChangeShapeType="1"/>
              <a:stCxn id="22549" idx="4"/>
              <a:endCxn id="22550" idx="1"/>
            </p:cNvCxnSpPr>
            <p:nvPr/>
          </p:nvCxnSpPr>
          <p:spPr bwMode="auto">
            <a:xfrm>
              <a:off x="2861947" y="5597665"/>
              <a:ext cx="317387" cy="6215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66" name="直接连接符 80"/>
            <p:cNvCxnSpPr>
              <a:cxnSpLocks noChangeShapeType="1"/>
              <a:stCxn id="22550" idx="6"/>
              <a:endCxn id="22551" idx="2"/>
            </p:cNvCxnSpPr>
            <p:nvPr/>
          </p:nvCxnSpPr>
          <p:spPr bwMode="auto">
            <a:xfrm>
              <a:off x="3456150" y="6349537"/>
              <a:ext cx="53978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67" name="直接连接符 82"/>
            <p:cNvCxnSpPr>
              <a:cxnSpLocks noChangeShapeType="1"/>
              <a:stCxn id="22551" idx="0"/>
              <a:endCxn id="22552" idx="4"/>
            </p:cNvCxnSpPr>
            <p:nvPr/>
          </p:nvCxnSpPr>
          <p:spPr bwMode="auto">
            <a:xfrm flipV="1">
              <a:off x="4158091" y="5453649"/>
              <a:ext cx="360040" cy="71165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68" name="直接连接符 84"/>
            <p:cNvCxnSpPr>
              <a:cxnSpLocks noChangeShapeType="1"/>
              <a:stCxn id="22552" idx="7"/>
              <a:endCxn id="22557" idx="2"/>
            </p:cNvCxnSpPr>
            <p:nvPr/>
          </p:nvCxnSpPr>
          <p:spPr bwMode="auto">
            <a:xfrm flipV="1">
              <a:off x="4632792" y="4765361"/>
              <a:ext cx="803304" cy="37378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69" name="直接连接符 86"/>
            <p:cNvCxnSpPr>
              <a:cxnSpLocks noChangeShapeType="1"/>
              <a:stCxn id="22557" idx="4"/>
              <a:endCxn id="22558" idx="1"/>
            </p:cNvCxnSpPr>
            <p:nvPr/>
          </p:nvCxnSpPr>
          <p:spPr bwMode="auto">
            <a:xfrm>
              <a:off x="5598251" y="4949593"/>
              <a:ext cx="317387" cy="112565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70" name="直接连接符 88"/>
            <p:cNvCxnSpPr>
              <a:cxnSpLocks noChangeShapeType="1"/>
              <a:stCxn id="22558" idx="2"/>
              <a:endCxn id="22551" idx="6"/>
            </p:cNvCxnSpPr>
            <p:nvPr/>
          </p:nvCxnSpPr>
          <p:spPr bwMode="auto">
            <a:xfrm flipH="1">
              <a:off x="4320246" y="6205521"/>
              <a:ext cx="1547898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71" name="直接连接符 90"/>
            <p:cNvCxnSpPr>
              <a:cxnSpLocks noChangeShapeType="1"/>
              <a:stCxn id="22558" idx="6"/>
              <a:endCxn id="22555" idx="2"/>
            </p:cNvCxnSpPr>
            <p:nvPr/>
          </p:nvCxnSpPr>
          <p:spPr bwMode="auto">
            <a:xfrm flipV="1">
              <a:off x="6192454" y="5701465"/>
              <a:ext cx="1403882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72" name="直接连接符 92"/>
            <p:cNvCxnSpPr>
              <a:cxnSpLocks noChangeShapeType="1"/>
              <a:stCxn id="22555" idx="0"/>
              <a:endCxn id="22556" idx="4"/>
            </p:cNvCxnSpPr>
            <p:nvPr/>
          </p:nvCxnSpPr>
          <p:spPr bwMode="auto">
            <a:xfrm flipH="1" flipV="1">
              <a:off x="7686483" y="4877585"/>
              <a:ext cx="72008" cy="6396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73" name="直接连接符 94"/>
            <p:cNvCxnSpPr>
              <a:cxnSpLocks noChangeShapeType="1"/>
              <a:stCxn id="22548" idx="5"/>
              <a:endCxn id="22552" idx="1"/>
            </p:cNvCxnSpPr>
            <p:nvPr/>
          </p:nvCxnSpPr>
          <p:spPr bwMode="auto">
            <a:xfrm>
              <a:off x="3912712" y="4463585"/>
              <a:ext cx="490758" cy="6755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3192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中国邮递员问题</a:t>
            </a:r>
            <a:r>
              <a:rPr lang="en-US" altLang="zh-CN" smtClean="0"/>
              <a:t>-</a:t>
            </a:r>
            <a:r>
              <a:rPr lang="zh-CN" altLang="en-US" smtClean="0"/>
              <a:t>算法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719263"/>
            <a:ext cx="10442576" cy="3294062"/>
          </a:xfrm>
        </p:spPr>
        <p:txBody>
          <a:bodyPr/>
          <a:lstStyle/>
          <a:p>
            <a:pPr algn="just"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算法过程</a:t>
            </a:r>
          </a:p>
          <a:p>
            <a:pPr lvl="1" algn="just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．用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算法求所有奇度顶点对之间的最短路径。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是欧拉图，直接用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Fleury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中所有奇度顶点构造带权完全图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每边的权是两顶点间最短路径长度。</a:t>
            </a:r>
          </a:p>
          <a:p>
            <a:pPr lvl="1" algn="just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．求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中的最小权完美匹配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．按照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中的各个路径添加重复边。 再用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Fleury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算法求欧拉回路。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711450" y="4941888"/>
          <a:ext cx="8458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3" imgW="5279400" imgH="1066680" progId="Word.Document.8">
                  <p:embed/>
                </p:oleObj>
              </mc:Choice>
              <mc:Fallback>
                <p:oleObj name="Document" r:id="rId3" imgW="5279400" imgH="1066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941888"/>
                        <a:ext cx="8458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8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解：</a:t>
            </a:r>
          </a:p>
        </p:txBody>
      </p:sp>
      <p:grpSp>
        <p:nvGrpSpPr>
          <p:cNvPr id="24579" name="组合 95"/>
          <p:cNvGrpSpPr>
            <a:grpSpLocks/>
          </p:cNvGrpSpPr>
          <p:nvPr/>
        </p:nvGrpSpPr>
        <p:grpSpPr bwMode="auto">
          <a:xfrm>
            <a:off x="3359150" y="908050"/>
            <a:ext cx="4102100" cy="2376488"/>
            <a:chOff x="2339752" y="3429000"/>
            <a:chExt cx="6268281" cy="3104769"/>
          </a:xfrm>
        </p:grpSpPr>
        <p:sp>
          <p:nvSpPr>
            <p:cNvPr id="24664" name="TextBox 39"/>
            <p:cNvSpPr txBox="1">
              <a:spLocks noChangeArrowheads="1"/>
            </p:cNvSpPr>
            <p:nvPr/>
          </p:nvSpPr>
          <p:spPr bwMode="auto">
            <a:xfrm>
              <a:off x="3635895" y="3645024"/>
              <a:ext cx="867682" cy="36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500m</a:t>
              </a:r>
              <a:endParaRPr lang="zh-CN" altLang="en-US" sz="1200"/>
            </a:p>
          </p:txBody>
        </p:sp>
        <p:sp>
          <p:nvSpPr>
            <p:cNvPr id="24665" name="TextBox 40"/>
            <p:cNvSpPr txBox="1">
              <a:spLocks noChangeArrowheads="1"/>
            </p:cNvSpPr>
            <p:nvPr/>
          </p:nvSpPr>
          <p:spPr bwMode="auto">
            <a:xfrm>
              <a:off x="2411760" y="4581128"/>
              <a:ext cx="867682" cy="36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500m</a:t>
              </a:r>
              <a:endParaRPr lang="zh-CN" altLang="en-US" sz="1200"/>
            </a:p>
          </p:txBody>
        </p:sp>
        <p:sp>
          <p:nvSpPr>
            <p:cNvPr id="24666" name="TextBox 41"/>
            <p:cNvSpPr txBox="1">
              <a:spLocks noChangeArrowheads="1"/>
            </p:cNvSpPr>
            <p:nvPr/>
          </p:nvSpPr>
          <p:spPr bwMode="auto">
            <a:xfrm>
              <a:off x="2339752" y="5805264"/>
              <a:ext cx="867682" cy="36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400m</a:t>
              </a:r>
              <a:endParaRPr lang="zh-CN" altLang="en-US" sz="1200"/>
            </a:p>
          </p:txBody>
        </p:sp>
        <p:sp>
          <p:nvSpPr>
            <p:cNvPr id="24667" name="TextBox 42"/>
            <p:cNvSpPr txBox="1">
              <a:spLocks noChangeArrowheads="1"/>
            </p:cNvSpPr>
            <p:nvPr/>
          </p:nvSpPr>
          <p:spPr bwMode="auto">
            <a:xfrm>
              <a:off x="3347864" y="5949280"/>
              <a:ext cx="867682" cy="36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300m</a:t>
              </a:r>
              <a:endParaRPr lang="zh-CN" altLang="en-US" sz="1200"/>
            </a:p>
          </p:txBody>
        </p:sp>
        <p:sp>
          <p:nvSpPr>
            <p:cNvPr id="24668" name="TextBox 43"/>
            <p:cNvSpPr txBox="1">
              <a:spLocks noChangeArrowheads="1"/>
            </p:cNvSpPr>
            <p:nvPr/>
          </p:nvSpPr>
          <p:spPr bwMode="auto">
            <a:xfrm>
              <a:off x="3707904" y="4653136"/>
              <a:ext cx="867682" cy="36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300m</a:t>
              </a:r>
              <a:endParaRPr lang="zh-CN" altLang="en-US" sz="1200"/>
            </a:p>
          </p:txBody>
        </p:sp>
        <p:sp>
          <p:nvSpPr>
            <p:cNvPr id="24669" name="TextBox 44"/>
            <p:cNvSpPr txBox="1">
              <a:spLocks noChangeArrowheads="1"/>
            </p:cNvSpPr>
            <p:nvPr/>
          </p:nvSpPr>
          <p:spPr bwMode="auto">
            <a:xfrm>
              <a:off x="3851920" y="5589240"/>
              <a:ext cx="867682" cy="36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400m</a:t>
              </a:r>
              <a:endParaRPr lang="zh-CN" altLang="en-US" sz="1200"/>
            </a:p>
          </p:txBody>
        </p:sp>
        <p:sp>
          <p:nvSpPr>
            <p:cNvPr id="24670" name="TextBox 45"/>
            <p:cNvSpPr txBox="1">
              <a:spLocks noChangeArrowheads="1"/>
            </p:cNvSpPr>
            <p:nvPr/>
          </p:nvSpPr>
          <p:spPr bwMode="auto">
            <a:xfrm>
              <a:off x="4716015" y="6021288"/>
              <a:ext cx="867682" cy="36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500m</a:t>
              </a:r>
              <a:endParaRPr lang="zh-CN" altLang="en-US" sz="1200"/>
            </a:p>
          </p:txBody>
        </p:sp>
        <p:sp>
          <p:nvSpPr>
            <p:cNvPr id="24671" name="TextBox 46"/>
            <p:cNvSpPr txBox="1">
              <a:spLocks noChangeArrowheads="1"/>
            </p:cNvSpPr>
            <p:nvPr/>
          </p:nvSpPr>
          <p:spPr bwMode="auto">
            <a:xfrm>
              <a:off x="4644007" y="4581128"/>
              <a:ext cx="867682" cy="36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500m</a:t>
              </a:r>
              <a:endParaRPr lang="zh-CN" altLang="en-US" sz="1200"/>
            </a:p>
          </p:txBody>
        </p:sp>
        <p:sp>
          <p:nvSpPr>
            <p:cNvPr id="24672" name="TextBox 47"/>
            <p:cNvSpPr txBox="1">
              <a:spLocks noChangeArrowheads="1"/>
            </p:cNvSpPr>
            <p:nvPr/>
          </p:nvSpPr>
          <p:spPr bwMode="auto">
            <a:xfrm>
              <a:off x="5508104" y="4005064"/>
              <a:ext cx="867682" cy="36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300m</a:t>
              </a:r>
              <a:endParaRPr lang="zh-CN" altLang="en-US" sz="1200"/>
            </a:p>
          </p:txBody>
        </p:sp>
        <p:sp>
          <p:nvSpPr>
            <p:cNvPr id="24673" name="TextBox 48"/>
            <p:cNvSpPr txBox="1">
              <a:spLocks noChangeArrowheads="1"/>
            </p:cNvSpPr>
            <p:nvPr/>
          </p:nvSpPr>
          <p:spPr bwMode="auto">
            <a:xfrm>
              <a:off x="6012159" y="3429000"/>
              <a:ext cx="997515" cy="36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1000m</a:t>
              </a:r>
              <a:endParaRPr lang="zh-CN" altLang="en-US" sz="1200"/>
            </a:p>
          </p:txBody>
        </p:sp>
        <p:sp>
          <p:nvSpPr>
            <p:cNvPr id="24674" name="TextBox 49"/>
            <p:cNvSpPr txBox="1">
              <a:spLocks noChangeArrowheads="1"/>
            </p:cNvSpPr>
            <p:nvPr/>
          </p:nvSpPr>
          <p:spPr bwMode="auto">
            <a:xfrm>
              <a:off x="6228184" y="4509120"/>
              <a:ext cx="867682" cy="36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600m</a:t>
              </a:r>
              <a:endParaRPr lang="zh-CN" altLang="en-US" sz="1200"/>
            </a:p>
          </p:txBody>
        </p:sp>
        <p:sp>
          <p:nvSpPr>
            <p:cNvPr id="24675" name="TextBox 50"/>
            <p:cNvSpPr txBox="1">
              <a:spLocks noChangeArrowheads="1"/>
            </p:cNvSpPr>
            <p:nvPr/>
          </p:nvSpPr>
          <p:spPr bwMode="auto">
            <a:xfrm>
              <a:off x="5796136" y="5301208"/>
              <a:ext cx="867682" cy="36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500m</a:t>
              </a:r>
              <a:endParaRPr lang="zh-CN" altLang="en-US" sz="1200"/>
            </a:p>
          </p:txBody>
        </p:sp>
        <p:sp>
          <p:nvSpPr>
            <p:cNvPr id="24676" name="TextBox 51"/>
            <p:cNvSpPr txBox="1">
              <a:spLocks noChangeArrowheads="1"/>
            </p:cNvSpPr>
            <p:nvPr/>
          </p:nvSpPr>
          <p:spPr bwMode="auto">
            <a:xfrm>
              <a:off x="6588224" y="5949280"/>
              <a:ext cx="867682" cy="36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700m</a:t>
              </a:r>
              <a:endParaRPr lang="zh-CN" altLang="en-US" sz="1200"/>
            </a:p>
          </p:txBody>
        </p:sp>
        <p:sp>
          <p:nvSpPr>
            <p:cNvPr id="24677" name="TextBox 52"/>
            <p:cNvSpPr txBox="1">
              <a:spLocks noChangeArrowheads="1"/>
            </p:cNvSpPr>
            <p:nvPr/>
          </p:nvSpPr>
          <p:spPr bwMode="auto">
            <a:xfrm>
              <a:off x="7740351" y="5085184"/>
              <a:ext cx="867682" cy="36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500m</a:t>
              </a:r>
              <a:endParaRPr lang="zh-CN" altLang="en-US" sz="1200"/>
            </a:p>
          </p:txBody>
        </p:sp>
        <p:sp>
          <p:nvSpPr>
            <p:cNvPr id="24678" name="TextBox 53"/>
            <p:cNvSpPr txBox="1">
              <a:spLocks noChangeArrowheads="1"/>
            </p:cNvSpPr>
            <p:nvPr/>
          </p:nvSpPr>
          <p:spPr bwMode="auto">
            <a:xfrm>
              <a:off x="7740351" y="4149080"/>
              <a:ext cx="867682" cy="36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200m</a:t>
              </a:r>
              <a:endParaRPr lang="zh-CN" altLang="en-US" sz="1200"/>
            </a:p>
          </p:txBody>
        </p:sp>
        <p:sp>
          <p:nvSpPr>
            <p:cNvPr id="24679" name="Oval 8"/>
            <p:cNvSpPr>
              <a:spLocks noChangeArrowheads="1"/>
            </p:cNvSpPr>
            <p:nvPr/>
          </p:nvSpPr>
          <p:spPr bwMode="auto">
            <a:xfrm>
              <a:off x="3635896" y="4149080"/>
              <a:ext cx="324310" cy="3684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4680" name="Oval 8"/>
            <p:cNvSpPr>
              <a:spLocks noChangeArrowheads="1"/>
            </p:cNvSpPr>
            <p:nvPr/>
          </p:nvSpPr>
          <p:spPr bwMode="auto">
            <a:xfrm>
              <a:off x="2699792" y="5229200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4681" name="Oval 8"/>
            <p:cNvSpPr>
              <a:spLocks noChangeArrowheads="1"/>
            </p:cNvSpPr>
            <p:nvPr/>
          </p:nvSpPr>
          <p:spPr bwMode="auto">
            <a:xfrm>
              <a:off x="3131840" y="6165304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4682" name="Oval 8"/>
            <p:cNvSpPr>
              <a:spLocks noChangeArrowheads="1"/>
            </p:cNvSpPr>
            <p:nvPr/>
          </p:nvSpPr>
          <p:spPr bwMode="auto">
            <a:xfrm>
              <a:off x="3995936" y="6165304"/>
              <a:ext cx="324310" cy="3684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4683" name="Oval 8"/>
            <p:cNvSpPr>
              <a:spLocks noChangeArrowheads="1"/>
            </p:cNvSpPr>
            <p:nvPr/>
          </p:nvSpPr>
          <p:spPr bwMode="auto">
            <a:xfrm>
              <a:off x="4355976" y="5085184"/>
              <a:ext cx="324310" cy="3684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4684" name="Oval 8"/>
            <p:cNvSpPr>
              <a:spLocks noChangeArrowheads="1"/>
            </p:cNvSpPr>
            <p:nvPr/>
          </p:nvSpPr>
          <p:spPr bwMode="auto">
            <a:xfrm>
              <a:off x="4860032" y="3429000"/>
              <a:ext cx="324310" cy="3684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4685" name="Oval 8"/>
            <p:cNvSpPr>
              <a:spLocks noChangeArrowheads="1"/>
            </p:cNvSpPr>
            <p:nvPr/>
          </p:nvSpPr>
          <p:spPr bwMode="auto">
            <a:xfrm>
              <a:off x="7596336" y="3933056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4686" name="Oval 8"/>
            <p:cNvSpPr>
              <a:spLocks noChangeArrowheads="1"/>
            </p:cNvSpPr>
            <p:nvPr/>
          </p:nvSpPr>
          <p:spPr bwMode="auto">
            <a:xfrm>
              <a:off x="7596336" y="5517232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4687" name="Oval 8"/>
            <p:cNvSpPr>
              <a:spLocks noChangeArrowheads="1"/>
            </p:cNvSpPr>
            <p:nvPr/>
          </p:nvSpPr>
          <p:spPr bwMode="auto">
            <a:xfrm>
              <a:off x="7524328" y="4509120"/>
              <a:ext cx="324310" cy="3684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4688" name="Oval 8"/>
            <p:cNvSpPr>
              <a:spLocks noChangeArrowheads="1"/>
            </p:cNvSpPr>
            <p:nvPr/>
          </p:nvSpPr>
          <p:spPr bwMode="auto">
            <a:xfrm>
              <a:off x="5436096" y="4581128"/>
              <a:ext cx="324310" cy="3684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4689" name="Oval 8"/>
            <p:cNvSpPr>
              <a:spLocks noChangeArrowheads="1"/>
            </p:cNvSpPr>
            <p:nvPr/>
          </p:nvSpPr>
          <p:spPr bwMode="auto">
            <a:xfrm>
              <a:off x="5868144" y="6021288"/>
              <a:ext cx="324310" cy="3684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cxnSp>
          <p:nvCxnSpPr>
            <p:cNvPr id="24690" name="直接连接符 65"/>
            <p:cNvCxnSpPr>
              <a:cxnSpLocks noChangeShapeType="1"/>
              <a:stCxn id="24684" idx="5"/>
              <a:endCxn id="24688" idx="0"/>
            </p:cNvCxnSpPr>
            <p:nvPr/>
          </p:nvCxnSpPr>
          <p:spPr bwMode="auto">
            <a:xfrm>
              <a:off x="5136848" y="3743505"/>
              <a:ext cx="461403" cy="8376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91" name="直接连接符 68"/>
            <p:cNvCxnSpPr>
              <a:cxnSpLocks noChangeShapeType="1"/>
              <a:stCxn id="24688" idx="6"/>
              <a:endCxn id="24687" idx="2"/>
            </p:cNvCxnSpPr>
            <p:nvPr/>
          </p:nvCxnSpPr>
          <p:spPr bwMode="auto">
            <a:xfrm flipV="1">
              <a:off x="5760406" y="4693353"/>
              <a:ext cx="1763922" cy="720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92" name="直接连接符 70"/>
            <p:cNvCxnSpPr>
              <a:cxnSpLocks noChangeShapeType="1"/>
              <a:stCxn id="24687" idx="0"/>
              <a:endCxn id="24685" idx="4"/>
            </p:cNvCxnSpPr>
            <p:nvPr/>
          </p:nvCxnSpPr>
          <p:spPr bwMode="auto">
            <a:xfrm flipV="1">
              <a:off x="7686483" y="4301521"/>
              <a:ext cx="72008" cy="2075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93" name="直接连接符 72"/>
            <p:cNvCxnSpPr>
              <a:cxnSpLocks noChangeShapeType="1"/>
              <a:stCxn id="24685" idx="2"/>
              <a:endCxn id="24684" idx="6"/>
            </p:cNvCxnSpPr>
            <p:nvPr/>
          </p:nvCxnSpPr>
          <p:spPr bwMode="auto">
            <a:xfrm flipH="1" flipV="1">
              <a:off x="5184342" y="3613233"/>
              <a:ext cx="2411994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94" name="直接连接符 74"/>
            <p:cNvCxnSpPr>
              <a:cxnSpLocks noChangeShapeType="1"/>
              <a:stCxn id="24684" idx="3"/>
              <a:endCxn id="24679" idx="7"/>
            </p:cNvCxnSpPr>
            <p:nvPr/>
          </p:nvCxnSpPr>
          <p:spPr bwMode="auto">
            <a:xfrm flipH="1">
              <a:off x="3912712" y="3743505"/>
              <a:ext cx="994814" cy="4595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95" name="直接连接符 76"/>
            <p:cNvCxnSpPr>
              <a:cxnSpLocks noChangeShapeType="1"/>
              <a:stCxn id="24679" idx="3"/>
              <a:endCxn id="24680" idx="7"/>
            </p:cNvCxnSpPr>
            <p:nvPr/>
          </p:nvCxnSpPr>
          <p:spPr bwMode="auto">
            <a:xfrm flipH="1">
              <a:off x="2976608" y="4463585"/>
              <a:ext cx="706782" cy="8195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96" name="直接连接符 78"/>
            <p:cNvCxnSpPr>
              <a:cxnSpLocks noChangeShapeType="1"/>
              <a:stCxn id="24680" idx="4"/>
              <a:endCxn id="24681" idx="1"/>
            </p:cNvCxnSpPr>
            <p:nvPr/>
          </p:nvCxnSpPr>
          <p:spPr bwMode="auto">
            <a:xfrm>
              <a:off x="2861947" y="5597665"/>
              <a:ext cx="317387" cy="6215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97" name="直接连接符 80"/>
            <p:cNvCxnSpPr>
              <a:cxnSpLocks noChangeShapeType="1"/>
              <a:stCxn id="24681" idx="6"/>
              <a:endCxn id="24682" idx="2"/>
            </p:cNvCxnSpPr>
            <p:nvPr/>
          </p:nvCxnSpPr>
          <p:spPr bwMode="auto">
            <a:xfrm>
              <a:off x="3456150" y="6349537"/>
              <a:ext cx="53978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98" name="直接连接符 82"/>
            <p:cNvCxnSpPr>
              <a:cxnSpLocks noChangeShapeType="1"/>
              <a:stCxn id="24682" idx="0"/>
              <a:endCxn id="24683" idx="4"/>
            </p:cNvCxnSpPr>
            <p:nvPr/>
          </p:nvCxnSpPr>
          <p:spPr bwMode="auto">
            <a:xfrm flipV="1">
              <a:off x="4158091" y="5453649"/>
              <a:ext cx="360040" cy="71165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99" name="直接连接符 84"/>
            <p:cNvCxnSpPr>
              <a:cxnSpLocks noChangeShapeType="1"/>
              <a:stCxn id="24683" idx="7"/>
              <a:endCxn id="24688" idx="2"/>
            </p:cNvCxnSpPr>
            <p:nvPr/>
          </p:nvCxnSpPr>
          <p:spPr bwMode="auto">
            <a:xfrm flipV="1">
              <a:off x="4632792" y="4765361"/>
              <a:ext cx="803304" cy="37378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700" name="直接连接符 86"/>
            <p:cNvCxnSpPr>
              <a:cxnSpLocks noChangeShapeType="1"/>
              <a:stCxn id="24688" idx="4"/>
              <a:endCxn id="24689" idx="1"/>
            </p:cNvCxnSpPr>
            <p:nvPr/>
          </p:nvCxnSpPr>
          <p:spPr bwMode="auto">
            <a:xfrm>
              <a:off x="5598251" y="4949593"/>
              <a:ext cx="317387" cy="112565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701" name="直接连接符 88"/>
            <p:cNvCxnSpPr>
              <a:cxnSpLocks noChangeShapeType="1"/>
              <a:stCxn id="24689" idx="2"/>
              <a:endCxn id="24682" idx="6"/>
            </p:cNvCxnSpPr>
            <p:nvPr/>
          </p:nvCxnSpPr>
          <p:spPr bwMode="auto">
            <a:xfrm flipH="1">
              <a:off x="4320246" y="6205521"/>
              <a:ext cx="1547898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702" name="直接连接符 90"/>
            <p:cNvCxnSpPr>
              <a:cxnSpLocks noChangeShapeType="1"/>
              <a:stCxn id="24689" idx="6"/>
              <a:endCxn id="24686" idx="2"/>
            </p:cNvCxnSpPr>
            <p:nvPr/>
          </p:nvCxnSpPr>
          <p:spPr bwMode="auto">
            <a:xfrm flipV="1">
              <a:off x="6192454" y="5701465"/>
              <a:ext cx="1403882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703" name="直接连接符 92"/>
            <p:cNvCxnSpPr>
              <a:cxnSpLocks noChangeShapeType="1"/>
              <a:stCxn id="24686" idx="0"/>
              <a:endCxn id="24687" idx="4"/>
            </p:cNvCxnSpPr>
            <p:nvPr/>
          </p:nvCxnSpPr>
          <p:spPr bwMode="auto">
            <a:xfrm flipH="1" flipV="1">
              <a:off x="7686483" y="4877585"/>
              <a:ext cx="72008" cy="6396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704" name="直接连接符 94"/>
            <p:cNvCxnSpPr>
              <a:cxnSpLocks noChangeShapeType="1"/>
              <a:stCxn id="24679" idx="5"/>
              <a:endCxn id="24683" idx="1"/>
            </p:cNvCxnSpPr>
            <p:nvPr/>
          </p:nvCxnSpPr>
          <p:spPr bwMode="auto">
            <a:xfrm>
              <a:off x="3912712" y="4463585"/>
              <a:ext cx="490758" cy="6755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</p:grpSp>
      <p:grpSp>
        <p:nvGrpSpPr>
          <p:cNvPr id="2" name="组合 1"/>
          <p:cNvGrpSpPr/>
          <p:nvPr/>
        </p:nvGrpSpPr>
        <p:grpSpPr>
          <a:xfrm>
            <a:off x="2227018" y="3874820"/>
            <a:ext cx="2756864" cy="2375848"/>
            <a:chOff x="2227018" y="3874820"/>
            <a:chExt cx="2756864" cy="2375848"/>
          </a:xfrm>
        </p:grpSpPr>
        <p:sp>
          <p:nvSpPr>
            <p:cNvPr id="24632" name="Oval 8"/>
            <p:cNvSpPr>
              <a:spLocks noChangeArrowheads="1"/>
            </p:cNvSpPr>
            <p:nvPr/>
          </p:nvSpPr>
          <p:spPr bwMode="auto">
            <a:xfrm>
              <a:off x="2227018" y="4425843"/>
              <a:ext cx="212232" cy="2819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4633" name="Oval 8"/>
            <p:cNvSpPr>
              <a:spLocks noChangeArrowheads="1"/>
            </p:cNvSpPr>
            <p:nvPr/>
          </p:nvSpPr>
          <p:spPr bwMode="auto">
            <a:xfrm>
              <a:off x="2462632" y="5968709"/>
              <a:ext cx="212232" cy="2819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4634" name="Oval 8"/>
            <p:cNvSpPr>
              <a:spLocks noChangeArrowheads="1"/>
            </p:cNvSpPr>
            <p:nvPr/>
          </p:nvSpPr>
          <p:spPr bwMode="auto">
            <a:xfrm>
              <a:off x="2698246" y="5142174"/>
              <a:ext cx="212232" cy="2819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4635" name="Oval 8"/>
            <p:cNvSpPr>
              <a:spLocks noChangeArrowheads="1"/>
            </p:cNvSpPr>
            <p:nvPr/>
          </p:nvSpPr>
          <p:spPr bwMode="auto">
            <a:xfrm>
              <a:off x="3028106" y="3874820"/>
              <a:ext cx="212232" cy="2819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4636" name="Oval 8"/>
            <p:cNvSpPr>
              <a:spLocks noChangeArrowheads="1"/>
            </p:cNvSpPr>
            <p:nvPr/>
          </p:nvSpPr>
          <p:spPr bwMode="auto">
            <a:xfrm>
              <a:off x="4771650" y="4701355"/>
              <a:ext cx="212232" cy="2819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4637" name="Oval 8"/>
            <p:cNvSpPr>
              <a:spLocks noChangeArrowheads="1"/>
            </p:cNvSpPr>
            <p:nvPr/>
          </p:nvSpPr>
          <p:spPr bwMode="auto">
            <a:xfrm>
              <a:off x="3687826" y="5858504"/>
              <a:ext cx="212232" cy="2819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62769" y="3963663"/>
            <a:ext cx="3737913" cy="2347969"/>
            <a:chOff x="1162769" y="3963663"/>
            <a:chExt cx="3737913" cy="2347969"/>
          </a:xfrm>
        </p:grpSpPr>
        <p:cxnSp>
          <p:nvCxnSpPr>
            <p:cNvPr id="24639" name="直接连接符 110"/>
            <p:cNvCxnSpPr>
              <a:cxnSpLocks noChangeShapeType="1"/>
              <a:stCxn id="24635" idx="3"/>
              <a:endCxn id="24632" idx="7"/>
            </p:cNvCxnSpPr>
            <p:nvPr/>
          </p:nvCxnSpPr>
          <p:spPr bwMode="auto">
            <a:xfrm flipH="1">
              <a:off x="2408169" y="4115487"/>
              <a:ext cx="651017" cy="3516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49" name="直接连接符 130"/>
            <p:cNvCxnSpPr>
              <a:cxnSpLocks noChangeShapeType="1"/>
              <a:stCxn id="24634" idx="0"/>
              <a:endCxn id="24635" idx="4"/>
            </p:cNvCxnSpPr>
            <p:nvPr/>
          </p:nvCxnSpPr>
          <p:spPr bwMode="auto">
            <a:xfrm flipV="1">
              <a:off x="2804362" y="4156779"/>
              <a:ext cx="329860" cy="98539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50" name="直接连接符 132"/>
            <p:cNvCxnSpPr>
              <a:cxnSpLocks noChangeShapeType="1"/>
              <a:stCxn id="24635" idx="4"/>
              <a:endCxn id="24637" idx="0"/>
            </p:cNvCxnSpPr>
            <p:nvPr/>
          </p:nvCxnSpPr>
          <p:spPr bwMode="auto">
            <a:xfrm>
              <a:off x="3134222" y="4156779"/>
              <a:ext cx="659719" cy="170172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grpSp>
          <p:nvGrpSpPr>
            <p:cNvPr id="6" name="组合 5"/>
            <p:cNvGrpSpPr/>
            <p:nvPr/>
          </p:nvGrpSpPr>
          <p:grpSpPr>
            <a:xfrm>
              <a:off x="1162769" y="3963663"/>
              <a:ext cx="3737913" cy="2347969"/>
              <a:chOff x="1162769" y="3963663"/>
              <a:chExt cx="3737913" cy="2347969"/>
            </a:xfrm>
          </p:grpSpPr>
          <p:sp>
            <p:nvSpPr>
              <p:cNvPr id="24628" name="TextBox 66"/>
              <p:cNvSpPr txBox="1">
                <a:spLocks noChangeArrowheads="1"/>
              </p:cNvSpPr>
              <p:nvPr/>
            </p:nvSpPr>
            <p:spPr bwMode="auto">
              <a:xfrm>
                <a:off x="3899249" y="4162802"/>
                <a:ext cx="567821" cy="27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900m</a:t>
                </a:r>
                <a:endParaRPr lang="zh-CN" altLang="en-US" sz="1200"/>
              </a:p>
            </p:txBody>
          </p:sp>
          <p:sp>
            <p:nvSpPr>
              <p:cNvPr id="24629" name="TextBox 73"/>
              <p:cNvSpPr txBox="1">
                <a:spLocks noChangeArrowheads="1"/>
              </p:cNvSpPr>
              <p:nvPr/>
            </p:nvSpPr>
            <p:spPr bwMode="auto">
              <a:xfrm>
                <a:off x="1162769" y="4882755"/>
                <a:ext cx="652785" cy="27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1200m</a:t>
                </a:r>
                <a:endParaRPr lang="zh-CN" altLang="en-US" sz="1200"/>
              </a:p>
            </p:txBody>
          </p:sp>
          <p:sp>
            <p:nvSpPr>
              <p:cNvPr id="24630" name="TextBox 75"/>
              <p:cNvSpPr txBox="1">
                <a:spLocks noChangeArrowheads="1"/>
              </p:cNvSpPr>
              <p:nvPr/>
            </p:nvSpPr>
            <p:spPr bwMode="auto">
              <a:xfrm>
                <a:off x="1954908" y="5098742"/>
                <a:ext cx="567821" cy="27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700m</a:t>
                </a:r>
                <a:endParaRPr lang="zh-CN" altLang="en-US" sz="1200"/>
              </a:p>
            </p:txBody>
          </p:sp>
          <p:sp>
            <p:nvSpPr>
              <p:cNvPr id="24631" name="TextBox 77"/>
              <p:cNvSpPr txBox="1">
                <a:spLocks noChangeArrowheads="1"/>
              </p:cNvSpPr>
              <p:nvPr/>
            </p:nvSpPr>
            <p:spPr bwMode="auto">
              <a:xfrm>
                <a:off x="3611199" y="5242732"/>
                <a:ext cx="652785" cy="27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1500m</a:t>
                </a:r>
                <a:endParaRPr lang="zh-CN" altLang="en-US" sz="1200"/>
              </a:p>
            </p:txBody>
          </p:sp>
          <p:cxnSp>
            <p:nvCxnSpPr>
              <p:cNvPr id="24638" name="直接连接符 106"/>
              <p:cNvCxnSpPr>
                <a:cxnSpLocks noChangeShapeType="1"/>
                <a:stCxn id="24635" idx="5"/>
                <a:endCxn id="24636" idx="1"/>
              </p:cNvCxnSpPr>
              <p:nvPr/>
            </p:nvCxnSpPr>
            <p:spPr bwMode="auto">
              <a:xfrm>
                <a:off x="3209257" y="4115487"/>
                <a:ext cx="1593475" cy="62716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40" name="直接连接符 111"/>
              <p:cNvCxnSpPr>
                <a:cxnSpLocks noChangeShapeType="1"/>
                <a:stCxn id="24632" idx="3"/>
                <a:endCxn id="24633" idx="1"/>
              </p:cNvCxnSpPr>
              <p:nvPr/>
            </p:nvCxnSpPr>
            <p:spPr bwMode="auto">
              <a:xfrm>
                <a:off x="2258099" y="4666510"/>
                <a:ext cx="235614" cy="134349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41" name="直接连接符 112"/>
              <p:cNvCxnSpPr>
                <a:cxnSpLocks noChangeShapeType="1"/>
                <a:stCxn id="24632" idx="6"/>
                <a:endCxn id="24636" idx="2"/>
              </p:cNvCxnSpPr>
              <p:nvPr/>
            </p:nvCxnSpPr>
            <p:spPr bwMode="auto">
              <a:xfrm>
                <a:off x="2439249" y="4566823"/>
                <a:ext cx="2332401" cy="27551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42" name="直接连接符 113"/>
              <p:cNvCxnSpPr>
                <a:cxnSpLocks noChangeShapeType="1"/>
                <a:stCxn id="24636" idx="3"/>
                <a:endCxn id="24633" idx="7"/>
              </p:cNvCxnSpPr>
              <p:nvPr/>
            </p:nvCxnSpPr>
            <p:spPr bwMode="auto">
              <a:xfrm flipH="1">
                <a:off x="2643782" y="4942022"/>
                <a:ext cx="2158949" cy="106797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43" name="直接连接符 114"/>
              <p:cNvCxnSpPr>
                <a:cxnSpLocks noChangeShapeType="1"/>
                <a:stCxn id="24633" idx="0"/>
                <a:endCxn id="24634" idx="4"/>
              </p:cNvCxnSpPr>
              <p:nvPr/>
            </p:nvCxnSpPr>
            <p:spPr bwMode="auto">
              <a:xfrm flipV="1">
                <a:off x="2568748" y="5424133"/>
                <a:ext cx="235614" cy="5445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44" name="直接连接符 115"/>
              <p:cNvCxnSpPr>
                <a:cxnSpLocks noChangeShapeType="1"/>
                <a:stCxn id="24634" idx="7"/>
                <a:endCxn id="24636" idx="2"/>
              </p:cNvCxnSpPr>
              <p:nvPr/>
            </p:nvCxnSpPr>
            <p:spPr bwMode="auto">
              <a:xfrm flipV="1">
                <a:off x="2879397" y="4842334"/>
                <a:ext cx="1892254" cy="3411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45" name="直接连接符 116"/>
              <p:cNvCxnSpPr>
                <a:cxnSpLocks noChangeShapeType="1"/>
                <a:stCxn id="24634" idx="5"/>
                <a:endCxn id="24637" idx="1"/>
              </p:cNvCxnSpPr>
              <p:nvPr/>
            </p:nvCxnSpPr>
            <p:spPr bwMode="auto">
              <a:xfrm>
                <a:off x="2879397" y="5382841"/>
                <a:ext cx="839510" cy="51695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46" name="直接连接符 117"/>
              <p:cNvCxnSpPr>
                <a:cxnSpLocks noChangeShapeType="1"/>
                <a:stCxn id="24637" idx="2"/>
                <a:endCxn id="24633" idx="6"/>
              </p:cNvCxnSpPr>
              <p:nvPr/>
            </p:nvCxnSpPr>
            <p:spPr bwMode="auto">
              <a:xfrm flipH="1">
                <a:off x="2674864" y="5999484"/>
                <a:ext cx="1012961" cy="11020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47" name="直接连接符 119"/>
              <p:cNvCxnSpPr>
                <a:cxnSpLocks noChangeShapeType="1"/>
                <a:stCxn id="24637" idx="7"/>
                <a:endCxn id="24636" idx="4"/>
              </p:cNvCxnSpPr>
              <p:nvPr/>
            </p:nvCxnSpPr>
            <p:spPr bwMode="auto">
              <a:xfrm flipV="1">
                <a:off x="3868976" y="4983314"/>
                <a:ext cx="1008790" cy="9164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48" name="直接连接符 120"/>
              <p:cNvCxnSpPr>
                <a:cxnSpLocks noChangeShapeType="1"/>
                <a:stCxn id="24632" idx="5"/>
                <a:endCxn id="24634" idx="1"/>
              </p:cNvCxnSpPr>
              <p:nvPr/>
            </p:nvCxnSpPr>
            <p:spPr bwMode="auto">
              <a:xfrm>
                <a:off x="2408169" y="4666510"/>
                <a:ext cx="321158" cy="51695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24651" name="任意多边形 134"/>
              <p:cNvSpPr>
                <a:spLocks/>
              </p:cNvSpPr>
              <p:nvPr/>
            </p:nvSpPr>
            <p:spPr bwMode="auto">
              <a:xfrm>
                <a:off x="2429072" y="4618305"/>
                <a:ext cx="1326152" cy="1272387"/>
              </a:xfrm>
              <a:custGeom>
                <a:avLst/>
                <a:gdLst>
                  <a:gd name="T0" fmla="*/ 0 w 1377245"/>
                  <a:gd name="T1" fmla="*/ 0 h 1275645"/>
                  <a:gd name="T2" fmla="*/ 76087 w 1377245"/>
                  <a:gd name="T3" fmla="*/ 45049 h 1275645"/>
                  <a:gd name="T4" fmla="*/ 108694 w 1377245"/>
                  <a:gd name="T5" fmla="*/ 56311 h 1275645"/>
                  <a:gd name="T6" fmla="*/ 173911 w 1377245"/>
                  <a:gd name="T7" fmla="*/ 101358 h 1275645"/>
                  <a:gd name="T8" fmla="*/ 304343 w 1377245"/>
                  <a:gd name="T9" fmla="*/ 191454 h 1275645"/>
                  <a:gd name="T10" fmla="*/ 336952 w 1377245"/>
                  <a:gd name="T11" fmla="*/ 213979 h 1275645"/>
                  <a:gd name="T12" fmla="*/ 369560 w 1377245"/>
                  <a:gd name="T13" fmla="*/ 236503 h 1275645"/>
                  <a:gd name="T14" fmla="*/ 413037 w 1377245"/>
                  <a:gd name="T15" fmla="*/ 270289 h 1275645"/>
                  <a:gd name="T16" fmla="*/ 478253 w 1377245"/>
                  <a:gd name="T17" fmla="*/ 315337 h 1275645"/>
                  <a:gd name="T18" fmla="*/ 543470 w 1377245"/>
                  <a:gd name="T19" fmla="*/ 371648 h 1275645"/>
                  <a:gd name="T20" fmla="*/ 576078 w 1377245"/>
                  <a:gd name="T21" fmla="*/ 405433 h 1275645"/>
                  <a:gd name="T22" fmla="*/ 641295 w 1377245"/>
                  <a:gd name="T23" fmla="*/ 450482 h 1275645"/>
                  <a:gd name="T24" fmla="*/ 706511 w 1377245"/>
                  <a:gd name="T25" fmla="*/ 518053 h 1275645"/>
                  <a:gd name="T26" fmla="*/ 728250 w 1377245"/>
                  <a:gd name="T27" fmla="*/ 551840 h 1275645"/>
                  <a:gd name="T28" fmla="*/ 771727 w 1377245"/>
                  <a:gd name="T29" fmla="*/ 585625 h 1275645"/>
                  <a:gd name="T30" fmla="*/ 826075 w 1377245"/>
                  <a:gd name="T31" fmla="*/ 653198 h 1275645"/>
                  <a:gd name="T32" fmla="*/ 858683 w 1377245"/>
                  <a:gd name="T33" fmla="*/ 675722 h 1275645"/>
                  <a:gd name="T34" fmla="*/ 923899 w 1377245"/>
                  <a:gd name="T35" fmla="*/ 743294 h 1275645"/>
                  <a:gd name="T36" fmla="*/ 956508 w 1377245"/>
                  <a:gd name="T37" fmla="*/ 777081 h 1275645"/>
                  <a:gd name="T38" fmla="*/ 999985 w 1377245"/>
                  <a:gd name="T39" fmla="*/ 810866 h 1275645"/>
                  <a:gd name="T40" fmla="*/ 1032593 w 1377245"/>
                  <a:gd name="T41" fmla="*/ 844653 h 1275645"/>
                  <a:gd name="T42" fmla="*/ 1076070 w 1377245"/>
                  <a:gd name="T43" fmla="*/ 912224 h 1275645"/>
                  <a:gd name="T44" fmla="*/ 1108679 w 1377245"/>
                  <a:gd name="T45" fmla="*/ 934749 h 1275645"/>
                  <a:gd name="T46" fmla="*/ 1163025 w 1377245"/>
                  <a:gd name="T47" fmla="*/ 1013583 h 1275645"/>
                  <a:gd name="T48" fmla="*/ 1184764 w 1377245"/>
                  <a:gd name="T49" fmla="*/ 1047369 h 1275645"/>
                  <a:gd name="T50" fmla="*/ 1217373 w 1377245"/>
                  <a:gd name="T51" fmla="*/ 1081156 h 1275645"/>
                  <a:gd name="T52" fmla="*/ 1260850 w 1377245"/>
                  <a:gd name="T53" fmla="*/ 1148727 h 1275645"/>
                  <a:gd name="T54" fmla="*/ 1282589 w 1377245"/>
                  <a:gd name="T55" fmla="*/ 1182514 h 1275645"/>
                  <a:gd name="T56" fmla="*/ 1293458 w 1377245"/>
                  <a:gd name="T57" fmla="*/ 1216299 h 1275645"/>
                  <a:gd name="T58" fmla="*/ 1315197 w 1377245"/>
                  <a:gd name="T59" fmla="*/ 1250086 h 1275645"/>
                  <a:gd name="T60" fmla="*/ 1326067 w 1377245"/>
                  <a:gd name="T61" fmla="*/ 1272610 h 127564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77245" h="1275645">
                    <a:moveTo>
                      <a:pt x="0" y="0"/>
                    </a:moveTo>
                    <a:cubicBezTo>
                      <a:pt x="34013" y="22675"/>
                      <a:pt x="38918" y="27968"/>
                      <a:pt x="79023" y="45156"/>
                    </a:cubicBezTo>
                    <a:cubicBezTo>
                      <a:pt x="89960" y="49843"/>
                      <a:pt x="102487" y="50666"/>
                      <a:pt x="112889" y="56445"/>
                    </a:cubicBezTo>
                    <a:cubicBezTo>
                      <a:pt x="136609" y="69623"/>
                      <a:pt x="158045" y="86548"/>
                      <a:pt x="180623" y="101600"/>
                    </a:cubicBezTo>
                    <a:lnTo>
                      <a:pt x="316089" y="191911"/>
                    </a:lnTo>
                    <a:lnTo>
                      <a:pt x="349956" y="214489"/>
                    </a:lnTo>
                    <a:cubicBezTo>
                      <a:pt x="361245" y="222015"/>
                      <a:pt x="372969" y="228926"/>
                      <a:pt x="383823" y="237067"/>
                    </a:cubicBezTo>
                    <a:cubicBezTo>
                      <a:pt x="398875" y="248356"/>
                      <a:pt x="414693" y="258690"/>
                      <a:pt x="428978" y="270934"/>
                    </a:cubicBezTo>
                    <a:cubicBezTo>
                      <a:pt x="482788" y="317057"/>
                      <a:pt x="439106" y="296887"/>
                      <a:pt x="496711" y="316089"/>
                    </a:cubicBezTo>
                    <a:cubicBezTo>
                      <a:pt x="595652" y="415030"/>
                      <a:pt x="470145" y="293951"/>
                      <a:pt x="564445" y="372534"/>
                    </a:cubicBezTo>
                    <a:cubicBezTo>
                      <a:pt x="576709" y="382754"/>
                      <a:pt x="585709" y="396599"/>
                      <a:pt x="598311" y="406400"/>
                    </a:cubicBezTo>
                    <a:cubicBezTo>
                      <a:pt x="619730" y="423059"/>
                      <a:pt x="666045" y="451556"/>
                      <a:pt x="666045" y="451556"/>
                    </a:cubicBezTo>
                    <a:cubicBezTo>
                      <a:pt x="719256" y="531370"/>
                      <a:pt x="649762" y="435271"/>
                      <a:pt x="733778" y="519289"/>
                    </a:cubicBezTo>
                    <a:cubicBezTo>
                      <a:pt x="743372" y="528883"/>
                      <a:pt x="746762" y="543562"/>
                      <a:pt x="756356" y="553156"/>
                    </a:cubicBezTo>
                    <a:cubicBezTo>
                      <a:pt x="769660" y="566460"/>
                      <a:pt x="787226" y="574778"/>
                      <a:pt x="801511" y="587022"/>
                    </a:cubicBezTo>
                    <a:cubicBezTo>
                      <a:pt x="930968" y="697985"/>
                      <a:pt x="753440" y="550240"/>
                      <a:pt x="857956" y="654756"/>
                    </a:cubicBezTo>
                    <a:cubicBezTo>
                      <a:pt x="867550" y="664350"/>
                      <a:pt x="881682" y="668320"/>
                      <a:pt x="891823" y="677334"/>
                    </a:cubicBezTo>
                    <a:cubicBezTo>
                      <a:pt x="915688" y="698547"/>
                      <a:pt x="936978" y="722489"/>
                      <a:pt x="959556" y="745067"/>
                    </a:cubicBezTo>
                    <a:cubicBezTo>
                      <a:pt x="970845" y="756356"/>
                      <a:pt x="980651" y="769355"/>
                      <a:pt x="993423" y="778934"/>
                    </a:cubicBezTo>
                    <a:cubicBezTo>
                      <a:pt x="1008475" y="790223"/>
                      <a:pt x="1024293" y="800556"/>
                      <a:pt x="1038578" y="812800"/>
                    </a:cubicBezTo>
                    <a:cubicBezTo>
                      <a:pt x="1050700" y="823190"/>
                      <a:pt x="1062643" y="834065"/>
                      <a:pt x="1072445" y="846667"/>
                    </a:cubicBezTo>
                    <a:cubicBezTo>
                      <a:pt x="1089104" y="868086"/>
                      <a:pt x="1095022" y="899348"/>
                      <a:pt x="1117600" y="914400"/>
                    </a:cubicBezTo>
                    <a:lnTo>
                      <a:pt x="1151467" y="936978"/>
                    </a:lnTo>
                    <a:cubicBezTo>
                      <a:pt x="1204677" y="1016793"/>
                      <a:pt x="1137899" y="917983"/>
                      <a:pt x="1207911" y="1016000"/>
                    </a:cubicBezTo>
                    <a:cubicBezTo>
                      <a:pt x="1215797" y="1027041"/>
                      <a:pt x="1221803" y="1039444"/>
                      <a:pt x="1230489" y="1049867"/>
                    </a:cubicBezTo>
                    <a:cubicBezTo>
                      <a:pt x="1240710" y="1062132"/>
                      <a:pt x="1254554" y="1071132"/>
                      <a:pt x="1264356" y="1083734"/>
                    </a:cubicBezTo>
                    <a:cubicBezTo>
                      <a:pt x="1281015" y="1105153"/>
                      <a:pt x="1294459" y="1128889"/>
                      <a:pt x="1309511" y="1151467"/>
                    </a:cubicBezTo>
                    <a:cubicBezTo>
                      <a:pt x="1317037" y="1162756"/>
                      <a:pt x="1327798" y="1172463"/>
                      <a:pt x="1332089" y="1185334"/>
                    </a:cubicBezTo>
                    <a:cubicBezTo>
                      <a:pt x="1335852" y="1196623"/>
                      <a:pt x="1338056" y="1208557"/>
                      <a:pt x="1343378" y="1219200"/>
                    </a:cubicBezTo>
                    <a:cubicBezTo>
                      <a:pt x="1349446" y="1231335"/>
                      <a:pt x="1358975" y="1241433"/>
                      <a:pt x="1365956" y="1253067"/>
                    </a:cubicBezTo>
                    <a:cubicBezTo>
                      <a:pt x="1370285" y="1260282"/>
                      <a:pt x="1373482" y="1268119"/>
                      <a:pt x="1377245" y="1275645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2" name="任意多边形 136"/>
              <p:cNvSpPr>
                <a:spLocks/>
              </p:cNvSpPr>
              <p:nvPr/>
            </p:nvSpPr>
            <p:spPr bwMode="auto">
              <a:xfrm>
                <a:off x="1689596" y="3963663"/>
                <a:ext cx="1349115" cy="2189660"/>
              </a:xfrm>
              <a:custGeom>
                <a:avLst/>
                <a:gdLst>
                  <a:gd name="T0" fmla="*/ 1349028 w 1349028"/>
                  <a:gd name="T1" fmla="*/ 0 h 2190044"/>
                  <a:gd name="T2" fmla="*/ 1213562 w 1349028"/>
                  <a:gd name="T3" fmla="*/ 11289 h 2190044"/>
                  <a:gd name="T4" fmla="*/ 1089384 w 1349028"/>
                  <a:gd name="T5" fmla="*/ 33866 h 2190044"/>
                  <a:gd name="T6" fmla="*/ 1044228 w 1349028"/>
                  <a:gd name="T7" fmla="*/ 45155 h 2190044"/>
                  <a:gd name="T8" fmla="*/ 863606 w 1349028"/>
                  <a:gd name="T9" fmla="*/ 79022 h 2190044"/>
                  <a:gd name="T10" fmla="*/ 762006 w 1349028"/>
                  <a:gd name="T11" fmla="*/ 112889 h 2190044"/>
                  <a:gd name="T12" fmla="*/ 660406 w 1349028"/>
                  <a:gd name="T13" fmla="*/ 146755 h 2190044"/>
                  <a:gd name="T14" fmla="*/ 592673 w 1349028"/>
                  <a:gd name="T15" fmla="*/ 169333 h 2190044"/>
                  <a:gd name="T16" fmla="*/ 434628 w 1349028"/>
                  <a:gd name="T17" fmla="*/ 259644 h 2190044"/>
                  <a:gd name="T18" fmla="*/ 366895 w 1349028"/>
                  <a:gd name="T19" fmla="*/ 304800 h 2190044"/>
                  <a:gd name="T20" fmla="*/ 333028 w 1349028"/>
                  <a:gd name="T21" fmla="*/ 349955 h 2190044"/>
                  <a:gd name="T22" fmla="*/ 310451 w 1349028"/>
                  <a:gd name="T23" fmla="*/ 383822 h 2190044"/>
                  <a:gd name="T24" fmla="*/ 276584 w 1349028"/>
                  <a:gd name="T25" fmla="*/ 417689 h 2190044"/>
                  <a:gd name="T26" fmla="*/ 242717 w 1349028"/>
                  <a:gd name="T27" fmla="*/ 462844 h 2190044"/>
                  <a:gd name="T28" fmla="*/ 197562 w 1349028"/>
                  <a:gd name="T29" fmla="*/ 530577 h 2190044"/>
                  <a:gd name="T30" fmla="*/ 186273 w 1349028"/>
                  <a:gd name="T31" fmla="*/ 564444 h 2190044"/>
                  <a:gd name="T32" fmla="*/ 163695 w 1349028"/>
                  <a:gd name="T33" fmla="*/ 598311 h 2190044"/>
                  <a:gd name="T34" fmla="*/ 152406 w 1349028"/>
                  <a:gd name="T35" fmla="*/ 632177 h 2190044"/>
                  <a:gd name="T36" fmla="*/ 107251 w 1349028"/>
                  <a:gd name="T37" fmla="*/ 711200 h 2190044"/>
                  <a:gd name="T38" fmla="*/ 95962 w 1349028"/>
                  <a:gd name="T39" fmla="*/ 756355 h 2190044"/>
                  <a:gd name="T40" fmla="*/ 62095 w 1349028"/>
                  <a:gd name="T41" fmla="*/ 857955 h 2190044"/>
                  <a:gd name="T42" fmla="*/ 50806 w 1349028"/>
                  <a:gd name="T43" fmla="*/ 891822 h 2190044"/>
                  <a:gd name="T44" fmla="*/ 39517 w 1349028"/>
                  <a:gd name="T45" fmla="*/ 925689 h 2190044"/>
                  <a:gd name="T46" fmla="*/ 16939 w 1349028"/>
                  <a:gd name="T47" fmla="*/ 1004711 h 2190044"/>
                  <a:gd name="T48" fmla="*/ 16939 w 1349028"/>
                  <a:gd name="T49" fmla="*/ 1411111 h 2190044"/>
                  <a:gd name="T50" fmla="*/ 28228 w 1349028"/>
                  <a:gd name="T51" fmla="*/ 1501422 h 2190044"/>
                  <a:gd name="T52" fmla="*/ 50806 w 1349028"/>
                  <a:gd name="T53" fmla="*/ 1569155 h 2190044"/>
                  <a:gd name="T54" fmla="*/ 62095 w 1349028"/>
                  <a:gd name="T55" fmla="*/ 1636889 h 2190044"/>
                  <a:gd name="T56" fmla="*/ 107251 w 1349028"/>
                  <a:gd name="T57" fmla="*/ 1738489 h 2190044"/>
                  <a:gd name="T58" fmla="*/ 141117 w 1349028"/>
                  <a:gd name="T59" fmla="*/ 1772355 h 2190044"/>
                  <a:gd name="T60" fmla="*/ 186273 w 1349028"/>
                  <a:gd name="T61" fmla="*/ 1828800 h 2190044"/>
                  <a:gd name="T62" fmla="*/ 231428 w 1349028"/>
                  <a:gd name="T63" fmla="*/ 1896533 h 2190044"/>
                  <a:gd name="T64" fmla="*/ 254006 w 1349028"/>
                  <a:gd name="T65" fmla="*/ 1930400 h 2190044"/>
                  <a:gd name="T66" fmla="*/ 287873 w 1349028"/>
                  <a:gd name="T67" fmla="*/ 1941689 h 2190044"/>
                  <a:gd name="T68" fmla="*/ 299162 w 1349028"/>
                  <a:gd name="T69" fmla="*/ 1975555 h 2190044"/>
                  <a:gd name="T70" fmla="*/ 333028 w 1349028"/>
                  <a:gd name="T71" fmla="*/ 1986844 h 2190044"/>
                  <a:gd name="T72" fmla="*/ 366895 w 1349028"/>
                  <a:gd name="T73" fmla="*/ 2009422 h 2190044"/>
                  <a:gd name="T74" fmla="*/ 400762 w 1349028"/>
                  <a:gd name="T75" fmla="*/ 2043289 h 2190044"/>
                  <a:gd name="T76" fmla="*/ 468495 w 1349028"/>
                  <a:gd name="T77" fmla="*/ 2077155 h 2190044"/>
                  <a:gd name="T78" fmla="*/ 536228 w 1349028"/>
                  <a:gd name="T79" fmla="*/ 2122310 h 2190044"/>
                  <a:gd name="T80" fmla="*/ 637828 w 1349028"/>
                  <a:gd name="T81" fmla="*/ 2156176 h 2190044"/>
                  <a:gd name="T82" fmla="*/ 705562 w 1349028"/>
                  <a:gd name="T83" fmla="*/ 2178754 h 2190044"/>
                  <a:gd name="T84" fmla="*/ 739428 w 1349028"/>
                  <a:gd name="T85" fmla="*/ 2190044 h 2190044"/>
                  <a:gd name="T86" fmla="*/ 773295 w 1349028"/>
                  <a:gd name="T87" fmla="*/ 2190044 h 219004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349028" h="2190044">
                    <a:moveTo>
                      <a:pt x="1349028" y="0"/>
                    </a:moveTo>
                    <a:cubicBezTo>
                      <a:pt x="1303873" y="3763"/>
                      <a:pt x="1258597" y="6285"/>
                      <a:pt x="1213562" y="11289"/>
                    </a:cubicBezTo>
                    <a:cubicBezTo>
                      <a:pt x="1189041" y="14013"/>
                      <a:pt x="1116184" y="27910"/>
                      <a:pt x="1089384" y="33866"/>
                    </a:cubicBezTo>
                    <a:cubicBezTo>
                      <a:pt x="1074238" y="37232"/>
                      <a:pt x="1059442" y="42112"/>
                      <a:pt x="1044228" y="45155"/>
                    </a:cubicBezTo>
                    <a:cubicBezTo>
                      <a:pt x="992968" y="55407"/>
                      <a:pt x="907859" y="64271"/>
                      <a:pt x="863606" y="79022"/>
                    </a:cubicBezTo>
                    <a:lnTo>
                      <a:pt x="762006" y="112889"/>
                    </a:lnTo>
                    <a:lnTo>
                      <a:pt x="660406" y="146755"/>
                    </a:lnTo>
                    <a:cubicBezTo>
                      <a:pt x="660404" y="146756"/>
                      <a:pt x="592676" y="169332"/>
                      <a:pt x="592673" y="169333"/>
                    </a:cubicBezTo>
                    <a:cubicBezTo>
                      <a:pt x="557264" y="187038"/>
                      <a:pt x="466535" y="227736"/>
                      <a:pt x="434628" y="259644"/>
                    </a:cubicBezTo>
                    <a:cubicBezTo>
                      <a:pt x="392348" y="301925"/>
                      <a:pt x="415908" y="288462"/>
                      <a:pt x="366895" y="304800"/>
                    </a:cubicBezTo>
                    <a:cubicBezTo>
                      <a:pt x="355606" y="319852"/>
                      <a:pt x="343964" y="334645"/>
                      <a:pt x="333028" y="349955"/>
                    </a:cubicBezTo>
                    <a:cubicBezTo>
                      <a:pt x="325142" y="360995"/>
                      <a:pt x="319137" y="373399"/>
                      <a:pt x="310451" y="383822"/>
                    </a:cubicBezTo>
                    <a:cubicBezTo>
                      <a:pt x="300231" y="396087"/>
                      <a:pt x="286974" y="405567"/>
                      <a:pt x="276584" y="417689"/>
                    </a:cubicBezTo>
                    <a:cubicBezTo>
                      <a:pt x="264339" y="431974"/>
                      <a:pt x="254006" y="447792"/>
                      <a:pt x="242717" y="462844"/>
                    </a:cubicBezTo>
                    <a:cubicBezTo>
                      <a:pt x="215874" y="543372"/>
                      <a:pt x="253936" y="446015"/>
                      <a:pt x="197562" y="530577"/>
                    </a:cubicBezTo>
                    <a:cubicBezTo>
                      <a:pt x="190961" y="540478"/>
                      <a:pt x="191595" y="553801"/>
                      <a:pt x="186273" y="564444"/>
                    </a:cubicBezTo>
                    <a:cubicBezTo>
                      <a:pt x="180205" y="576579"/>
                      <a:pt x="169763" y="586176"/>
                      <a:pt x="163695" y="598311"/>
                    </a:cubicBezTo>
                    <a:cubicBezTo>
                      <a:pt x="158373" y="608954"/>
                      <a:pt x="157093" y="621240"/>
                      <a:pt x="152406" y="632177"/>
                    </a:cubicBezTo>
                    <a:cubicBezTo>
                      <a:pt x="135219" y="672280"/>
                      <a:pt x="129925" y="677188"/>
                      <a:pt x="107251" y="711200"/>
                    </a:cubicBezTo>
                    <a:cubicBezTo>
                      <a:pt x="103488" y="726252"/>
                      <a:pt x="100420" y="741494"/>
                      <a:pt x="95962" y="756355"/>
                    </a:cubicBezTo>
                    <a:cubicBezTo>
                      <a:pt x="95954" y="756383"/>
                      <a:pt x="67744" y="841007"/>
                      <a:pt x="62095" y="857955"/>
                    </a:cubicBezTo>
                    <a:lnTo>
                      <a:pt x="50806" y="891822"/>
                    </a:lnTo>
                    <a:cubicBezTo>
                      <a:pt x="47043" y="903111"/>
                      <a:pt x="42403" y="914145"/>
                      <a:pt x="39517" y="925689"/>
                    </a:cubicBezTo>
                    <a:cubicBezTo>
                      <a:pt x="25342" y="982388"/>
                      <a:pt x="33134" y="956125"/>
                      <a:pt x="16939" y="1004711"/>
                    </a:cubicBezTo>
                    <a:cubicBezTo>
                      <a:pt x="32" y="1207607"/>
                      <a:pt x="0" y="1140082"/>
                      <a:pt x="16939" y="1411111"/>
                    </a:cubicBezTo>
                    <a:cubicBezTo>
                      <a:pt x="18831" y="1441390"/>
                      <a:pt x="21871" y="1471758"/>
                      <a:pt x="28228" y="1501422"/>
                    </a:cubicBezTo>
                    <a:cubicBezTo>
                      <a:pt x="33215" y="1524693"/>
                      <a:pt x="50806" y="1569155"/>
                      <a:pt x="50806" y="1569155"/>
                    </a:cubicBezTo>
                    <a:cubicBezTo>
                      <a:pt x="54569" y="1591733"/>
                      <a:pt x="56543" y="1614683"/>
                      <a:pt x="62095" y="1636889"/>
                    </a:cubicBezTo>
                    <a:cubicBezTo>
                      <a:pt x="72643" y="1679081"/>
                      <a:pt x="80776" y="1706719"/>
                      <a:pt x="107251" y="1738489"/>
                    </a:cubicBezTo>
                    <a:cubicBezTo>
                      <a:pt x="117471" y="1750753"/>
                      <a:pt x="129828" y="1761066"/>
                      <a:pt x="141117" y="1772355"/>
                    </a:cubicBezTo>
                    <a:cubicBezTo>
                      <a:pt x="166539" y="1848622"/>
                      <a:pt x="131282" y="1765953"/>
                      <a:pt x="186273" y="1828800"/>
                    </a:cubicBezTo>
                    <a:cubicBezTo>
                      <a:pt x="204141" y="1849221"/>
                      <a:pt x="216376" y="1873955"/>
                      <a:pt x="231428" y="1896533"/>
                    </a:cubicBezTo>
                    <a:cubicBezTo>
                      <a:pt x="238954" y="1907822"/>
                      <a:pt x="241135" y="1926110"/>
                      <a:pt x="254006" y="1930400"/>
                    </a:cubicBezTo>
                    <a:lnTo>
                      <a:pt x="287873" y="1941689"/>
                    </a:lnTo>
                    <a:cubicBezTo>
                      <a:pt x="291636" y="1952978"/>
                      <a:pt x="290748" y="1967141"/>
                      <a:pt x="299162" y="1975555"/>
                    </a:cubicBezTo>
                    <a:cubicBezTo>
                      <a:pt x="307576" y="1983969"/>
                      <a:pt x="322385" y="1981522"/>
                      <a:pt x="333028" y="1986844"/>
                    </a:cubicBezTo>
                    <a:cubicBezTo>
                      <a:pt x="345163" y="1992912"/>
                      <a:pt x="356472" y="2000736"/>
                      <a:pt x="366895" y="2009422"/>
                    </a:cubicBezTo>
                    <a:cubicBezTo>
                      <a:pt x="379160" y="2019643"/>
                      <a:pt x="388497" y="2033068"/>
                      <a:pt x="400762" y="2043289"/>
                    </a:cubicBezTo>
                    <a:cubicBezTo>
                      <a:pt x="460899" y="2093403"/>
                      <a:pt x="407399" y="2043212"/>
                      <a:pt x="468495" y="2077155"/>
                    </a:cubicBezTo>
                    <a:cubicBezTo>
                      <a:pt x="492215" y="2090333"/>
                      <a:pt x="510485" y="2113730"/>
                      <a:pt x="536228" y="2122311"/>
                    </a:cubicBezTo>
                    <a:lnTo>
                      <a:pt x="637828" y="2156177"/>
                    </a:lnTo>
                    <a:lnTo>
                      <a:pt x="705562" y="2178755"/>
                    </a:lnTo>
                    <a:cubicBezTo>
                      <a:pt x="716851" y="2182518"/>
                      <a:pt x="727529" y="2190044"/>
                      <a:pt x="739428" y="2190044"/>
                    </a:cubicBezTo>
                    <a:lnTo>
                      <a:pt x="773295" y="2190044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53" name="TextBox 137"/>
              <p:cNvSpPr txBox="1">
                <a:spLocks noChangeArrowheads="1"/>
              </p:cNvSpPr>
              <p:nvPr/>
            </p:nvSpPr>
            <p:spPr bwMode="auto">
              <a:xfrm>
                <a:off x="2458996" y="4090806"/>
                <a:ext cx="567821" cy="27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500m</a:t>
                </a:r>
                <a:endParaRPr lang="zh-CN" altLang="en-US" sz="1200"/>
              </a:p>
            </p:txBody>
          </p:sp>
          <p:sp>
            <p:nvSpPr>
              <p:cNvPr id="24654" name="TextBox 138"/>
              <p:cNvSpPr txBox="1">
                <a:spLocks noChangeArrowheads="1"/>
              </p:cNvSpPr>
              <p:nvPr/>
            </p:nvSpPr>
            <p:spPr bwMode="auto">
              <a:xfrm>
                <a:off x="2386984" y="4810760"/>
                <a:ext cx="567821" cy="27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300m</a:t>
                </a:r>
                <a:endParaRPr lang="zh-CN" altLang="en-US" sz="1200"/>
              </a:p>
            </p:txBody>
          </p:sp>
          <p:sp>
            <p:nvSpPr>
              <p:cNvPr id="24655" name="TextBox 139"/>
              <p:cNvSpPr txBox="1">
                <a:spLocks noChangeArrowheads="1"/>
              </p:cNvSpPr>
              <p:nvPr/>
            </p:nvSpPr>
            <p:spPr bwMode="auto">
              <a:xfrm>
                <a:off x="4259312" y="5458718"/>
                <a:ext cx="641370" cy="27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1100m</a:t>
                </a:r>
                <a:endParaRPr lang="zh-CN" altLang="en-US" sz="1200"/>
              </a:p>
            </p:txBody>
          </p:sp>
          <p:sp>
            <p:nvSpPr>
              <p:cNvPr id="24656" name="TextBox 140"/>
              <p:cNvSpPr txBox="1">
                <a:spLocks noChangeArrowheads="1"/>
              </p:cNvSpPr>
              <p:nvPr/>
            </p:nvSpPr>
            <p:spPr bwMode="auto">
              <a:xfrm>
                <a:off x="2891072" y="5458718"/>
                <a:ext cx="567821" cy="27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900m</a:t>
                </a:r>
                <a:endParaRPr lang="zh-CN" altLang="en-US" sz="1200"/>
              </a:p>
            </p:txBody>
          </p:sp>
          <p:sp>
            <p:nvSpPr>
              <p:cNvPr id="24657" name="TextBox 141"/>
              <p:cNvSpPr txBox="1">
                <a:spLocks noChangeArrowheads="1"/>
              </p:cNvSpPr>
              <p:nvPr/>
            </p:nvSpPr>
            <p:spPr bwMode="auto">
              <a:xfrm>
                <a:off x="2458996" y="5530714"/>
                <a:ext cx="567821" cy="27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400m</a:t>
                </a:r>
                <a:endParaRPr lang="zh-CN" altLang="en-US" sz="1200"/>
              </a:p>
            </p:txBody>
          </p:sp>
          <p:sp>
            <p:nvSpPr>
              <p:cNvPr id="24658" name="TextBox 142"/>
              <p:cNvSpPr txBox="1">
                <a:spLocks noChangeArrowheads="1"/>
              </p:cNvSpPr>
              <p:nvPr/>
            </p:nvSpPr>
            <p:spPr bwMode="auto">
              <a:xfrm>
                <a:off x="3395161" y="4882755"/>
                <a:ext cx="641370" cy="27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1100m</a:t>
                </a:r>
                <a:endParaRPr lang="zh-CN" altLang="en-US" sz="1200"/>
              </a:p>
            </p:txBody>
          </p:sp>
          <p:sp>
            <p:nvSpPr>
              <p:cNvPr id="24659" name="TextBox 143"/>
              <p:cNvSpPr txBox="1">
                <a:spLocks noChangeArrowheads="1"/>
              </p:cNvSpPr>
              <p:nvPr/>
            </p:nvSpPr>
            <p:spPr bwMode="auto">
              <a:xfrm>
                <a:off x="3395161" y="4450783"/>
                <a:ext cx="652785" cy="27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1400m</a:t>
                </a:r>
                <a:endParaRPr lang="zh-CN" altLang="en-US" sz="1200"/>
              </a:p>
            </p:txBody>
          </p:sp>
          <p:sp>
            <p:nvSpPr>
              <p:cNvPr id="24660" name="TextBox 144"/>
              <p:cNvSpPr txBox="1">
                <a:spLocks noChangeArrowheads="1"/>
              </p:cNvSpPr>
              <p:nvPr/>
            </p:nvSpPr>
            <p:spPr bwMode="auto">
              <a:xfrm>
                <a:off x="3107110" y="4738765"/>
                <a:ext cx="567821" cy="27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800m</a:t>
                </a:r>
                <a:endParaRPr lang="zh-CN" altLang="en-US" sz="1200"/>
              </a:p>
            </p:txBody>
          </p:sp>
          <p:sp>
            <p:nvSpPr>
              <p:cNvPr id="24661" name="TextBox 145"/>
              <p:cNvSpPr txBox="1">
                <a:spLocks noChangeArrowheads="1"/>
              </p:cNvSpPr>
              <p:nvPr/>
            </p:nvSpPr>
            <p:spPr bwMode="auto">
              <a:xfrm>
                <a:off x="3035098" y="5170737"/>
                <a:ext cx="652785" cy="27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1200m</a:t>
                </a:r>
                <a:endParaRPr lang="zh-CN" altLang="en-US" sz="1200"/>
              </a:p>
            </p:txBody>
          </p:sp>
          <p:sp>
            <p:nvSpPr>
              <p:cNvPr id="24662" name="TextBox 146"/>
              <p:cNvSpPr txBox="1">
                <a:spLocks noChangeArrowheads="1"/>
              </p:cNvSpPr>
              <p:nvPr/>
            </p:nvSpPr>
            <p:spPr bwMode="auto">
              <a:xfrm>
                <a:off x="2747047" y="4306792"/>
                <a:ext cx="567821" cy="27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800m</a:t>
                </a:r>
                <a:endParaRPr lang="zh-CN" altLang="en-US" sz="1200"/>
              </a:p>
            </p:txBody>
          </p:sp>
          <p:sp>
            <p:nvSpPr>
              <p:cNvPr id="24663" name="TextBox 147"/>
              <p:cNvSpPr txBox="1">
                <a:spLocks noChangeArrowheads="1"/>
              </p:cNvSpPr>
              <p:nvPr/>
            </p:nvSpPr>
            <p:spPr bwMode="auto">
              <a:xfrm>
                <a:off x="2963085" y="6034682"/>
                <a:ext cx="567821" cy="27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500m</a:t>
                </a:r>
                <a:endParaRPr lang="zh-CN" altLang="en-US" sz="1200"/>
              </a:p>
            </p:txBody>
          </p:sp>
        </p:grpSp>
      </p:grpSp>
      <p:grpSp>
        <p:nvGrpSpPr>
          <p:cNvPr id="5" name="组合 196"/>
          <p:cNvGrpSpPr>
            <a:grpSpLocks/>
          </p:cNvGrpSpPr>
          <p:nvPr/>
        </p:nvGrpSpPr>
        <p:grpSpPr bwMode="auto">
          <a:xfrm>
            <a:off x="6240463" y="3860800"/>
            <a:ext cx="4102100" cy="2540000"/>
            <a:chOff x="4716016" y="3861048"/>
            <a:chExt cx="4101768" cy="2539752"/>
          </a:xfrm>
        </p:grpSpPr>
        <p:grpSp>
          <p:nvGrpSpPr>
            <p:cNvPr id="24582" name="组合 95"/>
            <p:cNvGrpSpPr>
              <a:grpSpLocks/>
            </p:cNvGrpSpPr>
            <p:nvPr/>
          </p:nvGrpSpPr>
          <p:grpSpPr bwMode="auto">
            <a:xfrm>
              <a:off x="4716016" y="3861048"/>
              <a:ext cx="4101768" cy="2376264"/>
              <a:chOff x="2339752" y="3429000"/>
              <a:chExt cx="6268281" cy="3104769"/>
            </a:xfrm>
          </p:grpSpPr>
          <p:sp>
            <p:nvSpPr>
              <p:cNvPr id="24587" name="TextBox 149"/>
              <p:cNvSpPr txBox="1">
                <a:spLocks noChangeArrowheads="1"/>
              </p:cNvSpPr>
              <p:nvPr/>
            </p:nvSpPr>
            <p:spPr bwMode="auto">
              <a:xfrm>
                <a:off x="3635895" y="3645024"/>
                <a:ext cx="867682" cy="361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500m</a:t>
                </a:r>
                <a:endParaRPr lang="zh-CN" altLang="en-US" sz="1200"/>
              </a:p>
            </p:txBody>
          </p:sp>
          <p:sp>
            <p:nvSpPr>
              <p:cNvPr id="24588" name="TextBox 150"/>
              <p:cNvSpPr txBox="1">
                <a:spLocks noChangeArrowheads="1"/>
              </p:cNvSpPr>
              <p:nvPr/>
            </p:nvSpPr>
            <p:spPr bwMode="auto">
              <a:xfrm>
                <a:off x="2411760" y="4581128"/>
                <a:ext cx="867682" cy="361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500m</a:t>
                </a:r>
                <a:endParaRPr lang="zh-CN" altLang="en-US" sz="1200"/>
              </a:p>
            </p:txBody>
          </p:sp>
          <p:sp>
            <p:nvSpPr>
              <p:cNvPr id="24589" name="TextBox 151"/>
              <p:cNvSpPr txBox="1">
                <a:spLocks noChangeArrowheads="1"/>
              </p:cNvSpPr>
              <p:nvPr/>
            </p:nvSpPr>
            <p:spPr bwMode="auto">
              <a:xfrm>
                <a:off x="2339752" y="5805264"/>
                <a:ext cx="867682" cy="361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400m</a:t>
                </a:r>
                <a:endParaRPr lang="zh-CN" altLang="en-US" sz="1200"/>
              </a:p>
            </p:txBody>
          </p:sp>
          <p:sp>
            <p:nvSpPr>
              <p:cNvPr id="24590" name="TextBox 152"/>
              <p:cNvSpPr txBox="1">
                <a:spLocks noChangeArrowheads="1"/>
              </p:cNvSpPr>
              <p:nvPr/>
            </p:nvSpPr>
            <p:spPr bwMode="auto">
              <a:xfrm>
                <a:off x="3347864" y="5949280"/>
                <a:ext cx="867682" cy="361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300m</a:t>
                </a:r>
                <a:endParaRPr lang="zh-CN" altLang="en-US" sz="1200"/>
              </a:p>
            </p:txBody>
          </p:sp>
          <p:sp>
            <p:nvSpPr>
              <p:cNvPr id="24591" name="TextBox 153"/>
              <p:cNvSpPr txBox="1">
                <a:spLocks noChangeArrowheads="1"/>
              </p:cNvSpPr>
              <p:nvPr/>
            </p:nvSpPr>
            <p:spPr bwMode="auto">
              <a:xfrm>
                <a:off x="3707904" y="4653136"/>
                <a:ext cx="867682" cy="361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300m</a:t>
                </a:r>
                <a:endParaRPr lang="zh-CN" altLang="en-US" sz="1200"/>
              </a:p>
            </p:txBody>
          </p:sp>
          <p:sp>
            <p:nvSpPr>
              <p:cNvPr id="24592" name="TextBox 154"/>
              <p:cNvSpPr txBox="1">
                <a:spLocks noChangeArrowheads="1"/>
              </p:cNvSpPr>
              <p:nvPr/>
            </p:nvSpPr>
            <p:spPr bwMode="auto">
              <a:xfrm>
                <a:off x="3851920" y="5589240"/>
                <a:ext cx="867682" cy="361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400m</a:t>
                </a:r>
                <a:endParaRPr lang="zh-CN" altLang="en-US" sz="1200"/>
              </a:p>
            </p:txBody>
          </p:sp>
          <p:sp>
            <p:nvSpPr>
              <p:cNvPr id="24593" name="TextBox 155"/>
              <p:cNvSpPr txBox="1">
                <a:spLocks noChangeArrowheads="1"/>
              </p:cNvSpPr>
              <p:nvPr/>
            </p:nvSpPr>
            <p:spPr bwMode="auto">
              <a:xfrm>
                <a:off x="4716015" y="6021288"/>
                <a:ext cx="867682" cy="361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500m</a:t>
                </a:r>
                <a:endParaRPr lang="zh-CN" altLang="en-US" sz="1200"/>
              </a:p>
            </p:txBody>
          </p:sp>
          <p:sp>
            <p:nvSpPr>
              <p:cNvPr id="24594" name="TextBox 156"/>
              <p:cNvSpPr txBox="1">
                <a:spLocks noChangeArrowheads="1"/>
              </p:cNvSpPr>
              <p:nvPr/>
            </p:nvSpPr>
            <p:spPr bwMode="auto">
              <a:xfrm>
                <a:off x="4644007" y="4581128"/>
                <a:ext cx="867682" cy="361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500m</a:t>
                </a:r>
                <a:endParaRPr lang="zh-CN" altLang="en-US" sz="1200"/>
              </a:p>
            </p:txBody>
          </p:sp>
          <p:sp>
            <p:nvSpPr>
              <p:cNvPr id="24595" name="TextBox 157"/>
              <p:cNvSpPr txBox="1">
                <a:spLocks noChangeArrowheads="1"/>
              </p:cNvSpPr>
              <p:nvPr/>
            </p:nvSpPr>
            <p:spPr bwMode="auto">
              <a:xfrm>
                <a:off x="5508104" y="4005064"/>
                <a:ext cx="867682" cy="361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300m</a:t>
                </a:r>
                <a:endParaRPr lang="zh-CN" altLang="en-US" sz="1200"/>
              </a:p>
            </p:txBody>
          </p:sp>
          <p:sp>
            <p:nvSpPr>
              <p:cNvPr id="24596" name="TextBox 158"/>
              <p:cNvSpPr txBox="1">
                <a:spLocks noChangeArrowheads="1"/>
              </p:cNvSpPr>
              <p:nvPr/>
            </p:nvSpPr>
            <p:spPr bwMode="auto">
              <a:xfrm>
                <a:off x="6012159" y="3429000"/>
                <a:ext cx="997515" cy="361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1000m</a:t>
                </a:r>
                <a:endParaRPr lang="zh-CN" altLang="en-US" sz="1200"/>
              </a:p>
            </p:txBody>
          </p:sp>
          <p:sp>
            <p:nvSpPr>
              <p:cNvPr id="24597" name="TextBox 159"/>
              <p:cNvSpPr txBox="1">
                <a:spLocks noChangeArrowheads="1"/>
              </p:cNvSpPr>
              <p:nvPr/>
            </p:nvSpPr>
            <p:spPr bwMode="auto">
              <a:xfrm>
                <a:off x="6228184" y="4509120"/>
                <a:ext cx="867682" cy="361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600m</a:t>
                </a:r>
                <a:endParaRPr lang="zh-CN" altLang="en-US" sz="1200"/>
              </a:p>
            </p:txBody>
          </p:sp>
          <p:sp>
            <p:nvSpPr>
              <p:cNvPr id="24598" name="TextBox 160"/>
              <p:cNvSpPr txBox="1">
                <a:spLocks noChangeArrowheads="1"/>
              </p:cNvSpPr>
              <p:nvPr/>
            </p:nvSpPr>
            <p:spPr bwMode="auto">
              <a:xfrm>
                <a:off x="5796136" y="5301208"/>
                <a:ext cx="867682" cy="361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500m</a:t>
                </a:r>
                <a:endParaRPr lang="zh-CN" altLang="en-US" sz="1200"/>
              </a:p>
            </p:txBody>
          </p:sp>
          <p:sp>
            <p:nvSpPr>
              <p:cNvPr id="24599" name="TextBox 161"/>
              <p:cNvSpPr txBox="1">
                <a:spLocks noChangeArrowheads="1"/>
              </p:cNvSpPr>
              <p:nvPr/>
            </p:nvSpPr>
            <p:spPr bwMode="auto">
              <a:xfrm>
                <a:off x="6588224" y="5949280"/>
                <a:ext cx="867682" cy="361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700m</a:t>
                </a:r>
                <a:endParaRPr lang="zh-CN" altLang="en-US" sz="1200"/>
              </a:p>
            </p:txBody>
          </p:sp>
          <p:sp>
            <p:nvSpPr>
              <p:cNvPr id="24600" name="TextBox 162"/>
              <p:cNvSpPr txBox="1">
                <a:spLocks noChangeArrowheads="1"/>
              </p:cNvSpPr>
              <p:nvPr/>
            </p:nvSpPr>
            <p:spPr bwMode="auto">
              <a:xfrm>
                <a:off x="7740351" y="5085184"/>
                <a:ext cx="867682" cy="361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500m</a:t>
                </a:r>
                <a:endParaRPr lang="zh-CN" altLang="en-US" sz="1200"/>
              </a:p>
            </p:txBody>
          </p:sp>
          <p:sp>
            <p:nvSpPr>
              <p:cNvPr id="24601" name="TextBox 163"/>
              <p:cNvSpPr txBox="1">
                <a:spLocks noChangeArrowheads="1"/>
              </p:cNvSpPr>
              <p:nvPr/>
            </p:nvSpPr>
            <p:spPr bwMode="auto">
              <a:xfrm>
                <a:off x="7740351" y="4149080"/>
                <a:ext cx="867682" cy="361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200m</a:t>
                </a:r>
                <a:endParaRPr lang="zh-CN" altLang="en-US" sz="1200"/>
              </a:p>
            </p:txBody>
          </p:sp>
          <p:sp>
            <p:nvSpPr>
              <p:cNvPr id="24602" name="Oval 8"/>
              <p:cNvSpPr>
                <a:spLocks noChangeArrowheads="1"/>
              </p:cNvSpPr>
              <p:nvPr/>
            </p:nvSpPr>
            <p:spPr bwMode="auto">
              <a:xfrm>
                <a:off x="3635896" y="4149080"/>
                <a:ext cx="324310" cy="36846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24603" name="Oval 8"/>
              <p:cNvSpPr>
                <a:spLocks noChangeArrowheads="1"/>
              </p:cNvSpPr>
              <p:nvPr/>
            </p:nvSpPr>
            <p:spPr bwMode="auto">
              <a:xfrm>
                <a:off x="2699792" y="5229200"/>
                <a:ext cx="324310" cy="36846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24604" name="Oval 8"/>
              <p:cNvSpPr>
                <a:spLocks noChangeArrowheads="1"/>
              </p:cNvSpPr>
              <p:nvPr/>
            </p:nvSpPr>
            <p:spPr bwMode="auto">
              <a:xfrm>
                <a:off x="3131840" y="6165304"/>
                <a:ext cx="324310" cy="36846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24605" name="Oval 8"/>
              <p:cNvSpPr>
                <a:spLocks noChangeArrowheads="1"/>
              </p:cNvSpPr>
              <p:nvPr/>
            </p:nvSpPr>
            <p:spPr bwMode="auto">
              <a:xfrm>
                <a:off x="3995936" y="6165304"/>
                <a:ext cx="324310" cy="36846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24606" name="Oval 8"/>
              <p:cNvSpPr>
                <a:spLocks noChangeArrowheads="1"/>
              </p:cNvSpPr>
              <p:nvPr/>
            </p:nvSpPr>
            <p:spPr bwMode="auto">
              <a:xfrm>
                <a:off x="4355976" y="5085184"/>
                <a:ext cx="324310" cy="36846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24607" name="Oval 8"/>
              <p:cNvSpPr>
                <a:spLocks noChangeArrowheads="1"/>
              </p:cNvSpPr>
              <p:nvPr/>
            </p:nvSpPr>
            <p:spPr bwMode="auto">
              <a:xfrm>
                <a:off x="4860032" y="3429000"/>
                <a:ext cx="324310" cy="36846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24608" name="Oval 8"/>
              <p:cNvSpPr>
                <a:spLocks noChangeArrowheads="1"/>
              </p:cNvSpPr>
              <p:nvPr/>
            </p:nvSpPr>
            <p:spPr bwMode="auto">
              <a:xfrm>
                <a:off x="7596336" y="3933056"/>
                <a:ext cx="324310" cy="36846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24609" name="Oval 8"/>
              <p:cNvSpPr>
                <a:spLocks noChangeArrowheads="1"/>
              </p:cNvSpPr>
              <p:nvPr/>
            </p:nvSpPr>
            <p:spPr bwMode="auto">
              <a:xfrm>
                <a:off x="7596336" y="5517232"/>
                <a:ext cx="324310" cy="36846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24610" name="Oval 8"/>
              <p:cNvSpPr>
                <a:spLocks noChangeArrowheads="1"/>
              </p:cNvSpPr>
              <p:nvPr/>
            </p:nvSpPr>
            <p:spPr bwMode="auto">
              <a:xfrm>
                <a:off x="7524328" y="4509120"/>
                <a:ext cx="324310" cy="36846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24611" name="Oval 8"/>
              <p:cNvSpPr>
                <a:spLocks noChangeArrowheads="1"/>
              </p:cNvSpPr>
              <p:nvPr/>
            </p:nvSpPr>
            <p:spPr bwMode="auto">
              <a:xfrm>
                <a:off x="5436096" y="4581128"/>
                <a:ext cx="324310" cy="36846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24612" name="Oval 8"/>
              <p:cNvSpPr>
                <a:spLocks noChangeArrowheads="1"/>
              </p:cNvSpPr>
              <p:nvPr/>
            </p:nvSpPr>
            <p:spPr bwMode="auto">
              <a:xfrm>
                <a:off x="5868144" y="6021288"/>
                <a:ext cx="324310" cy="36846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cxnSp>
            <p:nvCxnSpPr>
              <p:cNvPr id="24613" name="直接连接符 175"/>
              <p:cNvCxnSpPr>
                <a:cxnSpLocks noChangeShapeType="1"/>
                <a:stCxn id="24607" idx="5"/>
                <a:endCxn id="24611" idx="0"/>
              </p:cNvCxnSpPr>
              <p:nvPr/>
            </p:nvCxnSpPr>
            <p:spPr bwMode="auto">
              <a:xfrm>
                <a:off x="5136848" y="3743505"/>
                <a:ext cx="461403" cy="83762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14" name="直接连接符 176"/>
              <p:cNvCxnSpPr>
                <a:cxnSpLocks noChangeShapeType="1"/>
                <a:stCxn id="24611" idx="6"/>
                <a:endCxn id="24610" idx="2"/>
              </p:cNvCxnSpPr>
              <p:nvPr/>
            </p:nvCxnSpPr>
            <p:spPr bwMode="auto">
              <a:xfrm flipV="1">
                <a:off x="5760406" y="4693353"/>
                <a:ext cx="1763922" cy="720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15" name="直接连接符 177"/>
              <p:cNvCxnSpPr>
                <a:cxnSpLocks noChangeShapeType="1"/>
                <a:stCxn id="24610" idx="0"/>
                <a:endCxn id="24608" idx="4"/>
              </p:cNvCxnSpPr>
              <p:nvPr/>
            </p:nvCxnSpPr>
            <p:spPr bwMode="auto">
              <a:xfrm flipV="1">
                <a:off x="7686483" y="4301521"/>
                <a:ext cx="72008" cy="20759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16" name="直接连接符 178"/>
              <p:cNvCxnSpPr>
                <a:cxnSpLocks noChangeShapeType="1"/>
                <a:stCxn id="24608" idx="2"/>
                <a:endCxn id="24607" idx="6"/>
              </p:cNvCxnSpPr>
              <p:nvPr/>
            </p:nvCxnSpPr>
            <p:spPr bwMode="auto">
              <a:xfrm flipH="1" flipV="1">
                <a:off x="5184342" y="3613233"/>
                <a:ext cx="2411994" cy="50405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17" name="直接连接符 179"/>
              <p:cNvCxnSpPr>
                <a:cxnSpLocks noChangeShapeType="1"/>
                <a:stCxn id="24607" idx="3"/>
                <a:endCxn id="24602" idx="7"/>
              </p:cNvCxnSpPr>
              <p:nvPr/>
            </p:nvCxnSpPr>
            <p:spPr bwMode="auto">
              <a:xfrm flipH="1">
                <a:off x="3912712" y="3743505"/>
                <a:ext cx="994814" cy="4595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18" name="直接连接符 180"/>
              <p:cNvCxnSpPr>
                <a:cxnSpLocks noChangeShapeType="1"/>
                <a:stCxn id="24602" idx="3"/>
                <a:endCxn id="24603" idx="7"/>
              </p:cNvCxnSpPr>
              <p:nvPr/>
            </p:nvCxnSpPr>
            <p:spPr bwMode="auto">
              <a:xfrm flipH="1">
                <a:off x="2976608" y="4463585"/>
                <a:ext cx="706782" cy="8195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19" name="直接连接符 181"/>
              <p:cNvCxnSpPr>
                <a:cxnSpLocks noChangeShapeType="1"/>
                <a:stCxn id="24603" idx="4"/>
                <a:endCxn id="24604" idx="1"/>
              </p:cNvCxnSpPr>
              <p:nvPr/>
            </p:nvCxnSpPr>
            <p:spPr bwMode="auto">
              <a:xfrm>
                <a:off x="2861947" y="5597665"/>
                <a:ext cx="317387" cy="62159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20" name="直接连接符 182"/>
              <p:cNvCxnSpPr>
                <a:cxnSpLocks noChangeShapeType="1"/>
                <a:stCxn id="24604" idx="6"/>
                <a:endCxn id="24605" idx="2"/>
              </p:cNvCxnSpPr>
              <p:nvPr/>
            </p:nvCxnSpPr>
            <p:spPr bwMode="auto">
              <a:xfrm>
                <a:off x="3456150" y="6349537"/>
                <a:ext cx="539786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21" name="直接连接符 183"/>
              <p:cNvCxnSpPr>
                <a:cxnSpLocks noChangeShapeType="1"/>
                <a:stCxn id="24605" idx="0"/>
                <a:endCxn id="24606" idx="4"/>
              </p:cNvCxnSpPr>
              <p:nvPr/>
            </p:nvCxnSpPr>
            <p:spPr bwMode="auto">
              <a:xfrm flipV="1">
                <a:off x="4158091" y="5453649"/>
                <a:ext cx="360040" cy="71165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22" name="直接连接符 184"/>
              <p:cNvCxnSpPr>
                <a:cxnSpLocks noChangeShapeType="1"/>
                <a:stCxn id="24606" idx="7"/>
                <a:endCxn id="24611" idx="2"/>
              </p:cNvCxnSpPr>
              <p:nvPr/>
            </p:nvCxnSpPr>
            <p:spPr bwMode="auto">
              <a:xfrm flipV="1">
                <a:off x="4632792" y="4765361"/>
                <a:ext cx="803304" cy="37378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23" name="直接连接符 185"/>
              <p:cNvCxnSpPr>
                <a:cxnSpLocks noChangeShapeType="1"/>
                <a:stCxn id="24611" idx="4"/>
                <a:endCxn id="24612" idx="1"/>
              </p:cNvCxnSpPr>
              <p:nvPr/>
            </p:nvCxnSpPr>
            <p:spPr bwMode="auto">
              <a:xfrm>
                <a:off x="5598251" y="4949593"/>
                <a:ext cx="317387" cy="112565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24" name="直接连接符 186"/>
              <p:cNvCxnSpPr>
                <a:cxnSpLocks noChangeShapeType="1"/>
                <a:stCxn id="24612" idx="2"/>
                <a:endCxn id="24605" idx="6"/>
              </p:cNvCxnSpPr>
              <p:nvPr/>
            </p:nvCxnSpPr>
            <p:spPr bwMode="auto">
              <a:xfrm flipH="1">
                <a:off x="4320246" y="6205521"/>
                <a:ext cx="1547898" cy="14401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25" name="直接连接符 187"/>
              <p:cNvCxnSpPr>
                <a:cxnSpLocks noChangeShapeType="1"/>
                <a:stCxn id="24612" idx="6"/>
                <a:endCxn id="24609" idx="2"/>
              </p:cNvCxnSpPr>
              <p:nvPr/>
            </p:nvCxnSpPr>
            <p:spPr bwMode="auto">
              <a:xfrm flipV="1">
                <a:off x="6192454" y="5701465"/>
                <a:ext cx="1403882" cy="50405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26" name="直接连接符 188"/>
              <p:cNvCxnSpPr>
                <a:cxnSpLocks noChangeShapeType="1"/>
                <a:stCxn id="24609" idx="0"/>
                <a:endCxn id="24610" idx="4"/>
              </p:cNvCxnSpPr>
              <p:nvPr/>
            </p:nvCxnSpPr>
            <p:spPr bwMode="auto">
              <a:xfrm flipH="1" flipV="1">
                <a:off x="7686483" y="4877585"/>
                <a:ext cx="72008" cy="63964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4627" name="直接连接符 189"/>
              <p:cNvCxnSpPr>
                <a:cxnSpLocks noChangeShapeType="1"/>
                <a:stCxn id="24602" idx="5"/>
                <a:endCxn id="24606" idx="1"/>
              </p:cNvCxnSpPr>
              <p:nvPr/>
            </p:nvCxnSpPr>
            <p:spPr bwMode="auto">
              <a:xfrm>
                <a:off x="3912712" y="4463585"/>
                <a:ext cx="490758" cy="6755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  <p:sp>
          <p:nvSpPr>
            <p:cNvPr id="24583" name="任意多边形 191"/>
            <p:cNvSpPr>
              <a:spLocks/>
            </p:cNvSpPr>
            <p:nvPr/>
          </p:nvSpPr>
          <p:spPr bwMode="auto">
            <a:xfrm>
              <a:off x="5791200" y="4538133"/>
              <a:ext cx="398275" cy="643467"/>
            </a:xfrm>
            <a:custGeom>
              <a:avLst/>
              <a:gdLst>
                <a:gd name="T0" fmla="*/ 0 w 398275"/>
                <a:gd name="T1" fmla="*/ 0 h 643467"/>
                <a:gd name="T2" fmla="*/ 33867 w 398275"/>
                <a:gd name="T3" fmla="*/ 11289 h 643467"/>
                <a:gd name="T4" fmla="*/ 112889 w 398275"/>
                <a:gd name="T5" fmla="*/ 33867 h 643467"/>
                <a:gd name="T6" fmla="*/ 180622 w 398275"/>
                <a:gd name="T7" fmla="*/ 67734 h 643467"/>
                <a:gd name="T8" fmla="*/ 214489 w 398275"/>
                <a:gd name="T9" fmla="*/ 101600 h 643467"/>
                <a:gd name="T10" fmla="*/ 248356 w 398275"/>
                <a:gd name="T11" fmla="*/ 124178 h 643467"/>
                <a:gd name="T12" fmla="*/ 293511 w 398275"/>
                <a:gd name="T13" fmla="*/ 191911 h 643467"/>
                <a:gd name="T14" fmla="*/ 316089 w 398275"/>
                <a:gd name="T15" fmla="*/ 225778 h 643467"/>
                <a:gd name="T16" fmla="*/ 349956 w 398275"/>
                <a:gd name="T17" fmla="*/ 293511 h 643467"/>
                <a:gd name="T18" fmla="*/ 372533 w 398275"/>
                <a:gd name="T19" fmla="*/ 372534 h 643467"/>
                <a:gd name="T20" fmla="*/ 383822 w 398275"/>
                <a:gd name="T21" fmla="*/ 428978 h 643467"/>
                <a:gd name="T22" fmla="*/ 395111 w 398275"/>
                <a:gd name="T23" fmla="*/ 462845 h 643467"/>
                <a:gd name="T24" fmla="*/ 395111 w 398275"/>
                <a:gd name="T25" fmla="*/ 643467 h 6434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8275" h="643467">
                  <a:moveTo>
                    <a:pt x="0" y="0"/>
                  </a:moveTo>
                  <a:cubicBezTo>
                    <a:pt x="11289" y="3763"/>
                    <a:pt x="22425" y="8020"/>
                    <a:pt x="33867" y="11289"/>
                  </a:cubicBezTo>
                  <a:cubicBezTo>
                    <a:pt x="50745" y="16111"/>
                    <a:pt x="94845" y="24845"/>
                    <a:pt x="112889" y="33867"/>
                  </a:cubicBezTo>
                  <a:cubicBezTo>
                    <a:pt x="200427" y="77636"/>
                    <a:pt x="95496" y="39358"/>
                    <a:pt x="180622" y="67734"/>
                  </a:cubicBezTo>
                  <a:cubicBezTo>
                    <a:pt x="191911" y="79023"/>
                    <a:pt x="202224" y="91380"/>
                    <a:pt x="214489" y="101600"/>
                  </a:cubicBezTo>
                  <a:cubicBezTo>
                    <a:pt x="224912" y="110286"/>
                    <a:pt x="239422" y="113967"/>
                    <a:pt x="248356" y="124178"/>
                  </a:cubicBezTo>
                  <a:cubicBezTo>
                    <a:pt x="266224" y="144599"/>
                    <a:pt x="278459" y="169333"/>
                    <a:pt x="293511" y="191911"/>
                  </a:cubicBezTo>
                  <a:cubicBezTo>
                    <a:pt x="301037" y="203200"/>
                    <a:pt x="311799" y="212907"/>
                    <a:pt x="316089" y="225778"/>
                  </a:cubicBezTo>
                  <a:cubicBezTo>
                    <a:pt x="331668" y="272516"/>
                    <a:pt x="320777" y="249744"/>
                    <a:pt x="349956" y="293511"/>
                  </a:cubicBezTo>
                  <a:cubicBezTo>
                    <a:pt x="362526" y="331223"/>
                    <a:pt x="363084" y="330012"/>
                    <a:pt x="372533" y="372534"/>
                  </a:cubicBezTo>
                  <a:cubicBezTo>
                    <a:pt x="376695" y="391264"/>
                    <a:pt x="379168" y="410364"/>
                    <a:pt x="383822" y="428978"/>
                  </a:cubicBezTo>
                  <a:cubicBezTo>
                    <a:pt x="386708" y="440522"/>
                    <a:pt x="394486" y="450962"/>
                    <a:pt x="395111" y="462845"/>
                  </a:cubicBezTo>
                  <a:cubicBezTo>
                    <a:pt x="398275" y="522969"/>
                    <a:pt x="395111" y="583260"/>
                    <a:pt x="395111" y="64346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4" name="任意多边形 192"/>
            <p:cNvSpPr>
              <a:spLocks/>
            </p:cNvSpPr>
            <p:nvPr/>
          </p:nvSpPr>
          <p:spPr bwMode="auto">
            <a:xfrm>
              <a:off x="5960533" y="6084711"/>
              <a:ext cx="1106311" cy="316089"/>
            </a:xfrm>
            <a:custGeom>
              <a:avLst/>
              <a:gdLst>
                <a:gd name="T0" fmla="*/ 0 w 1106311"/>
                <a:gd name="T1" fmla="*/ 180622 h 316089"/>
                <a:gd name="T2" fmla="*/ 79023 w 1106311"/>
                <a:gd name="T3" fmla="*/ 214489 h 316089"/>
                <a:gd name="T4" fmla="*/ 112889 w 1106311"/>
                <a:gd name="T5" fmla="*/ 225778 h 316089"/>
                <a:gd name="T6" fmla="*/ 146756 w 1106311"/>
                <a:gd name="T7" fmla="*/ 248356 h 316089"/>
                <a:gd name="T8" fmla="*/ 214489 w 1106311"/>
                <a:gd name="T9" fmla="*/ 270933 h 316089"/>
                <a:gd name="T10" fmla="*/ 282223 w 1106311"/>
                <a:gd name="T11" fmla="*/ 293511 h 316089"/>
                <a:gd name="T12" fmla="*/ 316089 w 1106311"/>
                <a:gd name="T13" fmla="*/ 304800 h 316089"/>
                <a:gd name="T14" fmla="*/ 361245 w 1106311"/>
                <a:gd name="T15" fmla="*/ 316089 h 316089"/>
                <a:gd name="T16" fmla="*/ 598311 w 1106311"/>
                <a:gd name="T17" fmla="*/ 304800 h 316089"/>
                <a:gd name="T18" fmla="*/ 654756 w 1106311"/>
                <a:gd name="T19" fmla="*/ 293511 h 316089"/>
                <a:gd name="T20" fmla="*/ 767645 w 1106311"/>
                <a:gd name="T21" fmla="*/ 259645 h 316089"/>
                <a:gd name="T22" fmla="*/ 869245 w 1106311"/>
                <a:gd name="T23" fmla="*/ 225778 h 316089"/>
                <a:gd name="T24" fmla="*/ 903111 w 1106311"/>
                <a:gd name="T25" fmla="*/ 214489 h 316089"/>
                <a:gd name="T26" fmla="*/ 936978 w 1106311"/>
                <a:gd name="T27" fmla="*/ 191911 h 316089"/>
                <a:gd name="T28" fmla="*/ 1004711 w 1106311"/>
                <a:gd name="T29" fmla="*/ 158045 h 316089"/>
                <a:gd name="T30" fmla="*/ 1049867 w 1106311"/>
                <a:gd name="T31" fmla="*/ 90311 h 316089"/>
                <a:gd name="T32" fmla="*/ 1072445 w 1106311"/>
                <a:gd name="T33" fmla="*/ 56445 h 316089"/>
                <a:gd name="T34" fmla="*/ 1106311 w 1106311"/>
                <a:gd name="T35" fmla="*/ 0 h 3160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06311" h="316089">
                  <a:moveTo>
                    <a:pt x="0" y="180622"/>
                  </a:moveTo>
                  <a:cubicBezTo>
                    <a:pt x="93977" y="204116"/>
                    <a:pt x="1065" y="175509"/>
                    <a:pt x="79023" y="214489"/>
                  </a:cubicBezTo>
                  <a:cubicBezTo>
                    <a:pt x="89666" y="219811"/>
                    <a:pt x="102246" y="220456"/>
                    <a:pt x="112889" y="225778"/>
                  </a:cubicBezTo>
                  <a:cubicBezTo>
                    <a:pt x="125024" y="231846"/>
                    <a:pt x="134358" y="242846"/>
                    <a:pt x="146756" y="248356"/>
                  </a:cubicBezTo>
                  <a:cubicBezTo>
                    <a:pt x="168504" y="258022"/>
                    <a:pt x="191911" y="263407"/>
                    <a:pt x="214489" y="270933"/>
                  </a:cubicBezTo>
                  <a:lnTo>
                    <a:pt x="282223" y="293511"/>
                  </a:lnTo>
                  <a:cubicBezTo>
                    <a:pt x="293512" y="297274"/>
                    <a:pt x="304545" y="301914"/>
                    <a:pt x="316089" y="304800"/>
                  </a:cubicBezTo>
                  <a:lnTo>
                    <a:pt x="361245" y="316089"/>
                  </a:lnTo>
                  <a:cubicBezTo>
                    <a:pt x="440267" y="312326"/>
                    <a:pt x="519432" y="310868"/>
                    <a:pt x="598311" y="304800"/>
                  </a:cubicBezTo>
                  <a:cubicBezTo>
                    <a:pt x="617442" y="303328"/>
                    <a:pt x="636025" y="297673"/>
                    <a:pt x="654756" y="293511"/>
                  </a:cubicBezTo>
                  <a:cubicBezTo>
                    <a:pt x="705931" y="282139"/>
                    <a:pt x="711374" y="278402"/>
                    <a:pt x="767645" y="259645"/>
                  </a:cubicBezTo>
                  <a:lnTo>
                    <a:pt x="869245" y="225778"/>
                  </a:lnTo>
                  <a:cubicBezTo>
                    <a:pt x="880534" y="222015"/>
                    <a:pt x="893210" y="221090"/>
                    <a:pt x="903111" y="214489"/>
                  </a:cubicBezTo>
                  <a:cubicBezTo>
                    <a:pt x="914400" y="206963"/>
                    <a:pt x="924843" y="197979"/>
                    <a:pt x="936978" y="191911"/>
                  </a:cubicBezTo>
                  <a:cubicBezTo>
                    <a:pt x="1030457" y="145172"/>
                    <a:pt x="907653" y="222749"/>
                    <a:pt x="1004711" y="158045"/>
                  </a:cubicBezTo>
                  <a:lnTo>
                    <a:pt x="1049867" y="90311"/>
                  </a:lnTo>
                  <a:lnTo>
                    <a:pt x="1072445" y="56445"/>
                  </a:lnTo>
                  <a:cubicBezTo>
                    <a:pt x="1087100" y="12481"/>
                    <a:pt x="1075320" y="30993"/>
                    <a:pt x="1106311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任意多边形 193"/>
            <p:cNvSpPr>
              <a:spLocks/>
            </p:cNvSpPr>
            <p:nvPr/>
          </p:nvSpPr>
          <p:spPr bwMode="auto">
            <a:xfrm>
              <a:off x="6581422" y="4075289"/>
              <a:ext cx="294834" cy="649855"/>
            </a:xfrm>
            <a:custGeom>
              <a:avLst/>
              <a:gdLst>
                <a:gd name="T0" fmla="*/ 0 w 438418"/>
                <a:gd name="T1" fmla="*/ 0 h 846667"/>
                <a:gd name="T2" fmla="*/ 45551 w 438418"/>
                <a:gd name="T3" fmla="*/ 51988 h 846667"/>
                <a:gd name="T4" fmla="*/ 68326 w 438418"/>
                <a:gd name="T5" fmla="*/ 69318 h 846667"/>
                <a:gd name="T6" fmla="*/ 91101 w 438418"/>
                <a:gd name="T7" fmla="*/ 95312 h 846667"/>
                <a:gd name="T8" fmla="*/ 121467 w 438418"/>
                <a:gd name="T9" fmla="*/ 121306 h 846667"/>
                <a:gd name="T10" fmla="*/ 167018 w 438418"/>
                <a:gd name="T11" fmla="*/ 164630 h 846667"/>
                <a:gd name="T12" fmla="*/ 197385 w 438418"/>
                <a:gd name="T13" fmla="*/ 216618 h 846667"/>
                <a:gd name="T14" fmla="*/ 220160 w 438418"/>
                <a:gd name="T15" fmla="*/ 268606 h 846667"/>
                <a:gd name="T16" fmla="*/ 227752 w 438418"/>
                <a:gd name="T17" fmla="*/ 294601 h 846667"/>
                <a:gd name="T18" fmla="*/ 235344 w 438418"/>
                <a:gd name="T19" fmla="*/ 329260 h 846667"/>
                <a:gd name="T20" fmla="*/ 250527 w 438418"/>
                <a:gd name="T21" fmla="*/ 355254 h 846667"/>
                <a:gd name="T22" fmla="*/ 273302 w 438418"/>
                <a:gd name="T23" fmla="*/ 441901 h 846667"/>
                <a:gd name="T24" fmla="*/ 280894 w 438418"/>
                <a:gd name="T25" fmla="*/ 467895 h 846667"/>
                <a:gd name="T26" fmla="*/ 265710 w 438418"/>
                <a:gd name="T27" fmla="*/ 649855 h 8466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8418" h="846667">
                  <a:moveTo>
                    <a:pt x="0" y="0"/>
                  </a:moveTo>
                  <a:cubicBezTo>
                    <a:pt x="22578" y="22578"/>
                    <a:pt x="41167" y="50021"/>
                    <a:pt x="67734" y="67733"/>
                  </a:cubicBezTo>
                  <a:cubicBezTo>
                    <a:pt x="79023" y="75259"/>
                    <a:pt x="91177" y="81625"/>
                    <a:pt x="101600" y="90311"/>
                  </a:cubicBezTo>
                  <a:cubicBezTo>
                    <a:pt x="113865" y="100532"/>
                    <a:pt x="123345" y="113788"/>
                    <a:pt x="135467" y="124178"/>
                  </a:cubicBezTo>
                  <a:cubicBezTo>
                    <a:pt x="149752" y="136422"/>
                    <a:pt x="165312" y="147108"/>
                    <a:pt x="180622" y="158044"/>
                  </a:cubicBezTo>
                  <a:cubicBezTo>
                    <a:pt x="213234" y="181338"/>
                    <a:pt x="222002" y="180606"/>
                    <a:pt x="248356" y="214489"/>
                  </a:cubicBezTo>
                  <a:cubicBezTo>
                    <a:pt x="265015" y="235908"/>
                    <a:pt x="284930" y="256480"/>
                    <a:pt x="293511" y="282222"/>
                  </a:cubicBezTo>
                  <a:cubicBezTo>
                    <a:pt x="309090" y="328960"/>
                    <a:pt x="298199" y="306188"/>
                    <a:pt x="327378" y="349955"/>
                  </a:cubicBezTo>
                  <a:cubicBezTo>
                    <a:pt x="331141" y="361244"/>
                    <a:pt x="335398" y="372380"/>
                    <a:pt x="338667" y="383822"/>
                  </a:cubicBezTo>
                  <a:cubicBezTo>
                    <a:pt x="342929" y="398740"/>
                    <a:pt x="343844" y="414717"/>
                    <a:pt x="349956" y="428978"/>
                  </a:cubicBezTo>
                  <a:cubicBezTo>
                    <a:pt x="355301" y="441448"/>
                    <a:pt x="365008" y="451555"/>
                    <a:pt x="372534" y="462844"/>
                  </a:cubicBezTo>
                  <a:cubicBezTo>
                    <a:pt x="389594" y="531090"/>
                    <a:pt x="378915" y="493279"/>
                    <a:pt x="406400" y="575733"/>
                  </a:cubicBezTo>
                  <a:lnTo>
                    <a:pt x="417689" y="609600"/>
                  </a:lnTo>
                  <a:cubicBezTo>
                    <a:pt x="405958" y="832492"/>
                    <a:pt x="438418" y="760052"/>
                    <a:pt x="395111" y="84666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6" name="任意多边形 194"/>
            <p:cNvSpPr>
              <a:spLocks/>
            </p:cNvSpPr>
            <p:nvPr/>
          </p:nvSpPr>
          <p:spPr bwMode="auto">
            <a:xfrm>
              <a:off x="6920089" y="4933244"/>
              <a:ext cx="1219200" cy="158045"/>
            </a:xfrm>
            <a:custGeom>
              <a:avLst/>
              <a:gdLst>
                <a:gd name="T0" fmla="*/ 0 w 1219200"/>
                <a:gd name="T1" fmla="*/ 45156 h 158045"/>
                <a:gd name="T2" fmla="*/ 45155 w 1219200"/>
                <a:gd name="T3" fmla="*/ 56445 h 158045"/>
                <a:gd name="T4" fmla="*/ 112889 w 1219200"/>
                <a:gd name="T5" fmla="*/ 79023 h 158045"/>
                <a:gd name="T6" fmla="*/ 248355 w 1219200"/>
                <a:gd name="T7" fmla="*/ 124178 h 158045"/>
                <a:gd name="T8" fmla="*/ 316089 w 1219200"/>
                <a:gd name="T9" fmla="*/ 146756 h 158045"/>
                <a:gd name="T10" fmla="*/ 349955 w 1219200"/>
                <a:gd name="T11" fmla="*/ 158045 h 158045"/>
                <a:gd name="T12" fmla="*/ 666044 w 1219200"/>
                <a:gd name="T13" fmla="*/ 146756 h 158045"/>
                <a:gd name="T14" fmla="*/ 711200 w 1219200"/>
                <a:gd name="T15" fmla="*/ 135467 h 158045"/>
                <a:gd name="T16" fmla="*/ 869244 w 1219200"/>
                <a:gd name="T17" fmla="*/ 112889 h 158045"/>
                <a:gd name="T18" fmla="*/ 903111 w 1219200"/>
                <a:gd name="T19" fmla="*/ 101600 h 158045"/>
                <a:gd name="T20" fmla="*/ 959555 w 1219200"/>
                <a:gd name="T21" fmla="*/ 90312 h 158045"/>
                <a:gd name="T22" fmla="*/ 1095022 w 1219200"/>
                <a:gd name="T23" fmla="*/ 67734 h 158045"/>
                <a:gd name="T24" fmla="*/ 1162755 w 1219200"/>
                <a:gd name="T25" fmla="*/ 45156 h 158045"/>
                <a:gd name="T26" fmla="*/ 1185333 w 1219200"/>
                <a:gd name="T27" fmla="*/ 11289 h 158045"/>
                <a:gd name="T28" fmla="*/ 1219200 w 1219200"/>
                <a:gd name="T29" fmla="*/ 0 h 1580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19200" h="158045">
                  <a:moveTo>
                    <a:pt x="0" y="45156"/>
                  </a:moveTo>
                  <a:cubicBezTo>
                    <a:pt x="15052" y="48919"/>
                    <a:pt x="30294" y="51987"/>
                    <a:pt x="45155" y="56445"/>
                  </a:cubicBezTo>
                  <a:cubicBezTo>
                    <a:pt x="67951" y="63284"/>
                    <a:pt x="90311" y="71497"/>
                    <a:pt x="112889" y="79023"/>
                  </a:cubicBezTo>
                  <a:lnTo>
                    <a:pt x="248355" y="124178"/>
                  </a:lnTo>
                  <a:lnTo>
                    <a:pt x="316089" y="146756"/>
                  </a:lnTo>
                  <a:lnTo>
                    <a:pt x="349955" y="158045"/>
                  </a:lnTo>
                  <a:cubicBezTo>
                    <a:pt x="455318" y="154282"/>
                    <a:pt x="560819" y="153333"/>
                    <a:pt x="666044" y="146756"/>
                  </a:cubicBezTo>
                  <a:cubicBezTo>
                    <a:pt x="681529" y="145788"/>
                    <a:pt x="695896" y="138018"/>
                    <a:pt x="711200" y="135467"/>
                  </a:cubicBezTo>
                  <a:cubicBezTo>
                    <a:pt x="779553" y="124075"/>
                    <a:pt x="805289" y="127101"/>
                    <a:pt x="869244" y="112889"/>
                  </a:cubicBezTo>
                  <a:cubicBezTo>
                    <a:pt x="880860" y="110308"/>
                    <a:pt x="891567" y="104486"/>
                    <a:pt x="903111" y="101600"/>
                  </a:cubicBezTo>
                  <a:cubicBezTo>
                    <a:pt x="921725" y="96947"/>
                    <a:pt x="940660" y="93646"/>
                    <a:pt x="959555" y="90312"/>
                  </a:cubicBezTo>
                  <a:cubicBezTo>
                    <a:pt x="1004637" y="82357"/>
                    <a:pt x="1051593" y="82211"/>
                    <a:pt x="1095022" y="67734"/>
                  </a:cubicBezTo>
                  <a:lnTo>
                    <a:pt x="1162755" y="45156"/>
                  </a:lnTo>
                  <a:cubicBezTo>
                    <a:pt x="1170281" y="33867"/>
                    <a:pt x="1174738" y="19765"/>
                    <a:pt x="1185333" y="11289"/>
                  </a:cubicBezTo>
                  <a:cubicBezTo>
                    <a:pt x="1194625" y="3855"/>
                    <a:pt x="1219200" y="0"/>
                    <a:pt x="121920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右箭头 2"/>
          <p:cNvSpPr/>
          <p:nvPr/>
        </p:nvSpPr>
        <p:spPr>
          <a:xfrm rot="8235396">
            <a:off x="3432030" y="3537603"/>
            <a:ext cx="1199933" cy="347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7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博物馆的展厅游览路线</a:t>
            </a:r>
            <a:r>
              <a:rPr lang="en-US" altLang="zh-CN" dirty="0" smtClean="0"/>
              <a:t>(</a:t>
            </a:r>
            <a:r>
              <a:rPr lang="zh-CN" altLang="en-US" dirty="0" smtClean="0"/>
              <a:t>哈密顿图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1" y="2437449"/>
            <a:ext cx="5440680" cy="2998893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783" y="2574609"/>
            <a:ext cx="5710506" cy="25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4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Königsberg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七桥问题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76" y="1628775"/>
            <a:ext cx="9571424" cy="25209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/>
              <a:t>问题的抽象：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/>
              <a:t>用顶点表示对象</a:t>
            </a:r>
            <a:r>
              <a:rPr lang="en-US" altLang="zh-CN" b="1" dirty="0"/>
              <a:t>-“</a:t>
            </a:r>
            <a:r>
              <a:rPr lang="zh-CN" altLang="en-US" b="1" dirty="0"/>
              <a:t>地块”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/>
              <a:t>用边表示对象之间的关系</a:t>
            </a:r>
            <a:r>
              <a:rPr lang="en-US" altLang="zh-CN" b="1" dirty="0"/>
              <a:t>-“</a:t>
            </a:r>
            <a:r>
              <a:rPr lang="zh-CN" altLang="en-US" b="1" dirty="0"/>
              <a:t>有桥相连”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/>
              <a:t>原问题等价于：“右边的图中是否存在包含每条边一次且恰好一次的回路？”</a:t>
            </a:r>
          </a:p>
        </p:txBody>
      </p:sp>
      <p:grpSp>
        <p:nvGrpSpPr>
          <p:cNvPr id="7172" name="组合 36"/>
          <p:cNvGrpSpPr>
            <a:grpSpLocks/>
          </p:cNvGrpSpPr>
          <p:nvPr/>
        </p:nvGrpSpPr>
        <p:grpSpPr bwMode="auto">
          <a:xfrm>
            <a:off x="2640013" y="4149726"/>
            <a:ext cx="4094162" cy="2157413"/>
            <a:chOff x="1508125" y="4164013"/>
            <a:chExt cx="4094163" cy="2157412"/>
          </a:xfrm>
        </p:grpSpPr>
        <p:sp>
          <p:nvSpPr>
            <p:cNvPr id="7188" name="Rectangle 10"/>
            <p:cNvSpPr>
              <a:spLocks noChangeArrowheads="1"/>
            </p:cNvSpPr>
            <p:nvPr/>
          </p:nvSpPr>
          <p:spPr bwMode="auto">
            <a:xfrm>
              <a:off x="3533775" y="5494338"/>
              <a:ext cx="609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189" name="Freeform 12"/>
            <p:cNvSpPr>
              <a:spLocks/>
            </p:cNvSpPr>
            <p:nvPr/>
          </p:nvSpPr>
          <p:spPr bwMode="auto">
            <a:xfrm>
              <a:off x="1508125" y="4400550"/>
              <a:ext cx="3117850" cy="349250"/>
            </a:xfrm>
            <a:custGeom>
              <a:avLst/>
              <a:gdLst>
                <a:gd name="T0" fmla="*/ 0 w 1964"/>
                <a:gd name="T1" fmla="*/ 2147483647 h 220"/>
                <a:gd name="T2" fmla="*/ 2147483647 w 1964"/>
                <a:gd name="T3" fmla="*/ 2147483647 h 220"/>
                <a:gd name="T4" fmla="*/ 2147483647 w 1964"/>
                <a:gd name="T5" fmla="*/ 2147483647 h 220"/>
                <a:gd name="T6" fmla="*/ 2147483647 w 1964"/>
                <a:gd name="T7" fmla="*/ 2147483647 h 220"/>
                <a:gd name="T8" fmla="*/ 2147483647 w 1964"/>
                <a:gd name="T9" fmla="*/ 2147483647 h 220"/>
                <a:gd name="T10" fmla="*/ 2147483647 w 1964"/>
                <a:gd name="T11" fmla="*/ 2147483647 h 220"/>
                <a:gd name="T12" fmla="*/ 2147483647 w 1964"/>
                <a:gd name="T13" fmla="*/ 2147483647 h 220"/>
                <a:gd name="T14" fmla="*/ 2147483647 w 1964"/>
                <a:gd name="T15" fmla="*/ 2147483647 h 220"/>
                <a:gd name="T16" fmla="*/ 2147483647 w 1964"/>
                <a:gd name="T17" fmla="*/ 2147483647 h 220"/>
                <a:gd name="T18" fmla="*/ 2147483647 w 1964"/>
                <a:gd name="T19" fmla="*/ 2147483647 h 220"/>
                <a:gd name="T20" fmla="*/ 2147483647 w 1964"/>
                <a:gd name="T21" fmla="*/ 2147483647 h 220"/>
                <a:gd name="T22" fmla="*/ 2147483647 w 1964"/>
                <a:gd name="T23" fmla="*/ 0 h 220"/>
                <a:gd name="T24" fmla="*/ 2147483647 w 1964"/>
                <a:gd name="T25" fmla="*/ 2147483647 h 220"/>
                <a:gd name="T26" fmla="*/ 2147483647 w 1964"/>
                <a:gd name="T27" fmla="*/ 2147483647 h 220"/>
                <a:gd name="T28" fmla="*/ 2147483647 w 1964"/>
                <a:gd name="T29" fmla="*/ 2147483647 h 220"/>
                <a:gd name="T30" fmla="*/ 2147483647 w 1964"/>
                <a:gd name="T31" fmla="*/ 2147483647 h 220"/>
                <a:gd name="T32" fmla="*/ 2147483647 w 1964"/>
                <a:gd name="T33" fmla="*/ 2147483647 h 220"/>
                <a:gd name="T34" fmla="*/ 2147483647 w 1964"/>
                <a:gd name="T35" fmla="*/ 2147483647 h 220"/>
                <a:gd name="T36" fmla="*/ 2147483647 w 1964"/>
                <a:gd name="T37" fmla="*/ 2147483647 h 220"/>
                <a:gd name="T38" fmla="*/ 2147483647 w 1964"/>
                <a:gd name="T39" fmla="*/ 2147483647 h 220"/>
                <a:gd name="T40" fmla="*/ 2147483647 w 1964"/>
                <a:gd name="T41" fmla="*/ 2147483647 h 220"/>
                <a:gd name="T42" fmla="*/ 2147483647 w 1964"/>
                <a:gd name="T43" fmla="*/ 2147483647 h 220"/>
                <a:gd name="T44" fmla="*/ 2147483647 w 1964"/>
                <a:gd name="T45" fmla="*/ 2147483647 h 220"/>
                <a:gd name="T46" fmla="*/ 2147483647 w 1964"/>
                <a:gd name="T47" fmla="*/ 2147483647 h 220"/>
                <a:gd name="T48" fmla="*/ 2147483647 w 1964"/>
                <a:gd name="T49" fmla="*/ 2147483647 h 220"/>
                <a:gd name="T50" fmla="*/ 2147483647 w 1964"/>
                <a:gd name="T51" fmla="*/ 2147483647 h 220"/>
                <a:gd name="T52" fmla="*/ 2147483647 w 1964"/>
                <a:gd name="T53" fmla="*/ 2147483647 h 220"/>
                <a:gd name="T54" fmla="*/ 2147483647 w 1964"/>
                <a:gd name="T55" fmla="*/ 2147483647 h 220"/>
                <a:gd name="T56" fmla="*/ 2147483647 w 1964"/>
                <a:gd name="T57" fmla="*/ 2147483647 h 220"/>
                <a:gd name="T58" fmla="*/ 2147483647 w 1964"/>
                <a:gd name="T59" fmla="*/ 2147483647 h 220"/>
                <a:gd name="T60" fmla="*/ 2147483647 w 1964"/>
                <a:gd name="T61" fmla="*/ 2147483647 h 220"/>
                <a:gd name="T62" fmla="*/ 2147483647 w 1964"/>
                <a:gd name="T63" fmla="*/ 2147483647 h 220"/>
                <a:gd name="T64" fmla="*/ 2147483647 w 1964"/>
                <a:gd name="T65" fmla="*/ 2147483647 h 220"/>
                <a:gd name="T66" fmla="*/ 2147483647 w 1964"/>
                <a:gd name="T67" fmla="*/ 2147483647 h 220"/>
                <a:gd name="T68" fmla="*/ 2147483647 w 1964"/>
                <a:gd name="T69" fmla="*/ 2147483647 h 220"/>
                <a:gd name="T70" fmla="*/ 2147483647 w 1964"/>
                <a:gd name="T71" fmla="*/ 2147483647 h 220"/>
                <a:gd name="T72" fmla="*/ 2147483647 w 1964"/>
                <a:gd name="T73" fmla="*/ 0 h 2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64"/>
                <a:gd name="T112" fmla="*/ 0 h 220"/>
                <a:gd name="T113" fmla="*/ 1964 w 1964"/>
                <a:gd name="T114" fmla="*/ 220 h 2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64" h="220">
                  <a:moveTo>
                    <a:pt x="0" y="220"/>
                  </a:moveTo>
                  <a:lnTo>
                    <a:pt x="54" y="180"/>
                  </a:lnTo>
                  <a:lnTo>
                    <a:pt x="108" y="139"/>
                  </a:lnTo>
                  <a:lnTo>
                    <a:pt x="163" y="102"/>
                  </a:lnTo>
                  <a:lnTo>
                    <a:pt x="222" y="70"/>
                  </a:lnTo>
                  <a:lnTo>
                    <a:pt x="283" y="41"/>
                  </a:lnTo>
                  <a:lnTo>
                    <a:pt x="316" y="29"/>
                  </a:lnTo>
                  <a:lnTo>
                    <a:pt x="348" y="19"/>
                  </a:lnTo>
                  <a:lnTo>
                    <a:pt x="381" y="10"/>
                  </a:lnTo>
                  <a:lnTo>
                    <a:pt x="417" y="5"/>
                  </a:lnTo>
                  <a:lnTo>
                    <a:pt x="453" y="2"/>
                  </a:lnTo>
                  <a:lnTo>
                    <a:pt x="491" y="0"/>
                  </a:lnTo>
                  <a:lnTo>
                    <a:pt x="530" y="2"/>
                  </a:lnTo>
                  <a:lnTo>
                    <a:pt x="571" y="10"/>
                  </a:lnTo>
                  <a:lnTo>
                    <a:pt x="613" y="21"/>
                  </a:lnTo>
                  <a:lnTo>
                    <a:pt x="658" y="34"/>
                  </a:lnTo>
                  <a:lnTo>
                    <a:pt x="703" y="51"/>
                  </a:lnTo>
                  <a:lnTo>
                    <a:pt x="749" y="70"/>
                  </a:lnTo>
                  <a:lnTo>
                    <a:pt x="844" y="110"/>
                  </a:lnTo>
                  <a:lnTo>
                    <a:pt x="941" y="151"/>
                  </a:lnTo>
                  <a:lnTo>
                    <a:pt x="988" y="169"/>
                  </a:lnTo>
                  <a:lnTo>
                    <a:pt x="1037" y="186"/>
                  </a:lnTo>
                  <a:lnTo>
                    <a:pt x="1086" y="200"/>
                  </a:lnTo>
                  <a:lnTo>
                    <a:pt x="1134" y="210"/>
                  </a:lnTo>
                  <a:lnTo>
                    <a:pt x="1181" y="218"/>
                  </a:lnTo>
                  <a:lnTo>
                    <a:pt x="1227" y="220"/>
                  </a:lnTo>
                  <a:lnTo>
                    <a:pt x="1273" y="218"/>
                  </a:lnTo>
                  <a:lnTo>
                    <a:pt x="1319" y="215"/>
                  </a:lnTo>
                  <a:lnTo>
                    <a:pt x="1365" y="210"/>
                  </a:lnTo>
                  <a:lnTo>
                    <a:pt x="1412" y="202"/>
                  </a:lnTo>
                  <a:lnTo>
                    <a:pt x="1458" y="191"/>
                  </a:lnTo>
                  <a:lnTo>
                    <a:pt x="1504" y="180"/>
                  </a:lnTo>
                  <a:lnTo>
                    <a:pt x="1595" y="151"/>
                  </a:lnTo>
                  <a:lnTo>
                    <a:pt x="1687" y="119"/>
                  </a:lnTo>
                  <a:lnTo>
                    <a:pt x="1780" y="81"/>
                  </a:lnTo>
                  <a:lnTo>
                    <a:pt x="1872" y="41"/>
                  </a:lnTo>
                  <a:lnTo>
                    <a:pt x="196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Freeform 13"/>
            <p:cNvSpPr>
              <a:spLocks/>
            </p:cNvSpPr>
            <p:nvPr/>
          </p:nvSpPr>
          <p:spPr bwMode="auto">
            <a:xfrm>
              <a:off x="1508125" y="5592763"/>
              <a:ext cx="3702050" cy="728662"/>
            </a:xfrm>
            <a:custGeom>
              <a:avLst/>
              <a:gdLst>
                <a:gd name="T0" fmla="*/ 2147483647 w 2332"/>
                <a:gd name="T1" fmla="*/ 2147483647 h 459"/>
                <a:gd name="T2" fmla="*/ 2147483647 w 2332"/>
                <a:gd name="T3" fmla="*/ 2147483647 h 459"/>
                <a:gd name="T4" fmla="*/ 2147483647 w 2332"/>
                <a:gd name="T5" fmla="*/ 2147483647 h 459"/>
                <a:gd name="T6" fmla="*/ 2147483647 w 2332"/>
                <a:gd name="T7" fmla="*/ 2147483647 h 459"/>
                <a:gd name="T8" fmla="*/ 2147483647 w 2332"/>
                <a:gd name="T9" fmla="*/ 2147483647 h 459"/>
                <a:gd name="T10" fmla="*/ 2147483647 w 2332"/>
                <a:gd name="T11" fmla="*/ 2147483647 h 459"/>
                <a:gd name="T12" fmla="*/ 2147483647 w 2332"/>
                <a:gd name="T13" fmla="*/ 2147483647 h 459"/>
                <a:gd name="T14" fmla="*/ 2147483647 w 2332"/>
                <a:gd name="T15" fmla="*/ 2147483647 h 459"/>
                <a:gd name="T16" fmla="*/ 2147483647 w 2332"/>
                <a:gd name="T17" fmla="*/ 2147483647 h 459"/>
                <a:gd name="T18" fmla="*/ 2147483647 w 2332"/>
                <a:gd name="T19" fmla="*/ 2147483647 h 459"/>
                <a:gd name="T20" fmla="*/ 2147483647 w 2332"/>
                <a:gd name="T21" fmla="*/ 2147483647 h 459"/>
                <a:gd name="T22" fmla="*/ 2147483647 w 2332"/>
                <a:gd name="T23" fmla="*/ 2147483647 h 459"/>
                <a:gd name="T24" fmla="*/ 2147483647 w 2332"/>
                <a:gd name="T25" fmla="*/ 2147483647 h 459"/>
                <a:gd name="T26" fmla="*/ 2147483647 w 2332"/>
                <a:gd name="T27" fmla="*/ 2147483647 h 459"/>
                <a:gd name="T28" fmla="*/ 2147483647 w 2332"/>
                <a:gd name="T29" fmla="*/ 2147483647 h 459"/>
                <a:gd name="T30" fmla="*/ 2147483647 w 2332"/>
                <a:gd name="T31" fmla="*/ 2147483647 h 459"/>
                <a:gd name="T32" fmla="*/ 2147483647 w 2332"/>
                <a:gd name="T33" fmla="*/ 2147483647 h 459"/>
                <a:gd name="T34" fmla="*/ 2147483647 w 2332"/>
                <a:gd name="T35" fmla="*/ 2147483647 h 459"/>
                <a:gd name="T36" fmla="*/ 2147483647 w 2332"/>
                <a:gd name="T37" fmla="*/ 2147483647 h 459"/>
                <a:gd name="T38" fmla="*/ 2147483647 w 2332"/>
                <a:gd name="T39" fmla="*/ 2147483647 h 459"/>
                <a:gd name="T40" fmla="*/ 2147483647 w 2332"/>
                <a:gd name="T41" fmla="*/ 2147483647 h 459"/>
                <a:gd name="T42" fmla="*/ 2147483647 w 2332"/>
                <a:gd name="T43" fmla="*/ 2147483647 h 459"/>
                <a:gd name="T44" fmla="*/ 2147483647 w 2332"/>
                <a:gd name="T45" fmla="*/ 2147483647 h 459"/>
                <a:gd name="T46" fmla="*/ 2147483647 w 2332"/>
                <a:gd name="T47" fmla="*/ 2147483647 h 459"/>
                <a:gd name="T48" fmla="*/ 2147483647 w 2332"/>
                <a:gd name="T49" fmla="*/ 2147483647 h 459"/>
                <a:gd name="T50" fmla="*/ 2147483647 w 2332"/>
                <a:gd name="T51" fmla="*/ 2147483647 h 459"/>
                <a:gd name="T52" fmla="*/ 2147483647 w 2332"/>
                <a:gd name="T53" fmla="*/ 2147483647 h 459"/>
                <a:gd name="T54" fmla="*/ 2147483647 w 2332"/>
                <a:gd name="T55" fmla="*/ 2147483647 h 459"/>
                <a:gd name="T56" fmla="*/ 2147483647 w 2332"/>
                <a:gd name="T57" fmla="*/ 2147483647 h 459"/>
                <a:gd name="T58" fmla="*/ 2147483647 w 2332"/>
                <a:gd name="T59" fmla="*/ 2147483647 h 459"/>
                <a:gd name="T60" fmla="*/ 2147483647 w 2332"/>
                <a:gd name="T61" fmla="*/ 2147483647 h 459"/>
                <a:gd name="T62" fmla="*/ 2147483647 w 2332"/>
                <a:gd name="T63" fmla="*/ 2147483647 h 459"/>
                <a:gd name="T64" fmla="*/ 2147483647 w 2332"/>
                <a:gd name="T65" fmla="*/ 2147483647 h 45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32"/>
                <a:gd name="T100" fmla="*/ 0 h 459"/>
                <a:gd name="T101" fmla="*/ 2332 w 2332"/>
                <a:gd name="T102" fmla="*/ 459 h 45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32" h="459">
                  <a:moveTo>
                    <a:pt x="0" y="129"/>
                  </a:moveTo>
                  <a:lnTo>
                    <a:pt x="37" y="98"/>
                  </a:lnTo>
                  <a:lnTo>
                    <a:pt x="77" y="70"/>
                  </a:lnTo>
                  <a:lnTo>
                    <a:pt x="118" y="42"/>
                  </a:lnTo>
                  <a:lnTo>
                    <a:pt x="160" y="22"/>
                  </a:lnTo>
                  <a:lnTo>
                    <a:pt x="183" y="14"/>
                  </a:lnTo>
                  <a:lnTo>
                    <a:pt x="206" y="7"/>
                  </a:lnTo>
                  <a:lnTo>
                    <a:pt x="230" y="4"/>
                  </a:lnTo>
                  <a:lnTo>
                    <a:pt x="255" y="0"/>
                  </a:lnTo>
                  <a:lnTo>
                    <a:pt x="281" y="2"/>
                  </a:lnTo>
                  <a:lnTo>
                    <a:pt x="309" y="4"/>
                  </a:lnTo>
                  <a:lnTo>
                    <a:pt x="338" y="10"/>
                  </a:lnTo>
                  <a:lnTo>
                    <a:pt x="368" y="19"/>
                  </a:lnTo>
                  <a:lnTo>
                    <a:pt x="383" y="26"/>
                  </a:lnTo>
                  <a:lnTo>
                    <a:pt x="399" y="32"/>
                  </a:lnTo>
                  <a:lnTo>
                    <a:pt x="432" y="53"/>
                  </a:lnTo>
                  <a:lnTo>
                    <a:pt x="464" y="80"/>
                  </a:lnTo>
                  <a:lnTo>
                    <a:pt x="499" y="110"/>
                  </a:lnTo>
                  <a:lnTo>
                    <a:pt x="533" y="146"/>
                  </a:lnTo>
                  <a:lnTo>
                    <a:pt x="569" y="181"/>
                  </a:lnTo>
                  <a:lnTo>
                    <a:pt x="644" y="259"/>
                  </a:lnTo>
                  <a:lnTo>
                    <a:pt x="684" y="298"/>
                  </a:lnTo>
                  <a:lnTo>
                    <a:pt x="723" y="333"/>
                  </a:lnTo>
                  <a:lnTo>
                    <a:pt x="764" y="367"/>
                  </a:lnTo>
                  <a:lnTo>
                    <a:pt x="805" y="398"/>
                  </a:lnTo>
                  <a:lnTo>
                    <a:pt x="847" y="423"/>
                  </a:lnTo>
                  <a:lnTo>
                    <a:pt x="870" y="433"/>
                  </a:lnTo>
                  <a:lnTo>
                    <a:pt x="892" y="442"/>
                  </a:lnTo>
                  <a:lnTo>
                    <a:pt x="915" y="448"/>
                  </a:lnTo>
                  <a:lnTo>
                    <a:pt x="936" y="453"/>
                  </a:lnTo>
                  <a:lnTo>
                    <a:pt x="959" y="457"/>
                  </a:lnTo>
                  <a:lnTo>
                    <a:pt x="982" y="459"/>
                  </a:lnTo>
                  <a:lnTo>
                    <a:pt x="1005" y="457"/>
                  </a:lnTo>
                  <a:lnTo>
                    <a:pt x="1029" y="453"/>
                  </a:lnTo>
                  <a:lnTo>
                    <a:pt x="1054" y="448"/>
                  </a:lnTo>
                  <a:lnTo>
                    <a:pt x="1080" y="442"/>
                  </a:lnTo>
                  <a:lnTo>
                    <a:pt x="1106" y="433"/>
                  </a:lnTo>
                  <a:lnTo>
                    <a:pt x="1132" y="423"/>
                  </a:lnTo>
                  <a:lnTo>
                    <a:pt x="1188" y="398"/>
                  </a:lnTo>
                  <a:lnTo>
                    <a:pt x="1243" y="367"/>
                  </a:lnTo>
                  <a:lnTo>
                    <a:pt x="1302" y="333"/>
                  </a:lnTo>
                  <a:lnTo>
                    <a:pt x="1360" y="298"/>
                  </a:lnTo>
                  <a:lnTo>
                    <a:pt x="1419" y="259"/>
                  </a:lnTo>
                  <a:lnTo>
                    <a:pt x="1535" y="181"/>
                  </a:lnTo>
                  <a:lnTo>
                    <a:pt x="1590" y="146"/>
                  </a:lnTo>
                  <a:lnTo>
                    <a:pt x="1646" y="110"/>
                  </a:lnTo>
                  <a:lnTo>
                    <a:pt x="1698" y="80"/>
                  </a:lnTo>
                  <a:lnTo>
                    <a:pt x="1749" y="53"/>
                  </a:lnTo>
                  <a:lnTo>
                    <a:pt x="1797" y="32"/>
                  </a:lnTo>
                  <a:lnTo>
                    <a:pt x="1820" y="26"/>
                  </a:lnTo>
                  <a:lnTo>
                    <a:pt x="1841" y="19"/>
                  </a:lnTo>
                  <a:lnTo>
                    <a:pt x="1882" y="10"/>
                  </a:lnTo>
                  <a:lnTo>
                    <a:pt x="1923" y="7"/>
                  </a:lnTo>
                  <a:lnTo>
                    <a:pt x="1962" y="7"/>
                  </a:lnTo>
                  <a:lnTo>
                    <a:pt x="2001" y="10"/>
                  </a:lnTo>
                  <a:lnTo>
                    <a:pt x="2037" y="15"/>
                  </a:lnTo>
                  <a:lnTo>
                    <a:pt x="2073" y="24"/>
                  </a:lnTo>
                  <a:lnTo>
                    <a:pt x="2108" y="34"/>
                  </a:lnTo>
                  <a:lnTo>
                    <a:pt x="2140" y="46"/>
                  </a:lnTo>
                  <a:lnTo>
                    <a:pt x="2170" y="58"/>
                  </a:lnTo>
                  <a:lnTo>
                    <a:pt x="2199" y="71"/>
                  </a:lnTo>
                  <a:lnTo>
                    <a:pt x="2227" y="83"/>
                  </a:lnTo>
                  <a:lnTo>
                    <a:pt x="2252" y="97"/>
                  </a:lnTo>
                  <a:lnTo>
                    <a:pt x="2276" y="107"/>
                  </a:lnTo>
                  <a:lnTo>
                    <a:pt x="2296" y="117"/>
                  </a:lnTo>
                  <a:lnTo>
                    <a:pt x="2315" y="124"/>
                  </a:lnTo>
                  <a:lnTo>
                    <a:pt x="2332" y="129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91" name="Group 16"/>
            <p:cNvGrpSpPr>
              <a:grpSpLocks/>
            </p:cNvGrpSpPr>
            <p:nvPr/>
          </p:nvGrpSpPr>
          <p:grpSpPr bwMode="auto">
            <a:xfrm>
              <a:off x="3822700" y="4578350"/>
              <a:ext cx="1779588" cy="874713"/>
              <a:chOff x="2408" y="2884"/>
              <a:chExt cx="1121" cy="551"/>
            </a:xfrm>
          </p:grpSpPr>
          <p:sp>
            <p:nvSpPr>
              <p:cNvPr id="7204" name="Freeform 14"/>
              <p:cNvSpPr>
                <a:spLocks/>
              </p:cNvSpPr>
              <p:nvPr/>
            </p:nvSpPr>
            <p:spPr bwMode="auto">
              <a:xfrm>
                <a:off x="2408" y="2884"/>
                <a:ext cx="1121" cy="551"/>
              </a:xfrm>
              <a:custGeom>
                <a:avLst/>
                <a:gdLst>
                  <a:gd name="T0" fmla="*/ 753 w 1121"/>
                  <a:gd name="T1" fmla="*/ 0 h 551"/>
                  <a:gd name="T2" fmla="*/ 630 w 1121"/>
                  <a:gd name="T3" fmla="*/ 46 h 551"/>
                  <a:gd name="T4" fmla="*/ 510 w 1121"/>
                  <a:gd name="T5" fmla="*/ 90 h 551"/>
                  <a:gd name="T6" fmla="*/ 453 w 1121"/>
                  <a:gd name="T7" fmla="*/ 112 h 551"/>
                  <a:gd name="T8" fmla="*/ 398 w 1121"/>
                  <a:gd name="T9" fmla="*/ 134 h 551"/>
                  <a:gd name="T10" fmla="*/ 344 w 1121"/>
                  <a:gd name="T11" fmla="*/ 154 h 551"/>
                  <a:gd name="T12" fmla="*/ 293 w 1121"/>
                  <a:gd name="T13" fmla="*/ 176 h 551"/>
                  <a:gd name="T14" fmla="*/ 244 w 1121"/>
                  <a:gd name="T15" fmla="*/ 196 h 551"/>
                  <a:gd name="T16" fmla="*/ 199 w 1121"/>
                  <a:gd name="T17" fmla="*/ 216 h 551"/>
                  <a:gd name="T18" fmla="*/ 157 w 1121"/>
                  <a:gd name="T19" fmla="*/ 237 h 551"/>
                  <a:gd name="T20" fmla="*/ 119 w 1121"/>
                  <a:gd name="T21" fmla="*/ 257 h 551"/>
                  <a:gd name="T22" fmla="*/ 87 w 1121"/>
                  <a:gd name="T23" fmla="*/ 276 h 551"/>
                  <a:gd name="T24" fmla="*/ 59 w 1121"/>
                  <a:gd name="T25" fmla="*/ 294 h 551"/>
                  <a:gd name="T26" fmla="*/ 34 w 1121"/>
                  <a:gd name="T27" fmla="*/ 313 h 551"/>
                  <a:gd name="T28" fmla="*/ 16 w 1121"/>
                  <a:gd name="T29" fmla="*/ 330 h 551"/>
                  <a:gd name="T30" fmla="*/ 10 w 1121"/>
                  <a:gd name="T31" fmla="*/ 338 h 551"/>
                  <a:gd name="T32" fmla="*/ 5 w 1121"/>
                  <a:gd name="T33" fmla="*/ 347 h 551"/>
                  <a:gd name="T34" fmla="*/ 1 w 1121"/>
                  <a:gd name="T35" fmla="*/ 355 h 551"/>
                  <a:gd name="T36" fmla="*/ 0 w 1121"/>
                  <a:gd name="T37" fmla="*/ 365 h 551"/>
                  <a:gd name="T38" fmla="*/ 0 w 1121"/>
                  <a:gd name="T39" fmla="*/ 382 h 551"/>
                  <a:gd name="T40" fmla="*/ 6 w 1121"/>
                  <a:gd name="T41" fmla="*/ 401 h 551"/>
                  <a:gd name="T42" fmla="*/ 16 w 1121"/>
                  <a:gd name="T43" fmla="*/ 418 h 551"/>
                  <a:gd name="T44" fmla="*/ 31 w 1121"/>
                  <a:gd name="T45" fmla="*/ 435 h 551"/>
                  <a:gd name="T46" fmla="*/ 49 w 1121"/>
                  <a:gd name="T47" fmla="*/ 451 h 551"/>
                  <a:gd name="T48" fmla="*/ 70 w 1121"/>
                  <a:gd name="T49" fmla="*/ 467 h 551"/>
                  <a:gd name="T50" fmla="*/ 93 w 1121"/>
                  <a:gd name="T51" fmla="*/ 482 h 551"/>
                  <a:gd name="T52" fmla="*/ 118 w 1121"/>
                  <a:gd name="T53" fmla="*/ 495 h 551"/>
                  <a:gd name="T54" fmla="*/ 168 w 1121"/>
                  <a:gd name="T55" fmla="*/ 521 h 551"/>
                  <a:gd name="T56" fmla="*/ 195 w 1121"/>
                  <a:gd name="T57" fmla="*/ 531 h 551"/>
                  <a:gd name="T58" fmla="*/ 219 w 1121"/>
                  <a:gd name="T59" fmla="*/ 539 h 551"/>
                  <a:gd name="T60" fmla="*/ 242 w 1121"/>
                  <a:gd name="T61" fmla="*/ 544 h 551"/>
                  <a:gd name="T62" fmla="*/ 262 w 1121"/>
                  <a:gd name="T63" fmla="*/ 550 h 551"/>
                  <a:gd name="T64" fmla="*/ 281 w 1121"/>
                  <a:gd name="T65" fmla="*/ 551 h 551"/>
                  <a:gd name="T66" fmla="*/ 301 w 1121"/>
                  <a:gd name="T67" fmla="*/ 551 h 551"/>
                  <a:gd name="T68" fmla="*/ 322 w 1121"/>
                  <a:gd name="T69" fmla="*/ 548 h 551"/>
                  <a:gd name="T70" fmla="*/ 344 w 1121"/>
                  <a:gd name="T71" fmla="*/ 543 h 551"/>
                  <a:gd name="T72" fmla="*/ 365 w 1121"/>
                  <a:gd name="T73" fmla="*/ 536 h 551"/>
                  <a:gd name="T74" fmla="*/ 386 w 1121"/>
                  <a:gd name="T75" fmla="*/ 528 h 551"/>
                  <a:gd name="T76" fmla="*/ 432 w 1121"/>
                  <a:gd name="T77" fmla="*/ 509 h 551"/>
                  <a:gd name="T78" fmla="*/ 478 w 1121"/>
                  <a:gd name="T79" fmla="*/ 487 h 551"/>
                  <a:gd name="T80" fmla="*/ 527 w 1121"/>
                  <a:gd name="T81" fmla="*/ 467 h 551"/>
                  <a:gd name="T82" fmla="*/ 578 w 1121"/>
                  <a:gd name="T83" fmla="*/ 450 h 551"/>
                  <a:gd name="T84" fmla="*/ 604 w 1121"/>
                  <a:gd name="T85" fmla="*/ 445 h 551"/>
                  <a:gd name="T86" fmla="*/ 630 w 1121"/>
                  <a:gd name="T87" fmla="*/ 440 h 551"/>
                  <a:gd name="T88" fmla="*/ 658 w 1121"/>
                  <a:gd name="T89" fmla="*/ 436 h 551"/>
                  <a:gd name="T90" fmla="*/ 689 w 1121"/>
                  <a:gd name="T91" fmla="*/ 435 h 551"/>
                  <a:gd name="T92" fmla="*/ 722 w 1121"/>
                  <a:gd name="T93" fmla="*/ 433 h 551"/>
                  <a:gd name="T94" fmla="*/ 756 w 1121"/>
                  <a:gd name="T95" fmla="*/ 431 h 551"/>
                  <a:gd name="T96" fmla="*/ 826 w 1121"/>
                  <a:gd name="T97" fmla="*/ 431 h 551"/>
                  <a:gd name="T98" fmla="*/ 898 w 1121"/>
                  <a:gd name="T99" fmla="*/ 433 h 551"/>
                  <a:gd name="T100" fmla="*/ 967 w 1121"/>
                  <a:gd name="T101" fmla="*/ 435 h 551"/>
                  <a:gd name="T102" fmla="*/ 1000 w 1121"/>
                  <a:gd name="T103" fmla="*/ 436 h 551"/>
                  <a:gd name="T104" fmla="*/ 1029 w 1121"/>
                  <a:gd name="T105" fmla="*/ 436 h 551"/>
                  <a:gd name="T106" fmla="*/ 1057 w 1121"/>
                  <a:gd name="T107" fmla="*/ 438 h 551"/>
                  <a:gd name="T108" fmla="*/ 1082 w 1121"/>
                  <a:gd name="T109" fmla="*/ 440 h 551"/>
                  <a:gd name="T110" fmla="*/ 1103 w 1121"/>
                  <a:gd name="T111" fmla="*/ 440 h 551"/>
                  <a:gd name="T112" fmla="*/ 1121 w 1121"/>
                  <a:gd name="T113" fmla="*/ 440 h 551"/>
                  <a:gd name="T114" fmla="*/ 753 w 1121"/>
                  <a:gd name="T115" fmla="*/ 0 h 55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121"/>
                  <a:gd name="T175" fmla="*/ 0 h 551"/>
                  <a:gd name="T176" fmla="*/ 1121 w 1121"/>
                  <a:gd name="T177" fmla="*/ 551 h 55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121" h="551">
                    <a:moveTo>
                      <a:pt x="753" y="0"/>
                    </a:moveTo>
                    <a:lnTo>
                      <a:pt x="630" y="46"/>
                    </a:lnTo>
                    <a:lnTo>
                      <a:pt x="510" y="90"/>
                    </a:lnTo>
                    <a:lnTo>
                      <a:pt x="453" y="112"/>
                    </a:lnTo>
                    <a:lnTo>
                      <a:pt x="398" y="134"/>
                    </a:lnTo>
                    <a:lnTo>
                      <a:pt x="344" y="154"/>
                    </a:lnTo>
                    <a:lnTo>
                      <a:pt x="293" y="176"/>
                    </a:lnTo>
                    <a:lnTo>
                      <a:pt x="244" y="196"/>
                    </a:lnTo>
                    <a:lnTo>
                      <a:pt x="199" y="216"/>
                    </a:lnTo>
                    <a:lnTo>
                      <a:pt x="157" y="237"/>
                    </a:lnTo>
                    <a:lnTo>
                      <a:pt x="119" y="257"/>
                    </a:lnTo>
                    <a:lnTo>
                      <a:pt x="87" y="276"/>
                    </a:lnTo>
                    <a:lnTo>
                      <a:pt x="59" y="294"/>
                    </a:lnTo>
                    <a:lnTo>
                      <a:pt x="34" y="313"/>
                    </a:lnTo>
                    <a:lnTo>
                      <a:pt x="16" y="330"/>
                    </a:lnTo>
                    <a:lnTo>
                      <a:pt x="10" y="338"/>
                    </a:lnTo>
                    <a:lnTo>
                      <a:pt x="5" y="347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0" y="382"/>
                    </a:lnTo>
                    <a:lnTo>
                      <a:pt x="6" y="401"/>
                    </a:lnTo>
                    <a:lnTo>
                      <a:pt x="16" y="418"/>
                    </a:lnTo>
                    <a:lnTo>
                      <a:pt x="31" y="435"/>
                    </a:lnTo>
                    <a:lnTo>
                      <a:pt x="49" y="451"/>
                    </a:lnTo>
                    <a:lnTo>
                      <a:pt x="70" y="467"/>
                    </a:lnTo>
                    <a:lnTo>
                      <a:pt x="93" y="482"/>
                    </a:lnTo>
                    <a:lnTo>
                      <a:pt x="118" y="495"/>
                    </a:lnTo>
                    <a:lnTo>
                      <a:pt x="168" y="521"/>
                    </a:lnTo>
                    <a:lnTo>
                      <a:pt x="195" y="531"/>
                    </a:lnTo>
                    <a:lnTo>
                      <a:pt x="219" y="539"/>
                    </a:lnTo>
                    <a:lnTo>
                      <a:pt x="242" y="544"/>
                    </a:lnTo>
                    <a:lnTo>
                      <a:pt x="262" y="550"/>
                    </a:lnTo>
                    <a:lnTo>
                      <a:pt x="281" y="551"/>
                    </a:lnTo>
                    <a:lnTo>
                      <a:pt x="301" y="551"/>
                    </a:lnTo>
                    <a:lnTo>
                      <a:pt x="322" y="548"/>
                    </a:lnTo>
                    <a:lnTo>
                      <a:pt x="344" y="543"/>
                    </a:lnTo>
                    <a:lnTo>
                      <a:pt x="365" y="536"/>
                    </a:lnTo>
                    <a:lnTo>
                      <a:pt x="386" y="528"/>
                    </a:lnTo>
                    <a:lnTo>
                      <a:pt x="432" y="509"/>
                    </a:lnTo>
                    <a:lnTo>
                      <a:pt x="478" y="487"/>
                    </a:lnTo>
                    <a:lnTo>
                      <a:pt x="527" y="467"/>
                    </a:lnTo>
                    <a:lnTo>
                      <a:pt x="578" y="450"/>
                    </a:lnTo>
                    <a:lnTo>
                      <a:pt x="604" y="445"/>
                    </a:lnTo>
                    <a:lnTo>
                      <a:pt x="630" y="440"/>
                    </a:lnTo>
                    <a:lnTo>
                      <a:pt x="658" y="436"/>
                    </a:lnTo>
                    <a:lnTo>
                      <a:pt x="689" y="435"/>
                    </a:lnTo>
                    <a:lnTo>
                      <a:pt x="722" y="433"/>
                    </a:lnTo>
                    <a:lnTo>
                      <a:pt x="756" y="431"/>
                    </a:lnTo>
                    <a:lnTo>
                      <a:pt x="826" y="431"/>
                    </a:lnTo>
                    <a:lnTo>
                      <a:pt x="898" y="433"/>
                    </a:lnTo>
                    <a:lnTo>
                      <a:pt x="967" y="435"/>
                    </a:lnTo>
                    <a:lnTo>
                      <a:pt x="1000" y="436"/>
                    </a:lnTo>
                    <a:lnTo>
                      <a:pt x="1029" y="436"/>
                    </a:lnTo>
                    <a:lnTo>
                      <a:pt x="1057" y="438"/>
                    </a:lnTo>
                    <a:lnTo>
                      <a:pt x="1082" y="440"/>
                    </a:lnTo>
                    <a:lnTo>
                      <a:pt x="1103" y="440"/>
                    </a:lnTo>
                    <a:lnTo>
                      <a:pt x="1121" y="440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5" name="Freeform 15"/>
              <p:cNvSpPr>
                <a:spLocks/>
              </p:cNvSpPr>
              <p:nvPr/>
            </p:nvSpPr>
            <p:spPr bwMode="auto">
              <a:xfrm>
                <a:off x="2408" y="2884"/>
                <a:ext cx="1121" cy="551"/>
              </a:xfrm>
              <a:custGeom>
                <a:avLst/>
                <a:gdLst>
                  <a:gd name="T0" fmla="*/ 753 w 1121"/>
                  <a:gd name="T1" fmla="*/ 0 h 551"/>
                  <a:gd name="T2" fmla="*/ 630 w 1121"/>
                  <a:gd name="T3" fmla="*/ 46 h 551"/>
                  <a:gd name="T4" fmla="*/ 510 w 1121"/>
                  <a:gd name="T5" fmla="*/ 90 h 551"/>
                  <a:gd name="T6" fmla="*/ 453 w 1121"/>
                  <a:gd name="T7" fmla="*/ 112 h 551"/>
                  <a:gd name="T8" fmla="*/ 398 w 1121"/>
                  <a:gd name="T9" fmla="*/ 134 h 551"/>
                  <a:gd name="T10" fmla="*/ 344 w 1121"/>
                  <a:gd name="T11" fmla="*/ 154 h 551"/>
                  <a:gd name="T12" fmla="*/ 293 w 1121"/>
                  <a:gd name="T13" fmla="*/ 176 h 551"/>
                  <a:gd name="T14" fmla="*/ 244 w 1121"/>
                  <a:gd name="T15" fmla="*/ 196 h 551"/>
                  <a:gd name="T16" fmla="*/ 199 w 1121"/>
                  <a:gd name="T17" fmla="*/ 216 h 551"/>
                  <a:gd name="T18" fmla="*/ 157 w 1121"/>
                  <a:gd name="T19" fmla="*/ 237 h 551"/>
                  <a:gd name="T20" fmla="*/ 119 w 1121"/>
                  <a:gd name="T21" fmla="*/ 257 h 551"/>
                  <a:gd name="T22" fmla="*/ 87 w 1121"/>
                  <a:gd name="T23" fmla="*/ 276 h 551"/>
                  <a:gd name="T24" fmla="*/ 59 w 1121"/>
                  <a:gd name="T25" fmla="*/ 294 h 551"/>
                  <a:gd name="T26" fmla="*/ 34 w 1121"/>
                  <a:gd name="T27" fmla="*/ 313 h 551"/>
                  <a:gd name="T28" fmla="*/ 16 w 1121"/>
                  <a:gd name="T29" fmla="*/ 330 h 551"/>
                  <a:gd name="T30" fmla="*/ 10 w 1121"/>
                  <a:gd name="T31" fmla="*/ 338 h 551"/>
                  <a:gd name="T32" fmla="*/ 5 w 1121"/>
                  <a:gd name="T33" fmla="*/ 347 h 551"/>
                  <a:gd name="T34" fmla="*/ 1 w 1121"/>
                  <a:gd name="T35" fmla="*/ 355 h 551"/>
                  <a:gd name="T36" fmla="*/ 0 w 1121"/>
                  <a:gd name="T37" fmla="*/ 365 h 551"/>
                  <a:gd name="T38" fmla="*/ 0 w 1121"/>
                  <a:gd name="T39" fmla="*/ 382 h 551"/>
                  <a:gd name="T40" fmla="*/ 6 w 1121"/>
                  <a:gd name="T41" fmla="*/ 401 h 551"/>
                  <a:gd name="T42" fmla="*/ 16 w 1121"/>
                  <a:gd name="T43" fmla="*/ 418 h 551"/>
                  <a:gd name="T44" fmla="*/ 31 w 1121"/>
                  <a:gd name="T45" fmla="*/ 435 h 551"/>
                  <a:gd name="T46" fmla="*/ 49 w 1121"/>
                  <a:gd name="T47" fmla="*/ 451 h 551"/>
                  <a:gd name="T48" fmla="*/ 70 w 1121"/>
                  <a:gd name="T49" fmla="*/ 467 h 551"/>
                  <a:gd name="T50" fmla="*/ 93 w 1121"/>
                  <a:gd name="T51" fmla="*/ 482 h 551"/>
                  <a:gd name="T52" fmla="*/ 118 w 1121"/>
                  <a:gd name="T53" fmla="*/ 495 h 551"/>
                  <a:gd name="T54" fmla="*/ 168 w 1121"/>
                  <a:gd name="T55" fmla="*/ 521 h 551"/>
                  <a:gd name="T56" fmla="*/ 195 w 1121"/>
                  <a:gd name="T57" fmla="*/ 531 h 551"/>
                  <a:gd name="T58" fmla="*/ 219 w 1121"/>
                  <a:gd name="T59" fmla="*/ 539 h 551"/>
                  <a:gd name="T60" fmla="*/ 242 w 1121"/>
                  <a:gd name="T61" fmla="*/ 544 h 551"/>
                  <a:gd name="T62" fmla="*/ 262 w 1121"/>
                  <a:gd name="T63" fmla="*/ 550 h 551"/>
                  <a:gd name="T64" fmla="*/ 281 w 1121"/>
                  <a:gd name="T65" fmla="*/ 551 h 551"/>
                  <a:gd name="T66" fmla="*/ 301 w 1121"/>
                  <a:gd name="T67" fmla="*/ 551 h 551"/>
                  <a:gd name="T68" fmla="*/ 322 w 1121"/>
                  <a:gd name="T69" fmla="*/ 548 h 551"/>
                  <a:gd name="T70" fmla="*/ 344 w 1121"/>
                  <a:gd name="T71" fmla="*/ 543 h 551"/>
                  <a:gd name="T72" fmla="*/ 365 w 1121"/>
                  <a:gd name="T73" fmla="*/ 536 h 551"/>
                  <a:gd name="T74" fmla="*/ 386 w 1121"/>
                  <a:gd name="T75" fmla="*/ 528 h 551"/>
                  <a:gd name="T76" fmla="*/ 432 w 1121"/>
                  <a:gd name="T77" fmla="*/ 509 h 551"/>
                  <a:gd name="T78" fmla="*/ 478 w 1121"/>
                  <a:gd name="T79" fmla="*/ 487 h 551"/>
                  <a:gd name="T80" fmla="*/ 527 w 1121"/>
                  <a:gd name="T81" fmla="*/ 467 h 551"/>
                  <a:gd name="T82" fmla="*/ 578 w 1121"/>
                  <a:gd name="T83" fmla="*/ 450 h 551"/>
                  <a:gd name="T84" fmla="*/ 604 w 1121"/>
                  <a:gd name="T85" fmla="*/ 445 h 551"/>
                  <a:gd name="T86" fmla="*/ 630 w 1121"/>
                  <a:gd name="T87" fmla="*/ 440 h 551"/>
                  <a:gd name="T88" fmla="*/ 658 w 1121"/>
                  <a:gd name="T89" fmla="*/ 436 h 551"/>
                  <a:gd name="T90" fmla="*/ 689 w 1121"/>
                  <a:gd name="T91" fmla="*/ 435 h 551"/>
                  <a:gd name="T92" fmla="*/ 722 w 1121"/>
                  <a:gd name="T93" fmla="*/ 433 h 551"/>
                  <a:gd name="T94" fmla="*/ 756 w 1121"/>
                  <a:gd name="T95" fmla="*/ 431 h 551"/>
                  <a:gd name="T96" fmla="*/ 826 w 1121"/>
                  <a:gd name="T97" fmla="*/ 431 h 551"/>
                  <a:gd name="T98" fmla="*/ 898 w 1121"/>
                  <a:gd name="T99" fmla="*/ 433 h 551"/>
                  <a:gd name="T100" fmla="*/ 967 w 1121"/>
                  <a:gd name="T101" fmla="*/ 435 h 551"/>
                  <a:gd name="T102" fmla="*/ 1000 w 1121"/>
                  <a:gd name="T103" fmla="*/ 436 h 551"/>
                  <a:gd name="T104" fmla="*/ 1029 w 1121"/>
                  <a:gd name="T105" fmla="*/ 436 h 551"/>
                  <a:gd name="T106" fmla="*/ 1057 w 1121"/>
                  <a:gd name="T107" fmla="*/ 438 h 551"/>
                  <a:gd name="T108" fmla="*/ 1082 w 1121"/>
                  <a:gd name="T109" fmla="*/ 440 h 551"/>
                  <a:gd name="T110" fmla="*/ 1103 w 1121"/>
                  <a:gd name="T111" fmla="*/ 440 h 551"/>
                  <a:gd name="T112" fmla="*/ 1121 w 1121"/>
                  <a:gd name="T113" fmla="*/ 440 h 55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1"/>
                  <a:gd name="T172" fmla="*/ 0 h 551"/>
                  <a:gd name="T173" fmla="*/ 1121 w 1121"/>
                  <a:gd name="T174" fmla="*/ 551 h 55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1" h="551">
                    <a:moveTo>
                      <a:pt x="753" y="0"/>
                    </a:moveTo>
                    <a:lnTo>
                      <a:pt x="630" y="46"/>
                    </a:lnTo>
                    <a:lnTo>
                      <a:pt x="510" y="90"/>
                    </a:lnTo>
                    <a:lnTo>
                      <a:pt x="453" y="112"/>
                    </a:lnTo>
                    <a:lnTo>
                      <a:pt x="398" y="134"/>
                    </a:lnTo>
                    <a:lnTo>
                      <a:pt x="344" y="154"/>
                    </a:lnTo>
                    <a:lnTo>
                      <a:pt x="293" y="176"/>
                    </a:lnTo>
                    <a:lnTo>
                      <a:pt x="244" y="196"/>
                    </a:lnTo>
                    <a:lnTo>
                      <a:pt x="199" y="216"/>
                    </a:lnTo>
                    <a:lnTo>
                      <a:pt x="157" y="237"/>
                    </a:lnTo>
                    <a:lnTo>
                      <a:pt x="119" y="257"/>
                    </a:lnTo>
                    <a:lnTo>
                      <a:pt x="87" y="276"/>
                    </a:lnTo>
                    <a:lnTo>
                      <a:pt x="59" y="294"/>
                    </a:lnTo>
                    <a:lnTo>
                      <a:pt x="34" y="313"/>
                    </a:lnTo>
                    <a:lnTo>
                      <a:pt x="16" y="330"/>
                    </a:lnTo>
                    <a:lnTo>
                      <a:pt x="10" y="338"/>
                    </a:lnTo>
                    <a:lnTo>
                      <a:pt x="5" y="347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0" y="382"/>
                    </a:lnTo>
                    <a:lnTo>
                      <a:pt x="6" y="401"/>
                    </a:lnTo>
                    <a:lnTo>
                      <a:pt x="16" y="418"/>
                    </a:lnTo>
                    <a:lnTo>
                      <a:pt x="31" y="435"/>
                    </a:lnTo>
                    <a:lnTo>
                      <a:pt x="49" y="451"/>
                    </a:lnTo>
                    <a:lnTo>
                      <a:pt x="70" y="467"/>
                    </a:lnTo>
                    <a:lnTo>
                      <a:pt x="93" y="482"/>
                    </a:lnTo>
                    <a:lnTo>
                      <a:pt x="118" y="495"/>
                    </a:lnTo>
                    <a:lnTo>
                      <a:pt x="168" y="521"/>
                    </a:lnTo>
                    <a:lnTo>
                      <a:pt x="195" y="531"/>
                    </a:lnTo>
                    <a:lnTo>
                      <a:pt x="219" y="539"/>
                    </a:lnTo>
                    <a:lnTo>
                      <a:pt x="242" y="544"/>
                    </a:lnTo>
                    <a:lnTo>
                      <a:pt x="262" y="550"/>
                    </a:lnTo>
                    <a:lnTo>
                      <a:pt x="281" y="551"/>
                    </a:lnTo>
                    <a:lnTo>
                      <a:pt x="301" y="551"/>
                    </a:lnTo>
                    <a:lnTo>
                      <a:pt x="322" y="548"/>
                    </a:lnTo>
                    <a:lnTo>
                      <a:pt x="344" y="543"/>
                    </a:lnTo>
                    <a:lnTo>
                      <a:pt x="365" y="536"/>
                    </a:lnTo>
                    <a:lnTo>
                      <a:pt x="386" y="528"/>
                    </a:lnTo>
                    <a:lnTo>
                      <a:pt x="432" y="509"/>
                    </a:lnTo>
                    <a:lnTo>
                      <a:pt x="478" y="487"/>
                    </a:lnTo>
                    <a:lnTo>
                      <a:pt x="527" y="467"/>
                    </a:lnTo>
                    <a:lnTo>
                      <a:pt x="578" y="450"/>
                    </a:lnTo>
                    <a:lnTo>
                      <a:pt x="604" y="445"/>
                    </a:lnTo>
                    <a:lnTo>
                      <a:pt x="630" y="440"/>
                    </a:lnTo>
                    <a:lnTo>
                      <a:pt x="658" y="436"/>
                    </a:lnTo>
                    <a:lnTo>
                      <a:pt x="689" y="435"/>
                    </a:lnTo>
                    <a:lnTo>
                      <a:pt x="722" y="433"/>
                    </a:lnTo>
                    <a:lnTo>
                      <a:pt x="756" y="431"/>
                    </a:lnTo>
                    <a:lnTo>
                      <a:pt x="826" y="431"/>
                    </a:lnTo>
                    <a:lnTo>
                      <a:pt x="898" y="433"/>
                    </a:lnTo>
                    <a:lnTo>
                      <a:pt x="967" y="435"/>
                    </a:lnTo>
                    <a:lnTo>
                      <a:pt x="1000" y="436"/>
                    </a:lnTo>
                    <a:lnTo>
                      <a:pt x="1029" y="436"/>
                    </a:lnTo>
                    <a:lnTo>
                      <a:pt x="1057" y="438"/>
                    </a:lnTo>
                    <a:lnTo>
                      <a:pt x="1082" y="440"/>
                    </a:lnTo>
                    <a:lnTo>
                      <a:pt x="1103" y="440"/>
                    </a:lnTo>
                    <a:lnTo>
                      <a:pt x="1121" y="44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2" name="Freeform 17"/>
            <p:cNvSpPr>
              <a:spLocks/>
            </p:cNvSpPr>
            <p:nvPr/>
          </p:nvSpPr>
          <p:spPr bwMode="auto">
            <a:xfrm>
              <a:off x="2092325" y="4749800"/>
              <a:ext cx="1168400" cy="873125"/>
            </a:xfrm>
            <a:custGeom>
              <a:avLst/>
              <a:gdLst>
                <a:gd name="T0" fmla="*/ 2147483647 w 736"/>
                <a:gd name="T1" fmla="*/ 0 h 550"/>
                <a:gd name="T2" fmla="*/ 0 w 736"/>
                <a:gd name="T3" fmla="*/ 2147483647 h 550"/>
                <a:gd name="T4" fmla="*/ 0 w 736"/>
                <a:gd name="T5" fmla="*/ 2147483647 h 550"/>
                <a:gd name="T6" fmla="*/ 2147483647 w 736"/>
                <a:gd name="T7" fmla="*/ 2147483647 h 550"/>
                <a:gd name="T8" fmla="*/ 2147483647 w 736"/>
                <a:gd name="T9" fmla="*/ 2147483647 h 550"/>
                <a:gd name="T10" fmla="*/ 2147483647 w 736"/>
                <a:gd name="T11" fmla="*/ 2147483647 h 550"/>
                <a:gd name="T12" fmla="*/ 2147483647 w 736"/>
                <a:gd name="T13" fmla="*/ 2147483647 h 550"/>
                <a:gd name="T14" fmla="*/ 2147483647 w 736"/>
                <a:gd name="T15" fmla="*/ 2147483647 h 550"/>
                <a:gd name="T16" fmla="*/ 2147483647 w 736"/>
                <a:gd name="T17" fmla="*/ 2147483647 h 550"/>
                <a:gd name="T18" fmla="*/ 2147483647 w 736"/>
                <a:gd name="T19" fmla="*/ 0 h 550"/>
                <a:gd name="T20" fmla="*/ 2147483647 w 736"/>
                <a:gd name="T21" fmla="*/ 0 h 5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6"/>
                <a:gd name="T34" fmla="*/ 0 h 550"/>
                <a:gd name="T35" fmla="*/ 736 w 736"/>
                <a:gd name="T36" fmla="*/ 550 h 5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6" h="550">
                  <a:moveTo>
                    <a:pt x="245" y="0"/>
                  </a:moveTo>
                  <a:lnTo>
                    <a:pt x="0" y="110"/>
                  </a:lnTo>
                  <a:lnTo>
                    <a:pt x="0" y="220"/>
                  </a:lnTo>
                  <a:lnTo>
                    <a:pt x="123" y="440"/>
                  </a:lnTo>
                  <a:lnTo>
                    <a:pt x="368" y="550"/>
                  </a:lnTo>
                  <a:lnTo>
                    <a:pt x="614" y="550"/>
                  </a:lnTo>
                  <a:lnTo>
                    <a:pt x="736" y="440"/>
                  </a:lnTo>
                  <a:lnTo>
                    <a:pt x="736" y="220"/>
                  </a:lnTo>
                  <a:lnTo>
                    <a:pt x="614" y="110"/>
                  </a:lnTo>
                  <a:lnTo>
                    <a:pt x="368" y="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Freeform 18"/>
            <p:cNvSpPr>
              <a:spLocks/>
            </p:cNvSpPr>
            <p:nvPr/>
          </p:nvSpPr>
          <p:spPr bwMode="auto">
            <a:xfrm>
              <a:off x="2578100" y="4435475"/>
              <a:ext cx="146050" cy="468313"/>
            </a:xfrm>
            <a:custGeom>
              <a:avLst/>
              <a:gdLst>
                <a:gd name="T0" fmla="*/ 2147483647 w 92"/>
                <a:gd name="T1" fmla="*/ 2147483647 h 295"/>
                <a:gd name="T2" fmla="*/ 2147483647 w 92"/>
                <a:gd name="T3" fmla="*/ 0 h 295"/>
                <a:gd name="T4" fmla="*/ 0 w 92"/>
                <a:gd name="T5" fmla="*/ 2147483647 h 295"/>
                <a:gd name="T6" fmla="*/ 2147483647 w 92"/>
                <a:gd name="T7" fmla="*/ 2147483647 h 295"/>
                <a:gd name="T8" fmla="*/ 2147483647 w 92"/>
                <a:gd name="T9" fmla="*/ 2147483647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295"/>
                <a:gd name="T17" fmla="*/ 92 w 92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295">
                  <a:moveTo>
                    <a:pt x="92" y="7"/>
                  </a:moveTo>
                  <a:lnTo>
                    <a:pt x="33" y="0"/>
                  </a:lnTo>
                  <a:lnTo>
                    <a:pt x="0" y="288"/>
                  </a:lnTo>
                  <a:lnTo>
                    <a:pt x="59" y="295"/>
                  </a:lnTo>
                  <a:lnTo>
                    <a:pt x="92" y="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Freeform 19"/>
            <p:cNvSpPr>
              <a:spLocks/>
            </p:cNvSpPr>
            <p:nvPr/>
          </p:nvSpPr>
          <p:spPr bwMode="auto">
            <a:xfrm>
              <a:off x="2973388" y="4618038"/>
              <a:ext cx="277812" cy="398462"/>
            </a:xfrm>
            <a:custGeom>
              <a:avLst/>
              <a:gdLst>
                <a:gd name="T0" fmla="*/ 2147483647 w 175"/>
                <a:gd name="T1" fmla="*/ 2147483647 h 251"/>
                <a:gd name="T2" fmla="*/ 2147483647 w 175"/>
                <a:gd name="T3" fmla="*/ 0 h 251"/>
                <a:gd name="T4" fmla="*/ 0 w 175"/>
                <a:gd name="T5" fmla="*/ 2147483647 h 251"/>
                <a:gd name="T6" fmla="*/ 2147483647 w 175"/>
                <a:gd name="T7" fmla="*/ 2147483647 h 251"/>
                <a:gd name="T8" fmla="*/ 2147483647 w 175"/>
                <a:gd name="T9" fmla="*/ 2147483647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251"/>
                <a:gd name="T17" fmla="*/ 175 w 175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251">
                  <a:moveTo>
                    <a:pt x="175" y="31"/>
                  </a:moveTo>
                  <a:lnTo>
                    <a:pt x="122" y="0"/>
                  </a:lnTo>
                  <a:lnTo>
                    <a:pt x="0" y="220"/>
                  </a:lnTo>
                  <a:lnTo>
                    <a:pt x="52" y="251"/>
                  </a:lnTo>
                  <a:lnTo>
                    <a:pt x="175" y="3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Freeform 20"/>
            <p:cNvSpPr>
              <a:spLocks/>
            </p:cNvSpPr>
            <p:nvPr/>
          </p:nvSpPr>
          <p:spPr bwMode="auto">
            <a:xfrm>
              <a:off x="2043113" y="5364163"/>
              <a:ext cx="344487" cy="398462"/>
            </a:xfrm>
            <a:custGeom>
              <a:avLst/>
              <a:gdLst>
                <a:gd name="T0" fmla="*/ 2147483647 w 217"/>
                <a:gd name="T1" fmla="*/ 2147483647 h 251"/>
                <a:gd name="T2" fmla="*/ 2147483647 w 217"/>
                <a:gd name="T3" fmla="*/ 0 h 251"/>
                <a:gd name="T4" fmla="*/ 0 w 217"/>
                <a:gd name="T5" fmla="*/ 2147483647 h 251"/>
                <a:gd name="T6" fmla="*/ 2147483647 w 217"/>
                <a:gd name="T7" fmla="*/ 2147483647 h 251"/>
                <a:gd name="T8" fmla="*/ 2147483647 w 217"/>
                <a:gd name="T9" fmla="*/ 2147483647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51"/>
                <a:gd name="T17" fmla="*/ 217 w 217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51">
                  <a:moveTo>
                    <a:pt x="217" y="39"/>
                  </a:moveTo>
                  <a:lnTo>
                    <a:pt x="172" y="0"/>
                  </a:lnTo>
                  <a:lnTo>
                    <a:pt x="0" y="212"/>
                  </a:lnTo>
                  <a:lnTo>
                    <a:pt x="46" y="251"/>
                  </a:lnTo>
                  <a:lnTo>
                    <a:pt x="217" y="3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Freeform 21"/>
            <p:cNvSpPr>
              <a:spLocks/>
            </p:cNvSpPr>
            <p:nvPr/>
          </p:nvSpPr>
          <p:spPr bwMode="auto">
            <a:xfrm>
              <a:off x="2451100" y="5537200"/>
              <a:ext cx="295275" cy="560388"/>
            </a:xfrm>
            <a:custGeom>
              <a:avLst/>
              <a:gdLst>
                <a:gd name="T0" fmla="*/ 2147483647 w 186"/>
                <a:gd name="T1" fmla="*/ 2147483647 h 353"/>
                <a:gd name="T2" fmla="*/ 2147483647 w 186"/>
                <a:gd name="T3" fmla="*/ 0 h 353"/>
                <a:gd name="T4" fmla="*/ 0 w 186"/>
                <a:gd name="T5" fmla="*/ 2147483647 h 353"/>
                <a:gd name="T6" fmla="*/ 2147483647 w 186"/>
                <a:gd name="T7" fmla="*/ 2147483647 h 353"/>
                <a:gd name="T8" fmla="*/ 2147483647 w 186"/>
                <a:gd name="T9" fmla="*/ 2147483647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353"/>
                <a:gd name="T17" fmla="*/ 186 w 186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353">
                  <a:moveTo>
                    <a:pt x="186" y="23"/>
                  </a:moveTo>
                  <a:lnTo>
                    <a:pt x="131" y="0"/>
                  </a:lnTo>
                  <a:lnTo>
                    <a:pt x="0" y="329"/>
                  </a:lnTo>
                  <a:lnTo>
                    <a:pt x="55" y="353"/>
                  </a:lnTo>
                  <a:lnTo>
                    <a:pt x="186" y="2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Freeform 22"/>
            <p:cNvSpPr>
              <a:spLocks/>
            </p:cNvSpPr>
            <p:nvPr/>
          </p:nvSpPr>
          <p:spPr bwMode="auto">
            <a:xfrm>
              <a:off x="3932238" y="4597400"/>
              <a:ext cx="242887" cy="439738"/>
            </a:xfrm>
            <a:custGeom>
              <a:avLst/>
              <a:gdLst>
                <a:gd name="T0" fmla="*/ 2147483647 w 153"/>
                <a:gd name="T1" fmla="*/ 0 h 277"/>
                <a:gd name="T2" fmla="*/ 0 w 153"/>
                <a:gd name="T3" fmla="*/ 2147483647 h 277"/>
                <a:gd name="T4" fmla="*/ 2147483647 w 153"/>
                <a:gd name="T5" fmla="*/ 2147483647 h 277"/>
                <a:gd name="T6" fmla="*/ 2147483647 w 153"/>
                <a:gd name="T7" fmla="*/ 2147483647 h 277"/>
                <a:gd name="T8" fmla="*/ 2147483647 w 153"/>
                <a:gd name="T9" fmla="*/ 0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277"/>
                <a:gd name="T17" fmla="*/ 153 w 153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277">
                  <a:moveTo>
                    <a:pt x="55" y="0"/>
                  </a:moveTo>
                  <a:lnTo>
                    <a:pt x="0" y="23"/>
                  </a:lnTo>
                  <a:lnTo>
                    <a:pt x="98" y="277"/>
                  </a:lnTo>
                  <a:lnTo>
                    <a:pt x="153" y="25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Freeform 23"/>
            <p:cNvSpPr>
              <a:spLocks/>
            </p:cNvSpPr>
            <p:nvPr/>
          </p:nvSpPr>
          <p:spPr bwMode="auto">
            <a:xfrm>
              <a:off x="4295775" y="5367338"/>
              <a:ext cx="168275" cy="360362"/>
            </a:xfrm>
            <a:custGeom>
              <a:avLst/>
              <a:gdLst>
                <a:gd name="T0" fmla="*/ 2147483647 w 106"/>
                <a:gd name="T1" fmla="*/ 0 h 227"/>
                <a:gd name="T2" fmla="*/ 0 w 106"/>
                <a:gd name="T3" fmla="*/ 2147483647 h 227"/>
                <a:gd name="T4" fmla="*/ 2147483647 w 106"/>
                <a:gd name="T5" fmla="*/ 2147483647 h 227"/>
                <a:gd name="T6" fmla="*/ 2147483647 w 106"/>
                <a:gd name="T7" fmla="*/ 2147483647 h 227"/>
                <a:gd name="T8" fmla="*/ 2147483647 w 106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27"/>
                <a:gd name="T17" fmla="*/ 106 w 106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27">
                  <a:moveTo>
                    <a:pt x="57" y="0"/>
                  </a:moveTo>
                  <a:lnTo>
                    <a:pt x="0" y="15"/>
                  </a:lnTo>
                  <a:lnTo>
                    <a:pt x="49" y="227"/>
                  </a:lnTo>
                  <a:lnTo>
                    <a:pt x="106" y="21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Freeform 24"/>
            <p:cNvSpPr>
              <a:spLocks/>
            </p:cNvSpPr>
            <p:nvPr/>
          </p:nvSpPr>
          <p:spPr bwMode="auto">
            <a:xfrm>
              <a:off x="3201988" y="5118100"/>
              <a:ext cx="755650" cy="230188"/>
            </a:xfrm>
            <a:custGeom>
              <a:avLst/>
              <a:gdLst>
                <a:gd name="T0" fmla="*/ 0 w 476"/>
                <a:gd name="T1" fmla="*/ 2147483647 h 145"/>
                <a:gd name="T2" fmla="*/ 2147483647 w 476"/>
                <a:gd name="T3" fmla="*/ 2147483647 h 145"/>
                <a:gd name="T4" fmla="*/ 2147483647 w 476"/>
                <a:gd name="T5" fmla="*/ 2147483647 h 145"/>
                <a:gd name="T6" fmla="*/ 2147483647 w 476"/>
                <a:gd name="T7" fmla="*/ 0 h 145"/>
                <a:gd name="T8" fmla="*/ 0 w 476"/>
                <a:gd name="T9" fmla="*/ 2147483647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6"/>
                <a:gd name="T16" fmla="*/ 0 h 145"/>
                <a:gd name="T17" fmla="*/ 476 w 4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6" h="145">
                  <a:moveTo>
                    <a:pt x="0" y="84"/>
                  </a:moveTo>
                  <a:lnTo>
                    <a:pt x="10" y="145"/>
                  </a:lnTo>
                  <a:lnTo>
                    <a:pt x="476" y="61"/>
                  </a:lnTo>
                  <a:lnTo>
                    <a:pt x="466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Rectangle 26"/>
            <p:cNvSpPr>
              <a:spLocks noChangeArrowheads="1"/>
            </p:cNvSpPr>
            <p:nvPr/>
          </p:nvSpPr>
          <p:spPr bwMode="auto">
            <a:xfrm>
              <a:off x="2635250" y="5060950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01" name="Rectangle 29"/>
            <p:cNvSpPr>
              <a:spLocks noChangeArrowheads="1"/>
            </p:cNvSpPr>
            <p:nvPr/>
          </p:nvSpPr>
          <p:spPr bwMode="auto">
            <a:xfrm>
              <a:off x="4403725" y="4924425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02" name="Rectangle 32"/>
            <p:cNvSpPr>
              <a:spLocks noChangeArrowheads="1"/>
            </p:cNvSpPr>
            <p:nvPr/>
          </p:nvSpPr>
          <p:spPr bwMode="auto">
            <a:xfrm>
              <a:off x="3182938" y="4164013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4002088" y="6015038"/>
              <a:ext cx="16190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7173" name="Freeform 11"/>
          <p:cNvSpPr>
            <a:spLocks/>
          </p:cNvSpPr>
          <p:nvPr/>
        </p:nvSpPr>
        <p:spPr bwMode="auto">
          <a:xfrm>
            <a:off x="7640639" y="5233989"/>
            <a:ext cx="174625" cy="765175"/>
          </a:xfrm>
          <a:custGeom>
            <a:avLst/>
            <a:gdLst>
              <a:gd name="T0" fmla="*/ 2147483647 w 110"/>
              <a:gd name="T1" fmla="*/ 0 h 482"/>
              <a:gd name="T2" fmla="*/ 2147483647 w 110"/>
              <a:gd name="T3" fmla="*/ 2147483647 h 482"/>
              <a:gd name="T4" fmla="*/ 2147483647 w 110"/>
              <a:gd name="T5" fmla="*/ 2147483647 h 482"/>
              <a:gd name="T6" fmla="*/ 2147483647 w 110"/>
              <a:gd name="T7" fmla="*/ 2147483647 h 482"/>
              <a:gd name="T8" fmla="*/ 2147483647 w 110"/>
              <a:gd name="T9" fmla="*/ 2147483647 h 482"/>
              <a:gd name="T10" fmla="*/ 2147483647 w 110"/>
              <a:gd name="T11" fmla="*/ 2147483647 h 482"/>
              <a:gd name="T12" fmla="*/ 2147483647 w 110"/>
              <a:gd name="T13" fmla="*/ 2147483647 h 482"/>
              <a:gd name="T14" fmla="*/ 2147483647 w 110"/>
              <a:gd name="T15" fmla="*/ 2147483647 h 482"/>
              <a:gd name="T16" fmla="*/ 2147483647 w 110"/>
              <a:gd name="T17" fmla="*/ 2147483647 h 482"/>
              <a:gd name="T18" fmla="*/ 2147483647 w 110"/>
              <a:gd name="T19" fmla="*/ 2147483647 h 482"/>
              <a:gd name="T20" fmla="*/ 0 w 110"/>
              <a:gd name="T21" fmla="*/ 2147483647 h 482"/>
              <a:gd name="T22" fmla="*/ 2147483647 w 110"/>
              <a:gd name="T23" fmla="*/ 2147483647 h 482"/>
              <a:gd name="T24" fmla="*/ 2147483647 w 110"/>
              <a:gd name="T25" fmla="*/ 2147483647 h 482"/>
              <a:gd name="T26" fmla="*/ 2147483647 w 110"/>
              <a:gd name="T27" fmla="*/ 2147483647 h 482"/>
              <a:gd name="T28" fmla="*/ 2147483647 w 110"/>
              <a:gd name="T29" fmla="*/ 2147483647 h 482"/>
              <a:gd name="T30" fmla="*/ 2147483647 w 110"/>
              <a:gd name="T31" fmla="*/ 2147483647 h 482"/>
              <a:gd name="T32" fmla="*/ 2147483647 w 110"/>
              <a:gd name="T33" fmla="*/ 2147483647 h 482"/>
              <a:gd name="T34" fmla="*/ 2147483647 w 110"/>
              <a:gd name="T35" fmla="*/ 2147483647 h 482"/>
              <a:gd name="T36" fmla="*/ 2147483647 w 110"/>
              <a:gd name="T37" fmla="*/ 2147483647 h 482"/>
              <a:gd name="T38" fmla="*/ 2147483647 w 110"/>
              <a:gd name="T39" fmla="*/ 2147483647 h 482"/>
              <a:gd name="T40" fmla="*/ 2147483647 w 110"/>
              <a:gd name="T41" fmla="*/ 2147483647 h 4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"/>
              <a:gd name="T64" fmla="*/ 0 h 482"/>
              <a:gd name="T65" fmla="*/ 110 w 110"/>
              <a:gd name="T66" fmla="*/ 482 h 4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" h="482">
                <a:moveTo>
                  <a:pt x="110" y="0"/>
                </a:moveTo>
                <a:lnTo>
                  <a:pt x="102" y="13"/>
                </a:lnTo>
                <a:lnTo>
                  <a:pt x="90" y="32"/>
                </a:lnTo>
                <a:lnTo>
                  <a:pt x="76" y="54"/>
                </a:lnTo>
                <a:lnTo>
                  <a:pt x="61" y="79"/>
                </a:lnTo>
                <a:lnTo>
                  <a:pt x="46" y="105"/>
                </a:lnTo>
                <a:lnTo>
                  <a:pt x="32" y="130"/>
                </a:lnTo>
                <a:lnTo>
                  <a:pt x="20" y="155"/>
                </a:lnTo>
                <a:lnTo>
                  <a:pt x="12" y="177"/>
                </a:lnTo>
                <a:lnTo>
                  <a:pt x="2" y="220"/>
                </a:lnTo>
                <a:lnTo>
                  <a:pt x="0" y="260"/>
                </a:lnTo>
                <a:lnTo>
                  <a:pt x="2" y="299"/>
                </a:lnTo>
                <a:lnTo>
                  <a:pt x="12" y="338"/>
                </a:lnTo>
                <a:lnTo>
                  <a:pt x="20" y="358"/>
                </a:lnTo>
                <a:lnTo>
                  <a:pt x="32" y="377"/>
                </a:lnTo>
                <a:lnTo>
                  <a:pt x="45" y="397"/>
                </a:lnTo>
                <a:lnTo>
                  <a:pt x="59" y="418"/>
                </a:lnTo>
                <a:lnTo>
                  <a:pt x="74" y="436"/>
                </a:lnTo>
                <a:lnTo>
                  <a:pt x="89" y="453"/>
                </a:lnTo>
                <a:lnTo>
                  <a:pt x="100" y="468"/>
                </a:lnTo>
                <a:lnTo>
                  <a:pt x="110" y="48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Oval 37"/>
          <p:cNvSpPr>
            <a:spLocks noChangeArrowheads="1"/>
          </p:cNvSpPr>
          <p:nvPr/>
        </p:nvSpPr>
        <p:spPr bwMode="auto">
          <a:xfrm>
            <a:off x="7777164" y="4348164"/>
            <a:ext cx="123825" cy="128587"/>
          </a:xfrm>
          <a:prstGeom prst="ellipse">
            <a:avLst/>
          </a:prstGeom>
          <a:solidFill>
            <a:schemeClr val="tx1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175" name="Oval 38"/>
          <p:cNvSpPr>
            <a:spLocks noChangeArrowheads="1"/>
          </p:cNvSpPr>
          <p:nvPr/>
        </p:nvSpPr>
        <p:spPr bwMode="auto">
          <a:xfrm>
            <a:off x="7777164" y="5160964"/>
            <a:ext cx="123825" cy="128587"/>
          </a:xfrm>
          <a:prstGeom prst="ellipse">
            <a:avLst/>
          </a:prstGeom>
          <a:solidFill>
            <a:schemeClr val="tx1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176" name="Oval 39"/>
          <p:cNvSpPr>
            <a:spLocks noChangeArrowheads="1"/>
          </p:cNvSpPr>
          <p:nvPr/>
        </p:nvSpPr>
        <p:spPr bwMode="auto">
          <a:xfrm>
            <a:off x="7777164" y="5972175"/>
            <a:ext cx="123825" cy="128588"/>
          </a:xfrm>
          <a:prstGeom prst="ellipse">
            <a:avLst/>
          </a:prstGeom>
          <a:solidFill>
            <a:schemeClr val="tx1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177" name="Oval 40"/>
          <p:cNvSpPr>
            <a:spLocks noChangeArrowheads="1"/>
          </p:cNvSpPr>
          <p:nvPr/>
        </p:nvSpPr>
        <p:spPr bwMode="auto">
          <a:xfrm>
            <a:off x="9607551" y="5160964"/>
            <a:ext cx="125413" cy="128587"/>
          </a:xfrm>
          <a:prstGeom prst="ellipse">
            <a:avLst/>
          </a:prstGeom>
          <a:solidFill>
            <a:schemeClr val="tx1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178" name="Line 41"/>
          <p:cNvSpPr>
            <a:spLocks noChangeShapeType="1"/>
          </p:cNvSpPr>
          <p:nvPr/>
        </p:nvSpPr>
        <p:spPr bwMode="auto">
          <a:xfrm>
            <a:off x="7893050" y="4429126"/>
            <a:ext cx="1741488" cy="7778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Line 42"/>
          <p:cNvSpPr>
            <a:spLocks noChangeShapeType="1"/>
          </p:cNvSpPr>
          <p:nvPr/>
        </p:nvSpPr>
        <p:spPr bwMode="auto">
          <a:xfrm>
            <a:off x="7918450" y="5233989"/>
            <a:ext cx="172878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Line 43"/>
          <p:cNvSpPr>
            <a:spLocks noChangeShapeType="1"/>
          </p:cNvSpPr>
          <p:nvPr/>
        </p:nvSpPr>
        <p:spPr bwMode="auto">
          <a:xfrm flipV="1">
            <a:off x="7905750" y="5260976"/>
            <a:ext cx="1714500" cy="765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Freeform 44"/>
          <p:cNvSpPr>
            <a:spLocks/>
          </p:cNvSpPr>
          <p:nvPr/>
        </p:nvSpPr>
        <p:spPr bwMode="auto">
          <a:xfrm>
            <a:off x="7615239" y="4441826"/>
            <a:ext cx="174625" cy="765175"/>
          </a:xfrm>
          <a:custGeom>
            <a:avLst/>
            <a:gdLst>
              <a:gd name="T0" fmla="*/ 2147483647 w 110"/>
              <a:gd name="T1" fmla="*/ 0 h 482"/>
              <a:gd name="T2" fmla="*/ 2147483647 w 110"/>
              <a:gd name="T3" fmla="*/ 2147483647 h 482"/>
              <a:gd name="T4" fmla="*/ 2147483647 w 110"/>
              <a:gd name="T5" fmla="*/ 2147483647 h 482"/>
              <a:gd name="T6" fmla="*/ 2147483647 w 110"/>
              <a:gd name="T7" fmla="*/ 2147483647 h 482"/>
              <a:gd name="T8" fmla="*/ 2147483647 w 110"/>
              <a:gd name="T9" fmla="*/ 2147483647 h 482"/>
              <a:gd name="T10" fmla="*/ 2147483647 w 110"/>
              <a:gd name="T11" fmla="*/ 2147483647 h 482"/>
              <a:gd name="T12" fmla="*/ 2147483647 w 110"/>
              <a:gd name="T13" fmla="*/ 2147483647 h 482"/>
              <a:gd name="T14" fmla="*/ 2147483647 w 110"/>
              <a:gd name="T15" fmla="*/ 2147483647 h 482"/>
              <a:gd name="T16" fmla="*/ 2147483647 w 110"/>
              <a:gd name="T17" fmla="*/ 2147483647 h 482"/>
              <a:gd name="T18" fmla="*/ 2147483647 w 110"/>
              <a:gd name="T19" fmla="*/ 2147483647 h 482"/>
              <a:gd name="T20" fmla="*/ 0 w 110"/>
              <a:gd name="T21" fmla="*/ 2147483647 h 482"/>
              <a:gd name="T22" fmla="*/ 2147483647 w 110"/>
              <a:gd name="T23" fmla="*/ 2147483647 h 482"/>
              <a:gd name="T24" fmla="*/ 2147483647 w 110"/>
              <a:gd name="T25" fmla="*/ 2147483647 h 482"/>
              <a:gd name="T26" fmla="*/ 2147483647 w 110"/>
              <a:gd name="T27" fmla="*/ 2147483647 h 482"/>
              <a:gd name="T28" fmla="*/ 2147483647 w 110"/>
              <a:gd name="T29" fmla="*/ 2147483647 h 482"/>
              <a:gd name="T30" fmla="*/ 2147483647 w 110"/>
              <a:gd name="T31" fmla="*/ 2147483647 h 482"/>
              <a:gd name="T32" fmla="*/ 2147483647 w 110"/>
              <a:gd name="T33" fmla="*/ 2147483647 h 482"/>
              <a:gd name="T34" fmla="*/ 2147483647 w 110"/>
              <a:gd name="T35" fmla="*/ 2147483647 h 482"/>
              <a:gd name="T36" fmla="*/ 2147483647 w 110"/>
              <a:gd name="T37" fmla="*/ 2147483647 h 482"/>
              <a:gd name="T38" fmla="*/ 2147483647 w 110"/>
              <a:gd name="T39" fmla="*/ 2147483647 h 482"/>
              <a:gd name="T40" fmla="*/ 2147483647 w 110"/>
              <a:gd name="T41" fmla="*/ 2147483647 h 4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"/>
              <a:gd name="T64" fmla="*/ 0 h 482"/>
              <a:gd name="T65" fmla="*/ 110 w 110"/>
              <a:gd name="T66" fmla="*/ 482 h 4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" h="482">
                <a:moveTo>
                  <a:pt x="110" y="0"/>
                </a:moveTo>
                <a:lnTo>
                  <a:pt x="102" y="13"/>
                </a:lnTo>
                <a:lnTo>
                  <a:pt x="90" y="32"/>
                </a:lnTo>
                <a:lnTo>
                  <a:pt x="75" y="54"/>
                </a:lnTo>
                <a:lnTo>
                  <a:pt x="61" y="79"/>
                </a:lnTo>
                <a:lnTo>
                  <a:pt x="46" y="105"/>
                </a:lnTo>
                <a:lnTo>
                  <a:pt x="31" y="130"/>
                </a:lnTo>
                <a:lnTo>
                  <a:pt x="20" y="156"/>
                </a:lnTo>
                <a:lnTo>
                  <a:pt x="12" y="178"/>
                </a:lnTo>
                <a:lnTo>
                  <a:pt x="2" y="220"/>
                </a:lnTo>
                <a:lnTo>
                  <a:pt x="0" y="260"/>
                </a:lnTo>
                <a:lnTo>
                  <a:pt x="2" y="299"/>
                </a:lnTo>
                <a:lnTo>
                  <a:pt x="12" y="338"/>
                </a:lnTo>
                <a:lnTo>
                  <a:pt x="20" y="358"/>
                </a:lnTo>
                <a:lnTo>
                  <a:pt x="31" y="377"/>
                </a:lnTo>
                <a:lnTo>
                  <a:pt x="44" y="397"/>
                </a:lnTo>
                <a:lnTo>
                  <a:pt x="59" y="418"/>
                </a:lnTo>
                <a:lnTo>
                  <a:pt x="74" y="436"/>
                </a:lnTo>
                <a:lnTo>
                  <a:pt x="88" y="453"/>
                </a:lnTo>
                <a:lnTo>
                  <a:pt x="100" y="468"/>
                </a:lnTo>
                <a:lnTo>
                  <a:pt x="110" y="48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2" name="Freeform 45"/>
          <p:cNvSpPr>
            <a:spLocks/>
          </p:cNvSpPr>
          <p:nvPr/>
        </p:nvSpPr>
        <p:spPr bwMode="auto">
          <a:xfrm>
            <a:off x="7880351" y="4454526"/>
            <a:ext cx="176213" cy="765175"/>
          </a:xfrm>
          <a:custGeom>
            <a:avLst/>
            <a:gdLst>
              <a:gd name="T0" fmla="*/ 0 w 111"/>
              <a:gd name="T1" fmla="*/ 0 h 482"/>
              <a:gd name="T2" fmla="*/ 2147483647 w 111"/>
              <a:gd name="T3" fmla="*/ 2147483647 h 482"/>
              <a:gd name="T4" fmla="*/ 2147483647 w 111"/>
              <a:gd name="T5" fmla="*/ 2147483647 h 482"/>
              <a:gd name="T6" fmla="*/ 2147483647 w 111"/>
              <a:gd name="T7" fmla="*/ 2147483647 h 482"/>
              <a:gd name="T8" fmla="*/ 2147483647 w 111"/>
              <a:gd name="T9" fmla="*/ 2147483647 h 482"/>
              <a:gd name="T10" fmla="*/ 2147483647 w 111"/>
              <a:gd name="T11" fmla="*/ 2147483647 h 482"/>
              <a:gd name="T12" fmla="*/ 2147483647 w 111"/>
              <a:gd name="T13" fmla="*/ 2147483647 h 482"/>
              <a:gd name="T14" fmla="*/ 2147483647 w 111"/>
              <a:gd name="T15" fmla="*/ 2147483647 h 482"/>
              <a:gd name="T16" fmla="*/ 2147483647 w 111"/>
              <a:gd name="T17" fmla="*/ 2147483647 h 482"/>
              <a:gd name="T18" fmla="*/ 2147483647 w 111"/>
              <a:gd name="T19" fmla="*/ 2147483647 h 482"/>
              <a:gd name="T20" fmla="*/ 2147483647 w 111"/>
              <a:gd name="T21" fmla="*/ 2147483647 h 482"/>
              <a:gd name="T22" fmla="*/ 2147483647 w 111"/>
              <a:gd name="T23" fmla="*/ 2147483647 h 482"/>
              <a:gd name="T24" fmla="*/ 2147483647 w 111"/>
              <a:gd name="T25" fmla="*/ 2147483647 h 482"/>
              <a:gd name="T26" fmla="*/ 2147483647 w 111"/>
              <a:gd name="T27" fmla="*/ 2147483647 h 482"/>
              <a:gd name="T28" fmla="*/ 2147483647 w 111"/>
              <a:gd name="T29" fmla="*/ 2147483647 h 482"/>
              <a:gd name="T30" fmla="*/ 2147483647 w 111"/>
              <a:gd name="T31" fmla="*/ 2147483647 h 482"/>
              <a:gd name="T32" fmla="*/ 2147483647 w 111"/>
              <a:gd name="T33" fmla="*/ 2147483647 h 482"/>
              <a:gd name="T34" fmla="*/ 2147483647 w 111"/>
              <a:gd name="T35" fmla="*/ 2147483647 h 482"/>
              <a:gd name="T36" fmla="*/ 2147483647 w 111"/>
              <a:gd name="T37" fmla="*/ 2147483647 h 482"/>
              <a:gd name="T38" fmla="*/ 2147483647 w 111"/>
              <a:gd name="T39" fmla="*/ 2147483647 h 482"/>
              <a:gd name="T40" fmla="*/ 0 w 111"/>
              <a:gd name="T41" fmla="*/ 2147483647 h 4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1"/>
              <a:gd name="T64" fmla="*/ 0 h 482"/>
              <a:gd name="T65" fmla="*/ 111 w 111"/>
              <a:gd name="T66" fmla="*/ 482 h 4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1" h="482">
                <a:moveTo>
                  <a:pt x="0" y="0"/>
                </a:moveTo>
                <a:lnTo>
                  <a:pt x="8" y="14"/>
                </a:lnTo>
                <a:lnTo>
                  <a:pt x="20" y="33"/>
                </a:lnTo>
                <a:lnTo>
                  <a:pt x="34" y="55"/>
                </a:lnTo>
                <a:lnTo>
                  <a:pt x="49" y="80"/>
                </a:lnTo>
                <a:lnTo>
                  <a:pt x="64" y="105"/>
                </a:lnTo>
                <a:lnTo>
                  <a:pt x="79" y="131"/>
                </a:lnTo>
                <a:lnTo>
                  <a:pt x="90" y="156"/>
                </a:lnTo>
                <a:lnTo>
                  <a:pt x="98" y="178"/>
                </a:lnTo>
                <a:lnTo>
                  <a:pt x="108" y="220"/>
                </a:lnTo>
                <a:lnTo>
                  <a:pt x="111" y="261"/>
                </a:lnTo>
                <a:lnTo>
                  <a:pt x="108" y="300"/>
                </a:lnTo>
                <a:lnTo>
                  <a:pt x="98" y="339"/>
                </a:lnTo>
                <a:lnTo>
                  <a:pt x="90" y="359"/>
                </a:lnTo>
                <a:lnTo>
                  <a:pt x="79" y="378"/>
                </a:lnTo>
                <a:lnTo>
                  <a:pt x="65" y="398"/>
                </a:lnTo>
                <a:lnTo>
                  <a:pt x="51" y="418"/>
                </a:lnTo>
                <a:lnTo>
                  <a:pt x="36" y="437"/>
                </a:lnTo>
                <a:lnTo>
                  <a:pt x="21" y="454"/>
                </a:lnTo>
                <a:lnTo>
                  <a:pt x="10" y="469"/>
                </a:lnTo>
                <a:lnTo>
                  <a:pt x="0" y="48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Freeform 46"/>
          <p:cNvSpPr>
            <a:spLocks/>
          </p:cNvSpPr>
          <p:nvPr/>
        </p:nvSpPr>
        <p:spPr bwMode="auto">
          <a:xfrm>
            <a:off x="7893051" y="5246689"/>
            <a:ext cx="176213" cy="765175"/>
          </a:xfrm>
          <a:custGeom>
            <a:avLst/>
            <a:gdLst>
              <a:gd name="T0" fmla="*/ 0 w 111"/>
              <a:gd name="T1" fmla="*/ 0 h 482"/>
              <a:gd name="T2" fmla="*/ 2147483647 w 111"/>
              <a:gd name="T3" fmla="*/ 2147483647 h 482"/>
              <a:gd name="T4" fmla="*/ 2147483647 w 111"/>
              <a:gd name="T5" fmla="*/ 2147483647 h 482"/>
              <a:gd name="T6" fmla="*/ 2147483647 w 111"/>
              <a:gd name="T7" fmla="*/ 2147483647 h 482"/>
              <a:gd name="T8" fmla="*/ 2147483647 w 111"/>
              <a:gd name="T9" fmla="*/ 2147483647 h 482"/>
              <a:gd name="T10" fmla="*/ 2147483647 w 111"/>
              <a:gd name="T11" fmla="*/ 2147483647 h 482"/>
              <a:gd name="T12" fmla="*/ 2147483647 w 111"/>
              <a:gd name="T13" fmla="*/ 2147483647 h 482"/>
              <a:gd name="T14" fmla="*/ 2147483647 w 111"/>
              <a:gd name="T15" fmla="*/ 2147483647 h 482"/>
              <a:gd name="T16" fmla="*/ 2147483647 w 111"/>
              <a:gd name="T17" fmla="*/ 2147483647 h 482"/>
              <a:gd name="T18" fmla="*/ 2147483647 w 111"/>
              <a:gd name="T19" fmla="*/ 2147483647 h 482"/>
              <a:gd name="T20" fmla="*/ 2147483647 w 111"/>
              <a:gd name="T21" fmla="*/ 2147483647 h 482"/>
              <a:gd name="T22" fmla="*/ 2147483647 w 111"/>
              <a:gd name="T23" fmla="*/ 2147483647 h 482"/>
              <a:gd name="T24" fmla="*/ 2147483647 w 111"/>
              <a:gd name="T25" fmla="*/ 2147483647 h 482"/>
              <a:gd name="T26" fmla="*/ 2147483647 w 111"/>
              <a:gd name="T27" fmla="*/ 2147483647 h 482"/>
              <a:gd name="T28" fmla="*/ 2147483647 w 111"/>
              <a:gd name="T29" fmla="*/ 2147483647 h 482"/>
              <a:gd name="T30" fmla="*/ 2147483647 w 111"/>
              <a:gd name="T31" fmla="*/ 2147483647 h 482"/>
              <a:gd name="T32" fmla="*/ 2147483647 w 111"/>
              <a:gd name="T33" fmla="*/ 2147483647 h 482"/>
              <a:gd name="T34" fmla="*/ 2147483647 w 111"/>
              <a:gd name="T35" fmla="*/ 2147483647 h 482"/>
              <a:gd name="T36" fmla="*/ 2147483647 w 111"/>
              <a:gd name="T37" fmla="*/ 2147483647 h 482"/>
              <a:gd name="T38" fmla="*/ 2147483647 w 111"/>
              <a:gd name="T39" fmla="*/ 2147483647 h 482"/>
              <a:gd name="T40" fmla="*/ 0 w 111"/>
              <a:gd name="T41" fmla="*/ 2147483647 h 4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1"/>
              <a:gd name="T64" fmla="*/ 0 h 482"/>
              <a:gd name="T65" fmla="*/ 111 w 111"/>
              <a:gd name="T66" fmla="*/ 482 h 4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1" h="482">
                <a:moveTo>
                  <a:pt x="0" y="0"/>
                </a:moveTo>
                <a:lnTo>
                  <a:pt x="8" y="14"/>
                </a:lnTo>
                <a:lnTo>
                  <a:pt x="20" y="32"/>
                </a:lnTo>
                <a:lnTo>
                  <a:pt x="35" y="54"/>
                </a:lnTo>
                <a:lnTo>
                  <a:pt x="49" y="80"/>
                </a:lnTo>
                <a:lnTo>
                  <a:pt x="64" y="105"/>
                </a:lnTo>
                <a:lnTo>
                  <a:pt x="79" y="131"/>
                </a:lnTo>
                <a:lnTo>
                  <a:pt x="90" y="156"/>
                </a:lnTo>
                <a:lnTo>
                  <a:pt x="98" y="178"/>
                </a:lnTo>
                <a:lnTo>
                  <a:pt x="108" y="220"/>
                </a:lnTo>
                <a:lnTo>
                  <a:pt x="111" y="261"/>
                </a:lnTo>
                <a:lnTo>
                  <a:pt x="108" y="300"/>
                </a:lnTo>
                <a:lnTo>
                  <a:pt x="98" y="339"/>
                </a:lnTo>
                <a:lnTo>
                  <a:pt x="90" y="359"/>
                </a:lnTo>
                <a:lnTo>
                  <a:pt x="79" y="377"/>
                </a:lnTo>
                <a:lnTo>
                  <a:pt x="66" y="398"/>
                </a:lnTo>
                <a:lnTo>
                  <a:pt x="51" y="418"/>
                </a:lnTo>
                <a:lnTo>
                  <a:pt x="36" y="437"/>
                </a:lnTo>
                <a:lnTo>
                  <a:pt x="21" y="454"/>
                </a:lnTo>
                <a:lnTo>
                  <a:pt x="10" y="469"/>
                </a:lnTo>
                <a:lnTo>
                  <a:pt x="0" y="48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Rectangle 48"/>
          <p:cNvSpPr>
            <a:spLocks noChangeArrowheads="1"/>
          </p:cNvSpPr>
          <p:nvPr/>
        </p:nvSpPr>
        <p:spPr bwMode="auto">
          <a:xfrm>
            <a:off x="7516813" y="4149725"/>
            <a:ext cx="176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9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185" name="Rectangle 51"/>
          <p:cNvSpPr>
            <a:spLocks noChangeArrowheads="1"/>
          </p:cNvSpPr>
          <p:nvPr/>
        </p:nvSpPr>
        <p:spPr bwMode="auto">
          <a:xfrm>
            <a:off x="7464426" y="5132388"/>
            <a:ext cx="176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9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186" name="Rectangle 54"/>
          <p:cNvSpPr>
            <a:spLocks noChangeArrowheads="1"/>
          </p:cNvSpPr>
          <p:nvPr/>
        </p:nvSpPr>
        <p:spPr bwMode="auto">
          <a:xfrm>
            <a:off x="7594601" y="6097588"/>
            <a:ext cx="161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9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187" name="Rectangle 57"/>
          <p:cNvSpPr>
            <a:spLocks noChangeArrowheads="1"/>
          </p:cNvSpPr>
          <p:nvPr/>
        </p:nvSpPr>
        <p:spPr bwMode="auto">
          <a:xfrm>
            <a:off x="9491663" y="4860925"/>
            <a:ext cx="176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9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" name="云形 1"/>
          <p:cNvSpPr/>
          <p:nvPr/>
        </p:nvSpPr>
        <p:spPr>
          <a:xfrm>
            <a:off x="7043351" y="1779373"/>
            <a:ext cx="4028303" cy="18535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这里看到的图建模过程，应该被深刻理解和记忆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1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图中节点在哈密尔顿回路中的特质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2" y="1690688"/>
            <a:ext cx="5389438" cy="3122156"/>
          </a:xfrm>
        </p:spPr>
      </p:pic>
      <p:sp>
        <p:nvSpPr>
          <p:cNvPr id="5" name="文本框 4"/>
          <p:cNvSpPr txBox="1"/>
          <p:nvPr/>
        </p:nvSpPr>
        <p:spPr>
          <a:xfrm>
            <a:off x="639791" y="5240912"/>
            <a:ext cx="603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这张图会是哈密尔顿图吗？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6921264" y="3251766"/>
            <a:ext cx="42877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任何一点在哈密顿回路中均贡献且仅仅贡献两个度！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921264" y="1898730"/>
            <a:ext cx="4287795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哈密顿图必定包含一个长度为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的回路！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2234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Peterson</a:t>
            </a:r>
            <a:r>
              <a:rPr lang="zh-CN" altLang="en-US" dirty="0" smtClean="0"/>
              <a:t>图不是哈密尔顿图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79" y="1690688"/>
            <a:ext cx="5036442" cy="3903242"/>
          </a:xfrm>
        </p:spPr>
      </p:pic>
      <p:sp>
        <p:nvSpPr>
          <p:cNvPr id="5" name="文本框 4"/>
          <p:cNvSpPr txBox="1"/>
          <p:nvPr/>
        </p:nvSpPr>
        <p:spPr>
          <a:xfrm>
            <a:off x="4028767" y="571217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每个点用且仅用两条边！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614221" y="2539197"/>
            <a:ext cx="2446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令：</a:t>
            </a:r>
            <a:endParaRPr lang="en-US" altLang="zh-CN" sz="2800" dirty="0" smtClean="0"/>
          </a:p>
          <a:p>
            <a:r>
              <a:rPr lang="zh-CN" altLang="en-US" sz="2800" dirty="0" smtClean="0"/>
              <a:t>外环为</a:t>
            </a:r>
            <a:r>
              <a:rPr lang="en-US" altLang="zh-CN" sz="2800" dirty="0" smtClean="0"/>
              <a:t>C1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zh-CN" altLang="en-US" sz="2800" dirty="0" smtClean="0"/>
              <a:t>内环为</a:t>
            </a:r>
            <a:r>
              <a:rPr lang="en-US" altLang="zh-CN" sz="2800" dirty="0" smtClean="0"/>
              <a:t>C2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950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779" y="13085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反证法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构造法：假设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是哈密顿回路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84" y="1238787"/>
            <a:ext cx="4512275" cy="34970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48809" y="4735800"/>
            <a:ext cx="64395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C</a:t>
            </a:r>
            <a:r>
              <a:rPr lang="zh-CN" altLang="en-US" sz="3600" dirty="0" smtClean="0"/>
              <a:t>最多包含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条</a:t>
            </a:r>
            <a:r>
              <a:rPr lang="en-US" altLang="zh-CN" sz="3600" dirty="0" err="1" smtClean="0"/>
              <a:t>u</a:t>
            </a:r>
            <a:r>
              <a:rPr lang="en-US" altLang="zh-CN" sz="3600" baseline="-25000" dirty="0" err="1" smtClean="0"/>
              <a:t>i</a:t>
            </a:r>
            <a:r>
              <a:rPr lang="en-US" altLang="zh-CN" sz="3600" dirty="0" err="1" smtClean="0"/>
              <a:t>v</a:t>
            </a:r>
            <a:r>
              <a:rPr lang="en-US" altLang="zh-CN" sz="3600" baseline="-25000" dirty="0" err="1"/>
              <a:t>i</a:t>
            </a:r>
            <a:r>
              <a:rPr lang="zh-CN" altLang="en-US" sz="3600" dirty="0" smtClean="0"/>
              <a:t>边</a:t>
            </a:r>
            <a:r>
              <a:rPr lang="en-US" altLang="zh-CN" sz="3600" dirty="0" smtClean="0"/>
              <a:t>=》</a:t>
            </a:r>
          </a:p>
          <a:p>
            <a:r>
              <a:rPr lang="en-US" altLang="zh-CN" sz="3600" dirty="0" smtClean="0"/>
              <a:t>C1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C2</a:t>
            </a:r>
            <a:r>
              <a:rPr lang="zh-CN" altLang="en-US" sz="3600" dirty="0" smtClean="0"/>
              <a:t>中最少贡献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条边</a:t>
            </a:r>
            <a:r>
              <a:rPr lang="en-US" altLang="zh-CN" sz="3600" dirty="0" smtClean="0"/>
              <a:t>=》</a:t>
            </a:r>
          </a:p>
          <a:p>
            <a:r>
              <a:rPr lang="zh-CN" altLang="en-US" sz="3600" dirty="0" smtClean="0"/>
              <a:t>不失一般性，</a:t>
            </a:r>
            <a:r>
              <a:rPr lang="en-US" altLang="zh-CN" sz="3600" dirty="0" smtClean="0"/>
              <a:t>C1</a:t>
            </a:r>
            <a:r>
              <a:rPr lang="zh-CN" altLang="en-US" sz="3600" dirty="0" smtClean="0"/>
              <a:t>至少贡献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条边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9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反证法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构造法：假设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是哈密顿回路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75" y="2165778"/>
            <a:ext cx="5389605" cy="41769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19303" y="1642558"/>
            <a:ext cx="44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）外环显然不能贡献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条边</a:t>
            </a:r>
            <a:endParaRPr lang="zh-CN" altLang="en-US" sz="2800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978876" y="2854411"/>
            <a:ext cx="1445740" cy="90204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34930" y="5795320"/>
            <a:ext cx="1952367" cy="2471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669277" y="2829699"/>
            <a:ext cx="1460572" cy="93710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587180" y="4046013"/>
            <a:ext cx="542669" cy="160102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3867665" y="4046013"/>
            <a:ext cx="562746" cy="160102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71" y="1409302"/>
            <a:ext cx="3652869" cy="25829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反证法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构造法：假设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是哈密顿回路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18" y="2348845"/>
            <a:ext cx="3652869" cy="258299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1549989"/>
            <a:ext cx="306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）外环贡献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条边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836893" y="4931836"/>
            <a:ext cx="2469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u4,v4</a:t>
            </a:r>
            <a:r>
              <a:rPr lang="zh-CN" altLang="en-US" sz="2800" dirty="0" smtClean="0"/>
              <a:t>边和</a:t>
            </a:r>
            <a:r>
              <a:rPr lang="en-US" altLang="zh-CN" sz="2800" dirty="0" smtClean="0"/>
              <a:t>u3,v3</a:t>
            </a:r>
            <a:r>
              <a:rPr lang="zh-CN" altLang="en-US" sz="2800" dirty="0" smtClean="0"/>
              <a:t>边必须贡献出来</a:t>
            </a:r>
            <a:endParaRPr lang="zh-CN" altLang="en-US" sz="2800" dirty="0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86" y="3992293"/>
            <a:ext cx="3652869" cy="2582991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7080422" y="5807676"/>
            <a:ext cx="1368874" cy="383804"/>
            <a:chOff x="7080422" y="5807676"/>
            <a:chExt cx="1368874" cy="383804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7080422" y="5807676"/>
              <a:ext cx="321275" cy="37070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 flipV="1">
              <a:off x="7997916" y="5807676"/>
              <a:ext cx="451380" cy="38380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6966227" y="3176432"/>
            <a:ext cx="1292591" cy="450806"/>
            <a:chOff x="7105135" y="5727572"/>
            <a:chExt cx="1292591" cy="450806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7105135" y="5727572"/>
              <a:ext cx="383310" cy="41895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8136824" y="5727572"/>
              <a:ext cx="260902" cy="45080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7349537" y="2288262"/>
            <a:ext cx="546431" cy="790835"/>
            <a:chOff x="7349537" y="2288262"/>
            <a:chExt cx="546431" cy="875069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7349537" y="2288262"/>
              <a:ext cx="246081" cy="875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7699806" y="2314224"/>
              <a:ext cx="196162" cy="8491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 flipV="1">
            <a:off x="7476149" y="5112982"/>
            <a:ext cx="747457" cy="60969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42425" y="5098888"/>
            <a:ext cx="885942" cy="1409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7157882" y="5105935"/>
            <a:ext cx="754015" cy="64056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1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38" y="2454064"/>
            <a:ext cx="9421318" cy="2994749"/>
          </a:xfrm>
        </p:spPr>
      </p:pic>
      <p:sp>
        <p:nvSpPr>
          <p:cNvPr id="5" name="文本框 4"/>
          <p:cNvSpPr txBox="1"/>
          <p:nvPr/>
        </p:nvSpPr>
        <p:spPr>
          <a:xfrm>
            <a:off x="838200" y="1798409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）外环贡献了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条边：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460514" y="2449126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3.2: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507524" y="5556534"/>
            <a:ext cx="3781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观察</a:t>
            </a:r>
            <a:r>
              <a:rPr lang="en-US" altLang="zh-CN" sz="2400" dirty="0" smtClean="0"/>
              <a:t>u</a:t>
            </a:r>
            <a:r>
              <a:rPr lang="en-US" altLang="zh-CN" sz="2400" baseline="-25000" dirty="0"/>
              <a:t>1</a:t>
            </a:r>
            <a:r>
              <a:rPr lang="zh-CN" altLang="en-US" sz="2400" dirty="0" smtClean="0"/>
              <a:t>节点：</a:t>
            </a:r>
            <a:endParaRPr lang="en-US" altLang="zh-CN" sz="2400" dirty="0" smtClean="0"/>
          </a:p>
          <a:p>
            <a:r>
              <a:rPr lang="en-US" altLang="zh-CN" sz="2400" dirty="0" smtClean="0"/>
              <a:t>u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中必须包含的边</a:t>
            </a:r>
            <a:endParaRPr lang="en-US" altLang="zh-CN" sz="2400" dirty="0" smtClean="0"/>
          </a:p>
          <a:p>
            <a:r>
              <a:rPr lang="en-US" altLang="zh-CN" sz="2400" dirty="0" smtClean="0"/>
              <a:t>u</a:t>
            </a:r>
            <a:r>
              <a:rPr lang="en-US" altLang="zh-CN" sz="2400" baseline="-25000" dirty="0"/>
              <a:t>1</a:t>
            </a:r>
            <a:r>
              <a:rPr lang="zh-CN" altLang="en-US" sz="2400" dirty="0" smtClean="0"/>
              <a:t>只贡献了一个度</a:t>
            </a:r>
            <a:endParaRPr lang="zh-CN" altLang="en-US" sz="2400" dirty="0"/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3348154" y="3033901"/>
            <a:ext cx="527" cy="48777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127115" y="4609070"/>
            <a:ext cx="299296" cy="34825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8241957" y="4609071"/>
            <a:ext cx="219605" cy="41987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535256" y="3748985"/>
            <a:ext cx="591859" cy="798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461562" y="3710238"/>
            <a:ext cx="530814" cy="3874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07524" y="2500230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3.1:</a:t>
            </a:r>
            <a:endParaRPr lang="zh-CN" altLang="en-US" sz="3200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7426411" y="3556021"/>
            <a:ext cx="337826" cy="10530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7824440" y="3556021"/>
            <a:ext cx="294476" cy="98683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228332" y="5556534"/>
            <a:ext cx="427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观察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节点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必须贡献两个度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1620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4" y="1256455"/>
            <a:ext cx="11163492" cy="1820735"/>
          </a:xfrm>
        </p:spPr>
      </p:pic>
      <p:grpSp>
        <p:nvGrpSpPr>
          <p:cNvPr id="2" name="组合 1"/>
          <p:cNvGrpSpPr/>
          <p:nvPr/>
        </p:nvGrpSpPr>
        <p:grpSpPr>
          <a:xfrm>
            <a:off x="3764220" y="3682314"/>
            <a:ext cx="5194429" cy="2290455"/>
            <a:chOff x="8064372" y="1147958"/>
            <a:chExt cx="3805881" cy="1989438"/>
          </a:xfrm>
        </p:grpSpPr>
        <p:sp>
          <p:nvSpPr>
            <p:cNvPr id="6" name="云形 5"/>
            <p:cNvSpPr/>
            <p:nvPr/>
          </p:nvSpPr>
          <p:spPr>
            <a:xfrm>
              <a:off x="8064372" y="1147958"/>
              <a:ext cx="3805881" cy="1989438"/>
            </a:xfrm>
            <a:prstGeom prst="cloud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439754" y="1562267"/>
              <a:ext cx="3430499" cy="1363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你能解释一下，这个定理背后的物理（直观）原理吗？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07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701" y="3228885"/>
            <a:ext cx="8136829" cy="2823873"/>
          </a:xfrm>
          <a:prstGeom prst="rect">
            <a:avLst/>
          </a:prstGeom>
        </p:spPr>
      </p:pic>
      <p:pic>
        <p:nvPicPr>
          <p:cNvPr id="3" name="内容占位符 2" descr="屏幕剪辑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1" y="547729"/>
            <a:ext cx="11163492" cy="1820735"/>
          </a:xfrm>
        </p:spPr>
      </p:pic>
      <p:grpSp>
        <p:nvGrpSpPr>
          <p:cNvPr id="4" name="组合 3"/>
          <p:cNvGrpSpPr/>
          <p:nvPr/>
        </p:nvGrpSpPr>
        <p:grpSpPr>
          <a:xfrm>
            <a:off x="467861" y="2082972"/>
            <a:ext cx="3805881" cy="1989438"/>
            <a:chOff x="442591" y="1602345"/>
            <a:chExt cx="3805881" cy="1989438"/>
          </a:xfrm>
        </p:grpSpPr>
        <p:sp>
          <p:nvSpPr>
            <p:cNvPr id="8" name="云形 7"/>
            <p:cNvSpPr/>
            <p:nvPr/>
          </p:nvSpPr>
          <p:spPr>
            <a:xfrm>
              <a:off x="442591" y="1602345"/>
              <a:ext cx="3805881" cy="1989438"/>
            </a:xfrm>
            <a:prstGeom prst="cloud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17973" y="1966772"/>
              <a:ext cx="34304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这个定理被称为</a:t>
              </a:r>
              <a:r>
                <a:rPr lang="en-US" altLang="zh-CN" sz="2400" b="1" dirty="0" smtClean="0"/>
                <a:t>H</a:t>
              </a:r>
              <a:r>
                <a:rPr lang="zh-CN" altLang="en-US" sz="2400" b="1" dirty="0" smtClean="0"/>
                <a:t>图的必要条件定理，如何理解和应用这个定理？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893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76250"/>
            <a:ext cx="8229600" cy="941388"/>
          </a:xfrm>
        </p:spPr>
        <p:txBody>
          <a:bodyPr/>
          <a:lstStyle/>
          <a:p>
            <a:r>
              <a:rPr lang="zh-CN" altLang="en-US" smtClean="0"/>
              <a:t>必要条件的应用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0563" y="1254126"/>
            <a:ext cx="8229600" cy="4411663"/>
          </a:xfr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z="2100"/>
          </a:p>
          <a:p>
            <a:endParaRPr lang="en-US" altLang="zh-CN" sz="2100"/>
          </a:p>
        </p:txBody>
      </p:sp>
      <p:sp>
        <p:nvSpPr>
          <p:cNvPr id="32772" name="Line 9"/>
          <p:cNvSpPr>
            <a:spLocks noChangeShapeType="1"/>
          </p:cNvSpPr>
          <p:nvPr/>
        </p:nvSpPr>
        <p:spPr bwMode="auto">
          <a:xfrm>
            <a:off x="3705225" y="3079750"/>
            <a:ext cx="1588" cy="615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3" name="Line 10"/>
          <p:cNvSpPr>
            <a:spLocks noChangeShapeType="1"/>
          </p:cNvSpPr>
          <p:nvPr/>
        </p:nvSpPr>
        <p:spPr bwMode="auto">
          <a:xfrm>
            <a:off x="3970339" y="2905126"/>
            <a:ext cx="541337" cy="220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Line 11"/>
          <p:cNvSpPr>
            <a:spLocks noChangeShapeType="1"/>
          </p:cNvSpPr>
          <p:nvPr/>
        </p:nvSpPr>
        <p:spPr bwMode="auto">
          <a:xfrm flipH="1">
            <a:off x="3860800" y="2195514"/>
            <a:ext cx="338138" cy="454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12"/>
          <p:cNvSpPr>
            <a:spLocks noChangeShapeType="1"/>
          </p:cNvSpPr>
          <p:nvPr/>
        </p:nvSpPr>
        <p:spPr bwMode="auto">
          <a:xfrm>
            <a:off x="3173413" y="2208214"/>
            <a:ext cx="385762" cy="441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13"/>
          <p:cNvSpPr>
            <a:spLocks noChangeShapeType="1"/>
          </p:cNvSpPr>
          <p:nvPr/>
        </p:nvSpPr>
        <p:spPr bwMode="auto">
          <a:xfrm flipV="1">
            <a:off x="2873375" y="2940051"/>
            <a:ext cx="590550" cy="150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Freeform 14"/>
          <p:cNvSpPr>
            <a:spLocks/>
          </p:cNvSpPr>
          <p:nvPr/>
        </p:nvSpPr>
        <p:spPr bwMode="auto">
          <a:xfrm>
            <a:off x="2836864" y="2149475"/>
            <a:ext cx="1711325" cy="1593850"/>
          </a:xfrm>
          <a:custGeom>
            <a:avLst/>
            <a:gdLst>
              <a:gd name="T0" fmla="*/ 2147483647 w 1078"/>
              <a:gd name="T1" fmla="*/ 1549896888 h 1004"/>
              <a:gd name="T2" fmla="*/ 2147483647 w 1078"/>
              <a:gd name="T3" fmla="*/ 0 h 1004"/>
              <a:gd name="T4" fmla="*/ 516632825 w 1078"/>
              <a:gd name="T5" fmla="*/ 17641888 h 1004"/>
              <a:gd name="T6" fmla="*/ 0 w 1078"/>
              <a:gd name="T7" fmla="*/ 1549896888 h 1004"/>
              <a:gd name="T8" fmla="*/ 1338203763 w 1078"/>
              <a:gd name="T9" fmla="*/ 2147483647 h 1004"/>
              <a:gd name="T10" fmla="*/ 2147483647 w 1078"/>
              <a:gd name="T11" fmla="*/ 1549896888 h 10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8" h="1004">
                <a:moveTo>
                  <a:pt x="1078" y="615"/>
                </a:moveTo>
                <a:lnTo>
                  <a:pt x="873" y="0"/>
                </a:lnTo>
                <a:lnTo>
                  <a:pt x="205" y="7"/>
                </a:lnTo>
                <a:lnTo>
                  <a:pt x="0" y="615"/>
                </a:lnTo>
                <a:lnTo>
                  <a:pt x="531" y="1004"/>
                </a:lnTo>
                <a:lnTo>
                  <a:pt x="1078" y="61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Freeform 15"/>
          <p:cNvSpPr>
            <a:spLocks/>
          </p:cNvSpPr>
          <p:nvPr/>
        </p:nvSpPr>
        <p:spPr bwMode="auto">
          <a:xfrm>
            <a:off x="3149600" y="2346325"/>
            <a:ext cx="1073150" cy="977900"/>
          </a:xfrm>
          <a:custGeom>
            <a:avLst/>
            <a:gdLst>
              <a:gd name="T0" fmla="*/ 345262200 w 676"/>
              <a:gd name="T1" fmla="*/ 1534775950 h 616"/>
              <a:gd name="T2" fmla="*/ 1416327813 w 676"/>
              <a:gd name="T3" fmla="*/ 1552416250 h 616"/>
              <a:gd name="T4" fmla="*/ 1703625625 w 676"/>
              <a:gd name="T5" fmla="*/ 592237513 h 616"/>
              <a:gd name="T6" fmla="*/ 841732188 w 676"/>
              <a:gd name="T7" fmla="*/ 0 h 616"/>
              <a:gd name="T8" fmla="*/ 0 w 676"/>
              <a:gd name="T9" fmla="*/ 574595625 h 616"/>
              <a:gd name="T10" fmla="*/ 345262200 w 676"/>
              <a:gd name="T11" fmla="*/ 1534775950 h 6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76" h="616">
                <a:moveTo>
                  <a:pt x="137" y="609"/>
                </a:moveTo>
                <a:lnTo>
                  <a:pt x="562" y="616"/>
                </a:lnTo>
                <a:lnTo>
                  <a:pt x="676" y="235"/>
                </a:lnTo>
                <a:lnTo>
                  <a:pt x="334" y="0"/>
                </a:lnTo>
                <a:lnTo>
                  <a:pt x="0" y="228"/>
                </a:lnTo>
                <a:lnTo>
                  <a:pt x="137" y="60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Freeform 16"/>
          <p:cNvSpPr>
            <a:spLocks/>
          </p:cNvSpPr>
          <p:nvPr/>
        </p:nvSpPr>
        <p:spPr bwMode="auto">
          <a:xfrm>
            <a:off x="3475039" y="2660650"/>
            <a:ext cx="422275" cy="395288"/>
          </a:xfrm>
          <a:custGeom>
            <a:avLst/>
            <a:gdLst>
              <a:gd name="T0" fmla="*/ 0 w 266"/>
              <a:gd name="T1" fmla="*/ 388104553 h 249"/>
              <a:gd name="T2" fmla="*/ 345262200 w 266"/>
              <a:gd name="T3" fmla="*/ 627520494 h 249"/>
              <a:gd name="T4" fmla="*/ 670361563 w 266"/>
              <a:gd name="T5" fmla="*/ 370464231 h 249"/>
              <a:gd name="T6" fmla="*/ 536794075 w 266"/>
              <a:gd name="T7" fmla="*/ 0 h 249"/>
              <a:gd name="T8" fmla="*/ 115927188 w 266"/>
              <a:gd name="T9" fmla="*/ 0 h 249"/>
              <a:gd name="T10" fmla="*/ 0 w 266"/>
              <a:gd name="T11" fmla="*/ 388104553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6" h="249">
                <a:moveTo>
                  <a:pt x="0" y="154"/>
                </a:moveTo>
                <a:lnTo>
                  <a:pt x="137" y="249"/>
                </a:lnTo>
                <a:lnTo>
                  <a:pt x="266" y="147"/>
                </a:lnTo>
                <a:lnTo>
                  <a:pt x="213" y="0"/>
                </a:lnTo>
                <a:lnTo>
                  <a:pt x="46" y="0"/>
                </a:lnTo>
                <a:lnTo>
                  <a:pt x="0" y="154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Oval 17"/>
          <p:cNvSpPr>
            <a:spLocks noChangeArrowheads="1"/>
          </p:cNvSpPr>
          <p:nvPr/>
        </p:nvSpPr>
        <p:spPr bwMode="auto">
          <a:xfrm>
            <a:off x="3113089" y="2125664"/>
            <a:ext cx="109537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1" name="Oval 18"/>
          <p:cNvSpPr>
            <a:spLocks noChangeArrowheads="1"/>
          </p:cNvSpPr>
          <p:nvPr/>
        </p:nvSpPr>
        <p:spPr bwMode="auto">
          <a:xfrm>
            <a:off x="4175125" y="2114551"/>
            <a:ext cx="107950" cy="936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2" name="Oval 19"/>
          <p:cNvSpPr>
            <a:spLocks noChangeArrowheads="1"/>
          </p:cNvSpPr>
          <p:nvPr/>
        </p:nvSpPr>
        <p:spPr bwMode="auto">
          <a:xfrm>
            <a:off x="2800350" y="3068639"/>
            <a:ext cx="96838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3" name="Oval 20"/>
          <p:cNvSpPr>
            <a:spLocks noChangeArrowheads="1"/>
          </p:cNvSpPr>
          <p:nvPr/>
        </p:nvSpPr>
        <p:spPr bwMode="auto">
          <a:xfrm>
            <a:off x="4500563" y="3090863"/>
            <a:ext cx="107950" cy="936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4" name="Oval 21"/>
          <p:cNvSpPr>
            <a:spLocks noChangeArrowheads="1"/>
          </p:cNvSpPr>
          <p:nvPr/>
        </p:nvSpPr>
        <p:spPr bwMode="auto">
          <a:xfrm>
            <a:off x="3644900" y="3660776"/>
            <a:ext cx="107950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5" name="Oval 22"/>
          <p:cNvSpPr>
            <a:spLocks noChangeArrowheads="1"/>
          </p:cNvSpPr>
          <p:nvPr/>
        </p:nvSpPr>
        <p:spPr bwMode="auto">
          <a:xfrm>
            <a:off x="3619500" y="2312989"/>
            <a:ext cx="96838" cy="10318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6" name="Oval 23"/>
          <p:cNvSpPr>
            <a:spLocks noChangeArrowheads="1"/>
          </p:cNvSpPr>
          <p:nvPr/>
        </p:nvSpPr>
        <p:spPr bwMode="auto">
          <a:xfrm>
            <a:off x="3101975" y="2649539"/>
            <a:ext cx="107950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7" name="Oval 24"/>
          <p:cNvSpPr>
            <a:spLocks noChangeArrowheads="1"/>
          </p:cNvSpPr>
          <p:nvPr/>
        </p:nvSpPr>
        <p:spPr bwMode="auto">
          <a:xfrm>
            <a:off x="3343275" y="3254376"/>
            <a:ext cx="96838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8" name="Oval 25"/>
          <p:cNvSpPr>
            <a:spLocks noChangeArrowheads="1"/>
          </p:cNvSpPr>
          <p:nvPr/>
        </p:nvSpPr>
        <p:spPr bwMode="auto">
          <a:xfrm>
            <a:off x="3981450" y="3278189"/>
            <a:ext cx="109538" cy="92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9" name="Oval 26"/>
          <p:cNvSpPr>
            <a:spLocks noChangeArrowheads="1"/>
          </p:cNvSpPr>
          <p:nvPr/>
        </p:nvSpPr>
        <p:spPr bwMode="auto">
          <a:xfrm>
            <a:off x="4162425" y="2684464"/>
            <a:ext cx="109538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0" name="Oval 27"/>
          <p:cNvSpPr>
            <a:spLocks noChangeArrowheads="1"/>
          </p:cNvSpPr>
          <p:nvPr/>
        </p:nvSpPr>
        <p:spPr bwMode="auto">
          <a:xfrm>
            <a:off x="3535364" y="2625726"/>
            <a:ext cx="109537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1" name="Oval 28"/>
          <p:cNvSpPr>
            <a:spLocks noChangeArrowheads="1"/>
          </p:cNvSpPr>
          <p:nvPr/>
        </p:nvSpPr>
        <p:spPr bwMode="auto">
          <a:xfrm>
            <a:off x="3776664" y="2625726"/>
            <a:ext cx="109537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2" name="Oval 29"/>
          <p:cNvSpPr>
            <a:spLocks noChangeArrowheads="1"/>
          </p:cNvSpPr>
          <p:nvPr/>
        </p:nvSpPr>
        <p:spPr bwMode="auto">
          <a:xfrm>
            <a:off x="3873500" y="2859089"/>
            <a:ext cx="107950" cy="92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3" name="Oval 30"/>
          <p:cNvSpPr>
            <a:spLocks noChangeArrowheads="1"/>
          </p:cNvSpPr>
          <p:nvPr/>
        </p:nvSpPr>
        <p:spPr bwMode="auto">
          <a:xfrm>
            <a:off x="3451225" y="2870201"/>
            <a:ext cx="107950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4" name="Oval 31"/>
          <p:cNvSpPr>
            <a:spLocks noChangeArrowheads="1"/>
          </p:cNvSpPr>
          <p:nvPr/>
        </p:nvSpPr>
        <p:spPr bwMode="auto">
          <a:xfrm>
            <a:off x="3668714" y="2998789"/>
            <a:ext cx="96837" cy="92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5" name="Oval 32"/>
          <p:cNvSpPr>
            <a:spLocks noChangeArrowheads="1"/>
          </p:cNvSpPr>
          <p:nvPr/>
        </p:nvSpPr>
        <p:spPr bwMode="auto">
          <a:xfrm>
            <a:off x="3379788" y="2474913"/>
            <a:ext cx="95250" cy="9366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6" name="Oval 33"/>
          <p:cNvSpPr>
            <a:spLocks noChangeArrowheads="1"/>
          </p:cNvSpPr>
          <p:nvPr/>
        </p:nvSpPr>
        <p:spPr bwMode="auto">
          <a:xfrm>
            <a:off x="3897313" y="2486026"/>
            <a:ext cx="107950" cy="1047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7" name="Oval 34"/>
          <p:cNvSpPr>
            <a:spLocks noChangeArrowheads="1"/>
          </p:cNvSpPr>
          <p:nvPr/>
        </p:nvSpPr>
        <p:spPr bwMode="auto">
          <a:xfrm>
            <a:off x="4114800" y="2940051"/>
            <a:ext cx="96838" cy="9366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8" name="Oval 35"/>
          <p:cNvSpPr>
            <a:spLocks noChangeArrowheads="1"/>
          </p:cNvSpPr>
          <p:nvPr/>
        </p:nvSpPr>
        <p:spPr bwMode="auto">
          <a:xfrm>
            <a:off x="3644900" y="3278189"/>
            <a:ext cx="107950" cy="1047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9" name="Oval 36"/>
          <p:cNvSpPr>
            <a:spLocks noChangeArrowheads="1"/>
          </p:cNvSpPr>
          <p:nvPr/>
        </p:nvSpPr>
        <p:spPr bwMode="auto">
          <a:xfrm>
            <a:off x="3209925" y="2963864"/>
            <a:ext cx="109538" cy="1047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00" name="Freeform 37"/>
          <p:cNvSpPr>
            <a:spLocks/>
          </p:cNvSpPr>
          <p:nvPr/>
        </p:nvSpPr>
        <p:spPr bwMode="auto">
          <a:xfrm>
            <a:off x="5978525" y="2797175"/>
            <a:ext cx="482600" cy="465138"/>
          </a:xfrm>
          <a:custGeom>
            <a:avLst/>
            <a:gdLst>
              <a:gd name="T0" fmla="*/ 0 w 304"/>
              <a:gd name="T1" fmla="*/ 0 h 293"/>
              <a:gd name="T2" fmla="*/ 40322500 w 304"/>
              <a:gd name="T3" fmla="*/ 0 h 293"/>
              <a:gd name="T4" fmla="*/ 78125638 w 304"/>
              <a:gd name="T5" fmla="*/ 0 h 293"/>
              <a:gd name="T6" fmla="*/ 136088438 w 304"/>
              <a:gd name="T7" fmla="*/ 37803178 h 293"/>
              <a:gd name="T8" fmla="*/ 231854375 w 304"/>
              <a:gd name="T9" fmla="*/ 110886994 h 293"/>
              <a:gd name="T10" fmla="*/ 327620313 w 304"/>
              <a:gd name="T11" fmla="*/ 221773988 h 293"/>
              <a:gd name="T12" fmla="*/ 461189388 w 304"/>
              <a:gd name="T13" fmla="*/ 370464161 h 293"/>
              <a:gd name="T14" fmla="*/ 612398763 w 304"/>
              <a:gd name="T15" fmla="*/ 554434971 h 293"/>
              <a:gd name="T16" fmla="*/ 766127500 w 304"/>
              <a:gd name="T17" fmla="*/ 738407369 h 2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4" h="293">
                <a:moveTo>
                  <a:pt x="0" y="0"/>
                </a:moveTo>
                <a:lnTo>
                  <a:pt x="16" y="0"/>
                </a:lnTo>
                <a:lnTo>
                  <a:pt x="31" y="0"/>
                </a:lnTo>
                <a:lnTo>
                  <a:pt x="54" y="15"/>
                </a:lnTo>
                <a:lnTo>
                  <a:pt x="92" y="44"/>
                </a:lnTo>
                <a:lnTo>
                  <a:pt x="130" y="88"/>
                </a:lnTo>
                <a:lnTo>
                  <a:pt x="183" y="147"/>
                </a:lnTo>
                <a:lnTo>
                  <a:pt x="243" y="220"/>
                </a:lnTo>
                <a:lnTo>
                  <a:pt x="304" y="29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1" name="Freeform 38"/>
          <p:cNvSpPr>
            <a:spLocks/>
          </p:cNvSpPr>
          <p:nvPr/>
        </p:nvSpPr>
        <p:spPr bwMode="auto">
          <a:xfrm>
            <a:off x="5086350" y="3321051"/>
            <a:ext cx="1398588" cy="244475"/>
          </a:xfrm>
          <a:custGeom>
            <a:avLst/>
            <a:gdLst>
              <a:gd name="T0" fmla="*/ 0 w 881"/>
              <a:gd name="T1" fmla="*/ 239415638 h 154"/>
              <a:gd name="T2" fmla="*/ 287297915 w 881"/>
              <a:gd name="T3" fmla="*/ 315020325 h 154"/>
              <a:gd name="T4" fmla="*/ 574595830 w 881"/>
              <a:gd name="T5" fmla="*/ 370463763 h 154"/>
              <a:gd name="T6" fmla="*/ 690523059 w 881"/>
              <a:gd name="T7" fmla="*/ 388104063 h 154"/>
              <a:gd name="T8" fmla="*/ 803930925 w 881"/>
              <a:gd name="T9" fmla="*/ 388104063 h 154"/>
              <a:gd name="T10" fmla="*/ 1015624126 w 881"/>
              <a:gd name="T11" fmla="*/ 388104063 h 154"/>
              <a:gd name="T12" fmla="*/ 1244957633 w 881"/>
              <a:gd name="T13" fmla="*/ 370463763 h 154"/>
              <a:gd name="T14" fmla="*/ 1494453984 w 881"/>
              <a:gd name="T15" fmla="*/ 332660625 h 154"/>
              <a:gd name="T16" fmla="*/ 1628021520 w 881"/>
              <a:gd name="T17" fmla="*/ 315020325 h 154"/>
              <a:gd name="T18" fmla="*/ 1761590642 w 881"/>
              <a:gd name="T19" fmla="*/ 277217188 h 154"/>
              <a:gd name="T20" fmla="*/ 1895158178 w 881"/>
              <a:gd name="T21" fmla="*/ 239415638 h 154"/>
              <a:gd name="T22" fmla="*/ 2011085406 w 881"/>
              <a:gd name="T23" fmla="*/ 204133450 h 154"/>
              <a:gd name="T24" fmla="*/ 2086690121 w 881"/>
              <a:gd name="T25" fmla="*/ 166330313 h 154"/>
              <a:gd name="T26" fmla="*/ 2144654529 w 881"/>
              <a:gd name="T27" fmla="*/ 110886875 h 154"/>
              <a:gd name="T28" fmla="*/ 2147483647 w 881"/>
              <a:gd name="T29" fmla="*/ 0 h 1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81" h="154">
                <a:moveTo>
                  <a:pt x="0" y="95"/>
                </a:moveTo>
                <a:lnTo>
                  <a:pt x="114" y="125"/>
                </a:lnTo>
                <a:lnTo>
                  <a:pt x="228" y="147"/>
                </a:lnTo>
                <a:lnTo>
                  <a:pt x="274" y="154"/>
                </a:lnTo>
                <a:lnTo>
                  <a:pt x="319" y="154"/>
                </a:lnTo>
                <a:lnTo>
                  <a:pt x="403" y="154"/>
                </a:lnTo>
                <a:lnTo>
                  <a:pt x="494" y="147"/>
                </a:lnTo>
                <a:lnTo>
                  <a:pt x="593" y="132"/>
                </a:lnTo>
                <a:lnTo>
                  <a:pt x="646" y="125"/>
                </a:lnTo>
                <a:lnTo>
                  <a:pt x="699" y="110"/>
                </a:lnTo>
                <a:lnTo>
                  <a:pt x="752" y="95"/>
                </a:lnTo>
                <a:lnTo>
                  <a:pt x="798" y="81"/>
                </a:lnTo>
                <a:lnTo>
                  <a:pt x="828" y="66"/>
                </a:lnTo>
                <a:lnTo>
                  <a:pt x="851" y="44"/>
                </a:lnTo>
                <a:lnTo>
                  <a:pt x="881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2" name="Freeform 39"/>
          <p:cNvSpPr>
            <a:spLocks/>
          </p:cNvSpPr>
          <p:nvPr/>
        </p:nvSpPr>
        <p:spPr bwMode="auto">
          <a:xfrm>
            <a:off x="5978526" y="2019301"/>
            <a:ext cx="542925" cy="1243013"/>
          </a:xfrm>
          <a:custGeom>
            <a:avLst/>
            <a:gdLst>
              <a:gd name="T0" fmla="*/ 0 w 342"/>
              <a:gd name="T1" fmla="*/ 0 h 783"/>
              <a:gd name="T2" fmla="*/ 115927188 w 342"/>
              <a:gd name="T3" fmla="*/ 128528814 h 783"/>
              <a:gd name="T4" fmla="*/ 231854375 w 342"/>
              <a:gd name="T5" fmla="*/ 257056041 h 783"/>
              <a:gd name="T6" fmla="*/ 403225000 w 342"/>
              <a:gd name="T7" fmla="*/ 478829880 h 783"/>
              <a:gd name="T8" fmla="*/ 478829688 w 342"/>
              <a:gd name="T9" fmla="*/ 589716800 h 783"/>
              <a:gd name="T10" fmla="*/ 556955325 w 342"/>
              <a:gd name="T11" fmla="*/ 718245614 h 783"/>
              <a:gd name="T12" fmla="*/ 632560013 w 342"/>
              <a:gd name="T13" fmla="*/ 849293792 h 783"/>
              <a:gd name="T14" fmla="*/ 708164700 w 342"/>
              <a:gd name="T15" fmla="*/ 977821018 h 783"/>
              <a:gd name="T16" fmla="*/ 766127500 w 342"/>
              <a:gd name="T17" fmla="*/ 1088707938 h 783"/>
              <a:gd name="T18" fmla="*/ 803930638 w 342"/>
              <a:gd name="T19" fmla="*/ 1217236752 h 783"/>
              <a:gd name="T20" fmla="*/ 824091888 w 342"/>
              <a:gd name="T21" fmla="*/ 1345763979 h 783"/>
              <a:gd name="T22" fmla="*/ 844253138 w 342"/>
              <a:gd name="T23" fmla="*/ 1494454051 h 783"/>
              <a:gd name="T24" fmla="*/ 861893438 w 342"/>
              <a:gd name="T25" fmla="*/ 1622981278 h 783"/>
              <a:gd name="T26" fmla="*/ 861893438 w 342"/>
              <a:gd name="T27" fmla="*/ 1733868197 h 783"/>
              <a:gd name="T28" fmla="*/ 861893438 w 342"/>
              <a:gd name="T29" fmla="*/ 1809472915 h 783"/>
              <a:gd name="T30" fmla="*/ 861893438 w 342"/>
              <a:gd name="T31" fmla="*/ 1864916375 h 783"/>
              <a:gd name="T32" fmla="*/ 861893438 w 342"/>
              <a:gd name="T33" fmla="*/ 1920359835 h 783"/>
              <a:gd name="T34" fmla="*/ 844253138 w 342"/>
              <a:gd name="T35" fmla="*/ 1973283931 h 78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42" h="783">
                <a:moveTo>
                  <a:pt x="0" y="0"/>
                </a:moveTo>
                <a:lnTo>
                  <a:pt x="46" y="51"/>
                </a:lnTo>
                <a:lnTo>
                  <a:pt x="92" y="102"/>
                </a:lnTo>
                <a:lnTo>
                  <a:pt x="160" y="190"/>
                </a:lnTo>
                <a:lnTo>
                  <a:pt x="190" y="234"/>
                </a:lnTo>
                <a:lnTo>
                  <a:pt x="221" y="285"/>
                </a:lnTo>
                <a:lnTo>
                  <a:pt x="251" y="337"/>
                </a:lnTo>
                <a:lnTo>
                  <a:pt x="281" y="388"/>
                </a:lnTo>
                <a:lnTo>
                  <a:pt x="304" y="432"/>
                </a:lnTo>
                <a:lnTo>
                  <a:pt x="319" y="483"/>
                </a:lnTo>
                <a:lnTo>
                  <a:pt x="327" y="534"/>
                </a:lnTo>
                <a:lnTo>
                  <a:pt x="335" y="593"/>
                </a:lnTo>
                <a:lnTo>
                  <a:pt x="342" y="644"/>
                </a:lnTo>
                <a:lnTo>
                  <a:pt x="342" y="688"/>
                </a:lnTo>
                <a:lnTo>
                  <a:pt x="342" y="718"/>
                </a:lnTo>
                <a:lnTo>
                  <a:pt x="342" y="740"/>
                </a:lnTo>
                <a:lnTo>
                  <a:pt x="342" y="762"/>
                </a:lnTo>
                <a:lnTo>
                  <a:pt x="335" y="78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3" name="Freeform 40"/>
          <p:cNvSpPr>
            <a:spLocks/>
          </p:cNvSpPr>
          <p:nvPr/>
        </p:nvSpPr>
        <p:spPr bwMode="auto">
          <a:xfrm>
            <a:off x="5702300" y="2774951"/>
            <a:ext cx="469900" cy="371475"/>
          </a:xfrm>
          <a:custGeom>
            <a:avLst/>
            <a:gdLst>
              <a:gd name="T0" fmla="*/ 362902500 w 296"/>
              <a:gd name="T1" fmla="*/ 0 h 234"/>
              <a:gd name="T2" fmla="*/ 0 w 296"/>
              <a:gd name="T3" fmla="*/ 589716563 h 234"/>
              <a:gd name="T4" fmla="*/ 745966250 w 296"/>
              <a:gd name="T5" fmla="*/ 589716563 h 234"/>
              <a:gd name="T6" fmla="*/ 362902500 w 296"/>
              <a:gd name="T7" fmla="*/ 0 h 2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6" h="234">
                <a:moveTo>
                  <a:pt x="144" y="0"/>
                </a:moveTo>
                <a:lnTo>
                  <a:pt x="0" y="234"/>
                </a:lnTo>
                <a:lnTo>
                  <a:pt x="296" y="234"/>
                </a:lnTo>
                <a:lnTo>
                  <a:pt x="144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4" name="Oval 41"/>
          <p:cNvSpPr>
            <a:spLocks noChangeArrowheads="1"/>
          </p:cNvSpPr>
          <p:nvPr/>
        </p:nvSpPr>
        <p:spPr bwMode="auto">
          <a:xfrm>
            <a:off x="5883275" y="1971676"/>
            <a:ext cx="95250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05" name="Oval 42"/>
          <p:cNvSpPr>
            <a:spLocks noChangeArrowheads="1"/>
          </p:cNvSpPr>
          <p:nvPr/>
        </p:nvSpPr>
        <p:spPr bwMode="auto">
          <a:xfrm>
            <a:off x="4978400" y="3414714"/>
            <a:ext cx="96838" cy="92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06" name="Oval 43"/>
          <p:cNvSpPr>
            <a:spLocks noChangeArrowheads="1"/>
          </p:cNvSpPr>
          <p:nvPr/>
        </p:nvSpPr>
        <p:spPr bwMode="auto">
          <a:xfrm>
            <a:off x="6810375" y="3436938"/>
            <a:ext cx="96838" cy="936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07" name="Oval 44"/>
          <p:cNvSpPr>
            <a:spLocks noChangeArrowheads="1"/>
          </p:cNvSpPr>
          <p:nvPr/>
        </p:nvSpPr>
        <p:spPr bwMode="auto">
          <a:xfrm>
            <a:off x="5883275" y="2390776"/>
            <a:ext cx="952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08" name="Oval 45"/>
          <p:cNvSpPr>
            <a:spLocks noChangeArrowheads="1"/>
          </p:cNvSpPr>
          <p:nvPr/>
        </p:nvSpPr>
        <p:spPr bwMode="auto">
          <a:xfrm>
            <a:off x="5353050" y="3240089"/>
            <a:ext cx="952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09" name="Oval 46"/>
          <p:cNvSpPr>
            <a:spLocks noChangeArrowheads="1"/>
          </p:cNvSpPr>
          <p:nvPr/>
        </p:nvSpPr>
        <p:spPr bwMode="auto">
          <a:xfrm>
            <a:off x="6437314" y="3240089"/>
            <a:ext cx="96837" cy="1047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10" name="Oval 47"/>
          <p:cNvSpPr>
            <a:spLocks noChangeArrowheads="1"/>
          </p:cNvSpPr>
          <p:nvPr/>
        </p:nvSpPr>
        <p:spPr bwMode="auto">
          <a:xfrm>
            <a:off x="5894389" y="2740026"/>
            <a:ext cx="96837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11" name="Oval 48"/>
          <p:cNvSpPr>
            <a:spLocks noChangeArrowheads="1"/>
          </p:cNvSpPr>
          <p:nvPr/>
        </p:nvSpPr>
        <p:spPr bwMode="auto">
          <a:xfrm>
            <a:off x="5702300" y="3089276"/>
            <a:ext cx="96838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12" name="Oval 49"/>
          <p:cNvSpPr>
            <a:spLocks noChangeArrowheads="1"/>
          </p:cNvSpPr>
          <p:nvPr/>
        </p:nvSpPr>
        <p:spPr bwMode="auto">
          <a:xfrm>
            <a:off x="6075364" y="3100389"/>
            <a:ext cx="96837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13" name="Line 50"/>
          <p:cNvSpPr>
            <a:spLocks noChangeShapeType="1"/>
          </p:cNvSpPr>
          <p:nvPr/>
        </p:nvSpPr>
        <p:spPr bwMode="auto">
          <a:xfrm>
            <a:off x="5930900" y="2065338"/>
            <a:ext cx="1588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4" name="Line 51"/>
          <p:cNvSpPr>
            <a:spLocks noChangeShapeType="1"/>
          </p:cNvSpPr>
          <p:nvPr/>
        </p:nvSpPr>
        <p:spPr bwMode="auto">
          <a:xfrm>
            <a:off x="5930900" y="2495550"/>
            <a:ext cx="1588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5" name="Line 52"/>
          <p:cNvSpPr>
            <a:spLocks noChangeShapeType="1"/>
          </p:cNvSpPr>
          <p:nvPr/>
        </p:nvSpPr>
        <p:spPr bwMode="auto">
          <a:xfrm flipH="1">
            <a:off x="5424488" y="3170239"/>
            <a:ext cx="277812" cy="104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6" name="Line 53"/>
          <p:cNvSpPr>
            <a:spLocks noChangeShapeType="1"/>
          </p:cNvSpPr>
          <p:nvPr/>
        </p:nvSpPr>
        <p:spPr bwMode="auto">
          <a:xfrm flipH="1">
            <a:off x="5051426" y="3309938"/>
            <a:ext cx="301625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7" name="Line 54"/>
          <p:cNvSpPr>
            <a:spLocks noChangeShapeType="1"/>
          </p:cNvSpPr>
          <p:nvPr/>
        </p:nvSpPr>
        <p:spPr bwMode="auto">
          <a:xfrm>
            <a:off x="6159501" y="3159125"/>
            <a:ext cx="290513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8" name="Line 55"/>
          <p:cNvSpPr>
            <a:spLocks noChangeShapeType="1"/>
          </p:cNvSpPr>
          <p:nvPr/>
        </p:nvSpPr>
        <p:spPr bwMode="auto">
          <a:xfrm>
            <a:off x="6521451" y="3309938"/>
            <a:ext cx="314325" cy="150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9" name="Freeform 56"/>
          <p:cNvSpPr>
            <a:spLocks/>
          </p:cNvSpPr>
          <p:nvPr/>
        </p:nvSpPr>
        <p:spPr bwMode="auto">
          <a:xfrm>
            <a:off x="5713414" y="2471738"/>
            <a:ext cx="180975" cy="652462"/>
          </a:xfrm>
          <a:custGeom>
            <a:avLst/>
            <a:gdLst>
              <a:gd name="T0" fmla="*/ 287297813 w 114"/>
              <a:gd name="T1" fmla="*/ 0 h 411"/>
              <a:gd name="T2" fmla="*/ 136088438 w 114"/>
              <a:gd name="T3" fmla="*/ 166330185 h 411"/>
              <a:gd name="T4" fmla="*/ 78125638 w 114"/>
              <a:gd name="T5" fmla="*/ 259575101 h 411"/>
              <a:gd name="T6" fmla="*/ 40322500 w 114"/>
              <a:gd name="T7" fmla="*/ 388103765 h 411"/>
              <a:gd name="T8" fmla="*/ 20161250 w 114"/>
              <a:gd name="T9" fmla="*/ 461187447 h 411"/>
              <a:gd name="T10" fmla="*/ 20161250 w 114"/>
              <a:gd name="T11" fmla="*/ 536792076 h 411"/>
              <a:gd name="T12" fmla="*/ 0 w 114"/>
              <a:gd name="T13" fmla="*/ 738404422 h 411"/>
              <a:gd name="T14" fmla="*/ 20161250 w 114"/>
              <a:gd name="T15" fmla="*/ 904734607 h 411"/>
              <a:gd name="T16" fmla="*/ 20161250 w 114"/>
              <a:gd name="T17" fmla="*/ 980339236 h 411"/>
              <a:gd name="T18" fmla="*/ 20161250 w 114"/>
              <a:gd name="T19" fmla="*/ 1035782631 h 4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4" h="411">
                <a:moveTo>
                  <a:pt x="114" y="0"/>
                </a:moveTo>
                <a:lnTo>
                  <a:pt x="54" y="66"/>
                </a:lnTo>
                <a:lnTo>
                  <a:pt x="31" y="103"/>
                </a:lnTo>
                <a:lnTo>
                  <a:pt x="16" y="154"/>
                </a:lnTo>
                <a:lnTo>
                  <a:pt x="8" y="183"/>
                </a:lnTo>
                <a:lnTo>
                  <a:pt x="8" y="213"/>
                </a:lnTo>
                <a:lnTo>
                  <a:pt x="0" y="293"/>
                </a:lnTo>
                <a:lnTo>
                  <a:pt x="8" y="359"/>
                </a:lnTo>
                <a:lnTo>
                  <a:pt x="8" y="389"/>
                </a:lnTo>
                <a:lnTo>
                  <a:pt x="8" y="41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0" name="Freeform 57"/>
          <p:cNvSpPr>
            <a:spLocks/>
          </p:cNvSpPr>
          <p:nvPr/>
        </p:nvSpPr>
        <p:spPr bwMode="auto">
          <a:xfrm>
            <a:off x="5967414" y="2460625"/>
            <a:ext cx="192087" cy="685800"/>
          </a:xfrm>
          <a:custGeom>
            <a:avLst/>
            <a:gdLst>
              <a:gd name="T0" fmla="*/ 0 w 121"/>
              <a:gd name="T1" fmla="*/ 0 h 432"/>
              <a:gd name="T2" fmla="*/ 153728337 w 121"/>
              <a:gd name="T3" fmla="*/ 148690013 h 432"/>
              <a:gd name="T4" fmla="*/ 209171631 w 121"/>
              <a:gd name="T5" fmla="*/ 239415638 h 432"/>
              <a:gd name="T6" fmla="*/ 267135867 w 121"/>
              <a:gd name="T7" fmla="*/ 367942813 h 432"/>
              <a:gd name="T8" fmla="*/ 287297065 w 121"/>
              <a:gd name="T9" fmla="*/ 516632825 h 432"/>
              <a:gd name="T10" fmla="*/ 304937319 w 121"/>
              <a:gd name="T11" fmla="*/ 700603438 h 432"/>
              <a:gd name="T12" fmla="*/ 304937319 w 121"/>
              <a:gd name="T13" fmla="*/ 1088707500 h 4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1" h="432">
                <a:moveTo>
                  <a:pt x="0" y="0"/>
                </a:moveTo>
                <a:lnTo>
                  <a:pt x="61" y="59"/>
                </a:lnTo>
                <a:lnTo>
                  <a:pt x="83" y="95"/>
                </a:lnTo>
                <a:lnTo>
                  <a:pt x="106" y="146"/>
                </a:lnTo>
                <a:lnTo>
                  <a:pt x="114" y="205"/>
                </a:lnTo>
                <a:lnTo>
                  <a:pt x="121" y="278"/>
                </a:lnTo>
                <a:lnTo>
                  <a:pt x="121" y="43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1" name="Freeform 58"/>
          <p:cNvSpPr>
            <a:spLocks/>
          </p:cNvSpPr>
          <p:nvPr/>
        </p:nvSpPr>
        <p:spPr bwMode="auto">
          <a:xfrm>
            <a:off x="5411789" y="2471739"/>
            <a:ext cx="471487" cy="803275"/>
          </a:xfrm>
          <a:custGeom>
            <a:avLst/>
            <a:gdLst>
              <a:gd name="T0" fmla="*/ 748484819 w 297"/>
              <a:gd name="T1" fmla="*/ 0 h 506"/>
              <a:gd name="T2" fmla="*/ 498990408 w 297"/>
              <a:gd name="T3" fmla="*/ 241935000 h 506"/>
              <a:gd name="T4" fmla="*/ 383063344 w 297"/>
              <a:gd name="T5" fmla="*/ 388104063 h 506"/>
              <a:gd name="T6" fmla="*/ 287297508 w 297"/>
              <a:gd name="T7" fmla="*/ 536794075 h 506"/>
              <a:gd name="T8" fmla="*/ 191531672 w 297"/>
              <a:gd name="T9" fmla="*/ 703124388 h 506"/>
              <a:gd name="T10" fmla="*/ 115927065 w 297"/>
              <a:gd name="T11" fmla="*/ 887095000 h 506"/>
              <a:gd name="T12" fmla="*/ 0 w 297"/>
              <a:gd name="T13" fmla="*/ 1275199063 h 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7" h="506">
                <a:moveTo>
                  <a:pt x="297" y="0"/>
                </a:moveTo>
                <a:lnTo>
                  <a:pt x="198" y="96"/>
                </a:lnTo>
                <a:lnTo>
                  <a:pt x="152" y="154"/>
                </a:lnTo>
                <a:lnTo>
                  <a:pt x="114" y="213"/>
                </a:lnTo>
                <a:lnTo>
                  <a:pt x="76" y="279"/>
                </a:lnTo>
                <a:lnTo>
                  <a:pt x="46" y="352"/>
                </a:lnTo>
                <a:lnTo>
                  <a:pt x="0" y="50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2" name="Freeform 59"/>
          <p:cNvSpPr>
            <a:spLocks/>
          </p:cNvSpPr>
          <p:nvPr/>
        </p:nvSpPr>
        <p:spPr bwMode="auto">
          <a:xfrm>
            <a:off x="5978526" y="2414589"/>
            <a:ext cx="531813" cy="860425"/>
          </a:xfrm>
          <a:custGeom>
            <a:avLst/>
            <a:gdLst>
              <a:gd name="T0" fmla="*/ 0 w 335"/>
              <a:gd name="T1" fmla="*/ 0 h 542"/>
              <a:gd name="T2" fmla="*/ 153730470 w 335"/>
              <a:gd name="T3" fmla="*/ 128528763 h 542"/>
              <a:gd name="T4" fmla="*/ 249496497 w 335"/>
              <a:gd name="T5" fmla="*/ 221773750 h 542"/>
              <a:gd name="T6" fmla="*/ 327620621 w 335"/>
              <a:gd name="T7" fmla="*/ 312499375 h 542"/>
              <a:gd name="T8" fmla="*/ 403225379 w 335"/>
              <a:gd name="T9" fmla="*/ 423386250 h 542"/>
              <a:gd name="T10" fmla="*/ 478830138 w 335"/>
              <a:gd name="T11" fmla="*/ 534273125 h 542"/>
              <a:gd name="T12" fmla="*/ 632560607 w 335"/>
              <a:gd name="T13" fmla="*/ 811490313 h 542"/>
              <a:gd name="T14" fmla="*/ 748487904 w 335"/>
              <a:gd name="T15" fmla="*/ 1088707500 h 542"/>
              <a:gd name="T16" fmla="*/ 844253931 w 335"/>
              <a:gd name="T17" fmla="*/ 1365924688 h 5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5" h="542">
                <a:moveTo>
                  <a:pt x="0" y="0"/>
                </a:moveTo>
                <a:lnTo>
                  <a:pt x="61" y="51"/>
                </a:lnTo>
                <a:lnTo>
                  <a:pt x="99" y="88"/>
                </a:lnTo>
                <a:lnTo>
                  <a:pt x="130" y="124"/>
                </a:lnTo>
                <a:lnTo>
                  <a:pt x="160" y="168"/>
                </a:lnTo>
                <a:lnTo>
                  <a:pt x="190" y="212"/>
                </a:lnTo>
                <a:lnTo>
                  <a:pt x="251" y="322"/>
                </a:lnTo>
                <a:lnTo>
                  <a:pt x="297" y="432"/>
                </a:lnTo>
                <a:lnTo>
                  <a:pt x="335" y="54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3" name="Freeform 60"/>
          <p:cNvSpPr>
            <a:spLocks/>
          </p:cNvSpPr>
          <p:nvPr/>
        </p:nvSpPr>
        <p:spPr bwMode="auto">
          <a:xfrm>
            <a:off x="5038725" y="2436813"/>
            <a:ext cx="844550" cy="989012"/>
          </a:xfrm>
          <a:custGeom>
            <a:avLst/>
            <a:gdLst>
              <a:gd name="T0" fmla="*/ 1340723125 w 532"/>
              <a:gd name="T1" fmla="*/ 0 h 623"/>
              <a:gd name="T2" fmla="*/ 1129030000 w 532"/>
              <a:gd name="T3" fmla="*/ 131048059 h 623"/>
              <a:gd name="T4" fmla="*/ 937498125 w 532"/>
              <a:gd name="T5" fmla="*/ 259575169 h 623"/>
              <a:gd name="T6" fmla="*/ 783769388 w 532"/>
              <a:gd name="T7" fmla="*/ 370461988 h 623"/>
              <a:gd name="T8" fmla="*/ 632560013 w 532"/>
              <a:gd name="T9" fmla="*/ 516630976 h 623"/>
              <a:gd name="T10" fmla="*/ 458668438 w 532"/>
              <a:gd name="T11" fmla="*/ 703122445 h 623"/>
              <a:gd name="T12" fmla="*/ 383063750 w 532"/>
              <a:gd name="T13" fmla="*/ 814009263 h 623"/>
              <a:gd name="T14" fmla="*/ 307459063 w 532"/>
              <a:gd name="T15" fmla="*/ 942537961 h 623"/>
              <a:gd name="T16" fmla="*/ 229335013 w 532"/>
              <a:gd name="T17" fmla="*/ 1071065071 h 623"/>
              <a:gd name="T18" fmla="*/ 153730325 w 532"/>
              <a:gd name="T19" fmla="*/ 1237395299 h 623"/>
              <a:gd name="T20" fmla="*/ 0 w 532"/>
              <a:gd name="T21" fmla="*/ 1570055756 h 62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32" h="623">
                <a:moveTo>
                  <a:pt x="532" y="0"/>
                </a:moveTo>
                <a:lnTo>
                  <a:pt x="448" y="52"/>
                </a:lnTo>
                <a:lnTo>
                  <a:pt x="372" y="103"/>
                </a:lnTo>
                <a:lnTo>
                  <a:pt x="311" y="147"/>
                </a:lnTo>
                <a:lnTo>
                  <a:pt x="251" y="205"/>
                </a:lnTo>
                <a:lnTo>
                  <a:pt x="182" y="279"/>
                </a:lnTo>
                <a:lnTo>
                  <a:pt x="152" y="323"/>
                </a:lnTo>
                <a:lnTo>
                  <a:pt x="122" y="374"/>
                </a:lnTo>
                <a:lnTo>
                  <a:pt x="91" y="425"/>
                </a:lnTo>
                <a:lnTo>
                  <a:pt x="61" y="491"/>
                </a:lnTo>
                <a:lnTo>
                  <a:pt x="0" y="62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4" name="Freeform 61"/>
          <p:cNvSpPr>
            <a:spLocks/>
          </p:cNvSpPr>
          <p:nvPr/>
        </p:nvSpPr>
        <p:spPr bwMode="auto">
          <a:xfrm>
            <a:off x="5954714" y="2401888"/>
            <a:ext cx="915987" cy="1035050"/>
          </a:xfrm>
          <a:custGeom>
            <a:avLst/>
            <a:gdLst>
              <a:gd name="T0" fmla="*/ 0 w 577"/>
              <a:gd name="T1" fmla="*/ 0 h 652"/>
              <a:gd name="T2" fmla="*/ 249494539 w 577"/>
              <a:gd name="T3" fmla="*/ 93246575 h 652"/>
              <a:gd name="T4" fmla="*/ 478829426 w 577"/>
              <a:gd name="T5" fmla="*/ 241935000 h 652"/>
              <a:gd name="T6" fmla="*/ 594756550 w 577"/>
              <a:gd name="T7" fmla="*/ 315020325 h 652"/>
              <a:gd name="T8" fmla="*/ 708162726 w 577"/>
              <a:gd name="T9" fmla="*/ 408265313 h 652"/>
              <a:gd name="T10" fmla="*/ 937497613 w 577"/>
              <a:gd name="T11" fmla="*/ 627519700 h 652"/>
              <a:gd name="T12" fmla="*/ 1091226267 w 577"/>
              <a:gd name="T13" fmla="*/ 831651563 h 652"/>
              <a:gd name="T14" fmla="*/ 1224795269 w 577"/>
              <a:gd name="T15" fmla="*/ 1071067200 h 652"/>
              <a:gd name="T16" fmla="*/ 1340722393 w 577"/>
              <a:gd name="T17" fmla="*/ 1348284388 h 652"/>
              <a:gd name="T18" fmla="*/ 1454128569 w 577"/>
              <a:gd name="T19" fmla="*/ 1643141875 h 6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7" h="652">
                <a:moveTo>
                  <a:pt x="0" y="0"/>
                </a:moveTo>
                <a:lnTo>
                  <a:pt x="99" y="37"/>
                </a:lnTo>
                <a:lnTo>
                  <a:pt x="190" y="96"/>
                </a:lnTo>
                <a:lnTo>
                  <a:pt x="236" y="125"/>
                </a:lnTo>
                <a:lnTo>
                  <a:pt x="281" y="162"/>
                </a:lnTo>
                <a:lnTo>
                  <a:pt x="372" y="249"/>
                </a:lnTo>
                <a:lnTo>
                  <a:pt x="433" y="330"/>
                </a:lnTo>
                <a:lnTo>
                  <a:pt x="486" y="425"/>
                </a:lnTo>
                <a:lnTo>
                  <a:pt x="532" y="535"/>
                </a:lnTo>
                <a:lnTo>
                  <a:pt x="577" y="65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5" name="Freeform 62"/>
          <p:cNvSpPr>
            <a:spLocks/>
          </p:cNvSpPr>
          <p:nvPr/>
        </p:nvSpPr>
        <p:spPr bwMode="auto">
          <a:xfrm>
            <a:off x="5448301" y="3181351"/>
            <a:ext cx="676275" cy="150813"/>
          </a:xfrm>
          <a:custGeom>
            <a:avLst/>
            <a:gdLst>
              <a:gd name="T0" fmla="*/ 0 w 426"/>
              <a:gd name="T1" fmla="*/ 221774485 h 95"/>
              <a:gd name="T2" fmla="*/ 211693125 w 426"/>
              <a:gd name="T3" fmla="*/ 239416431 h 95"/>
              <a:gd name="T4" fmla="*/ 325100950 w 426"/>
              <a:gd name="T5" fmla="*/ 239416431 h 95"/>
              <a:gd name="T6" fmla="*/ 461189388 w 426"/>
              <a:gd name="T7" fmla="*/ 221774485 h 95"/>
              <a:gd name="T8" fmla="*/ 612398763 w 426"/>
              <a:gd name="T9" fmla="*/ 183972810 h 95"/>
              <a:gd name="T10" fmla="*/ 803930638 w 426"/>
              <a:gd name="T11" fmla="*/ 110887243 h 95"/>
              <a:gd name="T12" fmla="*/ 957659375 w 426"/>
              <a:gd name="T13" fmla="*/ 37803263 h 95"/>
              <a:gd name="T14" fmla="*/ 1033264063 w 426"/>
              <a:gd name="T15" fmla="*/ 20161317 h 95"/>
              <a:gd name="T16" fmla="*/ 1073586563 w 426"/>
              <a:gd name="T17" fmla="*/ 0 h 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26" h="95">
                <a:moveTo>
                  <a:pt x="0" y="88"/>
                </a:moveTo>
                <a:lnTo>
                  <a:pt x="84" y="95"/>
                </a:lnTo>
                <a:lnTo>
                  <a:pt x="129" y="95"/>
                </a:lnTo>
                <a:lnTo>
                  <a:pt x="183" y="88"/>
                </a:lnTo>
                <a:lnTo>
                  <a:pt x="243" y="73"/>
                </a:lnTo>
                <a:lnTo>
                  <a:pt x="319" y="44"/>
                </a:lnTo>
                <a:lnTo>
                  <a:pt x="380" y="15"/>
                </a:lnTo>
                <a:lnTo>
                  <a:pt x="410" y="8"/>
                </a:lnTo>
                <a:lnTo>
                  <a:pt x="426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6" name="Freeform 63"/>
          <p:cNvSpPr>
            <a:spLocks/>
          </p:cNvSpPr>
          <p:nvPr/>
        </p:nvSpPr>
        <p:spPr bwMode="auto">
          <a:xfrm>
            <a:off x="5424488" y="2774951"/>
            <a:ext cx="493712" cy="487363"/>
          </a:xfrm>
          <a:custGeom>
            <a:avLst/>
            <a:gdLst>
              <a:gd name="T0" fmla="*/ 0 w 311"/>
              <a:gd name="T1" fmla="*/ 773689556 h 307"/>
              <a:gd name="T2" fmla="*/ 133567352 w 311"/>
              <a:gd name="T3" fmla="*/ 589717168 h 307"/>
              <a:gd name="T4" fmla="*/ 267136292 w 311"/>
              <a:gd name="T5" fmla="*/ 405746366 h 307"/>
              <a:gd name="T6" fmla="*/ 420864874 w 311"/>
              <a:gd name="T7" fmla="*/ 239415883 h 307"/>
              <a:gd name="T8" fmla="*/ 478829203 w 311"/>
              <a:gd name="T9" fmla="*/ 166330483 h 307"/>
              <a:gd name="T10" fmla="*/ 554433814 w 311"/>
              <a:gd name="T11" fmla="*/ 110886989 h 307"/>
              <a:gd name="T12" fmla="*/ 612396555 w 311"/>
              <a:gd name="T13" fmla="*/ 73085400 h 307"/>
              <a:gd name="T14" fmla="*/ 670360884 w 311"/>
              <a:gd name="T15" fmla="*/ 35282224 h 307"/>
              <a:gd name="T16" fmla="*/ 783767006 w 311"/>
              <a:gd name="T17" fmla="*/ 0 h 3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1" h="307">
                <a:moveTo>
                  <a:pt x="0" y="307"/>
                </a:moveTo>
                <a:lnTo>
                  <a:pt x="53" y="234"/>
                </a:lnTo>
                <a:lnTo>
                  <a:pt x="106" y="161"/>
                </a:lnTo>
                <a:lnTo>
                  <a:pt x="167" y="95"/>
                </a:lnTo>
                <a:lnTo>
                  <a:pt x="190" y="66"/>
                </a:lnTo>
                <a:lnTo>
                  <a:pt x="220" y="44"/>
                </a:lnTo>
                <a:lnTo>
                  <a:pt x="243" y="29"/>
                </a:lnTo>
                <a:lnTo>
                  <a:pt x="266" y="14"/>
                </a:lnTo>
                <a:lnTo>
                  <a:pt x="311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7" name="Freeform 64"/>
          <p:cNvSpPr>
            <a:spLocks/>
          </p:cNvSpPr>
          <p:nvPr/>
        </p:nvSpPr>
        <p:spPr bwMode="auto">
          <a:xfrm>
            <a:off x="5424489" y="3321051"/>
            <a:ext cx="1036637" cy="93663"/>
          </a:xfrm>
          <a:custGeom>
            <a:avLst/>
            <a:gdLst>
              <a:gd name="T0" fmla="*/ 0 w 653"/>
              <a:gd name="T1" fmla="*/ 17641982 h 59"/>
              <a:gd name="T2" fmla="*/ 171370542 w 653"/>
              <a:gd name="T3" fmla="*/ 93247073 h 59"/>
              <a:gd name="T4" fmla="*/ 267136434 w 653"/>
              <a:gd name="T5" fmla="*/ 128529449 h 59"/>
              <a:gd name="T6" fmla="*/ 383063565 w 653"/>
              <a:gd name="T7" fmla="*/ 148690806 h 59"/>
              <a:gd name="T8" fmla="*/ 536792229 w 653"/>
              <a:gd name="T9" fmla="*/ 148690806 h 59"/>
              <a:gd name="T10" fmla="*/ 708162771 w 653"/>
              <a:gd name="T11" fmla="*/ 148690806 h 59"/>
              <a:gd name="T12" fmla="*/ 861893022 w 653"/>
              <a:gd name="T13" fmla="*/ 148690806 h 59"/>
              <a:gd name="T14" fmla="*/ 1015621685 w 653"/>
              <a:gd name="T15" fmla="*/ 148690806 h 59"/>
              <a:gd name="T16" fmla="*/ 1129029455 w 653"/>
              <a:gd name="T17" fmla="*/ 128529449 h 59"/>
              <a:gd name="T18" fmla="*/ 1207153468 w 653"/>
              <a:gd name="T19" fmla="*/ 110887467 h 59"/>
              <a:gd name="T20" fmla="*/ 1378524010 w 653"/>
              <a:gd name="T21" fmla="*/ 73085715 h 59"/>
              <a:gd name="T22" fmla="*/ 1512093021 w 653"/>
              <a:gd name="T23" fmla="*/ 37803339 h 59"/>
              <a:gd name="T24" fmla="*/ 1645660444 w 653"/>
              <a:gd name="T25" fmla="*/ 0 h 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53" h="59">
                <a:moveTo>
                  <a:pt x="0" y="7"/>
                </a:moveTo>
                <a:lnTo>
                  <a:pt x="68" y="37"/>
                </a:lnTo>
                <a:lnTo>
                  <a:pt x="106" y="51"/>
                </a:lnTo>
                <a:lnTo>
                  <a:pt x="152" y="59"/>
                </a:lnTo>
                <a:lnTo>
                  <a:pt x="213" y="59"/>
                </a:lnTo>
                <a:lnTo>
                  <a:pt x="281" y="59"/>
                </a:lnTo>
                <a:lnTo>
                  <a:pt x="342" y="59"/>
                </a:lnTo>
                <a:lnTo>
                  <a:pt x="403" y="59"/>
                </a:lnTo>
                <a:lnTo>
                  <a:pt x="448" y="51"/>
                </a:lnTo>
                <a:lnTo>
                  <a:pt x="479" y="44"/>
                </a:lnTo>
                <a:lnTo>
                  <a:pt x="547" y="29"/>
                </a:lnTo>
                <a:lnTo>
                  <a:pt x="600" y="15"/>
                </a:lnTo>
                <a:lnTo>
                  <a:pt x="653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8" name="Freeform 65"/>
          <p:cNvSpPr>
            <a:spLocks/>
          </p:cNvSpPr>
          <p:nvPr/>
        </p:nvSpPr>
        <p:spPr bwMode="auto">
          <a:xfrm>
            <a:off x="5410200" y="3343275"/>
            <a:ext cx="1423988" cy="209550"/>
          </a:xfrm>
          <a:custGeom>
            <a:avLst/>
            <a:gdLst>
              <a:gd name="T0" fmla="*/ 0 w 897"/>
              <a:gd name="T1" fmla="*/ 0 h 132"/>
              <a:gd name="T2" fmla="*/ 57964408 w 897"/>
              <a:gd name="T3" fmla="*/ 55443438 h 132"/>
              <a:gd name="T4" fmla="*/ 95765971 w 897"/>
              <a:gd name="T5" fmla="*/ 93246575 h 132"/>
              <a:gd name="T6" fmla="*/ 136088485 w 897"/>
              <a:gd name="T7" fmla="*/ 110886875 h 132"/>
              <a:gd name="T8" fmla="*/ 249496350 w 897"/>
              <a:gd name="T9" fmla="*/ 166330313 h 132"/>
              <a:gd name="T10" fmla="*/ 403225142 w 897"/>
              <a:gd name="T11" fmla="*/ 204133450 h 132"/>
              <a:gd name="T12" fmla="*/ 556955521 w 897"/>
              <a:gd name="T13" fmla="*/ 259576888 h 132"/>
              <a:gd name="T14" fmla="*/ 652721492 w 897"/>
              <a:gd name="T15" fmla="*/ 294859075 h 132"/>
              <a:gd name="T16" fmla="*/ 748487463 w 897"/>
              <a:gd name="T17" fmla="*/ 315020325 h 132"/>
              <a:gd name="T18" fmla="*/ 882054997 w 897"/>
              <a:gd name="T19" fmla="*/ 332660625 h 132"/>
              <a:gd name="T20" fmla="*/ 1035785376 w 897"/>
              <a:gd name="T21" fmla="*/ 332660625 h 132"/>
              <a:gd name="T22" fmla="*/ 1207156061 w 897"/>
              <a:gd name="T23" fmla="*/ 332660625 h 132"/>
              <a:gd name="T24" fmla="*/ 1340723596 w 897"/>
              <a:gd name="T25" fmla="*/ 332660625 h 132"/>
              <a:gd name="T26" fmla="*/ 1456650824 w 897"/>
              <a:gd name="T27" fmla="*/ 332660625 h 132"/>
              <a:gd name="T28" fmla="*/ 1570058689 w 897"/>
              <a:gd name="T29" fmla="*/ 332660625 h 132"/>
              <a:gd name="T30" fmla="*/ 1781751888 w 897"/>
              <a:gd name="T31" fmla="*/ 315020325 h 132"/>
              <a:gd name="T32" fmla="*/ 2011085394 w 897"/>
              <a:gd name="T33" fmla="*/ 277217188 h 132"/>
              <a:gd name="T34" fmla="*/ 2147483647 w 897"/>
              <a:gd name="T35" fmla="*/ 239415638 h 1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97" h="132">
                <a:moveTo>
                  <a:pt x="0" y="0"/>
                </a:moveTo>
                <a:lnTo>
                  <a:pt x="23" y="22"/>
                </a:lnTo>
                <a:lnTo>
                  <a:pt x="38" y="37"/>
                </a:lnTo>
                <a:lnTo>
                  <a:pt x="54" y="44"/>
                </a:lnTo>
                <a:lnTo>
                  <a:pt x="99" y="66"/>
                </a:lnTo>
                <a:lnTo>
                  <a:pt x="160" y="81"/>
                </a:lnTo>
                <a:lnTo>
                  <a:pt x="221" y="103"/>
                </a:lnTo>
                <a:lnTo>
                  <a:pt x="259" y="117"/>
                </a:lnTo>
                <a:lnTo>
                  <a:pt x="297" y="125"/>
                </a:lnTo>
                <a:lnTo>
                  <a:pt x="350" y="132"/>
                </a:lnTo>
                <a:lnTo>
                  <a:pt x="411" y="132"/>
                </a:lnTo>
                <a:lnTo>
                  <a:pt x="479" y="132"/>
                </a:lnTo>
                <a:lnTo>
                  <a:pt x="532" y="132"/>
                </a:lnTo>
                <a:lnTo>
                  <a:pt x="578" y="132"/>
                </a:lnTo>
                <a:lnTo>
                  <a:pt x="623" y="132"/>
                </a:lnTo>
                <a:lnTo>
                  <a:pt x="707" y="125"/>
                </a:lnTo>
                <a:lnTo>
                  <a:pt x="798" y="110"/>
                </a:lnTo>
                <a:lnTo>
                  <a:pt x="897" y="9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9" name="Freeform 66"/>
          <p:cNvSpPr>
            <a:spLocks/>
          </p:cNvSpPr>
          <p:nvPr/>
        </p:nvSpPr>
        <p:spPr bwMode="auto">
          <a:xfrm>
            <a:off x="5376864" y="2041526"/>
            <a:ext cx="541337" cy="1198563"/>
          </a:xfrm>
          <a:custGeom>
            <a:avLst/>
            <a:gdLst>
              <a:gd name="T0" fmla="*/ 0 w 341"/>
              <a:gd name="T1" fmla="*/ 1902719556 h 755"/>
              <a:gd name="T2" fmla="*/ 0 w 341"/>
              <a:gd name="T3" fmla="*/ 1663303819 h 755"/>
              <a:gd name="T4" fmla="*/ 17640284 w 341"/>
              <a:gd name="T5" fmla="*/ 1459171871 h 755"/>
              <a:gd name="T6" fmla="*/ 17640284 w 341"/>
              <a:gd name="T7" fmla="*/ 1365925257 h 755"/>
              <a:gd name="T8" fmla="*/ 17640284 w 341"/>
              <a:gd name="T9" fmla="*/ 1275199594 h 755"/>
              <a:gd name="T10" fmla="*/ 37801515 w 341"/>
              <a:gd name="T11" fmla="*/ 1181954568 h 755"/>
              <a:gd name="T12" fmla="*/ 75604618 w 341"/>
              <a:gd name="T13" fmla="*/ 1088707954 h 755"/>
              <a:gd name="T14" fmla="*/ 133567364 w 341"/>
              <a:gd name="T15" fmla="*/ 960180726 h 755"/>
              <a:gd name="T16" fmla="*/ 209171982 w 341"/>
              <a:gd name="T17" fmla="*/ 814011602 h 755"/>
              <a:gd name="T18" fmla="*/ 383063396 w 341"/>
              <a:gd name="T19" fmla="*/ 536794299 h 755"/>
              <a:gd name="T20" fmla="*/ 612396609 w 341"/>
              <a:gd name="T21" fmla="*/ 259576996 h 755"/>
              <a:gd name="T22" fmla="*/ 859371694 w 341"/>
              <a:gd name="T23" fmla="*/ 0 h 7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41" h="755">
                <a:moveTo>
                  <a:pt x="0" y="755"/>
                </a:moveTo>
                <a:lnTo>
                  <a:pt x="0" y="660"/>
                </a:lnTo>
                <a:lnTo>
                  <a:pt x="7" y="579"/>
                </a:lnTo>
                <a:lnTo>
                  <a:pt x="7" y="542"/>
                </a:lnTo>
                <a:lnTo>
                  <a:pt x="7" y="506"/>
                </a:lnTo>
                <a:lnTo>
                  <a:pt x="15" y="469"/>
                </a:lnTo>
                <a:lnTo>
                  <a:pt x="30" y="432"/>
                </a:lnTo>
                <a:lnTo>
                  <a:pt x="53" y="381"/>
                </a:lnTo>
                <a:lnTo>
                  <a:pt x="83" y="323"/>
                </a:lnTo>
                <a:lnTo>
                  <a:pt x="152" y="213"/>
                </a:lnTo>
                <a:lnTo>
                  <a:pt x="243" y="103"/>
                </a:lnTo>
                <a:lnTo>
                  <a:pt x="341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0" name="Freeform 67"/>
          <p:cNvSpPr>
            <a:spLocks/>
          </p:cNvSpPr>
          <p:nvPr/>
        </p:nvSpPr>
        <p:spPr bwMode="auto">
          <a:xfrm>
            <a:off x="5738814" y="3159125"/>
            <a:ext cx="674687" cy="127000"/>
          </a:xfrm>
          <a:custGeom>
            <a:avLst/>
            <a:gdLst>
              <a:gd name="T0" fmla="*/ 0 w 425"/>
              <a:gd name="T1" fmla="*/ 0 h 80"/>
              <a:gd name="T2" fmla="*/ 55443396 w 425"/>
              <a:gd name="T3" fmla="*/ 55443438 h 80"/>
              <a:gd name="T4" fmla="*/ 133567389 w 425"/>
              <a:gd name="T5" fmla="*/ 110886875 h 80"/>
              <a:gd name="T6" fmla="*/ 229333255 w 425"/>
              <a:gd name="T7" fmla="*/ 146169063 h 80"/>
              <a:gd name="T8" fmla="*/ 342740996 w 425"/>
              <a:gd name="T9" fmla="*/ 183972200 h 80"/>
              <a:gd name="T10" fmla="*/ 496469620 w 425"/>
              <a:gd name="T11" fmla="*/ 201612500 h 80"/>
              <a:gd name="T12" fmla="*/ 667840118 w 425"/>
              <a:gd name="T13" fmla="*/ 201612500 h 80"/>
              <a:gd name="T14" fmla="*/ 859371851 w 425"/>
              <a:gd name="T15" fmla="*/ 201612500 h 80"/>
              <a:gd name="T16" fmla="*/ 1071064819 w 425"/>
              <a:gd name="T17" fmla="*/ 183972200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25" h="80">
                <a:moveTo>
                  <a:pt x="0" y="0"/>
                </a:moveTo>
                <a:lnTo>
                  <a:pt x="22" y="22"/>
                </a:lnTo>
                <a:lnTo>
                  <a:pt x="53" y="44"/>
                </a:lnTo>
                <a:lnTo>
                  <a:pt x="91" y="58"/>
                </a:lnTo>
                <a:lnTo>
                  <a:pt x="136" y="73"/>
                </a:lnTo>
                <a:lnTo>
                  <a:pt x="197" y="80"/>
                </a:lnTo>
                <a:lnTo>
                  <a:pt x="265" y="80"/>
                </a:lnTo>
                <a:lnTo>
                  <a:pt x="341" y="80"/>
                </a:lnTo>
                <a:lnTo>
                  <a:pt x="425" y="7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1" name="Oval 68"/>
          <p:cNvSpPr>
            <a:spLocks noChangeArrowheads="1"/>
          </p:cNvSpPr>
          <p:nvPr/>
        </p:nvSpPr>
        <p:spPr bwMode="auto">
          <a:xfrm>
            <a:off x="8297864" y="2743201"/>
            <a:ext cx="109537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32" name="Oval 69"/>
          <p:cNvSpPr>
            <a:spLocks noChangeArrowheads="1"/>
          </p:cNvSpPr>
          <p:nvPr/>
        </p:nvSpPr>
        <p:spPr bwMode="auto">
          <a:xfrm>
            <a:off x="8840788" y="2743201"/>
            <a:ext cx="107950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33" name="Oval 70"/>
          <p:cNvSpPr>
            <a:spLocks noChangeArrowheads="1"/>
          </p:cNvSpPr>
          <p:nvPr/>
        </p:nvSpPr>
        <p:spPr bwMode="auto">
          <a:xfrm>
            <a:off x="8297864" y="3265489"/>
            <a:ext cx="96837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34" name="Oval 71"/>
          <p:cNvSpPr>
            <a:spLocks noChangeArrowheads="1"/>
          </p:cNvSpPr>
          <p:nvPr/>
        </p:nvSpPr>
        <p:spPr bwMode="auto">
          <a:xfrm>
            <a:off x="8828089" y="3265489"/>
            <a:ext cx="109537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35" name="Line 72"/>
          <p:cNvSpPr>
            <a:spLocks noChangeShapeType="1"/>
          </p:cNvSpPr>
          <p:nvPr/>
        </p:nvSpPr>
        <p:spPr bwMode="auto">
          <a:xfrm>
            <a:off x="8358188" y="2824164"/>
            <a:ext cx="495300" cy="465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6" name="Line 73"/>
          <p:cNvSpPr>
            <a:spLocks noChangeShapeType="1"/>
          </p:cNvSpPr>
          <p:nvPr/>
        </p:nvSpPr>
        <p:spPr bwMode="auto">
          <a:xfrm flipV="1">
            <a:off x="8358188" y="2824164"/>
            <a:ext cx="495300" cy="454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7" name="Oval 74"/>
          <p:cNvSpPr>
            <a:spLocks noChangeArrowheads="1"/>
          </p:cNvSpPr>
          <p:nvPr/>
        </p:nvSpPr>
        <p:spPr bwMode="auto">
          <a:xfrm>
            <a:off x="8551863" y="3009901"/>
            <a:ext cx="1079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38" name="Freeform 75"/>
          <p:cNvSpPr>
            <a:spLocks/>
          </p:cNvSpPr>
          <p:nvPr/>
        </p:nvSpPr>
        <p:spPr bwMode="auto">
          <a:xfrm>
            <a:off x="7297738" y="2335214"/>
            <a:ext cx="2640012" cy="1419225"/>
          </a:xfrm>
          <a:custGeom>
            <a:avLst/>
            <a:gdLst>
              <a:gd name="T0" fmla="*/ 2086688980 w 1663"/>
              <a:gd name="T1" fmla="*/ 0 h 894"/>
              <a:gd name="T2" fmla="*/ 0 w 1663"/>
              <a:gd name="T3" fmla="*/ 1126510638 h 894"/>
              <a:gd name="T4" fmla="*/ 2086688980 w 1663"/>
              <a:gd name="T5" fmla="*/ 2147483647 h 894"/>
              <a:gd name="T6" fmla="*/ 2147483647 w 1663"/>
              <a:gd name="T7" fmla="*/ 1126510638 h 894"/>
              <a:gd name="T8" fmla="*/ 2086688980 w 1663"/>
              <a:gd name="T9" fmla="*/ 0 h 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3" h="894">
                <a:moveTo>
                  <a:pt x="828" y="0"/>
                </a:moveTo>
                <a:lnTo>
                  <a:pt x="0" y="447"/>
                </a:lnTo>
                <a:lnTo>
                  <a:pt x="828" y="894"/>
                </a:lnTo>
                <a:lnTo>
                  <a:pt x="1663" y="447"/>
                </a:lnTo>
                <a:lnTo>
                  <a:pt x="828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9" name="Oval 76"/>
          <p:cNvSpPr>
            <a:spLocks noChangeArrowheads="1"/>
          </p:cNvSpPr>
          <p:nvPr/>
        </p:nvSpPr>
        <p:spPr bwMode="auto">
          <a:xfrm>
            <a:off x="8551863" y="2300289"/>
            <a:ext cx="1079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40" name="Oval 77"/>
          <p:cNvSpPr>
            <a:spLocks noChangeArrowheads="1"/>
          </p:cNvSpPr>
          <p:nvPr/>
        </p:nvSpPr>
        <p:spPr bwMode="auto">
          <a:xfrm>
            <a:off x="8551863" y="3695701"/>
            <a:ext cx="1079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41" name="Oval 78"/>
          <p:cNvSpPr>
            <a:spLocks noChangeArrowheads="1"/>
          </p:cNvSpPr>
          <p:nvPr/>
        </p:nvSpPr>
        <p:spPr bwMode="auto">
          <a:xfrm>
            <a:off x="7261225" y="3009901"/>
            <a:ext cx="107950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42" name="Oval 79"/>
          <p:cNvSpPr>
            <a:spLocks noChangeArrowheads="1"/>
          </p:cNvSpPr>
          <p:nvPr/>
        </p:nvSpPr>
        <p:spPr bwMode="auto">
          <a:xfrm>
            <a:off x="9877425" y="3009901"/>
            <a:ext cx="109538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43" name="Oval 80"/>
          <p:cNvSpPr>
            <a:spLocks noChangeArrowheads="1"/>
          </p:cNvSpPr>
          <p:nvPr/>
        </p:nvSpPr>
        <p:spPr bwMode="auto">
          <a:xfrm>
            <a:off x="7743825" y="3009901"/>
            <a:ext cx="1079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44" name="Oval 81"/>
          <p:cNvSpPr>
            <a:spLocks noChangeArrowheads="1"/>
          </p:cNvSpPr>
          <p:nvPr/>
        </p:nvSpPr>
        <p:spPr bwMode="auto">
          <a:xfrm>
            <a:off x="9431339" y="3009901"/>
            <a:ext cx="109537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45" name="Line 82"/>
          <p:cNvSpPr>
            <a:spLocks noChangeShapeType="1"/>
          </p:cNvSpPr>
          <p:nvPr/>
        </p:nvSpPr>
        <p:spPr bwMode="auto">
          <a:xfrm>
            <a:off x="7345364" y="3055939"/>
            <a:ext cx="4095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46" name="Line 83"/>
          <p:cNvSpPr>
            <a:spLocks noChangeShapeType="1"/>
          </p:cNvSpPr>
          <p:nvPr/>
        </p:nvSpPr>
        <p:spPr bwMode="auto">
          <a:xfrm>
            <a:off x="9515475" y="3055939"/>
            <a:ext cx="3746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47" name="Line 84"/>
          <p:cNvSpPr>
            <a:spLocks noChangeShapeType="1"/>
          </p:cNvSpPr>
          <p:nvPr/>
        </p:nvSpPr>
        <p:spPr bwMode="auto">
          <a:xfrm flipH="1">
            <a:off x="8347075" y="2381251"/>
            <a:ext cx="215900" cy="384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48" name="Line 85"/>
          <p:cNvSpPr>
            <a:spLocks noChangeShapeType="1"/>
          </p:cNvSpPr>
          <p:nvPr/>
        </p:nvSpPr>
        <p:spPr bwMode="auto">
          <a:xfrm flipV="1">
            <a:off x="7827963" y="2813051"/>
            <a:ext cx="493712" cy="231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49" name="Line 86"/>
          <p:cNvSpPr>
            <a:spLocks noChangeShapeType="1"/>
          </p:cNvSpPr>
          <p:nvPr/>
        </p:nvSpPr>
        <p:spPr bwMode="auto">
          <a:xfrm>
            <a:off x="7815263" y="3090864"/>
            <a:ext cx="482600" cy="198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0" name="Line 87"/>
          <p:cNvSpPr>
            <a:spLocks noChangeShapeType="1"/>
          </p:cNvSpPr>
          <p:nvPr/>
        </p:nvSpPr>
        <p:spPr bwMode="auto">
          <a:xfrm>
            <a:off x="8347075" y="3359151"/>
            <a:ext cx="228600" cy="3603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1" name="Line 88"/>
          <p:cNvSpPr>
            <a:spLocks noChangeShapeType="1"/>
          </p:cNvSpPr>
          <p:nvPr/>
        </p:nvSpPr>
        <p:spPr bwMode="auto">
          <a:xfrm flipH="1">
            <a:off x="8612188" y="3348038"/>
            <a:ext cx="241300" cy="360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2" name="Line 89"/>
          <p:cNvSpPr>
            <a:spLocks noChangeShapeType="1"/>
          </p:cNvSpPr>
          <p:nvPr/>
        </p:nvSpPr>
        <p:spPr bwMode="auto">
          <a:xfrm flipV="1">
            <a:off x="8913814" y="3079751"/>
            <a:ext cx="530225" cy="220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3" name="Line 90"/>
          <p:cNvSpPr>
            <a:spLocks noChangeShapeType="1"/>
          </p:cNvSpPr>
          <p:nvPr/>
        </p:nvSpPr>
        <p:spPr bwMode="auto">
          <a:xfrm>
            <a:off x="8612188" y="2381251"/>
            <a:ext cx="252412" cy="3730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4" name="Line 91"/>
          <p:cNvSpPr>
            <a:spLocks noChangeShapeType="1"/>
          </p:cNvSpPr>
          <p:nvPr/>
        </p:nvSpPr>
        <p:spPr bwMode="auto">
          <a:xfrm>
            <a:off x="8924926" y="2813051"/>
            <a:ext cx="530225" cy="231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850" name="Group 122"/>
          <p:cNvGrpSpPr>
            <a:grpSpLocks/>
          </p:cNvGrpSpPr>
          <p:nvPr/>
        </p:nvGrpSpPr>
        <p:grpSpPr bwMode="auto">
          <a:xfrm>
            <a:off x="2665413" y="4251325"/>
            <a:ext cx="1808162" cy="1651000"/>
            <a:chOff x="937" y="3002"/>
            <a:chExt cx="1139" cy="1040"/>
          </a:xfrm>
        </p:grpSpPr>
        <p:sp>
          <p:nvSpPr>
            <p:cNvPr id="32876" name="Freeform 98"/>
            <p:cNvSpPr>
              <a:spLocks/>
            </p:cNvSpPr>
            <p:nvPr/>
          </p:nvSpPr>
          <p:spPr bwMode="auto">
            <a:xfrm>
              <a:off x="960" y="3024"/>
              <a:ext cx="1078" cy="1004"/>
            </a:xfrm>
            <a:custGeom>
              <a:avLst/>
              <a:gdLst>
                <a:gd name="T0" fmla="*/ 1078 w 1078"/>
                <a:gd name="T1" fmla="*/ 615 h 1004"/>
                <a:gd name="T2" fmla="*/ 873 w 1078"/>
                <a:gd name="T3" fmla="*/ 0 h 1004"/>
                <a:gd name="T4" fmla="*/ 205 w 1078"/>
                <a:gd name="T5" fmla="*/ 7 h 1004"/>
                <a:gd name="T6" fmla="*/ 0 w 1078"/>
                <a:gd name="T7" fmla="*/ 615 h 1004"/>
                <a:gd name="T8" fmla="*/ 531 w 1078"/>
                <a:gd name="T9" fmla="*/ 1004 h 1004"/>
                <a:gd name="T10" fmla="*/ 1078 w 1078"/>
                <a:gd name="T11" fmla="*/ 615 h 10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78" h="1004">
                  <a:moveTo>
                    <a:pt x="1078" y="615"/>
                  </a:moveTo>
                  <a:lnTo>
                    <a:pt x="873" y="0"/>
                  </a:lnTo>
                  <a:lnTo>
                    <a:pt x="205" y="7"/>
                  </a:lnTo>
                  <a:lnTo>
                    <a:pt x="0" y="615"/>
                  </a:lnTo>
                  <a:lnTo>
                    <a:pt x="531" y="1004"/>
                  </a:lnTo>
                  <a:lnTo>
                    <a:pt x="1078" y="61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7" name="Freeform 100"/>
            <p:cNvSpPr>
              <a:spLocks/>
            </p:cNvSpPr>
            <p:nvPr/>
          </p:nvSpPr>
          <p:spPr bwMode="auto">
            <a:xfrm>
              <a:off x="1362" y="3346"/>
              <a:ext cx="266" cy="249"/>
            </a:xfrm>
            <a:custGeom>
              <a:avLst/>
              <a:gdLst>
                <a:gd name="T0" fmla="*/ 0 w 266"/>
                <a:gd name="T1" fmla="*/ 154 h 249"/>
                <a:gd name="T2" fmla="*/ 137 w 266"/>
                <a:gd name="T3" fmla="*/ 249 h 249"/>
                <a:gd name="T4" fmla="*/ 266 w 266"/>
                <a:gd name="T5" fmla="*/ 147 h 249"/>
                <a:gd name="T6" fmla="*/ 213 w 266"/>
                <a:gd name="T7" fmla="*/ 0 h 249"/>
                <a:gd name="T8" fmla="*/ 46 w 266"/>
                <a:gd name="T9" fmla="*/ 0 h 249"/>
                <a:gd name="T10" fmla="*/ 0 w 266"/>
                <a:gd name="T11" fmla="*/ 154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6" h="249">
                  <a:moveTo>
                    <a:pt x="0" y="154"/>
                  </a:moveTo>
                  <a:lnTo>
                    <a:pt x="137" y="249"/>
                  </a:lnTo>
                  <a:lnTo>
                    <a:pt x="266" y="147"/>
                  </a:lnTo>
                  <a:lnTo>
                    <a:pt x="213" y="0"/>
                  </a:lnTo>
                  <a:lnTo>
                    <a:pt x="46" y="0"/>
                  </a:lnTo>
                  <a:lnTo>
                    <a:pt x="0" y="15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8" name="Oval 101"/>
            <p:cNvSpPr>
              <a:spLocks noChangeArrowheads="1"/>
            </p:cNvSpPr>
            <p:nvPr/>
          </p:nvSpPr>
          <p:spPr bwMode="auto">
            <a:xfrm>
              <a:off x="1134" y="3009"/>
              <a:ext cx="69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79" name="Oval 102"/>
            <p:cNvSpPr>
              <a:spLocks noChangeArrowheads="1"/>
            </p:cNvSpPr>
            <p:nvPr/>
          </p:nvSpPr>
          <p:spPr bwMode="auto">
            <a:xfrm>
              <a:off x="1803" y="3002"/>
              <a:ext cx="68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80" name="Oval 103"/>
            <p:cNvSpPr>
              <a:spLocks noChangeArrowheads="1"/>
            </p:cNvSpPr>
            <p:nvPr/>
          </p:nvSpPr>
          <p:spPr bwMode="auto">
            <a:xfrm>
              <a:off x="937" y="3603"/>
              <a:ext cx="61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81" name="Oval 104"/>
            <p:cNvSpPr>
              <a:spLocks noChangeArrowheads="1"/>
            </p:cNvSpPr>
            <p:nvPr/>
          </p:nvSpPr>
          <p:spPr bwMode="auto">
            <a:xfrm>
              <a:off x="2008" y="3617"/>
              <a:ext cx="68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82" name="Oval 105"/>
            <p:cNvSpPr>
              <a:spLocks noChangeArrowheads="1"/>
            </p:cNvSpPr>
            <p:nvPr/>
          </p:nvSpPr>
          <p:spPr bwMode="auto">
            <a:xfrm>
              <a:off x="1469" y="3976"/>
              <a:ext cx="68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83" name="Oval 106"/>
            <p:cNvSpPr>
              <a:spLocks noChangeArrowheads="1"/>
            </p:cNvSpPr>
            <p:nvPr/>
          </p:nvSpPr>
          <p:spPr bwMode="auto">
            <a:xfrm>
              <a:off x="1453" y="3127"/>
              <a:ext cx="61" cy="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84" name="Oval 107"/>
            <p:cNvSpPr>
              <a:spLocks noChangeArrowheads="1"/>
            </p:cNvSpPr>
            <p:nvPr/>
          </p:nvSpPr>
          <p:spPr bwMode="auto">
            <a:xfrm>
              <a:off x="1127" y="3339"/>
              <a:ext cx="68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85" name="Oval 108"/>
            <p:cNvSpPr>
              <a:spLocks noChangeArrowheads="1"/>
            </p:cNvSpPr>
            <p:nvPr/>
          </p:nvSpPr>
          <p:spPr bwMode="auto">
            <a:xfrm>
              <a:off x="1279" y="3720"/>
              <a:ext cx="61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86" name="Oval 109"/>
            <p:cNvSpPr>
              <a:spLocks noChangeArrowheads="1"/>
            </p:cNvSpPr>
            <p:nvPr/>
          </p:nvSpPr>
          <p:spPr bwMode="auto">
            <a:xfrm>
              <a:off x="1681" y="3735"/>
              <a:ext cx="69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87" name="Oval 110"/>
            <p:cNvSpPr>
              <a:spLocks noChangeArrowheads="1"/>
            </p:cNvSpPr>
            <p:nvPr/>
          </p:nvSpPr>
          <p:spPr bwMode="auto">
            <a:xfrm>
              <a:off x="1795" y="3361"/>
              <a:ext cx="69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88" name="Oval 111"/>
            <p:cNvSpPr>
              <a:spLocks noChangeArrowheads="1"/>
            </p:cNvSpPr>
            <p:nvPr/>
          </p:nvSpPr>
          <p:spPr bwMode="auto">
            <a:xfrm>
              <a:off x="1400" y="3324"/>
              <a:ext cx="69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89" name="Oval 112"/>
            <p:cNvSpPr>
              <a:spLocks noChangeArrowheads="1"/>
            </p:cNvSpPr>
            <p:nvPr/>
          </p:nvSpPr>
          <p:spPr bwMode="auto">
            <a:xfrm>
              <a:off x="1552" y="3324"/>
              <a:ext cx="69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90" name="Oval 113"/>
            <p:cNvSpPr>
              <a:spLocks noChangeArrowheads="1"/>
            </p:cNvSpPr>
            <p:nvPr/>
          </p:nvSpPr>
          <p:spPr bwMode="auto">
            <a:xfrm>
              <a:off x="1613" y="3471"/>
              <a:ext cx="6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91" name="Oval 114"/>
            <p:cNvSpPr>
              <a:spLocks noChangeArrowheads="1"/>
            </p:cNvSpPr>
            <p:nvPr/>
          </p:nvSpPr>
          <p:spPr bwMode="auto">
            <a:xfrm>
              <a:off x="1347" y="3478"/>
              <a:ext cx="68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92" name="Oval 115"/>
            <p:cNvSpPr>
              <a:spLocks noChangeArrowheads="1"/>
            </p:cNvSpPr>
            <p:nvPr/>
          </p:nvSpPr>
          <p:spPr bwMode="auto">
            <a:xfrm>
              <a:off x="1484" y="3559"/>
              <a:ext cx="61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3849" name="AutoShape 121"/>
          <p:cNvSpPr>
            <a:spLocks noChangeArrowheads="1"/>
          </p:cNvSpPr>
          <p:nvPr/>
        </p:nvSpPr>
        <p:spPr bwMode="auto">
          <a:xfrm>
            <a:off x="2449513" y="3316288"/>
            <a:ext cx="381000" cy="1066800"/>
          </a:xfrm>
          <a:prstGeom prst="curvedRightArrow">
            <a:avLst>
              <a:gd name="adj1" fmla="val 56000"/>
              <a:gd name="adj2" fmla="val 112000"/>
              <a:gd name="adj3" fmla="val 3333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73885" name="Group 157"/>
          <p:cNvGrpSpPr>
            <a:grpSpLocks/>
          </p:cNvGrpSpPr>
          <p:nvPr/>
        </p:nvGrpSpPr>
        <p:grpSpPr bwMode="auto">
          <a:xfrm>
            <a:off x="5053013" y="4205289"/>
            <a:ext cx="1928812" cy="1558925"/>
            <a:chOff x="2236" y="2942"/>
            <a:chExt cx="1215" cy="982"/>
          </a:xfrm>
        </p:grpSpPr>
        <p:sp>
          <p:nvSpPr>
            <p:cNvPr id="32869" name="Freeform 126"/>
            <p:cNvSpPr>
              <a:spLocks/>
            </p:cNvSpPr>
            <p:nvPr/>
          </p:nvSpPr>
          <p:spPr bwMode="auto">
            <a:xfrm>
              <a:off x="2692" y="3448"/>
              <a:ext cx="296" cy="234"/>
            </a:xfrm>
            <a:custGeom>
              <a:avLst/>
              <a:gdLst>
                <a:gd name="T0" fmla="*/ 144 w 296"/>
                <a:gd name="T1" fmla="*/ 0 h 234"/>
                <a:gd name="T2" fmla="*/ 0 w 296"/>
                <a:gd name="T3" fmla="*/ 234 h 234"/>
                <a:gd name="T4" fmla="*/ 296 w 296"/>
                <a:gd name="T5" fmla="*/ 234 h 234"/>
                <a:gd name="T6" fmla="*/ 144 w 296"/>
                <a:gd name="T7" fmla="*/ 0 h 2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6" h="234">
                  <a:moveTo>
                    <a:pt x="144" y="0"/>
                  </a:moveTo>
                  <a:lnTo>
                    <a:pt x="0" y="234"/>
                  </a:lnTo>
                  <a:lnTo>
                    <a:pt x="296" y="234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0" name="Oval 127"/>
            <p:cNvSpPr>
              <a:spLocks noChangeArrowheads="1"/>
            </p:cNvSpPr>
            <p:nvPr/>
          </p:nvSpPr>
          <p:spPr bwMode="auto">
            <a:xfrm>
              <a:off x="2806" y="2942"/>
              <a:ext cx="60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71" name="Oval 128"/>
            <p:cNvSpPr>
              <a:spLocks noChangeArrowheads="1"/>
            </p:cNvSpPr>
            <p:nvPr/>
          </p:nvSpPr>
          <p:spPr bwMode="auto">
            <a:xfrm>
              <a:off x="2236" y="3851"/>
              <a:ext cx="61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72" name="Oval 129"/>
            <p:cNvSpPr>
              <a:spLocks noChangeArrowheads="1"/>
            </p:cNvSpPr>
            <p:nvPr/>
          </p:nvSpPr>
          <p:spPr bwMode="auto">
            <a:xfrm>
              <a:off x="3390" y="3865"/>
              <a:ext cx="61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73" name="Oval 133"/>
            <p:cNvSpPr>
              <a:spLocks noChangeArrowheads="1"/>
            </p:cNvSpPr>
            <p:nvPr/>
          </p:nvSpPr>
          <p:spPr bwMode="auto">
            <a:xfrm>
              <a:off x="2813" y="3426"/>
              <a:ext cx="61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74" name="Oval 134"/>
            <p:cNvSpPr>
              <a:spLocks noChangeArrowheads="1"/>
            </p:cNvSpPr>
            <p:nvPr/>
          </p:nvSpPr>
          <p:spPr bwMode="auto">
            <a:xfrm>
              <a:off x="2692" y="3646"/>
              <a:ext cx="61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75" name="Oval 135"/>
            <p:cNvSpPr>
              <a:spLocks noChangeArrowheads="1"/>
            </p:cNvSpPr>
            <p:nvPr/>
          </p:nvSpPr>
          <p:spPr bwMode="auto">
            <a:xfrm>
              <a:off x="2927" y="3653"/>
              <a:ext cx="61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2858" name="Line 155"/>
          <p:cNvSpPr>
            <a:spLocks noChangeShapeType="1"/>
          </p:cNvSpPr>
          <p:nvPr/>
        </p:nvSpPr>
        <p:spPr bwMode="auto">
          <a:xfrm>
            <a:off x="4856163" y="1897063"/>
            <a:ext cx="0" cy="4267200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884" name="AutoShape 156"/>
          <p:cNvSpPr>
            <a:spLocks noChangeArrowheads="1"/>
          </p:cNvSpPr>
          <p:nvPr/>
        </p:nvSpPr>
        <p:spPr bwMode="auto">
          <a:xfrm>
            <a:off x="5084763" y="3878263"/>
            <a:ext cx="381000" cy="1066800"/>
          </a:xfrm>
          <a:prstGeom prst="curvedRightArrow">
            <a:avLst>
              <a:gd name="adj1" fmla="val 56000"/>
              <a:gd name="adj2" fmla="val 112000"/>
              <a:gd name="adj3" fmla="val 3333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2860" name="Line 158"/>
          <p:cNvSpPr>
            <a:spLocks noChangeShapeType="1"/>
          </p:cNvSpPr>
          <p:nvPr/>
        </p:nvSpPr>
        <p:spPr bwMode="auto">
          <a:xfrm>
            <a:off x="7080250" y="1973263"/>
            <a:ext cx="0" cy="4267200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3912" name="Group 184"/>
          <p:cNvGrpSpPr>
            <a:grpSpLocks/>
          </p:cNvGrpSpPr>
          <p:nvPr/>
        </p:nvGrpSpPr>
        <p:grpSpPr bwMode="auto">
          <a:xfrm>
            <a:off x="7486650" y="4667251"/>
            <a:ext cx="2725738" cy="627063"/>
            <a:chOff x="3769" y="3233"/>
            <a:chExt cx="1717" cy="395"/>
          </a:xfrm>
        </p:grpSpPr>
        <p:sp>
          <p:nvSpPr>
            <p:cNvPr id="32863" name="Oval 159"/>
            <p:cNvSpPr>
              <a:spLocks noChangeArrowheads="1"/>
            </p:cNvSpPr>
            <p:nvPr/>
          </p:nvSpPr>
          <p:spPr bwMode="auto">
            <a:xfrm>
              <a:off x="4422" y="3233"/>
              <a:ext cx="69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64" name="Oval 160"/>
            <p:cNvSpPr>
              <a:spLocks noChangeArrowheads="1"/>
            </p:cNvSpPr>
            <p:nvPr/>
          </p:nvSpPr>
          <p:spPr bwMode="auto">
            <a:xfrm>
              <a:off x="4764" y="3233"/>
              <a:ext cx="68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65" name="Oval 161"/>
            <p:cNvSpPr>
              <a:spLocks noChangeArrowheads="1"/>
            </p:cNvSpPr>
            <p:nvPr/>
          </p:nvSpPr>
          <p:spPr bwMode="auto">
            <a:xfrm>
              <a:off x="4422" y="3562"/>
              <a:ext cx="61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66" name="Oval 162"/>
            <p:cNvSpPr>
              <a:spLocks noChangeArrowheads="1"/>
            </p:cNvSpPr>
            <p:nvPr/>
          </p:nvSpPr>
          <p:spPr bwMode="auto">
            <a:xfrm>
              <a:off x="4756" y="3562"/>
              <a:ext cx="69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67" name="Oval 169"/>
            <p:cNvSpPr>
              <a:spLocks noChangeArrowheads="1"/>
            </p:cNvSpPr>
            <p:nvPr/>
          </p:nvSpPr>
          <p:spPr bwMode="auto">
            <a:xfrm>
              <a:off x="3769" y="3401"/>
              <a:ext cx="68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68" name="Oval 170"/>
            <p:cNvSpPr>
              <a:spLocks noChangeArrowheads="1"/>
            </p:cNvSpPr>
            <p:nvPr/>
          </p:nvSpPr>
          <p:spPr bwMode="auto">
            <a:xfrm>
              <a:off x="5417" y="3401"/>
              <a:ext cx="69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3911" name="AutoShape 183"/>
          <p:cNvSpPr>
            <a:spLocks noChangeArrowheads="1"/>
          </p:cNvSpPr>
          <p:nvPr/>
        </p:nvSpPr>
        <p:spPr bwMode="auto">
          <a:xfrm>
            <a:off x="7446963" y="3573463"/>
            <a:ext cx="381000" cy="1066800"/>
          </a:xfrm>
          <a:prstGeom prst="curvedRightArrow">
            <a:avLst>
              <a:gd name="adj1" fmla="val 56000"/>
              <a:gd name="adj2" fmla="val 112000"/>
              <a:gd name="adj3" fmla="val 3333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53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49" grpId="0" animBg="1"/>
      <p:bldP spid="73884" grpId="0" animBg="1"/>
      <p:bldP spid="739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97" y="4748071"/>
            <a:ext cx="8518973" cy="1986362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25" y="193329"/>
            <a:ext cx="8523745" cy="1771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6417" y="2075591"/>
            <a:ext cx="11058359" cy="335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b="1" dirty="0" smtClean="0"/>
              <a:t>反证法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:  (</a:t>
            </a:r>
            <a:r>
              <a:rPr lang="zh-CN" altLang="en-US" sz="2400" b="1" dirty="0" smtClean="0"/>
              <a:t>假设满足条件的某个图不是哈密顿图</a:t>
            </a:r>
            <a:r>
              <a:rPr lang="en-US" altLang="zh-CN" sz="2400" b="1" dirty="0" smtClean="0"/>
              <a:t>)</a:t>
            </a:r>
          </a:p>
          <a:p>
            <a:pPr>
              <a:lnSpc>
                <a:spcPts val="3200"/>
              </a:lnSpc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1</a:t>
            </a:r>
            <a:r>
              <a:rPr lang="zh-CN" altLang="en-US" sz="2400" b="1" dirty="0" smtClean="0"/>
              <a:t>，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中没有长度为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的简单回路   </a:t>
            </a:r>
            <a:r>
              <a:rPr lang="en-US" altLang="zh-CN" sz="2400" dirty="0" smtClean="0"/>
              <a:t>=》</a:t>
            </a:r>
            <a:r>
              <a:rPr lang="zh-CN" altLang="en-US" sz="2400" dirty="0" smtClean="0"/>
              <a:t>有可能增加某条边，依然没有回路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2</a:t>
            </a:r>
            <a:r>
              <a:rPr lang="zh-CN" altLang="en-US" sz="2400" dirty="0" smtClean="0"/>
              <a:t>，尽可能增加边，直到临界图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：再增加任意边就形成哈密顿图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3</a:t>
            </a:r>
            <a:r>
              <a:rPr lang="zh-CN" altLang="en-US" sz="2400" dirty="0" smtClean="0"/>
              <a:t>，任取不相邻的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点：在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图中，</a:t>
            </a:r>
            <a:r>
              <a:rPr lang="zh-CN" altLang="en-US" sz="2400" dirty="0" smtClean="0">
                <a:solidFill>
                  <a:srgbClr val="FF0000"/>
                </a:solidFill>
              </a:rPr>
              <a:t>初始条件仍然成立，</a:t>
            </a:r>
            <a:r>
              <a:rPr lang="en-US" altLang="zh-CN" sz="2400" dirty="0" err="1" smtClean="0"/>
              <a:t>H+xy</a:t>
            </a:r>
            <a:r>
              <a:rPr lang="zh-CN" altLang="en-US" sz="2400" dirty="0" smtClean="0"/>
              <a:t>成为哈密顿图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4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图中一定有</a:t>
            </a:r>
            <a:r>
              <a:rPr lang="en-US" altLang="zh-CN" sz="2400" dirty="0" err="1" smtClean="0"/>
              <a:t>xy</a:t>
            </a:r>
            <a:r>
              <a:rPr lang="zh-CN" altLang="en-US" sz="2400" dirty="0" smtClean="0"/>
              <a:t>路径：覆盖所有点，长度为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，令其如下图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1)</a:t>
            </a:r>
            <a:r>
              <a:rPr lang="zh-CN" altLang="en-US" sz="2400" dirty="0" smtClean="0"/>
              <a:t>可见：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图中，只要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相邻，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i-1</a:t>
            </a:r>
            <a:r>
              <a:rPr lang="zh-CN" altLang="en-US" sz="2400" dirty="0" smtClean="0"/>
              <a:t>就不能和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相邻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5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易</a:t>
            </a:r>
            <a:r>
              <a:rPr lang="zh-CN" altLang="en-US" sz="2400" dirty="0" smtClean="0"/>
              <a:t>见：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图中，</a:t>
            </a:r>
            <a:r>
              <a:rPr lang="en-US" altLang="zh-CN" sz="2400" dirty="0" smtClean="0"/>
              <a:t>d(x)+d(y)&lt;=n-1</a:t>
            </a:r>
            <a:r>
              <a:rPr lang="zh-CN" altLang="en-US" sz="2400" dirty="0" smtClean="0"/>
              <a:t>，和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中所描述特性矛盾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28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“</a:t>
            </a:r>
            <a:r>
              <a:rPr lang="zh-CN" altLang="en-US" smtClean="0"/>
              <a:t>一笔划”问题</a:t>
            </a:r>
          </a:p>
        </p:txBody>
      </p:sp>
      <p:sp>
        <p:nvSpPr>
          <p:cNvPr id="8195" name="Freeform 57"/>
          <p:cNvSpPr>
            <a:spLocks/>
          </p:cNvSpPr>
          <p:nvPr/>
        </p:nvSpPr>
        <p:spPr bwMode="auto">
          <a:xfrm>
            <a:off x="3071813" y="4149725"/>
            <a:ext cx="2063750" cy="2197100"/>
          </a:xfrm>
          <a:custGeom>
            <a:avLst/>
            <a:gdLst>
              <a:gd name="T0" fmla="*/ 2147483647 w 1300"/>
              <a:gd name="T1" fmla="*/ 2147483647 h 1384"/>
              <a:gd name="T2" fmla="*/ 2147483647 w 1300"/>
              <a:gd name="T3" fmla="*/ 2147483647 h 1384"/>
              <a:gd name="T4" fmla="*/ 2147483647 w 1300"/>
              <a:gd name="T5" fmla="*/ 2147483647 h 1384"/>
              <a:gd name="T6" fmla="*/ 2147483647 w 1300"/>
              <a:gd name="T7" fmla="*/ 2147483647 h 1384"/>
              <a:gd name="T8" fmla="*/ 2147483647 w 1300"/>
              <a:gd name="T9" fmla="*/ 2147483647 h 1384"/>
              <a:gd name="T10" fmla="*/ 2147483647 w 1300"/>
              <a:gd name="T11" fmla="*/ 2147483647 h 1384"/>
              <a:gd name="T12" fmla="*/ 2147483647 w 1300"/>
              <a:gd name="T13" fmla="*/ 2147483647 h 1384"/>
              <a:gd name="T14" fmla="*/ 2147483647 w 1300"/>
              <a:gd name="T15" fmla="*/ 2147483647 h 1384"/>
              <a:gd name="T16" fmla="*/ 2147483647 w 1300"/>
              <a:gd name="T17" fmla="*/ 2147483647 h 1384"/>
              <a:gd name="T18" fmla="*/ 2147483647 w 1300"/>
              <a:gd name="T19" fmla="*/ 2147483647 h 1384"/>
              <a:gd name="T20" fmla="*/ 2147483647 w 1300"/>
              <a:gd name="T21" fmla="*/ 2147483647 h 138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00"/>
              <a:gd name="T34" fmla="*/ 0 h 1384"/>
              <a:gd name="T35" fmla="*/ 1300 w 1300"/>
              <a:gd name="T36" fmla="*/ 1384 h 138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00" h="1384">
                <a:moveTo>
                  <a:pt x="666" y="187"/>
                </a:moveTo>
                <a:cubicBezTo>
                  <a:pt x="443" y="666"/>
                  <a:pt x="220" y="1145"/>
                  <a:pt x="303" y="1201"/>
                </a:cubicBezTo>
                <a:cubicBezTo>
                  <a:pt x="386" y="1257"/>
                  <a:pt x="1192" y="650"/>
                  <a:pt x="1167" y="526"/>
                </a:cubicBezTo>
                <a:cubicBezTo>
                  <a:pt x="1142" y="402"/>
                  <a:pt x="171" y="339"/>
                  <a:pt x="150" y="454"/>
                </a:cubicBezTo>
                <a:cubicBezTo>
                  <a:pt x="129" y="569"/>
                  <a:pt x="952" y="1275"/>
                  <a:pt x="1041" y="1219"/>
                </a:cubicBezTo>
                <a:cubicBezTo>
                  <a:pt x="1130" y="1163"/>
                  <a:pt x="843" y="242"/>
                  <a:pt x="681" y="121"/>
                </a:cubicBezTo>
                <a:cubicBezTo>
                  <a:pt x="519" y="0"/>
                  <a:pt x="138" y="304"/>
                  <a:pt x="69" y="490"/>
                </a:cubicBezTo>
                <a:cubicBezTo>
                  <a:pt x="0" y="676"/>
                  <a:pt x="104" y="1108"/>
                  <a:pt x="267" y="1237"/>
                </a:cubicBezTo>
                <a:cubicBezTo>
                  <a:pt x="430" y="1366"/>
                  <a:pt x="886" y="1384"/>
                  <a:pt x="1050" y="1264"/>
                </a:cubicBezTo>
                <a:cubicBezTo>
                  <a:pt x="1214" y="1144"/>
                  <a:pt x="1300" y="713"/>
                  <a:pt x="1248" y="517"/>
                </a:cubicBezTo>
                <a:cubicBezTo>
                  <a:pt x="1196" y="321"/>
                  <a:pt x="965" y="203"/>
                  <a:pt x="735" y="85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196" name="组合 110"/>
          <p:cNvGrpSpPr>
            <a:grpSpLocks/>
          </p:cNvGrpSpPr>
          <p:nvPr/>
        </p:nvGrpSpPr>
        <p:grpSpPr bwMode="auto">
          <a:xfrm>
            <a:off x="3071814" y="1700214"/>
            <a:ext cx="2016125" cy="2016125"/>
            <a:chOff x="6129282" y="3919609"/>
            <a:chExt cx="1507395" cy="1309591"/>
          </a:xfrm>
        </p:grpSpPr>
        <p:sp>
          <p:nvSpPr>
            <p:cNvPr id="8200" name="流程图: 联系 8"/>
            <p:cNvSpPr>
              <a:spLocks noChangeArrowheads="1"/>
            </p:cNvSpPr>
            <p:nvPr/>
          </p:nvSpPr>
          <p:spPr bwMode="auto">
            <a:xfrm>
              <a:off x="7492661" y="443711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8201" name="直接连接符 17"/>
            <p:cNvCxnSpPr>
              <a:cxnSpLocks noChangeShapeType="1"/>
              <a:endCxn id="8200" idx="3"/>
            </p:cNvCxnSpPr>
            <p:nvPr/>
          </p:nvCxnSpPr>
          <p:spPr bwMode="auto">
            <a:xfrm flipV="1">
              <a:off x="6444208" y="4560037"/>
              <a:ext cx="1069544" cy="59715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2" name="流程图: 联系 35"/>
            <p:cNvSpPr>
              <a:spLocks noChangeArrowheads="1"/>
            </p:cNvSpPr>
            <p:nvPr/>
          </p:nvSpPr>
          <p:spPr bwMode="auto">
            <a:xfrm>
              <a:off x="6817695" y="391960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3" name="流程图: 联系 8"/>
            <p:cNvSpPr>
              <a:spLocks noChangeArrowheads="1"/>
            </p:cNvSpPr>
            <p:nvPr/>
          </p:nvSpPr>
          <p:spPr bwMode="auto">
            <a:xfrm>
              <a:off x="6129282" y="445533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4" name="流程图: 联系 71"/>
            <p:cNvSpPr>
              <a:spLocks noChangeArrowheads="1"/>
            </p:cNvSpPr>
            <p:nvPr/>
          </p:nvSpPr>
          <p:spPr bwMode="auto">
            <a:xfrm>
              <a:off x="6372200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5" name="流程图: 联系 72"/>
            <p:cNvSpPr>
              <a:spLocks noChangeArrowheads="1"/>
            </p:cNvSpPr>
            <p:nvPr/>
          </p:nvSpPr>
          <p:spPr bwMode="auto">
            <a:xfrm>
              <a:off x="7308304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8206" name="直接连接符 73"/>
            <p:cNvCxnSpPr>
              <a:cxnSpLocks noChangeShapeType="1"/>
              <a:stCxn id="8204" idx="6"/>
            </p:cNvCxnSpPr>
            <p:nvPr/>
          </p:nvCxnSpPr>
          <p:spPr bwMode="auto">
            <a:xfrm>
              <a:off x="6516216" y="5157192"/>
              <a:ext cx="792088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7" name="直接连接符 74"/>
            <p:cNvCxnSpPr>
              <a:cxnSpLocks noChangeShapeType="1"/>
              <a:stCxn id="8203" idx="7"/>
              <a:endCxn id="8202" idx="7"/>
            </p:cNvCxnSpPr>
            <p:nvPr/>
          </p:nvCxnSpPr>
          <p:spPr bwMode="auto">
            <a:xfrm flipV="1">
              <a:off x="6252207" y="3940700"/>
              <a:ext cx="688413" cy="535723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直接连接符 75"/>
            <p:cNvCxnSpPr>
              <a:cxnSpLocks noChangeShapeType="1"/>
              <a:stCxn id="8202" idx="6"/>
            </p:cNvCxnSpPr>
            <p:nvPr/>
          </p:nvCxnSpPr>
          <p:spPr bwMode="auto">
            <a:xfrm>
              <a:off x="6961711" y="3991617"/>
              <a:ext cx="573132" cy="45601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直接连接符 76"/>
            <p:cNvCxnSpPr>
              <a:cxnSpLocks noChangeShapeType="1"/>
            </p:cNvCxnSpPr>
            <p:nvPr/>
          </p:nvCxnSpPr>
          <p:spPr bwMode="auto">
            <a:xfrm flipV="1">
              <a:off x="7393759" y="4560037"/>
              <a:ext cx="194933" cy="59715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直接连接符 77"/>
            <p:cNvCxnSpPr>
              <a:cxnSpLocks noChangeShapeType="1"/>
              <a:endCxn id="8204" idx="5"/>
            </p:cNvCxnSpPr>
            <p:nvPr/>
          </p:nvCxnSpPr>
          <p:spPr bwMode="auto">
            <a:xfrm>
              <a:off x="6228184" y="4581128"/>
              <a:ext cx="266941" cy="626981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直接连接符 89"/>
            <p:cNvCxnSpPr>
              <a:cxnSpLocks noChangeShapeType="1"/>
              <a:endCxn id="8200" idx="6"/>
            </p:cNvCxnSpPr>
            <p:nvPr/>
          </p:nvCxnSpPr>
          <p:spPr bwMode="auto">
            <a:xfrm>
              <a:off x="6259851" y="4509120"/>
              <a:ext cx="1376826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直接连接符 91"/>
            <p:cNvCxnSpPr>
              <a:cxnSpLocks noChangeShapeType="1"/>
              <a:endCxn id="8202" idx="4"/>
            </p:cNvCxnSpPr>
            <p:nvPr/>
          </p:nvCxnSpPr>
          <p:spPr bwMode="auto">
            <a:xfrm flipV="1">
              <a:off x="6444208" y="4063625"/>
              <a:ext cx="445495" cy="1093567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直接连接符 93"/>
            <p:cNvCxnSpPr>
              <a:cxnSpLocks noChangeShapeType="1"/>
              <a:stCxn id="8202" idx="5"/>
              <a:endCxn id="8205" idx="0"/>
            </p:cNvCxnSpPr>
            <p:nvPr/>
          </p:nvCxnSpPr>
          <p:spPr bwMode="auto">
            <a:xfrm>
              <a:off x="6940620" y="4042534"/>
              <a:ext cx="439692" cy="104265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直接连接符 94"/>
            <p:cNvCxnSpPr>
              <a:cxnSpLocks noChangeShapeType="1"/>
              <a:endCxn id="8205" idx="1"/>
            </p:cNvCxnSpPr>
            <p:nvPr/>
          </p:nvCxnSpPr>
          <p:spPr bwMode="auto">
            <a:xfrm>
              <a:off x="6252207" y="4564810"/>
              <a:ext cx="1077188" cy="54146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54"/>
          <p:cNvGrpSpPr>
            <a:grpSpLocks/>
          </p:cNvGrpSpPr>
          <p:nvPr/>
        </p:nvGrpSpPr>
        <p:grpSpPr bwMode="auto">
          <a:xfrm>
            <a:off x="6456364" y="1700214"/>
            <a:ext cx="1800521" cy="1966670"/>
            <a:chOff x="5133975" y="2695575"/>
            <a:chExt cx="2024063" cy="2073275"/>
          </a:xfrm>
          <a:solidFill>
            <a:schemeClr val="tx1"/>
          </a:solidFill>
        </p:grpSpPr>
        <p:sp>
          <p:nvSpPr>
            <p:cNvPr id="25" name="Oval 13"/>
            <p:cNvSpPr>
              <a:spLocks noChangeArrowheads="1"/>
            </p:cNvSpPr>
            <p:nvPr/>
          </p:nvSpPr>
          <p:spPr bwMode="auto">
            <a:xfrm>
              <a:off x="5133975" y="2695575"/>
              <a:ext cx="117475" cy="1206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5141494" y="4648200"/>
              <a:ext cx="115887" cy="1206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7004050" y="4638675"/>
              <a:ext cx="117475" cy="1206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7042150" y="2733675"/>
              <a:ext cx="115888" cy="1206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5632450" y="3244850"/>
              <a:ext cx="115888" cy="1206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6534150" y="3270250"/>
              <a:ext cx="117475" cy="1206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5594350" y="4152900"/>
              <a:ext cx="117475" cy="1206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6534150" y="4152900"/>
              <a:ext cx="117475" cy="1206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5248275" y="2759075"/>
              <a:ext cx="183038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237163" y="4727575"/>
              <a:ext cx="1766887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5186363" y="2809875"/>
              <a:ext cx="0" cy="18669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7104063" y="2836863"/>
              <a:ext cx="0" cy="181451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5743575" y="3309938"/>
              <a:ext cx="80327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5707063" y="4216400"/>
              <a:ext cx="827087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5668963" y="3348038"/>
              <a:ext cx="0" cy="81756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6596063" y="3373438"/>
              <a:ext cx="0" cy="80486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5211763" y="2797175"/>
              <a:ext cx="444500" cy="47307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H="1">
              <a:off x="5211763" y="4254500"/>
              <a:ext cx="420687" cy="43497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 flipV="1">
              <a:off x="6621463" y="2824163"/>
              <a:ext cx="457200" cy="45878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6634163" y="4268788"/>
              <a:ext cx="395287" cy="38258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" name="云形 1"/>
          <p:cNvSpPr/>
          <p:nvPr/>
        </p:nvSpPr>
        <p:spPr>
          <a:xfrm>
            <a:off x="6865894" y="3986129"/>
            <a:ext cx="4675317" cy="263709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问题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：如何为一笔画问题进行形式化描述？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923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7" y="447138"/>
            <a:ext cx="11239803" cy="2283706"/>
          </a:xfrm>
        </p:spPr>
      </p:pic>
      <p:sp>
        <p:nvSpPr>
          <p:cNvPr id="5" name="文本框 4"/>
          <p:cNvSpPr txBox="1"/>
          <p:nvPr/>
        </p:nvSpPr>
        <p:spPr>
          <a:xfrm>
            <a:off x="2650593" y="3880022"/>
            <a:ext cx="6955750" cy="7694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这个定理说明了什么事实？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518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棋盘上问题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4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55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的缩小了的棋盘上，马有可能从某一格开始，跳过每个格子一次，并返回起点吗？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34168"/>
              </p:ext>
            </p:extLst>
          </p:nvPr>
        </p:nvGraphicFramePr>
        <p:xfrm>
          <a:off x="430727" y="3159210"/>
          <a:ext cx="626427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4" imgW="5274360" imgH="2049480" progId="Word.Document.8">
                  <p:embed/>
                </p:oleObj>
              </mc:Choice>
              <mc:Fallback>
                <p:oleObj name="Document" r:id="rId4" imgW="5274360" imgH="2049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27" y="3159210"/>
                        <a:ext cx="626427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7102475" y="3274540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710316" y="3274540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377281" y="3264242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984822" y="3274540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02475" y="3793524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10316" y="3793524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377281" y="3783226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984822" y="3793524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02475" y="4340633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710316" y="4340633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377281" y="4330335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984822" y="4340633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102475" y="4859617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710316" y="4859617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77281" y="4849319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984822" y="4859617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2" idx="5"/>
            <a:endCxn id="14" idx="1"/>
          </p:cNvCxnSpPr>
          <p:nvPr/>
        </p:nvCxnSpPr>
        <p:spPr>
          <a:xfrm>
            <a:off x="7323965" y="3517125"/>
            <a:ext cx="424353" cy="86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7"/>
            <a:endCxn id="7" idx="3"/>
          </p:cNvCxnSpPr>
          <p:nvPr/>
        </p:nvCxnSpPr>
        <p:spPr>
          <a:xfrm flipV="1">
            <a:off x="7931806" y="3506827"/>
            <a:ext cx="483477" cy="87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5"/>
            <a:endCxn id="16" idx="1"/>
          </p:cNvCxnSpPr>
          <p:nvPr/>
        </p:nvCxnSpPr>
        <p:spPr>
          <a:xfrm>
            <a:off x="8598771" y="3506827"/>
            <a:ext cx="424053" cy="87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3"/>
            <a:endCxn id="10" idx="6"/>
          </p:cNvCxnSpPr>
          <p:nvPr/>
        </p:nvCxnSpPr>
        <p:spPr>
          <a:xfrm flipH="1">
            <a:off x="7969808" y="3517125"/>
            <a:ext cx="1053016" cy="41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" idx="5"/>
            <a:endCxn id="11" idx="1"/>
          </p:cNvCxnSpPr>
          <p:nvPr/>
        </p:nvCxnSpPr>
        <p:spPr>
          <a:xfrm>
            <a:off x="7323965" y="3517125"/>
            <a:ext cx="1091318" cy="30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6" idx="3"/>
            <a:endCxn id="18" idx="7"/>
          </p:cNvCxnSpPr>
          <p:nvPr/>
        </p:nvCxnSpPr>
        <p:spPr>
          <a:xfrm flipH="1">
            <a:off x="7931806" y="4583218"/>
            <a:ext cx="1091018" cy="31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8" idx="1"/>
            <a:endCxn id="9" idx="5"/>
          </p:cNvCxnSpPr>
          <p:nvPr/>
        </p:nvCxnSpPr>
        <p:spPr>
          <a:xfrm flipH="1" flipV="1">
            <a:off x="7323965" y="4036109"/>
            <a:ext cx="424353" cy="86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5"/>
            <a:endCxn id="7" idx="2"/>
          </p:cNvCxnSpPr>
          <p:nvPr/>
        </p:nvCxnSpPr>
        <p:spPr>
          <a:xfrm flipV="1">
            <a:off x="7323965" y="3406345"/>
            <a:ext cx="1053316" cy="629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9" idx="5"/>
            <a:endCxn id="15" idx="1"/>
          </p:cNvCxnSpPr>
          <p:nvPr/>
        </p:nvCxnSpPr>
        <p:spPr>
          <a:xfrm>
            <a:off x="7323965" y="4036109"/>
            <a:ext cx="1091318" cy="335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6" idx="3"/>
            <a:endCxn id="13" idx="7"/>
          </p:cNvCxnSpPr>
          <p:nvPr/>
        </p:nvCxnSpPr>
        <p:spPr>
          <a:xfrm flipH="1">
            <a:off x="7323965" y="3517125"/>
            <a:ext cx="424353" cy="86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6" idx="5"/>
            <a:endCxn id="15" idx="1"/>
          </p:cNvCxnSpPr>
          <p:nvPr/>
        </p:nvCxnSpPr>
        <p:spPr>
          <a:xfrm>
            <a:off x="7931806" y="3517125"/>
            <a:ext cx="483477" cy="85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6" idx="5"/>
            <a:endCxn id="12" idx="1"/>
          </p:cNvCxnSpPr>
          <p:nvPr/>
        </p:nvCxnSpPr>
        <p:spPr>
          <a:xfrm>
            <a:off x="7931806" y="3517125"/>
            <a:ext cx="1091018" cy="31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3" idx="6"/>
            <a:endCxn id="11" idx="3"/>
          </p:cNvCxnSpPr>
          <p:nvPr/>
        </p:nvCxnSpPr>
        <p:spPr>
          <a:xfrm flipV="1">
            <a:off x="7361967" y="4025811"/>
            <a:ext cx="1053316" cy="45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3" idx="6"/>
            <a:endCxn id="19" idx="2"/>
          </p:cNvCxnSpPr>
          <p:nvPr/>
        </p:nvCxnSpPr>
        <p:spPr>
          <a:xfrm>
            <a:off x="7361967" y="4482736"/>
            <a:ext cx="1015314" cy="50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2" idx="3"/>
            <a:endCxn id="14" idx="6"/>
          </p:cNvCxnSpPr>
          <p:nvPr/>
        </p:nvCxnSpPr>
        <p:spPr>
          <a:xfrm flipH="1">
            <a:off x="7969808" y="4036109"/>
            <a:ext cx="1053016" cy="44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2" idx="3"/>
            <a:endCxn id="19" idx="7"/>
          </p:cNvCxnSpPr>
          <p:nvPr/>
        </p:nvCxnSpPr>
        <p:spPr>
          <a:xfrm flipH="1">
            <a:off x="8598771" y="4036109"/>
            <a:ext cx="424053" cy="85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6" idx="1"/>
            <a:endCxn id="10" idx="5"/>
          </p:cNvCxnSpPr>
          <p:nvPr/>
        </p:nvCxnSpPr>
        <p:spPr>
          <a:xfrm flipH="1" flipV="1">
            <a:off x="7931806" y="4036109"/>
            <a:ext cx="1091018" cy="346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0" idx="3"/>
            <a:endCxn id="17" idx="7"/>
          </p:cNvCxnSpPr>
          <p:nvPr/>
        </p:nvCxnSpPr>
        <p:spPr>
          <a:xfrm flipH="1">
            <a:off x="7323965" y="4036109"/>
            <a:ext cx="424353" cy="86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0" idx="4"/>
            <a:endCxn id="19" idx="1"/>
          </p:cNvCxnSpPr>
          <p:nvPr/>
        </p:nvCxnSpPr>
        <p:spPr>
          <a:xfrm>
            <a:off x="7840062" y="4077730"/>
            <a:ext cx="575221" cy="813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8" idx="4"/>
            <a:endCxn id="15" idx="7"/>
          </p:cNvCxnSpPr>
          <p:nvPr/>
        </p:nvCxnSpPr>
        <p:spPr>
          <a:xfrm flipH="1">
            <a:off x="8598771" y="3558746"/>
            <a:ext cx="515797" cy="813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1" idx="5"/>
            <a:endCxn id="20" idx="1"/>
          </p:cNvCxnSpPr>
          <p:nvPr/>
        </p:nvCxnSpPr>
        <p:spPr>
          <a:xfrm>
            <a:off x="8598771" y="4025811"/>
            <a:ext cx="424053" cy="87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4" idx="5"/>
            <a:endCxn id="20" idx="1"/>
          </p:cNvCxnSpPr>
          <p:nvPr/>
        </p:nvCxnSpPr>
        <p:spPr>
          <a:xfrm>
            <a:off x="7931806" y="4583218"/>
            <a:ext cx="1091018" cy="31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7" idx="6"/>
            <a:endCxn id="15" idx="3"/>
          </p:cNvCxnSpPr>
          <p:nvPr/>
        </p:nvCxnSpPr>
        <p:spPr>
          <a:xfrm flipV="1">
            <a:off x="7361967" y="4572920"/>
            <a:ext cx="1053316" cy="4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" name="直接连接符 5120"/>
          <p:cNvCxnSpPr>
            <a:stCxn id="18" idx="7"/>
            <a:endCxn id="11" idx="3"/>
          </p:cNvCxnSpPr>
          <p:nvPr/>
        </p:nvCxnSpPr>
        <p:spPr>
          <a:xfrm flipV="1">
            <a:off x="7931806" y="4025811"/>
            <a:ext cx="483477" cy="87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491296" y="1618030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904401" y="1618030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25762" y="1604153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768613" y="1618030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89568" y="2712721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42403" y="2780271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00469" y="2743799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774094" y="2754342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84087" y="3997949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32144" y="3920347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16595" y="3971867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822355" y="3890201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489568" y="5205607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917741" y="5179766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401380" y="5195064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860357" y="5205607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4" idx="5"/>
            <a:endCxn id="13" idx="1"/>
          </p:cNvCxnSpPr>
          <p:nvPr/>
        </p:nvCxnSpPr>
        <p:spPr>
          <a:xfrm>
            <a:off x="3712786" y="1860615"/>
            <a:ext cx="1257360" cy="21013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7"/>
            <a:endCxn id="6" idx="3"/>
          </p:cNvCxnSpPr>
          <p:nvPr/>
        </p:nvCxnSpPr>
        <p:spPr>
          <a:xfrm flipV="1">
            <a:off x="5153634" y="1846738"/>
            <a:ext cx="1110130" cy="211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5"/>
            <a:endCxn id="15" idx="1"/>
          </p:cNvCxnSpPr>
          <p:nvPr/>
        </p:nvCxnSpPr>
        <p:spPr>
          <a:xfrm>
            <a:off x="6447252" y="1846738"/>
            <a:ext cx="1413105" cy="2085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3"/>
            <a:endCxn id="9" idx="6"/>
          </p:cNvCxnSpPr>
          <p:nvPr/>
        </p:nvCxnSpPr>
        <p:spPr>
          <a:xfrm flipH="1">
            <a:off x="5201895" y="1860615"/>
            <a:ext cx="2604720" cy="10617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10" idx="1"/>
          </p:cNvCxnSpPr>
          <p:nvPr/>
        </p:nvCxnSpPr>
        <p:spPr>
          <a:xfrm>
            <a:off x="3712786" y="1860615"/>
            <a:ext cx="2625685" cy="9248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3"/>
            <a:endCxn id="17" idx="7"/>
          </p:cNvCxnSpPr>
          <p:nvPr/>
        </p:nvCxnSpPr>
        <p:spPr>
          <a:xfrm flipH="1">
            <a:off x="5139231" y="4132786"/>
            <a:ext cx="2721126" cy="108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7" idx="1"/>
            <a:endCxn id="8" idx="5"/>
          </p:cNvCxnSpPr>
          <p:nvPr/>
        </p:nvCxnSpPr>
        <p:spPr>
          <a:xfrm flipH="1" flipV="1">
            <a:off x="3711058" y="2955306"/>
            <a:ext cx="1244685" cy="226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5"/>
            <a:endCxn id="6" idx="2"/>
          </p:cNvCxnSpPr>
          <p:nvPr/>
        </p:nvCxnSpPr>
        <p:spPr>
          <a:xfrm flipV="1">
            <a:off x="3711058" y="1746256"/>
            <a:ext cx="2514704" cy="120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5"/>
            <a:endCxn id="14" idx="1"/>
          </p:cNvCxnSpPr>
          <p:nvPr/>
        </p:nvCxnSpPr>
        <p:spPr>
          <a:xfrm>
            <a:off x="3711058" y="2955306"/>
            <a:ext cx="2543539" cy="105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3"/>
            <a:endCxn id="12" idx="7"/>
          </p:cNvCxnSpPr>
          <p:nvPr/>
        </p:nvCxnSpPr>
        <p:spPr>
          <a:xfrm flipH="1">
            <a:off x="3705577" y="1860615"/>
            <a:ext cx="1236826" cy="217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5" idx="5"/>
            <a:endCxn id="14" idx="1"/>
          </p:cNvCxnSpPr>
          <p:nvPr/>
        </p:nvCxnSpPr>
        <p:spPr>
          <a:xfrm>
            <a:off x="5125891" y="1860615"/>
            <a:ext cx="1128706" cy="2152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" idx="5"/>
            <a:endCxn id="11" idx="1"/>
          </p:cNvCxnSpPr>
          <p:nvPr/>
        </p:nvCxnSpPr>
        <p:spPr>
          <a:xfrm>
            <a:off x="5125891" y="1860615"/>
            <a:ext cx="2686205" cy="93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6"/>
            <a:endCxn id="10" idx="3"/>
          </p:cNvCxnSpPr>
          <p:nvPr/>
        </p:nvCxnSpPr>
        <p:spPr>
          <a:xfrm flipV="1">
            <a:off x="3743579" y="2986384"/>
            <a:ext cx="2594892" cy="115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6"/>
            <a:endCxn id="18" idx="2"/>
          </p:cNvCxnSpPr>
          <p:nvPr/>
        </p:nvCxnSpPr>
        <p:spPr>
          <a:xfrm>
            <a:off x="3743579" y="4140052"/>
            <a:ext cx="2657801" cy="1197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1" idx="3"/>
            <a:endCxn id="13" idx="6"/>
          </p:cNvCxnSpPr>
          <p:nvPr/>
        </p:nvCxnSpPr>
        <p:spPr>
          <a:xfrm flipH="1">
            <a:off x="5191636" y="2996927"/>
            <a:ext cx="2620460" cy="106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1" idx="3"/>
            <a:endCxn id="18" idx="7"/>
          </p:cNvCxnSpPr>
          <p:nvPr/>
        </p:nvCxnSpPr>
        <p:spPr>
          <a:xfrm flipH="1">
            <a:off x="6622870" y="2996927"/>
            <a:ext cx="1189226" cy="2239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5" idx="1"/>
            <a:endCxn id="9" idx="5"/>
          </p:cNvCxnSpPr>
          <p:nvPr/>
        </p:nvCxnSpPr>
        <p:spPr>
          <a:xfrm flipH="1" flipV="1">
            <a:off x="5163893" y="3022856"/>
            <a:ext cx="2696464" cy="90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9" idx="3"/>
            <a:endCxn id="16" idx="7"/>
          </p:cNvCxnSpPr>
          <p:nvPr/>
        </p:nvCxnSpPr>
        <p:spPr>
          <a:xfrm flipH="1">
            <a:off x="3711058" y="3022856"/>
            <a:ext cx="1269347" cy="22243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9" idx="4"/>
            <a:endCxn id="18" idx="1"/>
          </p:cNvCxnSpPr>
          <p:nvPr/>
        </p:nvCxnSpPr>
        <p:spPr>
          <a:xfrm>
            <a:off x="5072149" y="3064477"/>
            <a:ext cx="1367233" cy="21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7" idx="4"/>
            <a:endCxn id="14" idx="7"/>
          </p:cNvCxnSpPr>
          <p:nvPr/>
        </p:nvCxnSpPr>
        <p:spPr>
          <a:xfrm flipH="1">
            <a:off x="6438085" y="1902236"/>
            <a:ext cx="1460274" cy="21112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0" idx="5"/>
            <a:endCxn id="19" idx="1"/>
          </p:cNvCxnSpPr>
          <p:nvPr/>
        </p:nvCxnSpPr>
        <p:spPr>
          <a:xfrm>
            <a:off x="6521959" y="2986384"/>
            <a:ext cx="1376400" cy="22608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3" idx="5"/>
            <a:endCxn id="19" idx="1"/>
          </p:cNvCxnSpPr>
          <p:nvPr/>
        </p:nvCxnSpPr>
        <p:spPr>
          <a:xfrm>
            <a:off x="5153634" y="4162932"/>
            <a:ext cx="2744725" cy="10842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6" idx="6"/>
            <a:endCxn id="14" idx="3"/>
          </p:cNvCxnSpPr>
          <p:nvPr/>
        </p:nvCxnSpPr>
        <p:spPr>
          <a:xfrm flipV="1">
            <a:off x="3749060" y="4214452"/>
            <a:ext cx="2505537" cy="11332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7" idx="7"/>
            <a:endCxn id="10" idx="3"/>
          </p:cNvCxnSpPr>
          <p:nvPr/>
        </p:nvCxnSpPr>
        <p:spPr>
          <a:xfrm flipV="1">
            <a:off x="5139231" y="2986384"/>
            <a:ext cx="1199240" cy="223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605481" y="580767"/>
            <a:ext cx="1984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4</a:t>
            </a:r>
            <a:r>
              <a:rPr lang="zh-CN" altLang="en-US" sz="4000" dirty="0" smtClean="0"/>
              <a:t>*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棋盘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022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84420" y="2062873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497525" y="2062873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818886" y="2048996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361737" y="2062873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082692" y="3157564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35527" y="3225114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893593" y="3188642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367218" y="3199185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077211" y="4442792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5268" y="4365190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809719" y="4416710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415479" y="4335044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082692" y="5650450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510865" y="5624609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994504" y="5639907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453481" y="5650450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4" idx="5"/>
            <a:endCxn id="13" idx="1"/>
          </p:cNvCxnSpPr>
          <p:nvPr/>
        </p:nvCxnSpPr>
        <p:spPr>
          <a:xfrm>
            <a:off x="4305910" y="2305458"/>
            <a:ext cx="1257360" cy="21013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7"/>
            <a:endCxn id="6" idx="3"/>
          </p:cNvCxnSpPr>
          <p:nvPr/>
        </p:nvCxnSpPr>
        <p:spPr>
          <a:xfrm flipV="1">
            <a:off x="5746758" y="2291581"/>
            <a:ext cx="1110130" cy="211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5"/>
            <a:endCxn id="15" idx="1"/>
          </p:cNvCxnSpPr>
          <p:nvPr/>
        </p:nvCxnSpPr>
        <p:spPr>
          <a:xfrm>
            <a:off x="7040376" y="2291581"/>
            <a:ext cx="1413105" cy="2085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3"/>
            <a:endCxn id="9" idx="6"/>
          </p:cNvCxnSpPr>
          <p:nvPr/>
        </p:nvCxnSpPr>
        <p:spPr>
          <a:xfrm flipH="1">
            <a:off x="5795019" y="2305458"/>
            <a:ext cx="2604720" cy="106175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10" idx="1"/>
          </p:cNvCxnSpPr>
          <p:nvPr/>
        </p:nvCxnSpPr>
        <p:spPr>
          <a:xfrm>
            <a:off x="4305910" y="2305458"/>
            <a:ext cx="2625685" cy="9248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3"/>
            <a:endCxn id="17" idx="7"/>
          </p:cNvCxnSpPr>
          <p:nvPr/>
        </p:nvCxnSpPr>
        <p:spPr>
          <a:xfrm flipH="1">
            <a:off x="5732355" y="4577629"/>
            <a:ext cx="2721126" cy="108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7" idx="1"/>
            <a:endCxn id="8" idx="5"/>
          </p:cNvCxnSpPr>
          <p:nvPr/>
        </p:nvCxnSpPr>
        <p:spPr>
          <a:xfrm flipH="1" flipV="1">
            <a:off x="4304182" y="3400149"/>
            <a:ext cx="1244685" cy="226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5"/>
            <a:endCxn id="6" idx="2"/>
          </p:cNvCxnSpPr>
          <p:nvPr/>
        </p:nvCxnSpPr>
        <p:spPr>
          <a:xfrm flipV="1">
            <a:off x="4304182" y="2191099"/>
            <a:ext cx="2514704" cy="120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5"/>
            <a:endCxn id="14" idx="1"/>
          </p:cNvCxnSpPr>
          <p:nvPr/>
        </p:nvCxnSpPr>
        <p:spPr>
          <a:xfrm>
            <a:off x="4304182" y="3400149"/>
            <a:ext cx="2543539" cy="105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3"/>
            <a:endCxn id="12" idx="7"/>
          </p:cNvCxnSpPr>
          <p:nvPr/>
        </p:nvCxnSpPr>
        <p:spPr>
          <a:xfrm flipH="1">
            <a:off x="4298701" y="2305458"/>
            <a:ext cx="1236826" cy="217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5" idx="5"/>
            <a:endCxn id="14" idx="1"/>
          </p:cNvCxnSpPr>
          <p:nvPr/>
        </p:nvCxnSpPr>
        <p:spPr>
          <a:xfrm>
            <a:off x="5719015" y="2305458"/>
            <a:ext cx="1128706" cy="2152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" idx="5"/>
            <a:endCxn id="11" idx="1"/>
          </p:cNvCxnSpPr>
          <p:nvPr/>
        </p:nvCxnSpPr>
        <p:spPr>
          <a:xfrm>
            <a:off x="5719015" y="2305458"/>
            <a:ext cx="2686205" cy="93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6"/>
            <a:endCxn id="10" idx="3"/>
          </p:cNvCxnSpPr>
          <p:nvPr/>
        </p:nvCxnSpPr>
        <p:spPr>
          <a:xfrm flipV="1">
            <a:off x="4336703" y="3431227"/>
            <a:ext cx="2594892" cy="115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6"/>
            <a:endCxn id="18" idx="2"/>
          </p:cNvCxnSpPr>
          <p:nvPr/>
        </p:nvCxnSpPr>
        <p:spPr>
          <a:xfrm>
            <a:off x="4336703" y="4584895"/>
            <a:ext cx="2657801" cy="1197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1" idx="3"/>
            <a:endCxn id="13" idx="6"/>
          </p:cNvCxnSpPr>
          <p:nvPr/>
        </p:nvCxnSpPr>
        <p:spPr>
          <a:xfrm flipH="1">
            <a:off x="5784760" y="3441770"/>
            <a:ext cx="2620460" cy="106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1" idx="3"/>
            <a:endCxn id="18" idx="7"/>
          </p:cNvCxnSpPr>
          <p:nvPr/>
        </p:nvCxnSpPr>
        <p:spPr>
          <a:xfrm flipH="1">
            <a:off x="7215994" y="3441770"/>
            <a:ext cx="1189226" cy="2239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5" idx="1"/>
            <a:endCxn id="9" idx="5"/>
          </p:cNvCxnSpPr>
          <p:nvPr/>
        </p:nvCxnSpPr>
        <p:spPr>
          <a:xfrm flipH="1" flipV="1">
            <a:off x="5757017" y="3467699"/>
            <a:ext cx="2696464" cy="90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9" idx="3"/>
            <a:endCxn id="16" idx="7"/>
          </p:cNvCxnSpPr>
          <p:nvPr/>
        </p:nvCxnSpPr>
        <p:spPr>
          <a:xfrm flipH="1">
            <a:off x="4304182" y="3467699"/>
            <a:ext cx="1269347" cy="22243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9" idx="4"/>
            <a:endCxn id="18" idx="1"/>
          </p:cNvCxnSpPr>
          <p:nvPr/>
        </p:nvCxnSpPr>
        <p:spPr>
          <a:xfrm>
            <a:off x="5665273" y="3509320"/>
            <a:ext cx="1367233" cy="21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7" idx="4"/>
            <a:endCxn id="14" idx="7"/>
          </p:cNvCxnSpPr>
          <p:nvPr/>
        </p:nvCxnSpPr>
        <p:spPr>
          <a:xfrm flipH="1">
            <a:off x="7031209" y="2347079"/>
            <a:ext cx="1460274" cy="21112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0" idx="5"/>
            <a:endCxn id="19" idx="1"/>
          </p:cNvCxnSpPr>
          <p:nvPr/>
        </p:nvCxnSpPr>
        <p:spPr>
          <a:xfrm>
            <a:off x="7115083" y="3431227"/>
            <a:ext cx="1376400" cy="22608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3" idx="5"/>
            <a:endCxn id="19" idx="1"/>
          </p:cNvCxnSpPr>
          <p:nvPr/>
        </p:nvCxnSpPr>
        <p:spPr>
          <a:xfrm>
            <a:off x="5746758" y="4607775"/>
            <a:ext cx="2744725" cy="10842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6" idx="6"/>
            <a:endCxn id="14" idx="3"/>
          </p:cNvCxnSpPr>
          <p:nvPr/>
        </p:nvCxnSpPr>
        <p:spPr>
          <a:xfrm flipV="1">
            <a:off x="4342184" y="4659295"/>
            <a:ext cx="2505537" cy="1133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7" idx="7"/>
            <a:endCxn id="10" idx="3"/>
          </p:cNvCxnSpPr>
          <p:nvPr/>
        </p:nvCxnSpPr>
        <p:spPr>
          <a:xfrm flipV="1">
            <a:off x="5732355" y="3431227"/>
            <a:ext cx="1199240" cy="223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076693" y="1101646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489006" y="1101646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819678" y="1101646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323735" y="1101451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606302" y="1101451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9606302" y="2048996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646824" y="3159264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9685545" y="4365190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9646824" y="5639907"/>
            <a:ext cx="259492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44" idx="5"/>
            <a:endCxn id="9" idx="1"/>
          </p:cNvCxnSpPr>
          <p:nvPr/>
        </p:nvCxnSpPr>
        <p:spPr>
          <a:xfrm>
            <a:off x="4298183" y="1344231"/>
            <a:ext cx="1275346" cy="1922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4" idx="5"/>
            <a:endCxn id="6" idx="1"/>
          </p:cNvCxnSpPr>
          <p:nvPr/>
        </p:nvCxnSpPr>
        <p:spPr>
          <a:xfrm>
            <a:off x="4298183" y="1344231"/>
            <a:ext cx="2558705" cy="7463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5" idx="3"/>
            <a:endCxn id="8" idx="7"/>
          </p:cNvCxnSpPr>
          <p:nvPr/>
        </p:nvCxnSpPr>
        <p:spPr>
          <a:xfrm flipH="1">
            <a:off x="4304182" y="1344231"/>
            <a:ext cx="1222826" cy="1854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5"/>
            <a:endCxn id="10" idx="1"/>
          </p:cNvCxnSpPr>
          <p:nvPr/>
        </p:nvCxnSpPr>
        <p:spPr>
          <a:xfrm>
            <a:off x="5710496" y="1344231"/>
            <a:ext cx="1221099" cy="188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5" idx="5"/>
            <a:endCxn id="7" idx="1"/>
          </p:cNvCxnSpPr>
          <p:nvPr/>
        </p:nvCxnSpPr>
        <p:spPr>
          <a:xfrm>
            <a:off x="5710496" y="1344231"/>
            <a:ext cx="2689243" cy="76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46" idx="3"/>
            <a:endCxn id="4" idx="6"/>
          </p:cNvCxnSpPr>
          <p:nvPr/>
        </p:nvCxnSpPr>
        <p:spPr>
          <a:xfrm flipH="1">
            <a:off x="4343912" y="1344231"/>
            <a:ext cx="2513768" cy="86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6" idx="3"/>
            <a:endCxn id="9" idx="7"/>
          </p:cNvCxnSpPr>
          <p:nvPr/>
        </p:nvCxnSpPr>
        <p:spPr>
          <a:xfrm flipH="1">
            <a:off x="5757017" y="1344231"/>
            <a:ext cx="1100663" cy="192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6" idx="5"/>
            <a:endCxn id="11" idx="1"/>
          </p:cNvCxnSpPr>
          <p:nvPr/>
        </p:nvCxnSpPr>
        <p:spPr>
          <a:xfrm>
            <a:off x="7041168" y="1344231"/>
            <a:ext cx="1364052" cy="189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46" idx="5"/>
            <a:endCxn id="54" idx="2"/>
          </p:cNvCxnSpPr>
          <p:nvPr/>
        </p:nvCxnSpPr>
        <p:spPr>
          <a:xfrm>
            <a:off x="7041168" y="1344231"/>
            <a:ext cx="2565134" cy="846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47" idx="3"/>
            <a:endCxn id="5" idx="6"/>
          </p:cNvCxnSpPr>
          <p:nvPr/>
        </p:nvCxnSpPr>
        <p:spPr>
          <a:xfrm flipH="1">
            <a:off x="5757017" y="1344036"/>
            <a:ext cx="2604720" cy="86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7" idx="3"/>
            <a:endCxn id="10" idx="7"/>
          </p:cNvCxnSpPr>
          <p:nvPr/>
        </p:nvCxnSpPr>
        <p:spPr>
          <a:xfrm flipH="1">
            <a:off x="7115083" y="1344036"/>
            <a:ext cx="1246654" cy="188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47" idx="5"/>
            <a:endCxn id="55" idx="1"/>
          </p:cNvCxnSpPr>
          <p:nvPr/>
        </p:nvCxnSpPr>
        <p:spPr>
          <a:xfrm>
            <a:off x="8545225" y="1344036"/>
            <a:ext cx="1139601" cy="1856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48" idx="2"/>
            <a:endCxn id="6" idx="7"/>
          </p:cNvCxnSpPr>
          <p:nvPr/>
        </p:nvCxnSpPr>
        <p:spPr>
          <a:xfrm flipH="1">
            <a:off x="7040376" y="1243554"/>
            <a:ext cx="2565926" cy="847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48" idx="3"/>
            <a:endCxn id="11" idx="7"/>
          </p:cNvCxnSpPr>
          <p:nvPr/>
        </p:nvCxnSpPr>
        <p:spPr>
          <a:xfrm flipH="1">
            <a:off x="8588708" y="1344036"/>
            <a:ext cx="1055596" cy="1896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54" idx="2"/>
            <a:endCxn id="10" idx="6"/>
          </p:cNvCxnSpPr>
          <p:nvPr/>
        </p:nvCxnSpPr>
        <p:spPr>
          <a:xfrm flipH="1">
            <a:off x="7153085" y="2191099"/>
            <a:ext cx="2453217" cy="113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4" idx="3"/>
            <a:endCxn id="15" idx="7"/>
          </p:cNvCxnSpPr>
          <p:nvPr/>
        </p:nvCxnSpPr>
        <p:spPr>
          <a:xfrm flipH="1">
            <a:off x="8636969" y="2291581"/>
            <a:ext cx="1007335" cy="2085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55" idx="1"/>
            <a:endCxn id="6" idx="6"/>
          </p:cNvCxnSpPr>
          <p:nvPr/>
        </p:nvCxnSpPr>
        <p:spPr>
          <a:xfrm flipH="1" flipV="1">
            <a:off x="7078378" y="2191099"/>
            <a:ext cx="2606448" cy="1009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55" idx="2"/>
            <a:endCxn id="14" idx="7"/>
          </p:cNvCxnSpPr>
          <p:nvPr/>
        </p:nvCxnSpPr>
        <p:spPr>
          <a:xfrm flipH="1">
            <a:off x="7031209" y="3301367"/>
            <a:ext cx="2615615" cy="115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55" idx="3"/>
            <a:endCxn id="19" idx="7"/>
          </p:cNvCxnSpPr>
          <p:nvPr/>
        </p:nvCxnSpPr>
        <p:spPr>
          <a:xfrm flipH="1">
            <a:off x="8674971" y="3401849"/>
            <a:ext cx="1009855" cy="2290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56" idx="1"/>
            <a:endCxn id="7" idx="5"/>
          </p:cNvCxnSpPr>
          <p:nvPr/>
        </p:nvCxnSpPr>
        <p:spPr>
          <a:xfrm flipH="1" flipV="1">
            <a:off x="8583227" y="2305458"/>
            <a:ext cx="1140320" cy="210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6" idx="2"/>
            <a:endCxn id="10" idx="5"/>
          </p:cNvCxnSpPr>
          <p:nvPr/>
        </p:nvCxnSpPr>
        <p:spPr>
          <a:xfrm flipH="1" flipV="1">
            <a:off x="7115083" y="3431227"/>
            <a:ext cx="2570462" cy="10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56" idx="2"/>
            <a:endCxn id="18" idx="7"/>
          </p:cNvCxnSpPr>
          <p:nvPr/>
        </p:nvCxnSpPr>
        <p:spPr>
          <a:xfrm flipH="1">
            <a:off x="7215994" y="4507293"/>
            <a:ext cx="2469551" cy="117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57" idx="1"/>
            <a:endCxn id="11" idx="4"/>
          </p:cNvCxnSpPr>
          <p:nvPr/>
        </p:nvCxnSpPr>
        <p:spPr>
          <a:xfrm flipH="1" flipV="1">
            <a:off x="8496964" y="3483391"/>
            <a:ext cx="1187862" cy="2198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57" idx="1"/>
            <a:endCxn id="14" idx="5"/>
          </p:cNvCxnSpPr>
          <p:nvPr/>
        </p:nvCxnSpPr>
        <p:spPr>
          <a:xfrm flipH="1" flipV="1">
            <a:off x="7031209" y="4659295"/>
            <a:ext cx="2653617" cy="1022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739463" y="1243554"/>
            <a:ext cx="1984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5</a:t>
            </a:r>
            <a:r>
              <a:rPr lang="zh-CN" altLang="en-US" sz="4000" dirty="0" smtClean="0"/>
              <a:t>*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棋盘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666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安排考试日程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/>
              <a:t>问题</a:t>
            </a:r>
            <a:r>
              <a:rPr lang="en-US" altLang="zh-CN" sz="2600"/>
              <a:t>: </a:t>
            </a:r>
            <a:r>
              <a:rPr lang="zh-CN" altLang="en-US" sz="2600"/>
              <a:t>在</a:t>
            </a:r>
            <a:r>
              <a:rPr lang="en-US" altLang="zh-CN" sz="2600"/>
              <a:t>6</a:t>
            </a:r>
            <a:r>
              <a:rPr lang="zh-CN" altLang="en-US" sz="2600"/>
              <a:t>天里安排</a:t>
            </a:r>
            <a:r>
              <a:rPr lang="en-US" altLang="zh-CN" sz="2600"/>
              <a:t>6</a:t>
            </a:r>
            <a:r>
              <a:rPr lang="zh-CN" altLang="en-US" sz="2600"/>
              <a:t>门课 </a:t>
            </a:r>
            <a:r>
              <a:rPr lang="en-US" altLang="zh-CN" sz="2600"/>
              <a:t>– A,B,C,C,E,F -</a:t>
            </a:r>
            <a:r>
              <a:rPr lang="zh-CN" altLang="en-US" sz="2600"/>
              <a:t>的考试，每天考</a:t>
            </a:r>
            <a:r>
              <a:rPr lang="en-US" altLang="zh-CN" sz="2600"/>
              <a:t>1</a:t>
            </a:r>
            <a:r>
              <a:rPr lang="zh-CN" altLang="en-US" sz="2600"/>
              <a:t>门。假设每人选修课的情况有如下的</a:t>
            </a:r>
            <a:r>
              <a:rPr lang="en-US" altLang="zh-CN" sz="2600"/>
              <a:t>4</a:t>
            </a:r>
            <a:r>
              <a:rPr lang="zh-CN" altLang="en-US" sz="2600"/>
              <a:t>类：</a:t>
            </a:r>
            <a:r>
              <a:rPr lang="en-US" altLang="zh-CN" sz="2600"/>
              <a:t>DCA</a:t>
            </a:r>
            <a:r>
              <a:rPr lang="zh-CN" altLang="en-US" sz="2600"/>
              <a:t>，</a:t>
            </a:r>
            <a:r>
              <a:rPr lang="en-US" altLang="zh-CN" sz="2600"/>
              <a:t>BCF</a:t>
            </a:r>
            <a:r>
              <a:rPr lang="zh-CN" altLang="en-US" sz="2600"/>
              <a:t>，</a:t>
            </a:r>
            <a:r>
              <a:rPr lang="en-US" altLang="zh-CN" sz="2600"/>
              <a:t>EB</a:t>
            </a:r>
            <a:r>
              <a:rPr lang="zh-CN" altLang="en-US" sz="2600"/>
              <a:t>，</a:t>
            </a:r>
            <a:r>
              <a:rPr lang="en-US" altLang="zh-CN" sz="2600"/>
              <a:t>AB</a:t>
            </a:r>
            <a:r>
              <a:rPr lang="zh-CN" altLang="en-US" sz="2600"/>
              <a:t>。如何安排日程，使得没有人必须连续两天有考试？</a:t>
            </a:r>
          </a:p>
        </p:txBody>
      </p:sp>
      <p:sp>
        <p:nvSpPr>
          <p:cNvPr id="20484" name="Oval 5"/>
          <p:cNvSpPr>
            <a:spLocks noChangeArrowheads="1"/>
          </p:cNvSpPr>
          <p:nvPr/>
        </p:nvSpPr>
        <p:spPr bwMode="auto">
          <a:xfrm>
            <a:off x="3698875" y="4205289"/>
            <a:ext cx="179388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4919664" y="4183064"/>
            <a:ext cx="179387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3143250" y="5149850"/>
            <a:ext cx="179388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5499100" y="5200650"/>
            <a:ext cx="179388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3719514" y="6111875"/>
            <a:ext cx="179387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4941889" y="6126164"/>
            <a:ext cx="179387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3363913" y="4003676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5024438" y="4017964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5588000" y="5002214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5053013" y="6169026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3514725" y="6184901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2870200" y="4935539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0496" name="Line 17"/>
          <p:cNvSpPr>
            <a:spLocks noChangeShapeType="1"/>
          </p:cNvSpPr>
          <p:nvPr/>
        </p:nvSpPr>
        <p:spPr bwMode="auto">
          <a:xfrm>
            <a:off x="3810000" y="4370389"/>
            <a:ext cx="1169988" cy="1755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7" name="Line 18"/>
          <p:cNvSpPr>
            <a:spLocks noChangeShapeType="1"/>
          </p:cNvSpPr>
          <p:nvPr/>
        </p:nvSpPr>
        <p:spPr bwMode="auto">
          <a:xfrm>
            <a:off x="3846513" y="4297363"/>
            <a:ext cx="1663700" cy="9509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8" name="Line 19"/>
          <p:cNvSpPr>
            <a:spLocks noChangeShapeType="1"/>
          </p:cNvSpPr>
          <p:nvPr/>
        </p:nvSpPr>
        <p:spPr bwMode="auto">
          <a:xfrm flipH="1">
            <a:off x="5072063" y="5357813"/>
            <a:ext cx="474662" cy="768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9" name="Line 20"/>
          <p:cNvSpPr>
            <a:spLocks noChangeShapeType="1"/>
          </p:cNvSpPr>
          <p:nvPr/>
        </p:nvSpPr>
        <p:spPr bwMode="auto">
          <a:xfrm>
            <a:off x="5035551" y="4333876"/>
            <a:ext cx="530225" cy="8604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0" name="Line 21"/>
          <p:cNvSpPr>
            <a:spLocks noChangeShapeType="1"/>
          </p:cNvSpPr>
          <p:nvPr/>
        </p:nvSpPr>
        <p:spPr bwMode="auto">
          <a:xfrm flipH="1">
            <a:off x="3297238" y="4292600"/>
            <a:ext cx="1574800" cy="90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1" name="Line 22"/>
          <p:cNvSpPr>
            <a:spLocks noChangeShapeType="1"/>
          </p:cNvSpPr>
          <p:nvPr/>
        </p:nvSpPr>
        <p:spPr bwMode="auto">
          <a:xfrm>
            <a:off x="3297238" y="5267326"/>
            <a:ext cx="2195512" cy="17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2" name="Line 23"/>
          <p:cNvSpPr>
            <a:spLocks noChangeShapeType="1"/>
          </p:cNvSpPr>
          <p:nvPr/>
        </p:nvSpPr>
        <p:spPr bwMode="auto">
          <a:xfrm flipH="1">
            <a:off x="3865563" y="4333875"/>
            <a:ext cx="1096962" cy="1792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3" name="Line 24"/>
          <p:cNvSpPr>
            <a:spLocks noChangeShapeType="1"/>
          </p:cNvSpPr>
          <p:nvPr/>
        </p:nvSpPr>
        <p:spPr bwMode="auto">
          <a:xfrm flipV="1">
            <a:off x="3846513" y="4243388"/>
            <a:ext cx="1116012" cy="174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4" name="Oval 25"/>
          <p:cNvSpPr>
            <a:spLocks noChangeArrowheads="1"/>
          </p:cNvSpPr>
          <p:nvPr/>
        </p:nvSpPr>
        <p:spPr bwMode="auto">
          <a:xfrm>
            <a:off x="7297739" y="4130675"/>
            <a:ext cx="179387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5" name="Oval 26"/>
          <p:cNvSpPr>
            <a:spLocks noChangeArrowheads="1"/>
          </p:cNvSpPr>
          <p:nvPr/>
        </p:nvSpPr>
        <p:spPr bwMode="auto">
          <a:xfrm>
            <a:off x="8518525" y="4108450"/>
            <a:ext cx="179388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6" name="Oval 27"/>
          <p:cNvSpPr>
            <a:spLocks noChangeArrowheads="1"/>
          </p:cNvSpPr>
          <p:nvPr/>
        </p:nvSpPr>
        <p:spPr bwMode="auto">
          <a:xfrm>
            <a:off x="6742114" y="5075239"/>
            <a:ext cx="179387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7" name="Oval 28"/>
          <p:cNvSpPr>
            <a:spLocks noChangeArrowheads="1"/>
          </p:cNvSpPr>
          <p:nvPr/>
        </p:nvSpPr>
        <p:spPr bwMode="auto">
          <a:xfrm>
            <a:off x="9097964" y="5126039"/>
            <a:ext cx="179387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8" name="Oval 29"/>
          <p:cNvSpPr>
            <a:spLocks noChangeArrowheads="1"/>
          </p:cNvSpPr>
          <p:nvPr/>
        </p:nvSpPr>
        <p:spPr bwMode="auto">
          <a:xfrm>
            <a:off x="7318375" y="6037264"/>
            <a:ext cx="179388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9" name="Oval 30"/>
          <p:cNvSpPr>
            <a:spLocks noChangeArrowheads="1"/>
          </p:cNvSpPr>
          <p:nvPr/>
        </p:nvSpPr>
        <p:spPr bwMode="auto">
          <a:xfrm>
            <a:off x="8540750" y="6051550"/>
            <a:ext cx="179388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0" name="Text Box 31"/>
          <p:cNvSpPr txBox="1">
            <a:spLocks noChangeArrowheads="1"/>
          </p:cNvSpPr>
          <p:nvPr/>
        </p:nvSpPr>
        <p:spPr bwMode="auto">
          <a:xfrm>
            <a:off x="6962775" y="3929064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0511" name="Text Box 32"/>
          <p:cNvSpPr txBox="1">
            <a:spLocks noChangeArrowheads="1"/>
          </p:cNvSpPr>
          <p:nvPr/>
        </p:nvSpPr>
        <p:spPr bwMode="auto">
          <a:xfrm>
            <a:off x="8623300" y="3943351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0512" name="Text Box 33"/>
          <p:cNvSpPr txBox="1">
            <a:spLocks noChangeArrowheads="1"/>
          </p:cNvSpPr>
          <p:nvPr/>
        </p:nvSpPr>
        <p:spPr bwMode="auto">
          <a:xfrm>
            <a:off x="9186863" y="4927601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0513" name="Text Box 34"/>
          <p:cNvSpPr txBox="1">
            <a:spLocks noChangeArrowheads="1"/>
          </p:cNvSpPr>
          <p:nvPr/>
        </p:nvSpPr>
        <p:spPr bwMode="auto">
          <a:xfrm>
            <a:off x="8651875" y="6094414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0514" name="Text Box 35"/>
          <p:cNvSpPr txBox="1">
            <a:spLocks noChangeArrowheads="1"/>
          </p:cNvSpPr>
          <p:nvPr/>
        </p:nvSpPr>
        <p:spPr bwMode="auto">
          <a:xfrm>
            <a:off x="7113588" y="6110289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0515" name="Text Box 36"/>
          <p:cNvSpPr txBox="1">
            <a:spLocks noChangeArrowheads="1"/>
          </p:cNvSpPr>
          <p:nvPr/>
        </p:nvSpPr>
        <p:spPr bwMode="auto">
          <a:xfrm>
            <a:off x="6469063" y="4860926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0516" name="Line 37"/>
          <p:cNvSpPr>
            <a:spLocks noChangeShapeType="1"/>
          </p:cNvSpPr>
          <p:nvPr/>
        </p:nvSpPr>
        <p:spPr bwMode="auto">
          <a:xfrm>
            <a:off x="7408864" y="4295776"/>
            <a:ext cx="1169987" cy="1755775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17" name="Line 38"/>
          <p:cNvSpPr>
            <a:spLocks noChangeShapeType="1"/>
          </p:cNvSpPr>
          <p:nvPr/>
        </p:nvSpPr>
        <p:spPr bwMode="auto">
          <a:xfrm>
            <a:off x="7445375" y="4222751"/>
            <a:ext cx="1663700" cy="950913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18" name="Line 39"/>
          <p:cNvSpPr>
            <a:spLocks noChangeShapeType="1"/>
          </p:cNvSpPr>
          <p:nvPr/>
        </p:nvSpPr>
        <p:spPr bwMode="auto">
          <a:xfrm flipH="1">
            <a:off x="8670926" y="5283200"/>
            <a:ext cx="474663" cy="768350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19" name="Line 40"/>
          <p:cNvSpPr>
            <a:spLocks noChangeShapeType="1"/>
          </p:cNvSpPr>
          <p:nvPr/>
        </p:nvSpPr>
        <p:spPr bwMode="auto">
          <a:xfrm>
            <a:off x="8634414" y="4259264"/>
            <a:ext cx="530225" cy="860425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0" name="Line 41"/>
          <p:cNvSpPr>
            <a:spLocks noChangeShapeType="1"/>
          </p:cNvSpPr>
          <p:nvPr/>
        </p:nvSpPr>
        <p:spPr bwMode="auto">
          <a:xfrm flipH="1">
            <a:off x="6896100" y="4217988"/>
            <a:ext cx="1574800" cy="901700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1" name="Line 42"/>
          <p:cNvSpPr>
            <a:spLocks noChangeShapeType="1"/>
          </p:cNvSpPr>
          <p:nvPr/>
        </p:nvSpPr>
        <p:spPr bwMode="auto">
          <a:xfrm>
            <a:off x="6896101" y="5192713"/>
            <a:ext cx="2195513" cy="17462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2" name="Line 43"/>
          <p:cNvSpPr>
            <a:spLocks noChangeShapeType="1"/>
          </p:cNvSpPr>
          <p:nvPr/>
        </p:nvSpPr>
        <p:spPr bwMode="auto">
          <a:xfrm flipH="1">
            <a:off x="7464426" y="4259264"/>
            <a:ext cx="1096963" cy="1792287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3" name="Line 44"/>
          <p:cNvSpPr>
            <a:spLocks noChangeShapeType="1"/>
          </p:cNvSpPr>
          <p:nvPr/>
        </p:nvSpPr>
        <p:spPr bwMode="auto">
          <a:xfrm flipV="1">
            <a:off x="7445376" y="4168776"/>
            <a:ext cx="1116013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4" name="Line 45"/>
          <p:cNvSpPr>
            <a:spLocks noChangeShapeType="1"/>
          </p:cNvSpPr>
          <p:nvPr/>
        </p:nvSpPr>
        <p:spPr bwMode="auto">
          <a:xfrm flipH="1">
            <a:off x="6864350" y="4279901"/>
            <a:ext cx="457200" cy="8223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5" name="Line 46"/>
          <p:cNvSpPr>
            <a:spLocks noChangeShapeType="1"/>
          </p:cNvSpPr>
          <p:nvPr/>
        </p:nvSpPr>
        <p:spPr bwMode="auto">
          <a:xfrm>
            <a:off x="7358063" y="4297363"/>
            <a:ext cx="17462" cy="1738312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6" name="Line 47"/>
          <p:cNvSpPr>
            <a:spLocks noChangeShapeType="1"/>
          </p:cNvSpPr>
          <p:nvPr/>
        </p:nvSpPr>
        <p:spPr bwMode="auto">
          <a:xfrm flipH="1">
            <a:off x="8583613" y="4279900"/>
            <a:ext cx="17462" cy="17732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7" name="Line 48"/>
          <p:cNvSpPr>
            <a:spLocks noChangeShapeType="1"/>
          </p:cNvSpPr>
          <p:nvPr/>
        </p:nvSpPr>
        <p:spPr bwMode="auto">
          <a:xfrm flipH="1">
            <a:off x="7486650" y="5267326"/>
            <a:ext cx="1627188" cy="84137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8" name="Line 49"/>
          <p:cNvSpPr>
            <a:spLocks noChangeShapeType="1"/>
          </p:cNvSpPr>
          <p:nvPr/>
        </p:nvSpPr>
        <p:spPr bwMode="auto">
          <a:xfrm>
            <a:off x="6900863" y="5211764"/>
            <a:ext cx="1663700" cy="896937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9" name="Line 50"/>
          <p:cNvSpPr>
            <a:spLocks noChangeShapeType="1"/>
          </p:cNvSpPr>
          <p:nvPr/>
        </p:nvSpPr>
        <p:spPr bwMode="auto">
          <a:xfrm>
            <a:off x="7486650" y="6145213"/>
            <a:ext cx="1060450" cy="17462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30" name="Line 51"/>
          <p:cNvSpPr>
            <a:spLocks noChangeShapeType="1"/>
          </p:cNvSpPr>
          <p:nvPr/>
        </p:nvSpPr>
        <p:spPr bwMode="auto">
          <a:xfrm>
            <a:off x="6834189" y="5248275"/>
            <a:ext cx="485775" cy="8445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332" name="Line 52"/>
          <p:cNvSpPr>
            <a:spLocks noChangeShapeType="1"/>
          </p:cNvSpPr>
          <p:nvPr/>
        </p:nvSpPr>
        <p:spPr bwMode="auto">
          <a:xfrm>
            <a:off x="8601075" y="4260850"/>
            <a:ext cx="0" cy="1811338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333" name="Line 53"/>
          <p:cNvSpPr>
            <a:spLocks noChangeShapeType="1"/>
          </p:cNvSpPr>
          <p:nvPr/>
        </p:nvSpPr>
        <p:spPr bwMode="auto">
          <a:xfrm>
            <a:off x="6896100" y="5200651"/>
            <a:ext cx="1657350" cy="885825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334" name="Line 54"/>
          <p:cNvSpPr>
            <a:spLocks noChangeShapeType="1"/>
          </p:cNvSpPr>
          <p:nvPr/>
        </p:nvSpPr>
        <p:spPr bwMode="auto">
          <a:xfrm flipV="1">
            <a:off x="6867525" y="4271963"/>
            <a:ext cx="457200" cy="785812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335" name="Line 55"/>
          <p:cNvSpPr>
            <a:spLocks noChangeShapeType="1"/>
          </p:cNvSpPr>
          <p:nvPr/>
        </p:nvSpPr>
        <p:spPr bwMode="auto">
          <a:xfrm>
            <a:off x="7353300" y="4314826"/>
            <a:ext cx="14288" cy="1743075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336" name="Line 56"/>
          <p:cNvSpPr>
            <a:spLocks noChangeShapeType="1"/>
          </p:cNvSpPr>
          <p:nvPr/>
        </p:nvSpPr>
        <p:spPr bwMode="auto">
          <a:xfrm flipV="1">
            <a:off x="7496176" y="5257801"/>
            <a:ext cx="1628775" cy="828675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8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32" grpId="0" animBg="1"/>
      <p:bldP spid="97333" grpId="0" animBg="1"/>
      <p:bldP spid="97334" grpId="0" animBg="1"/>
      <p:bldP spid="97335" grpId="0" animBg="1"/>
      <p:bldP spid="973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旅行推销员</a:t>
            </a:r>
            <a:r>
              <a:rPr lang="en-US" altLang="zh-CN" smtClean="0"/>
              <a:t>(TSP)</a:t>
            </a:r>
            <a:r>
              <a:rPr lang="zh-CN" altLang="en-US" smtClean="0"/>
              <a:t>问题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000" dirty="0"/>
              <a:t>问题：</a:t>
            </a:r>
            <a:r>
              <a:rPr lang="en-US" altLang="zh-CN" sz="2000" dirty="0"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</a:rPr>
              <a:t>个城市间均有道路，但距离不等，</a:t>
            </a:r>
            <a:r>
              <a:rPr lang="zh-CN" altLang="en-US" sz="2000" dirty="0"/>
              <a:t>旅行推销员从某地出发，走过其它</a:t>
            </a:r>
            <a:r>
              <a:rPr lang="en-US" altLang="zh-CN" sz="2000" dirty="0">
                <a:latin typeface="Times New Roman" panose="02020603050405020304" pitchFamily="18" charset="0"/>
              </a:rPr>
              <a:t>n-1</a:t>
            </a:r>
            <a:r>
              <a:rPr lang="zh-CN" altLang="en-US" sz="2000" dirty="0">
                <a:latin typeface="Times New Roman" panose="02020603050405020304" pitchFamily="18" charset="0"/>
              </a:rPr>
              <a:t>个城市，且只经过一次，</a:t>
            </a:r>
            <a:r>
              <a:rPr lang="zh-CN" altLang="en-US" sz="2000" dirty="0"/>
              <a:t>如何选择最短路线？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000" dirty="0"/>
              <a:t>数学模型：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000" dirty="0"/>
              <a:t>构造无向带权</a:t>
            </a:r>
            <a:r>
              <a:rPr lang="zh-CN" altLang="en-US" sz="2000" dirty="0">
                <a:latin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</a:rPr>
              <a:t>G</a:t>
            </a:r>
            <a:r>
              <a:rPr lang="zh-CN" altLang="en-US" sz="2000" dirty="0"/>
              <a:t>， </a:t>
            </a:r>
            <a:r>
              <a:rPr lang="en-US" altLang="zh-CN" sz="2000" dirty="0">
                <a:latin typeface="Times New Roman" panose="02020603050405020304" pitchFamily="18" charset="0"/>
              </a:rPr>
              <a:t>V</a:t>
            </a:r>
            <a:r>
              <a:rPr lang="en-US" altLang="zh-CN" sz="2000" baseline="-30000" dirty="0"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</a:rPr>
              <a:t>中的元素对应于每个城市， </a:t>
            </a:r>
            <a:r>
              <a:rPr lang="en-US" altLang="zh-CN" sz="2000" dirty="0">
                <a:latin typeface="Times New Roman" panose="02020603050405020304" pitchFamily="18" charset="0"/>
              </a:rPr>
              <a:t>E</a:t>
            </a:r>
            <a:r>
              <a:rPr lang="en-US" altLang="zh-CN" sz="2000" baseline="-30000" dirty="0"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</a:rPr>
              <a:t>中每个元素对应于城市之间的道路，道路长度用相应边的权表示。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则问题的解对应于</a:t>
            </a:r>
            <a:r>
              <a:rPr lang="en-US" altLang="zh-CN" sz="2000" dirty="0"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</a:rPr>
              <a:t>中包含所有边的权最小的哈密尔顿回路。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</a:rPr>
              <a:t>是带权完全图， 总共有</a:t>
            </a:r>
            <a:r>
              <a:rPr lang="en-US" altLang="zh-CN" sz="2000" dirty="0">
                <a:latin typeface="Times New Roman" panose="02020603050405020304" pitchFamily="18" charset="0"/>
              </a:rPr>
              <a:t>n!/2</a:t>
            </a:r>
            <a:r>
              <a:rPr lang="zh-CN" altLang="en-US" sz="2000" dirty="0">
                <a:latin typeface="Times New Roman" panose="02020603050405020304" pitchFamily="18" charset="0"/>
              </a:rPr>
              <a:t>条哈密尔顿回路。因此，问题是如何从这</a:t>
            </a:r>
            <a:r>
              <a:rPr lang="en-US" altLang="zh-CN" sz="2000" dirty="0">
                <a:latin typeface="Times New Roman" panose="02020603050405020304" pitchFamily="18" charset="0"/>
              </a:rPr>
              <a:t>n!/2</a:t>
            </a:r>
            <a:r>
              <a:rPr lang="zh-CN" altLang="en-US" sz="2000" dirty="0">
                <a:latin typeface="Times New Roman" panose="02020603050405020304" pitchFamily="18" charset="0"/>
              </a:rPr>
              <a:t>条中找出最短的一条。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给你一点感觉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：含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个顶点的完全图中不同的哈密尔顿回路有约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6000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万亿条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-(1.21645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17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)/2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，若机械地检查，每秒处理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万条，需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万年。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337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TSP: </a:t>
            </a:r>
            <a:r>
              <a:rPr lang="zh-CN" altLang="en-US" smtClean="0"/>
              <a:t>一个并非最佳的近似算法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7363" y="1319213"/>
            <a:ext cx="11251556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646113"/>
            <a:r>
              <a:rPr lang="zh-CN" altLang="en-US" sz="3200" dirty="0" smtClean="0">
                <a:latin typeface="Times New Roman" panose="02020603050405020304" pitchFamily="18" charset="0"/>
              </a:rPr>
              <a:t>找</a:t>
            </a:r>
            <a:r>
              <a:rPr lang="zh-CN" altLang="en-US" sz="3200" dirty="0" smtClean="0"/>
              <a:t>“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较好的</a:t>
            </a:r>
            <a:r>
              <a:rPr lang="zh-CN" altLang="en-US" sz="3200" dirty="0" smtClean="0"/>
              <a:t>”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哈密尔顿回路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总选关联的最小权边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)</a:t>
            </a:r>
          </a:p>
          <a:p>
            <a:pPr marL="990600" lvl="1" indent="-646113"/>
            <a:r>
              <a:rPr lang="zh-CN" altLang="en-US" sz="3200" dirty="0" smtClean="0">
                <a:latin typeface="Times New Roman" panose="02020603050405020304" pitchFamily="18" charset="0"/>
              </a:rPr>
              <a:t>改进：如果在已有回路中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W(</a:t>
            </a:r>
            <a:r>
              <a:rPr lang="en-US" altLang="zh-CN" sz="32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2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200" dirty="0" err="1" smtClean="0">
                <a:latin typeface="Times New Roman" panose="02020603050405020304" pitchFamily="18" charset="0"/>
              </a:rPr>
              <a:t>,v</a:t>
            </a:r>
            <a:r>
              <a:rPr lang="en-US" altLang="zh-CN" sz="32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)+ W(v</a:t>
            </a:r>
            <a:r>
              <a:rPr lang="en-US" altLang="zh-CN" sz="32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,v</a:t>
            </a:r>
            <a:r>
              <a:rPr lang="en-US" altLang="zh-CN" sz="3200" baseline="-25000" dirty="0" smtClean="0">
                <a:latin typeface="Times New Roman" panose="02020603050405020304" pitchFamily="18" charset="0"/>
              </a:rPr>
              <a:t>j+1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)&lt; W(v</a:t>
            </a:r>
            <a:r>
              <a:rPr lang="en-US" altLang="zh-CN" sz="32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,v</a:t>
            </a:r>
            <a:r>
              <a:rPr lang="en-US" altLang="zh-CN" sz="32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)+ W(v</a:t>
            </a:r>
            <a:r>
              <a:rPr lang="en-US" altLang="zh-CN" sz="3200" baseline="-25000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,v</a:t>
            </a:r>
            <a:r>
              <a:rPr lang="en-US" altLang="zh-CN" sz="3200" baseline="-25000" dirty="0" smtClean="0">
                <a:latin typeface="Times New Roman" panose="02020603050405020304" pitchFamily="18" charset="0"/>
              </a:rPr>
              <a:t>j+1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),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则分别用边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2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200" baseline="-25000" dirty="0" smtClean="0">
                <a:latin typeface="Times New Roman" panose="02020603050405020304" pitchFamily="18" charset="0"/>
              </a:rPr>
              <a:t>i+1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200" baseline="-25000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200" baseline="-25000" dirty="0" smtClean="0">
                <a:latin typeface="Times New Roman" panose="02020603050405020304" pitchFamily="18" charset="0"/>
              </a:rPr>
              <a:t>j+1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替代</a:t>
            </a:r>
            <a:r>
              <a:rPr lang="en-US" altLang="zh-CN" sz="32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2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2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2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2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200" baseline="-25000" dirty="0" smtClean="0">
                <a:latin typeface="Times New Roman" panose="02020603050405020304" pitchFamily="18" charset="0"/>
              </a:rPr>
              <a:t>j+1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788941" y="3304533"/>
            <a:ext cx="8417353" cy="3466970"/>
            <a:chOff x="2916" y="804"/>
            <a:chExt cx="8388" cy="3570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3420" y="1596"/>
              <a:ext cx="1620" cy="1716"/>
            </a:xfrm>
            <a:prstGeom prst="pentag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76" y="156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372" y="2208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968" y="218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672" y="326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692" y="3252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480" y="2268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468" y="2304"/>
              <a:ext cx="1260" cy="9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3756" y="2280"/>
              <a:ext cx="1248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150" y="1596"/>
              <a:ext cx="1026" cy="1704"/>
            </a:xfrm>
            <a:custGeom>
              <a:avLst/>
              <a:gdLst>
                <a:gd name="T0" fmla="*/ 1026 w 1026"/>
                <a:gd name="T1" fmla="*/ 0 h 1704"/>
                <a:gd name="T2" fmla="*/ 594 w 1026"/>
                <a:gd name="T3" fmla="*/ 84 h 1704"/>
                <a:gd name="T4" fmla="*/ 210 w 1026"/>
                <a:gd name="T5" fmla="*/ 276 h 1704"/>
                <a:gd name="T6" fmla="*/ 6 w 1026"/>
                <a:gd name="T7" fmla="*/ 612 h 1704"/>
                <a:gd name="T8" fmla="*/ 174 w 1026"/>
                <a:gd name="T9" fmla="*/ 1224 h 1704"/>
                <a:gd name="T10" fmla="*/ 534 w 1026"/>
                <a:gd name="T11" fmla="*/ 1704 h 17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6" h="1704">
                  <a:moveTo>
                    <a:pt x="1026" y="0"/>
                  </a:moveTo>
                  <a:cubicBezTo>
                    <a:pt x="954" y="14"/>
                    <a:pt x="730" y="38"/>
                    <a:pt x="594" y="84"/>
                  </a:cubicBezTo>
                  <a:cubicBezTo>
                    <a:pt x="458" y="130"/>
                    <a:pt x="308" y="188"/>
                    <a:pt x="210" y="276"/>
                  </a:cubicBezTo>
                  <a:cubicBezTo>
                    <a:pt x="112" y="364"/>
                    <a:pt x="12" y="454"/>
                    <a:pt x="6" y="612"/>
                  </a:cubicBezTo>
                  <a:cubicBezTo>
                    <a:pt x="0" y="770"/>
                    <a:pt x="86" y="1042"/>
                    <a:pt x="174" y="1224"/>
                  </a:cubicBezTo>
                  <a:cubicBezTo>
                    <a:pt x="262" y="1406"/>
                    <a:pt x="459" y="1604"/>
                    <a:pt x="534" y="170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flipH="1">
              <a:off x="4302" y="1596"/>
              <a:ext cx="1026" cy="1704"/>
            </a:xfrm>
            <a:custGeom>
              <a:avLst/>
              <a:gdLst>
                <a:gd name="T0" fmla="*/ 1026 w 1026"/>
                <a:gd name="T1" fmla="*/ 0 h 1704"/>
                <a:gd name="T2" fmla="*/ 594 w 1026"/>
                <a:gd name="T3" fmla="*/ 84 h 1704"/>
                <a:gd name="T4" fmla="*/ 210 w 1026"/>
                <a:gd name="T5" fmla="*/ 276 h 1704"/>
                <a:gd name="T6" fmla="*/ 6 w 1026"/>
                <a:gd name="T7" fmla="*/ 612 h 1704"/>
                <a:gd name="T8" fmla="*/ 174 w 1026"/>
                <a:gd name="T9" fmla="*/ 1224 h 1704"/>
                <a:gd name="T10" fmla="*/ 534 w 1026"/>
                <a:gd name="T11" fmla="*/ 1704 h 17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6" h="1704">
                  <a:moveTo>
                    <a:pt x="1026" y="0"/>
                  </a:moveTo>
                  <a:cubicBezTo>
                    <a:pt x="954" y="14"/>
                    <a:pt x="730" y="38"/>
                    <a:pt x="594" y="84"/>
                  </a:cubicBezTo>
                  <a:cubicBezTo>
                    <a:pt x="458" y="130"/>
                    <a:pt x="308" y="188"/>
                    <a:pt x="210" y="276"/>
                  </a:cubicBezTo>
                  <a:cubicBezTo>
                    <a:pt x="112" y="364"/>
                    <a:pt x="12" y="454"/>
                    <a:pt x="6" y="612"/>
                  </a:cubicBezTo>
                  <a:cubicBezTo>
                    <a:pt x="0" y="770"/>
                    <a:pt x="86" y="1042"/>
                    <a:pt x="174" y="1224"/>
                  </a:cubicBezTo>
                  <a:cubicBezTo>
                    <a:pt x="262" y="1406"/>
                    <a:pt x="459" y="1604"/>
                    <a:pt x="534" y="170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068" y="1224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108" y="1956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944" y="1896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416" y="3326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719" y="3268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 dirty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396" y="1662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476" y="1638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960" y="1938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804" y="2358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4344" y="2574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916" y="2442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444" y="2598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788" y="2502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900" y="2994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5088" y="2550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5820" y="804"/>
              <a:ext cx="5484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从</a:t>
              </a:r>
              <a:r>
                <a:rPr lang="en-US" altLang="zh-CN" sz="24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出发的“较好的”回路，长度：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40</a:t>
              </a:r>
              <a:endPara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5724" y="1242"/>
              <a:ext cx="4128" cy="1476"/>
              <a:chOff x="5724" y="1242"/>
              <a:chExt cx="4128" cy="1476"/>
            </a:xfrm>
          </p:grpSpPr>
          <p:sp>
            <p:nvSpPr>
              <p:cNvPr id="58" name="Text Box 34"/>
              <p:cNvSpPr txBox="1">
                <a:spLocks noChangeArrowheads="1"/>
              </p:cNvSpPr>
              <p:nvPr/>
            </p:nvSpPr>
            <p:spPr bwMode="auto">
              <a:xfrm>
                <a:off x="8784" y="1842"/>
                <a:ext cx="73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14</a:t>
                </a:r>
              </a:p>
            </p:txBody>
          </p:sp>
          <p:sp>
            <p:nvSpPr>
              <p:cNvPr id="59" name="Text Box 35"/>
              <p:cNvSpPr txBox="1">
                <a:spLocks noChangeArrowheads="1"/>
              </p:cNvSpPr>
              <p:nvPr/>
            </p:nvSpPr>
            <p:spPr bwMode="auto">
              <a:xfrm>
                <a:off x="7476" y="1830"/>
                <a:ext cx="73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60" name="Oval 36"/>
              <p:cNvSpPr>
                <a:spLocks noChangeArrowheads="1"/>
              </p:cNvSpPr>
              <p:nvPr/>
            </p:nvSpPr>
            <p:spPr bwMode="auto">
              <a:xfrm>
                <a:off x="5988" y="1884"/>
                <a:ext cx="113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" name="Oval 37"/>
              <p:cNvSpPr>
                <a:spLocks noChangeArrowheads="1"/>
              </p:cNvSpPr>
              <p:nvPr/>
            </p:nvSpPr>
            <p:spPr bwMode="auto">
              <a:xfrm>
                <a:off x="6674" y="1884"/>
                <a:ext cx="113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" name="Oval 38"/>
              <p:cNvSpPr>
                <a:spLocks noChangeArrowheads="1"/>
              </p:cNvSpPr>
              <p:nvPr/>
            </p:nvSpPr>
            <p:spPr bwMode="auto">
              <a:xfrm>
                <a:off x="7360" y="1884"/>
                <a:ext cx="113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3" name="Oval 39"/>
              <p:cNvSpPr>
                <a:spLocks noChangeArrowheads="1"/>
              </p:cNvSpPr>
              <p:nvPr/>
            </p:nvSpPr>
            <p:spPr bwMode="auto">
              <a:xfrm>
                <a:off x="8047" y="1884"/>
                <a:ext cx="113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4" name="Oval 40"/>
              <p:cNvSpPr>
                <a:spLocks noChangeArrowheads="1"/>
              </p:cNvSpPr>
              <p:nvPr/>
            </p:nvSpPr>
            <p:spPr bwMode="auto">
              <a:xfrm>
                <a:off x="8733" y="1884"/>
                <a:ext cx="113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5" name="Oval 41"/>
              <p:cNvSpPr>
                <a:spLocks noChangeArrowheads="1"/>
              </p:cNvSpPr>
              <p:nvPr/>
            </p:nvSpPr>
            <p:spPr bwMode="auto">
              <a:xfrm>
                <a:off x="9420" y="1884"/>
                <a:ext cx="113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" name="Line 42"/>
              <p:cNvSpPr>
                <a:spLocks noChangeShapeType="1"/>
              </p:cNvSpPr>
              <p:nvPr/>
            </p:nvSpPr>
            <p:spPr bwMode="auto">
              <a:xfrm>
                <a:off x="6096" y="1944"/>
                <a:ext cx="5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43"/>
              <p:cNvSpPr>
                <a:spLocks noChangeShapeType="1"/>
              </p:cNvSpPr>
              <p:nvPr/>
            </p:nvSpPr>
            <p:spPr bwMode="auto">
              <a:xfrm>
                <a:off x="6792" y="1932"/>
                <a:ext cx="5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44"/>
              <p:cNvSpPr>
                <a:spLocks noChangeShapeType="1"/>
              </p:cNvSpPr>
              <p:nvPr/>
            </p:nvSpPr>
            <p:spPr bwMode="auto">
              <a:xfrm>
                <a:off x="7488" y="1932"/>
                <a:ext cx="588" cy="0"/>
              </a:xfrm>
              <a:prstGeom prst="line">
                <a:avLst/>
              </a:prstGeom>
              <a:noFill/>
              <a:ln w="158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45"/>
              <p:cNvSpPr>
                <a:spLocks noChangeShapeType="1"/>
              </p:cNvSpPr>
              <p:nvPr/>
            </p:nvSpPr>
            <p:spPr bwMode="auto">
              <a:xfrm>
                <a:off x="8160" y="1944"/>
                <a:ext cx="5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46"/>
              <p:cNvSpPr>
                <a:spLocks noChangeShapeType="1"/>
              </p:cNvSpPr>
              <p:nvPr/>
            </p:nvSpPr>
            <p:spPr bwMode="auto">
              <a:xfrm>
                <a:off x="8853" y="1932"/>
                <a:ext cx="576" cy="0"/>
              </a:xfrm>
              <a:prstGeom prst="line">
                <a:avLst/>
              </a:prstGeom>
              <a:noFill/>
              <a:ln w="158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Text Box 47"/>
              <p:cNvSpPr txBox="1">
                <a:spLocks noChangeArrowheads="1"/>
              </p:cNvSpPr>
              <p:nvPr/>
            </p:nvSpPr>
            <p:spPr bwMode="auto">
              <a:xfrm>
                <a:off x="5724" y="1632"/>
                <a:ext cx="73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2" name="Text Box 48"/>
              <p:cNvSpPr txBox="1">
                <a:spLocks noChangeArrowheads="1"/>
              </p:cNvSpPr>
              <p:nvPr/>
            </p:nvSpPr>
            <p:spPr bwMode="auto">
              <a:xfrm>
                <a:off x="9360" y="1572"/>
                <a:ext cx="49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3" name="Text Box 49"/>
              <p:cNvSpPr txBox="1">
                <a:spLocks noChangeArrowheads="1"/>
              </p:cNvSpPr>
              <p:nvPr/>
            </p:nvSpPr>
            <p:spPr bwMode="auto">
              <a:xfrm>
                <a:off x="6408" y="1572"/>
                <a:ext cx="73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4" name="Text Box 50"/>
              <p:cNvSpPr txBox="1">
                <a:spLocks noChangeArrowheads="1"/>
              </p:cNvSpPr>
              <p:nvPr/>
            </p:nvSpPr>
            <p:spPr bwMode="auto">
              <a:xfrm>
                <a:off x="7140" y="1548"/>
                <a:ext cx="73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75" name="Text Box 51"/>
              <p:cNvSpPr txBox="1">
                <a:spLocks noChangeArrowheads="1"/>
              </p:cNvSpPr>
              <p:nvPr/>
            </p:nvSpPr>
            <p:spPr bwMode="auto">
              <a:xfrm>
                <a:off x="7812" y="1572"/>
                <a:ext cx="73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76" name="Text Box 52"/>
              <p:cNvSpPr txBox="1">
                <a:spLocks noChangeArrowheads="1"/>
              </p:cNvSpPr>
              <p:nvPr/>
            </p:nvSpPr>
            <p:spPr bwMode="auto">
              <a:xfrm>
                <a:off x="8604" y="1572"/>
                <a:ext cx="73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77" name="Text Box 53"/>
              <p:cNvSpPr txBox="1">
                <a:spLocks noChangeArrowheads="1"/>
              </p:cNvSpPr>
              <p:nvPr/>
            </p:nvSpPr>
            <p:spPr bwMode="auto">
              <a:xfrm>
                <a:off x="6120" y="1830"/>
                <a:ext cx="73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78" name="Text Box 54"/>
              <p:cNvSpPr txBox="1">
                <a:spLocks noChangeArrowheads="1"/>
              </p:cNvSpPr>
              <p:nvPr/>
            </p:nvSpPr>
            <p:spPr bwMode="auto">
              <a:xfrm>
                <a:off x="6828" y="1818"/>
                <a:ext cx="73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79" name="Text Box 55"/>
              <p:cNvSpPr txBox="1">
                <a:spLocks noChangeArrowheads="1"/>
              </p:cNvSpPr>
              <p:nvPr/>
            </p:nvSpPr>
            <p:spPr bwMode="auto">
              <a:xfrm>
                <a:off x="8196" y="1854"/>
                <a:ext cx="73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80" name="Freeform 56"/>
              <p:cNvSpPr>
                <a:spLocks/>
              </p:cNvSpPr>
              <p:nvPr/>
            </p:nvSpPr>
            <p:spPr bwMode="auto">
              <a:xfrm>
                <a:off x="7452" y="1544"/>
                <a:ext cx="1320" cy="352"/>
              </a:xfrm>
              <a:custGeom>
                <a:avLst/>
                <a:gdLst>
                  <a:gd name="T0" fmla="*/ 0 w 1320"/>
                  <a:gd name="T1" fmla="*/ 352 h 352"/>
                  <a:gd name="T2" fmla="*/ 216 w 1320"/>
                  <a:gd name="T3" fmla="*/ 148 h 352"/>
                  <a:gd name="T4" fmla="*/ 576 w 1320"/>
                  <a:gd name="T5" fmla="*/ 16 h 352"/>
                  <a:gd name="T6" fmla="*/ 876 w 1320"/>
                  <a:gd name="T7" fmla="*/ 52 h 352"/>
                  <a:gd name="T8" fmla="*/ 1092 w 1320"/>
                  <a:gd name="T9" fmla="*/ 148 h 352"/>
                  <a:gd name="T10" fmla="*/ 1320 w 1320"/>
                  <a:gd name="T11" fmla="*/ 352 h 3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20" h="352">
                    <a:moveTo>
                      <a:pt x="0" y="352"/>
                    </a:moveTo>
                    <a:cubicBezTo>
                      <a:pt x="60" y="278"/>
                      <a:pt x="120" y="204"/>
                      <a:pt x="216" y="148"/>
                    </a:cubicBezTo>
                    <a:cubicBezTo>
                      <a:pt x="312" y="92"/>
                      <a:pt x="466" y="32"/>
                      <a:pt x="576" y="16"/>
                    </a:cubicBezTo>
                    <a:cubicBezTo>
                      <a:pt x="686" y="0"/>
                      <a:pt x="790" y="30"/>
                      <a:pt x="876" y="52"/>
                    </a:cubicBezTo>
                    <a:cubicBezTo>
                      <a:pt x="962" y="74"/>
                      <a:pt x="1018" y="98"/>
                      <a:pt x="1092" y="148"/>
                    </a:cubicBezTo>
                    <a:cubicBezTo>
                      <a:pt x="1166" y="198"/>
                      <a:pt x="1273" y="310"/>
                      <a:pt x="1320" y="352"/>
                    </a:cubicBezTo>
                  </a:path>
                </a:pathLst>
              </a:custGeom>
              <a:noFill/>
              <a:ln w="158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Text Box 57"/>
              <p:cNvSpPr txBox="1">
                <a:spLocks noChangeArrowheads="1"/>
              </p:cNvSpPr>
              <p:nvPr/>
            </p:nvSpPr>
            <p:spPr bwMode="auto">
              <a:xfrm>
                <a:off x="8112" y="1242"/>
                <a:ext cx="73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82" name="Freeform 58"/>
              <p:cNvSpPr>
                <a:spLocks/>
              </p:cNvSpPr>
              <p:nvPr/>
            </p:nvSpPr>
            <p:spPr bwMode="auto">
              <a:xfrm flipV="1">
                <a:off x="8136" y="1977"/>
                <a:ext cx="1320" cy="352"/>
              </a:xfrm>
              <a:custGeom>
                <a:avLst/>
                <a:gdLst>
                  <a:gd name="T0" fmla="*/ 0 w 1320"/>
                  <a:gd name="T1" fmla="*/ 352 h 352"/>
                  <a:gd name="T2" fmla="*/ 216 w 1320"/>
                  <a:gd name="T3" fmla="*/ 148 h 352"/>
                  <a:gd name="T4" fmla="*/ 576 w 1320"/>
                  <a:gd name="T5" fmla="*/ 16 h 352"/>
                  <a:gd name="T6" fmla="*/ 876 w 1320"/>
                  <a:gd name="T7" fmla="*/ 52 h 352"/>
                  <a:gd name="T8" fmla="*/ 1092 w 1320"/>
                  <a:gd name="T9" fmla="*/ 148 h 352"/>
                  <a:gd name="T10" fmla="*/ 1320 w 1320"/>
                  <a:gd name="T11" fmla="*/ 352 h 3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20" h="352">
                    <a:moveTo>
                      <a:pt x="0" y="352"/>
                    </a:moveTo>
                    <a:cubicBezTo>
                      <a:pt x="60" y="278"/>
                      <a:pt x="120" y="204"/>
                      <a:pt x="216" y="148"/>
                    </a:cubicBezTo>
                    <a:cubicBezTo>
                      <a:pt x="312" y="92"/>
                      <a:pt x="466" y="32"/>
                      <a:pt x="576" y="16"/>
                    </a:cubicBezTo>
                    <a:cubicBezTo>
                      <a:pt x="686" y="0"/>
                      <a:pt x="790" y="30"/>
                      <a:pt x="876" y="52"/>
                    </a:cubicBezTo>
                    <a:cubicBezTo>
                      <a:pt x="962" y="74"/>
                      <a:pt x="1018" y="98"/>
                      <a:pt x="1092" y="148"/>
                    </a:cubicBezTo>
                    <a:cubicBezTo>
                      <a:pt x="1166" y="198"/>
                      <a:pt x="1273" y="310"/>
                      <a:pt x="1320" y="352"/>
                    </a:cubicBezTo>
                  </a:path>
                </a:pathLst>
              </a:custGeom>
              <a:noFill/>
              <a:ln w="158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Text Box 59"/>
              <p:cNvSpPr txBox="1">
                <a:spLocks noChangeArrowheads="1"/>
              </p:cNvSpPr>
              <p:nvPr/>
            </p:nvSpPr>
            <p:spPr bwMode="auto">
              <a:xfrm>
                <a:off x="8772" y="2178"/>
                <a:ext cx="73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  <p:sp>
          <p:nvSpPr>
            <p:cNvPr id="35" name="Oval 60"/>
            <p:cNvSpPr>
              <a:spLocks noChangeArrowheads="1"/>
            </p:cNvSpPr>
            <p:nvPr/>
          </p:nvSpPr>
          <p:spPr bwMode="auto">
            <a:xfrm>
              <a:off x="6012" y="354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61"/>
            <p:cNvSpPr>
              <a:spLocks noChangeArrowheads="1"/>
            </p:cNvSpPr>
            <p:nvPr/>
          </p:nvSpPr>
          <p:spPr bwMode="auto">
            <a:xfrm>
              <a:off x="6698" y="354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Oval 62"/>
            <p:cNvSpPr>
              <a:spLocks noChangeArrowheads="1"/>
            </p:cNvSpPr>
            <p:nvPr/>
          </p:nvSpPr>
          <p:spPr bwMode="auto">
            <a:xfrm>
              <a:off x="7384" y="354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Oval 63"/>
            <p:cNvSpPr>
              <a:spLocks noChangeArrowheads="1"/>
            </p:cNvSpPr>
            <p:nvPr/>
          </p:nvSpPr>
          <p:spPr bwMode="auto">
            <a:xfrm>
              <a:off x="8071" y="354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64"/>
            <p:cNvSpPr>
              <a:spLocks noChangeArrowheads="1"/>
            </p:cNvSpPr>
            <p:nvPr/>
          </p:nvSpPr>
          <p:spPr bwMode="auto">
            <a:xfrm>
              <a:off x="8757" y="354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65"/>
            <p:cNvSpPr>
              <a:spLocks noChangeArrowheads="1"/>
            </p:cNvSpPr>
            <p:nvPr/>
          </p:nvSpPr>
          <p:spPr bwMode="auto">
            <a:xfrm>
              <a:off x="9444" y="354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Line 66"/>
            <p:cNvSpPr>
              <a:spLocks noChangeShapeType="1"/>
            </p:cNvSpPr>
            <p:nvPr/>
          </p:nvSpPr>
          <p:spPr bwMode="auto">
            <a:xfrm>
              <a:off x="6120" y="3600"/>
              <a:ext cx="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67"/>
            <p:cNvSpPr>
              <a:spLocks noChangeShapeType="1"/>
            </p:cNvSpPr>
            <p:nvPr/>
          </p:nvSpPr>
          <p:spPr bwMode="auto">
            <a:xfrm>
              <a:off x="6816" y="3588"/>
              <a:ext cx="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68"/>
            <p:cNvSpPr>
              <a:spLocks noChangeShapeType="1"/>
            </p:cNvSpPr>
            <p:nvPr/>
          </p:nvSpPr>
          <p:spPr bwMode="auto">
            <a:xfrm>
              <a:off x="8184" y="3600"/>
              <a:ext cx="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69"/>
            <p:cNvSpPr txBox="1">
              <a:spLocks noChangeArrowheads="1"/>
            </p:cNvSpPr>
            <p:nvPr/>
          </p:nvSpPr>
          <p:spPr bwMode="auto">
            <a:xfrm>
              <a:off x="5748" y="3288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5" name="Text Box 70"/>
            <p:cNvSpPr txBox="1">
              <a:spLocks noChangeArrowheads="1"/>
            </p:cNvSpPr>
            <p:nvPr/>
          </p:nvSpPr>
          <p:spPr bwMode="auto">
            <a:xfrm>
              <a:off x="9384" y="3228"/>
              <a:ext cx="49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6" name="Text Box 71"/>
            <p:cNvSpPr txBox="1">
              <a:spLocks noChangeArrowheads="1"/>
            </p:cNvSpPr>
            <p:nvPr/>
          </p:nvSpPr>
          <p:spPr bwMode="auto">
            <a:xfrm>
              <a:off x="6432" y="3228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7" name="Text Box 72"/>
            <p:cNvSpPr txBox="1">
              <a:spLocks noChangeArrowheads="1"/>
            </p:cNvSpPr>
            <p:nvPr/>
          </p:nvSpPr>
          <p:spPr bwMode="auto">
            <a:xfrm>
              <a:off x="7164" y="3204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8" name="Text Box 73"/>
            <p:cNvSpPr txBox="1">
              <a:spLocks noChangeArrowheads="1"/>
            </p:cNvSpPr>
            <p:nvPr/>
          </p:nvSpPr>
          <p:spPr bwMode="auto">
            <a:xfrm>
              <a:off x="7836" y="3228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9" name="Text Box 74"/>
            <p:cNvSpPr txBox="1">
              <a:spLocks noChangeArrowheads="1"/>
            </p:cNvSpPr>
            <p:nvPr/>
          </p:nvSpPr>
          <p:spPr bwMode="auto">
            <a:xfrm>
              <a:off x="8628" y="3228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0" name="Text Box 75"/>
            <p:cNvSpPr txBox="1">
              <a:spLocks noChangeArrowheads="1"/>
            </p:cNvSpPr>
            <p:nvPr/>
          </p:nvSpPr>
          <p:spPr bwMode="auto">
            <a:xfrm>
              <a:off x="6144" y="3486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1" name="Text Box 76"/>
            <p:cNvSpPr txBox="1">
              <a:spLocks noChangeArrowheads="1"/>
            </p:cNvSpPr>
            <p:nvPr/>
          </p:nvSpPr>
          <p:spPr bwMode="auto">
            <a:xfrm>
              <a:off x="6852" y="3474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2" name="Text Box 77"/>
            <p:cNvSpPr txBox="1">
              <a:spLocks noChangeArrowheads="1"/>
            </p:cNvSpPr>
            <p:nvPr/>
          </p:nvSpPr>
          <p:spPr bwMode="auto">
            <a:xfrm>
              <a:off x="8220" y="3510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3" name="Freeform 78"/>
            <p:cNvSpPr>
              <a:spLocks/>
            </p:cNvSpPr>
            <p:nvPr/>
          </p:nvSpPr>
          <p:spPr bwMode="auto">
            <a:xfrm>
              <a:off x="7476" y="3200"/>
              <a:ext cx="1320" cy="352"/>
            </a:xfrm>
            <a:custGeom>
              <a:avLst/>
              <a:gdLst>
                <a:gd name="T0" fmla="*/ 0 w 1320"/>
                <a:gd name="T1" fmla="*/ 352 h 352"/>
                <a:gd name="T2" fmla="*/ 216 w 1320"/>
                <a:gd name="T3" fmla="*/ 148 h 352"/>
                <a:gd name="T4" fmla="*/ 576 w 1320"/>
                <a:gd name="T5" fmla="*/ 16 h 352"/>
                <a:gd name="T6" fmla="*/ 876 w 1320"/>
                <a:gd name="T7" fmla="*/ 52 h 352"/>
                <a:gd name="T8" fmla="*/ 1092 w 1320"/>
                <a:gd name="T9" fmla="*/ 148 h 352"/>
                <a:gd name="T10" fmla="*/ 1320 w 1320"/>
                <a:gd name="T11" fmla="*/ 352 h 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20" h="352">
                  <a:moveTo>
                    <a:pt x="0" y="352"/>
                  </a:moveTo>
                  <a:cubicBezTo>
                    <a:pt x="60" y="278"/>
                    <a:pt x="120" y="204"/>
                    <a:pt x="216" y="148"/>
                  </a:cubicBezTo>
                  <a:cubicBezTo>
                    <a:pt x="312" y="92"/>
                    <a:pt x="466" y="32"/>
                    <a:pt x="576" y="16"/>
                  </a:cubicBezTo>
                  <a:cubicBezTo>
                    <a:pt x="686" y="0"/>
                    <a:pt x="790" y="30"/>
                    <a:pt x="876" y="52"/>
                  </a:cubicBezTo>
                  <a:cubicBezTo>
                    <a:pt x="962" y="74"/>
                    <a:pt x="1018" y="98"/>
                    <a:pt x="1092" y="148"/>
                  </a:cubicBezTo>
                  <a:cubicBezTo>
                    <a:pt x="1166" y="198"/>
                    <a:pt x="1273" y="310"/>
                    <a:pt x="1320" y="3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8136" y="2898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5" name="Freeform 80"/>
            <p:cNvSpPr>
              <a:spLocks/>
            </p:cNvSpPr>
            <p:nvPr/>
          </p:nvSpPr>
          <p:spPr bwMode="auto">
            <a:xfrm flipV="1">
              <a:off x="8160" y="3633"/>
              <a:ext cx="1320" cy="352"/>
            </a:xfrm>
            <a:custGeom>
              <a:avLst/>
              <a:gdLst>
                <a:gd name="T0" fmla="*/ 0 w 1320"/>
                <a:gd name="T1" fmla="*/ 352 h 352"/>
                <a:gd name="T2" fmla="*/ 216 w 1320"/>
                <a:gd name="T3" fmla="*/ 148 h 352"/>
                <a:gd name="T4" fmla="*/ 576 w 1320"/>
                <a:gd name="T5" fmla="*/ 16 h 352"/>
                <a:gd name="T6" fmla="*/ 876 w 1320"/>
                <a:gd name="T7" fmla="*/ 52 h 352"/>
                <a:gd name="T8" fmla="*/ 1092 w 1320"/>
                <a:gd name="T9" fmla="*/ 148 h 352"/>
                <a:gd name="T10" fmla="*/ 1320 w 1320"/>
                <a:gd name="T11" fmla="*/ 352 h 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20" h="352">
                  <a:moveTo>
                    <a:pt x="0" y="352"/>
                  </a:moveTo>
                  <a:cubicBezTo>
                    <a:pt x="60" y="278"/>
                    <a:pt x="120" y="204"/>
                    <a:pt x="216" y="148"/>
                  </a:cubicBezTo>
                  <a:cubicBezTo>
                    <a:pt x="312" y="92"/>
                    <a:pt x="466" y="32"/>
                    <a:pt x="576" y="16"/>
                  </a:cubicBezTo>
                  <a:cubicBezTo>
                    <a:pt x="686" y="0"/>
                    <a:pt x="790" y="30"/>
                    <a:pt x="876" y="52"/>
                  </a:cubicBezTo>
                  <a:cubicBezTo>
                    <a:pt x="962" y="74"/>
                    <a:pt x="1018" y="98"/>
                    <a:pt x="1092" y="148"/>
                  </a:cubicBezTo>
                  <a:cubicBezTo>
                    <a:pt x="1166" y="198"/>
                    <a:pt x="1273" y="310"/>
                    <a:pt x="1320" y="3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81"/>
            <p:cNvSpPr txBox="1">
              <a:spLocks noChangeArrowheads="1"/>
            </p:cNvSpPr>
            <p:nvPr/>
          </p:nvSpPr>
          <p:spPr bwMode="auto">
            <a:xfrm>
              <a:off x="8796" y="3834"/>
              <a:ext cx="73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7" name="Text Box 82"/>
            <p:cNvSpPr txBox="1">
              <a:spLocks noChangeArrowheads="1"/>
            </p:cNvSpPr>
            <p:nvPr/>
          </p:nvSpPr>
          <p:spPr bwMode="auto">
            <a:xfrm>
              <a:off x="5820" y="2448"/>
              <a:ext cx="4512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经改进的回路，长度：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37</a:t>
              </a:r>
              <a:endPara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2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170445" y="11813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设计美术展览会参观路线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7811114" y="4194035"/>
            <a:ext cx="4116439" cy="2398712"/>
            <a:chOff x="7811114" y="4194035"/>
            <a:chExt cx="4116439" cy="2398712"/>
          </a:xfrm>
        </p:grpSpPr>
        <p:sp>
          <p:nvSpPr>
            <p:cNvPr id="15363" name="Rectangle 5"/>
            <p:cNvSpPr>
              <a:spLocks noChangeArrowheads="1"/>
            </p:cNvSpPr>
            <p:nvPr/>
          </p:nvSpPr>
          <p:spPr bwMode="auto">
            <a:xfrm>
              <a:off x="7955577" y="4409935"/>
              <a:ext cx="3744913" cy="2016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4" name="Line 6"/>
            <p:cNvSpPr>
              <a:spLocks noChangeShapeType="1"/>
            </p:cNvSpPr>
            <p:nvPr/>
          </p:nvSpPr>
          <p:spPr bwMode="auto">
            <a:xfrm>
              <a:off x="7941289" y="5437046"/>
              <a:ext cx="3744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5" name="Line 7"/>
            <p:cNvSpPr>
              <a:spLocks noChangeShapeType="1"/>
            </p:cNvSpPr>
            <p:nvPr/>
          </p:nvSpPr>
          <p:spPr bwMode="auto">
            <a:xfrm>
              <a:off x="9103339" y="4406760"/>
              <a:ext cx="0" cy="1030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6" name="Line 8"/>
            <p:cNvSpPr>
              <a:spLocks noChangeShapeType="1"/>
            </p:cNvSpPr>
            <p:nvPr/>
          </p:nvSpPr>
          <p:spPr bwMode="auto">
            <a:xfrm>
              <a:off x="10613051" y="4406760"/>
              <a:ext cx="0" cy="1030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7" name="Line 10"/>
            <p:cNvSpPr>
              <a:spLocks noChangeShapeType="1"/>
            </p:cNvSpPr>
            <p:nvPr/>
          </p:nvSpPr>
          <p:spPr bwMode="auto">
            <a:xfrm>
              <a:off x="9785964" y="5437047"/>
              <a:ext cx="0" cy="1001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8" name="Rectangle 11"/>
            <p:cNvSpPr>
              <a:spLocks noChangeArrowheads="1"/>
            </p:cNvSpPr>
            <p:nvPr/>
          </p:nvSpPr>
          <p:spPr bwMode="auto">
            <a:xfrm>
              <a:off x="8460401" y="4194035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9" name="Rectangle 12"/>
            <p:cNvSpPr>
              <a:spLocks noChangeArrowheads="1"/>
            </p:cNvSpPr>
            <p:nvPr/>
          </p:nvSpPr>
          <p:spPr bwMode="auto">
            <a:xfrm>
              <a:off x="9827239" y="4194035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0" name="Rectangle 13"/>
            <p:cNvSpPr>
              <a:spLocks noChangeArrowheads="1"/>
            </p:cNvSpPr>
            <p:nvPr/>
          </p:nvSpPr>
          <p:spPr bwMode="auto">
            <a:xfrm>
              <a:off x="11124226" y="4194035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1" name="Rectangle 14"/>
            <p:cNvSpPr>
              <a:spLocks noChangeArrowheads="1"/>
            </p:cNvSpPr>
            <p:nvPr/>
          </p:nvSpPr>
          <p:spPr bwMode="auto">
            <a:xfrm>
              <a:off x="8460401" y="5273535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2" name="Rectangle 15"/>
            <p:cNvSpPr>
              <a:spLocks noChangeArrowheads="1"/>
            </p:cNvSpPr>
            <p:nvPr/>
          </p:nvSpPr>
          <p:spPr bwMode="auto">
            <a:xfrm>
              <a:off x="9395439" y="5273535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3" name="Rectangle 16"/>
            <p:cNvSpPr>
              <a:spLocks noChangeArrowheads="1"/>
            </p:cNvSpPr>
            <p:nvPr/>
          </p:nvSpPr>
          <p:spPr bwMode="auto">
            <a:xfrm>
              <a:off x="10187601" y="5273535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4" name="Rectangle 17"/>
            <p:cNvSpPr>
              <a:spLocks noChangeArrowheads="1"/>
            </p:cNvSpPr>
            <p:nvPr/>
          </p:nvSpPr>
          <p:spPr bwMode="auto">
            <a:xfrm>
              <a:off x="11195664" y="5273535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5" name="Rectangle 18"/>
            <p:cNvSpPr>
              <a:spLocks noChangeArrowheads="1"/>
            </p:cNvSpPr>
            <p:nvPr/>
          </p:nvSpPr>
          <p:spPr bwMode="auto">
            <a:xfrm>
              <a:off x="8892201" y="6210160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6" name="Rectangle 19"/>
            <p:cNvSpPr>
              <a:spLocks noChangeArrowheads="1"/>
            </p:cNvSpPr>
            <p:nvPr/>
          </p:nvSpPr>
          <p:spPr bwMode="auto">
            <a:xfrm>
              <a:off x="10692426" y="6210160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7" name="Rectangle 20"/>
            <p:cNvSpPr>
              <a:spLocks noChangeArrowheads="1"/>
            </p:cNvSpPr>
            <p:nvPr/>
          </p:nvSpPr>
          <p:spPr bwMode="auto">
            <a:xfrm rot="-5400000">
              <a:off x="11628258" y="5706128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8" name="Rectangle 21"/>
            <p:cNvSpPr>
              <a:spLocks noChangeArrowheads="1"/>
            </p:cNvSpPr>
            <p:nvPr/>
          </p:nvSpPr>
          <p:spPr bwMode="auto">
            <a:xfrm rot="-5400000">
              <a:off x="11628258" y="4698066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9" name="Rectangle 22"/>
            <p:cNvSpPr>
              <a:spLocks noChangeArrowheads="1"/>
            </p:cNvSpPr>
            <p:nvPr/>
          </p:nvSpPr>
          <p:spPr bwMode="auto">
            <a:xfrm rot="-5400000">
              <a:off x="10547170" y="4698065"/>
              <a:ext cx="95250" cy="3825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0" name="Rectangle 23"/>
            <p:cNvSpPr>
              <a:spLocks noChangeArrowheads="1"/>
            </p:cNvSpPr>
            <p:nvPr/>
          </p:nvSpPr>
          <p:spPr bwMode="auto">
            <a:xfrm rot="-5400000">
              <a:off x="9035870" y="4698065"/>
              <a:ext cx="95250" cy="3825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1" name="Rectangle 24"/>
            <p:cNvSpPr>
              <a:spLocks noChangeArrowheads="1"/>
            </p:cNvSpPr>
            <p:nvPr/>
          </p:nvSpPr>
          <p:spPr bwMode="auto">
            <a:xfrm rot="-5400000">
              <a:off x="9755008" y="5706128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2" name="Rectangle 25"/>
            <p:cNvSpPr>
              <a:spLocks noChangeArrowheads="1"/>
            </p:cNvSpPr>
            <p:nvPr/>
          </p:nvSpPr>
          <p:spPr bwMode="auto">
            <a:xfrm rot="-5400000">
              <a:off x="7954783" y="5706128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" name="组合 92"/>
            <p:cNvGrpSpPr>
              <a:grpSpLocks/>
            </p:cNvGrpSpPr>
            <p:nvPr/>
          </p:nvGrpSpPr>
          <p:grpSpPr bwMode="auto">
            <a:xfrm>
              <a:off x="7876202" y="4338768"/>
              <a:ext cx="4051351" cy="2135755"/>
              <a:chOff x="603251" y="2781572"/>
              <a:chExt cx="4051351" cy="2135755"/>
            </a:xfrm>
          </p:grpSpPr>
          <p:sp>
            <p:nvSpPr>
              <p:cNvPr id="15439" name="Text Box 26"/>
              <p:cNvSpPr txBox="1">
                <a:spLocks noChangeArrowheads="1"/>
              </p:cNvSpPr>
              <p:nvPr/>
            </p:nvSpPr>
            <p:spPr bwMode="auto">
              <a:xfrm>
                <a:off x="639671" y="3159448"/>
                <a:ext cx="50323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5440" name="Text Box 27"/>
              <p:cNvSpPr txBox="1">
                <a:spLocks noChangeArrowheads="1"/>
              </p:cNvSpPr>
              <p:nvPr/>
            </p:nvSpPr>
            <p:spPr bwMode="auto">
              <a:xfrm>
                <a:off x="1846511" y="2781572"/>
                <a:ext cx="50323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D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41" name="Text Box 28"/>
              <p:cNvSpPr txBox="1">
                <a:spLocks noChangeArrowheads="1"/>
              </p:cNvSpPr>
              <p:nvPr/>
            </p:nvSpPr>
            <p:spPr bwMode="auto">
              <a:xfrm>
                <a:off x="3326606" y="2805115"/>
                <a:ext cx="50323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42" name="Text Box 29"/>
              <p:cNvSpPr txBox="1">
                <a:spLocks noChangeArrowheads="1"/>
              </p:cNvSpPr>
              <p:nvPr/>
            </p:nvSpPr>
            <p:spPr bwMode="auto">
              <a:xfrm>
                <a:off x="3034506" y="2823639"/>
                <a:ext cx="50323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43" name="Text Box 30"/>
              <p:cNvSpPr txBox="1">
                <a:spLocks noChangeArrowheads="1"/>
              </p:cNvSpPr>
              <p:nvPr/>
            </p:nvSpPr>
            <p:spPr bwMode="auto">
              <a:xfrm>
                <a:off x="4151364" y="3839605"/>
                <a:ext cx="50323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Q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44" name="Text Box 31"/>
              <p:cNvSpPr txBox="1">
                <a:spLocks noChangeArrowheads="1"/>
              </p:cNvSpPr>
              <p:nvPr/>
            </p:nvSpPr>
            <p:spPr bwMode="auto">
              <a:xfrm>
                <a:off x="4144963" y="4512491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P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45" name="Text Box 44"/>
              <p:cNvSpPr txBox="1">
                <a:spLocks noChangeArrowheads="1"/>
              </p:cNvSpPr>
              <p:nvPr/>
            </p:nvSpPr>
            <p:spPr bwMode="auto">
              <a:xfrm>
                <a:off x="1557586" y="2806700"/>
                <a:ext cx="50323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46" name="Text Box 45"/>
              <p:cNvSpPr txBox="1">
                <a:spLocks noChangeArrowheads="1"/>
              </p:cNvSpPr>
              <p:nvPr/>
            </p:nvSpPr>
            <p:spPr bwMode="auto">
              <a:xfrm>
                <a:off x="603251" y="3794918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47" name="Text Box 46"/>
              <p:cNvSpPr txBox="1">
                <a:spLocks noChangeArrowheads="1"/>
              </p:cNvSpPr>
              <p:nvPr/>
            </p:nvSpPr>
            <p:spPr bwMode="auto">
              <a:xfrm>
                <a:off x="661582" y="4550614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T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48" name="Text Box 47"/>
              <p:cNvSpPr txBox="1">
                <a:spLocks noChangeArrowheads="1"/>
              </p:cNvSpPr>
              <p:nvPr/>
            </p:nvSpPr>
            <p:spPr bwMode="auto">
              <a:xfrm>
                <a:off x="2161381" y="4511634"/>
                <a:ext cx="503237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S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49" name="Text Box 49"/>
              <p:cNvSpPr txBox="1">
                <a:spLocks noChangeArrowheads="1"/>
              </p:cNvSpPr>
              <p:nvPr/>
            </p:nvSpPr>
            <p:spPr bwMode="auto">
              <a:xfrm>
                <a:off x="4125247" y="2849564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J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50" name="Text Box 50"/>
              <p:cNvSpPr txBox="1">
                <a:spLocks noChangeArrowheads="1"/>
              </p:cNvSpPr>
              <p:nvPr/>
            </p:nvSpPr>
            <p:spPr bwMode="auto">
              <a:xfrm>
                <a:off x="1539875" y="3802062"/>
                <a:ext cx="50323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V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51" name="Text Box 51"/>
              <p:cNvSpPr txBox="1">
                <a:spLocks noChangeArrowheads="1"/>
              </p:cNvSpPr>
              <p:nvPr/>
            </p:nvSpPr>
            <p:spPr bwMode="auto">
              <a:xfrm>
                <a:off x="3240176" y="3868738"/>
                <a:ext cx="50323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15452" name="Text Box 52"/>
              <p:cNvSpPr txBox="1">
                <a:spLocks noChangeArrowheads="1"/>
              </p:cNvSpPr>
              <p:nvPr/>
            </p:nvSpPr>
            <p:spPr bwMode="auto">
              <a:xfrm>
                <a:off x="2517863" y="3861326"/>
                <a:ext cx="50323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15453" name="Text Box 53"/>
              <p:cNvSpPr txBox="1">
                <a:spLocks noChangeArrowheads="1"/>
              </p:cNvSpPr>
              <p:nvPr/>
            </p:nvSpPr>
            <p:spPr bwMode="auto">
              <a:xfrm>
                <a:off x="2518570" y="4544217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95" name="Text Box 49"/>
              <p:cNvSpPr txBox="1">
                <a:spLocks noChangeArrowheads="1"/>
              </p:cNvSpPr>
              <p:nvPr/>
            </p:nvSpPr>
            <p:spPr bwMode="auto">
              <a:xfrm>
                <a:off x="4125829" y="3530600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K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" name="Text Box 49"/>
              <p:cNvSpPr txBox="1">
                <a:spLocks noChangeArrowheads="1"/>
              </p:cNvSpPr>
              <p:nvPr/>
            </p:nvSpPr>
            <p:spPr bwMode="auto">
              <a:xfrm>
                <a:off x="3359496" y="3492930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" name="Text Box 49"/>
              <p:cNvSpPr txBox="1">
                <a:spLocks noChangeArrowheads="1"/>
              </p:cNvSpPr>
              <p:nvPr/>
            </p:nvSpPr>
            <p:spPr bwMode="auto">
              <a:xfrm>
                <a:off x="3037599" y="3504600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" name="Text Box 49"/>
              <p:cNvSpPr txBox="1">
                <a:spLocks noChangeArrowheads="1"/>
              </p:cNvSpPr>
              <p:nvPr/>
            </p:nvSpPr>
            <p:spPr bwMode="auto">
              <a:xfrm>
                <a:off x="2358692" y="3540919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G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" name="Text Box 49"/>
              <p:cNvSpPr txBox="1">
                <a:spLocks noChangeArrowheads="1"/>
              </p:cNvSpPr>
              <p:nvPr/>
            </p:nvSpPr>
            <p:spPr bwMode="auto">
              <a:xfrm>
                <a:off x="1765805" y="3528424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00" name="Text Box 49"/>
              <p:cNvSpPr txBox="1">
                <a:spLocks noChangeArrowheads="1"/>
              </p:cNvSpPr>
              <p:nvPr/>
            </p:nvSpPr>
            <p:spPr bwMode="auto">
              <a:xfrm>
                <a:off x="1517486" y="3549866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" name="Text Box 49"/>
              <p:cNvSpPr txBox="1">
                <a:spLocks noChangeArrowheads="1"/>
              </p:cNvSpPr>
              <p:nvPr/>
            </p:nvSpPr>
            <p:spPr bwMode="auto">
              <a:xfrm>
                <a:off x="2197576" y="3850485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69" name="Rectangle 1"/>
          <p:cNvSpPr/>
          <p:nvPr/>
        </p:nvSpPr>
        <p:spPr>
          <a:xfrm>
            <a:off x="455545" y="3711706"/>
            <a:ext cx="7096719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问题：</a:t>
            </a:r>
            <a:endParaRPr lang="en-US" altLang="zh-CN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你认为哈密尔顿图与欧拉图有“对偶性”吗？两者判定难度差别极大，你觉得背后有什么道理吗？</a:t>
            </a:r>
            <a:endParaRPr lang="en-US" altLang="zh-CN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1" name="云形 170"/>
          <p:cNvSpPr/>
          <p:nvPr/>
        </p:nvSpPr>
        <p:spPr>
          <a:xfrm>
            <a:off x="1523133" y="1240453"/>
            <a:ext cx="5561728" cy="234038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你会想到其它的建模方法吗？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不同的建模方法，对同一个现实问题，有不同的形式化描述和问题描述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570975" y="1195215"/>
            <a:ext cx="4393049" cy="2712508"/>
            <a:chOff x="6835443" y="911536"/>
            <a:chExt cx="4812477" cy="3042966"/>
          </a:xfrm>
        </p:grpSpPr>
        <p:sp>
          <p:nvSpPr>
            <p:cNvPr id="172" name="Rectangle 5"/>
            <p:cNvSpPr>
              <a:spLocks noChangeArrowheads="1"/>
            </p:cNvSpPr>
            <p:nvPr/>
          </p:nvSpPr>
          <p:spPr bwMode="auto">
            <a:xfrm>
              <a:off x="7295177" y="1458719"/>
              <a:ext cx="3744913" cy="2016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3" name="Line 6"/>
            <p:cNvSpPr>
              <a:spLocks noChangeShapeType="1"/>
            </p:cNvSpPr>
            <p:nvPr/>
          </p:nvSpPr>
          <p:spPr bwMode="auto">
            <a:xfrm>
              <a:off x="7280889" y="2485830"/>
              <a:ext cx="3744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" name="Line 7"/>
            <p:cNvSpPr>
              <a:spLocks noChangeShapeType="1"/>
            </p:cNvSpPr>
            <p:nvPr/>
          </p:nvSpPr>
          <p:spPr bwMode="auto">
            <a:xfrm>
              <a:off x="8442939" y="1455544"/>
              <a:ext cx="0" cy="1030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" name="Line 8"/>
            <p:cNvSpPr>
              <a:spLocks noChangeShapeType="1"/>
            </p:cNvSpPr>
            <p:nvPr/>
          </p:nvSpPr>
          <p:spPr bwMode="auto">
            <a:xfrm>
              <a:off x="9952651" y="1455544"/>
              <a:ext cx="0" cy="1030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" name="Line 10"/>
            <p:cNvSpPr>
              <a:spLocks noChangeShapeType="1"/>
            </p:cNvSpPr>
            <p:nvPr/>
          </p:nvSpPr>
          <p:spPr bwMode="auto">
            <a:xfrm>
              <a:off x="9125564" y="2485831"/>
              <a:ext cx="0" cy="1001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" name="Rectangle 11"/>
            <p:cNvSpPr>
              <a:spLocks noChangeArrowheads="1"/>
            </p:cNvSpPr>
            <p:nvPr/>
          </p:nvSpPr>
          <p:spPr bwMode="auto">
            <a:xfrm>
              <a:off x="7800001" y="1242819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9166839" y="1242819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9" name="Rectangle 13"/>
            <p:cNvSpPr>
              <a:spLocks noChangeArrowheads="1"/>
            </p:cNvSpPr>
            <p:nvPr/>
          </p:nvSpPr>
          <p:spPr bwMode="auto">
            <a:xfrm>
              <a:off x="10463826" y="1242819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0" name="Rectangle 14"/>
            <p:cNvSpPr>
              <a:spLocks noChangeArrowheads="1"/>
            </p:cNvSpPr>
            <p:nvPr/>
          </p:nvSpPr>
          <p:spPr bwMode="auto">
            <a:xfrm>
              <a:off x="7800001" y="2322319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1" name="Rectangle 15"/>
            <p:cNvSpPr>
              <a:spLocks noChangeArrowheads="1"/>
            </p:cNvSpPr>
            <p:nvPr/>
          </p:nvSpPr>
          <p:spPr bwMode="auto">
            <a:xfrm>
              <a:off x="8735039" y="2322319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2" name="Rectangle 16"/>
            <p:cNvSpPr>
              <a:spLocks noChangeArrowheads="1"/>
            </p:cNvSpPr>
            <p:nvPr/>
          </p:nvSpPr>
          <p:spPr bwMode="auto">
            <a:xfrm>
              <a:off x="9527201" y="2322319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3" name="Rectangle 17"/>
            <p:cNvSpPr>
              <a:spLocks noChangeArrowheads="1"/>
            </p:cNvSpPr>
            <p:nvPr/>
          </p:nvSpPr>
          <p:spPr bwMode="auto">
            <a:xfrm>
              <a:off x="10535264" y="2322319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" name="Rectangle 18"/>
            <p:cNvSpPr>
              <a:spLocks noChangeArrowheads="1"/>
            </p:cNvSpPr>
            <p:nvPr/>
          </p:nvSpPr>
          <p:spPr bwMode="auto">
            <a:xfrm>
              <a:off x="8231801" y="3258944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" name="Rectangle 19"/>
            <p:cNvSpPr>
              <a:spLocks noChangeArrowheads="1"/>
            </p:cNvSpPr>
            <p:nvPr/>
          </p:nvSpPr>
          <p:spPr bwMode="auto">
            <a:xfrm>
              <a:off x="10032026" y="3258944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6" name="Rectangle 20"/>
            <p:cNvSpPr>
              <a:spLocks noChangeArrowheads="1"/>
            </p:cNvSpPr>
            <p:nvPr/>
          </p:nvSpPr>
          <p:spPr bwMode="auto">
            <a:xfrm rot="-5400000">
              <a:off x="10967858" y="2754912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7" name="Rectangle 21"/>
            <p:cNvSpPr>
              <a:spLocks noChangeArrowheads="1"/>
            </p:cNvSpPr>
            <p:nvPr/>
          </p:nvSpPr>
          <p:spPr bwMode="auto">
            <a:xfrm rot="-5400000">
              <a:off x="10967858" y="1746850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8" name="Rectangle 22"/>
            <p:cNvSpPr>
              <a:spLocks noChangeArrowheads="1"/>
            </p:cNvSpPr>
            <p:nvPr/>
          </p:nvSpPr>
          <p:spPr bwMode="auto">
            <a:xfrm rot="-5400000">
              <a:off x="9886770" y="1746849"/>
              <a:ext cx="95250" cy="3825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9" name="Rectangle 23"/>
            <p:cNvSpPr>
              <a:spLocks noChangeArrowheads="1"/>
            </p:cNvSpPr>
            <p:nvPr/>
          </p:nvSpPr>
          <p:spPr bwMode="auto">
            <a:xfrm rot="-5400000">
              <a:off x="8375470" y="1746849"/>
              <a:ext cx="95250" cy="3825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0" name="Rectangle 24"/>
            <p:cNvSpPr>
              <a:spLocks noChangeArrowheads="1"/>
            </p:cNvSpPr>
            <p:nvPr/>
          </p:nvSpPr>
          <p:spPr bwMode="auto">
            <a:xfrm rot="-5400000">
              <a:off x="9094608" y="2754912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1" name="Rectangle 25"/>
            <p:cNvSpPr>
              <a:spLocks noChangeArrowheads="1"/>
            </p:cNvSpPr>
            <p:nvPr/>
          </p:nvSpPr>
          <p:spPr bwMode="auto">
            <a:xfrm rot="-5400000">
              <a:off x="7294383" y="2754912"/>
              <a:ext cx="95250" cy="382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92" name="组合 92"/>
            <p:cNvGrpSpPr>
              <a:grpSpLocks/>
            </p:cNvGrpSpPr>
            <p:nvPr/>
          </p:nvGrpSpPr>
          <p:grpSpPr bwMode="auto">
            <a:xfrm>
              <a:off x="6835443" y="911536"/>
              <a:ext cx="4812477" cy="3042966"/>
              <a:chOff x="222892" y="2305556"/>
              <a:chExt cx="4812477" cy="3042966"/>
            </a:xfrm>
          </p:grpSpPr>
          <p:sp>
            <p:nvSpPr>
              <p:cNvPr id="193" name="Text Box 26"/>
              <p:cNvSpPr txBox="1">
                <a:spLocks noChangeArrowheads="1"/>
              </p:cNvSpPr>
              <p:nvPr/>
            </p:nvSpPr>
            <p:spPr bwMode="auto">
              <a:xfrm>
                <a:off x="1065214" y="2305556"/>
                <a:ext cx="50323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94" name="Text Box 27"/>
              <p:cNvSpPr txBox="1">
                <a:spLocks noChangeArrowheads="1"/>
              </p:cNvSpPr>
              <p:nvPr/>
            </p:nvSpPr>
            <p:spPr bwMode="auto">
              <a:xfrm>
                <a:off x="2411412" y="2326401"/>
                <a:ext cx="50323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95" name="Text Box 28"/>
              <p:cNvSpPr txBox="1">
                <a:spLocks noChangeArrowheads="1"/>
              </p:cNvSpPr>
              <p:nvPr/>
            </p:nvSpPr>
            <p:spPr bwMode="auto">
              <a:xfrm>
                <a:off x="3690411" y="2316888"/>
                <a:ext cx="50323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96" name="Text Box 29"/>
              <p:cNvSpPr txBox="1">
                <a:spLocks noChangeArrowheads="1"/>
              </p:cNvSpPr>
              <p:nvPr/>
            </p:nvSpPr>
            <p:spPr bwMode="auto">
              <a:xfrm>
                <a:off x="2851785" y="3083719"/>
                <a:ext cx="50323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197" name="Text Box 30"/>
              <p:cNvSpPr txBox="1">
                <a:spLocks noChangeArrowheads="1"/>
              </p:cNvSpPr>
              <p:nvPr/>
            </p:nvSpPr>
            <p:spPr bwMode="auto">
              <a:xfrm>
                <a:off x="4487863" y="4124203"/>
                <a:ext cx="50323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98" name="Text Box 31"/>
              <p:cNvSpPr txBox="1">
                <a:spLocks noChangeArrowheads="1"/>
              </p:cNvSpPr>
              <p:nvPr/>
            </p:nvSpPr>
            <p:spPr bwMode="auto">
              <a:xfrm>
                <a:off x="3268689" y="4949330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99" name="Text Box 44"/>
              <p:cNvSpPr txBox="1">
                <a:spLocks noChangeArrowheads="1"/>
              </p:cNvSpPr>
              <p:nvPr/>
            </p:nvSpPr>
            <p:spPr bwMode="auto">
              <a:xfrm>
                <a:off x="1384300" y="3141028"/>
                <a:ext cx="50323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00" name="Text Box 45"/>
              <p:cNvSpPr txBox="1">
                <a:spLocks noChangeArrowheads="1"/>
              </p:cNvSpPr>
              <p:nvPr/>
            </p:nvSpPr>
            <p:spPr bwMode="auto">
              <a:xfrm>
                <a:off x="1046802" y="3978041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201" name="Text Box 46"/>
              <p:cNvSpPr txBox="1">
                <a:spLocks noChangeArrowheads="1"/>
              </p:cNvSpPr>
              <p:nvPr/>
            </p:nvSpPr>
            <p:spPr bwMode="auto">
              <a:xfrm>
                <a:off x="222892" y="4109243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02" name="Text Box 47"/>
              <p:cNvSpPr txBox="1">
                <a:spLocks noChangeArrowheads="1"/>
              </p:cNvSpPr>
              <p:nvPr/>
            </p:nvSpPr>
            <p:spPr bwMode="auto">
              <a:xfrm>
                <a:off x="1493971" y="4981810"/>
                <a:ext cx="503237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203" name="Text Box 49"/>
              <p:cNvSpPr txBox="1">
                <a:spLocks noChangeArrowheads="1"/>
              </p:cNvSpPr>
              <p:nvPr/>
            </p:nvSpPr>
            <p:spPr bwMode="auto">
              <a:xfrm>
                <a:off x="4532132" y="3125878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04" name="Text Box 50"/>
              <p:cNvSpPr txBox="1">
                <a:spLocks noChangeArrowheads="1"/>
              </p:cNvSpPr>
              <p:nvPr/>
            </p:nvSpPr>
            <p:spPr bwMode="auto">
              <a:xfrm>
                <a:off x="1930401" y="3891535"/>
                <a:ext cx="50323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205" name="Text Box 51"/>
              <p:cNvSpPr txBox="1">
                <a:spLocks noChangeArrowheads="1"/>
              </p:cNvSpPr>
              <p:nvPr/>
            </p:nvSpPr>
            <p:spPr bwMode="auto">
              <a:xfrm>
                <a:off x="3635375" y="3932238"/>
                <a:ext cx="50323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52"/>
              <p:cNvSpPr txBox="1">
                <a:spLocks noChangeArrowheads="1"/>
              </p:cNvSpPr>
              <p:nvPr/>
            </p:nvSpPr>
            <p:spPr bwMode="auto">
              <a:xfrm>
                <a:off x="2888337" y="3940846"/>
                <a:ext cx="50323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207" name="Text Box 53"/>
              <p:cNvSpPr txBox="1">
                <a:spLocks noChangeArrowheads="1"/>
              </p:cNvSpPr>
              <p:nvPr/>
            </p:nvSpPr>
            <p:spPr bwMode="auto">
              <a:xfrm>
                <a:off x="2616407" y="4149294"/>
                <a:ext cx="50323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6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底图是完全图的有向图称为竞赛图。请证明：竞赛图一定含有有向哈密尔顿通路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相关概念请自行查阅资料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请你给出一种合理的循环赛排名方法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8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欧拉通路和欧拉回路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470" y="1844676"/>
            <a:ext cx="10155710" cy="48688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定义：包含图（无向图或有向图）中每条边的简单通路称为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欧拉通路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注意：欧拉通路是简单通路（边不重复），但顶点可重复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定义：包含图中每条边的简单回路称为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欧拉回路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如果图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中含欧拉回路，则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欧拉图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。如果图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中有欧拉通路，但没有欧拉回路，则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半欧拉图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备注：通常假设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是连通的。</a:t>
            </a:r>
          </a:p>
        </p:txBody>
      </p:sp>
      <p:sp>
        <p:nvSpPr>
          <p:cNvPr id="2" name="云形 1"/>
          <p:cNvSpPr/>
          <p:nvPr/>
        </p:nvSpPr>
        <p:spPr>
          <a:xfrm>
            <a:off x="4621427" y="3571103"/>
            <a:ext cx="6376087" cy="28791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问题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：你能够想象欧拉是如何思考这个问题的吗？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07964"/>
            <a:ext cx="4957763" cy="1036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/>
              <a:t>欧拉图中的顶点度数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38" y="1628776"/>
            <a:ext cx="10113362" cy="47529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 当且仅当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中每个顶点的度数均为偶数。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中的欧拉回路，则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必等于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上出现数的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起点与终点看成出现一次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可以证明：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中所有的边可以分为若干边不相交的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简单回路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）这些回路可以串成一个欧拉回路。 </a:t>
            </a:r>
          </a:p>
        </p:txBody>
      </p:sp>
    </p:spTree>
    <p:extLst>
      <p:ext uri="{BB962C8B-B14F-4D97-AF65-F5344CB8AC3E}">
        <p14:creationId xmlns:p14="http://schemas.microsoft.com/office/powerpoint/2010/main" val="16718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7964"/>
            <a:ext cx="7327900" cy="968375"/>
          </a:xfrm>
        </p:spPr>
        <p:txBody>
          <a:bodyPr/>
          <a:lstStyle/>
          <a:p>
            <a:pPr eaLnBrk="1" hangingPunct="1"/>
            <a:r>
              <a:rPr lang="zh-CN" altLang="en-US" smtClean="0"/>
              <a:t>全偶度图中的回路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84" y="1412876"/>
            <a:ext cx="10239632" cy="5040313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若图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中任一顶点均为偶度点，则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中所有的边包含在若干边不相交的简单回路中。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施归纳法。</a:t>
            </a:r>
          </a:p>
          <a:p>
            <a:pPr lvl="2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m=1, 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是环，结论成立。假设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时结论成立。</a:t>
            </a:r>
          </a:p>
          <a:p>
            <a:pPr lvl="2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m=k+1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的情况：注意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G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中必含简单回路，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G‘=G-E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中含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个连通分支，显然，每个连通分支内各点均为偶数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，且边数不大于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。则根据归纳假设，每个非平凡的连通分支中所有边含于没有公共边的简单回路中，注意各连通分支以及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两两均无公共边，于是，结论成立。</a:t>
            </a:r>
          </a:p>
        </p:txBody>
      </p:sp>
    </p:spTree>
    <p:extLst>
      <p:ext uri="{BB962C8B-B14F-4D97-AF65-F5344CB8AC3E}">
        <p14:creationId xmlns:p14="http://schemas.microsoft.com/office/powerpoint/2010/main" val="29164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7964"/>
            <a:ext cx="7327900" cy="968375"/>
          </a:xfrm>
        </p:spPr>
        <p:txBody>
          <a:bodyPr/>
          <a:lstStyle/>
          <a:p>
            <a:pPr eaLnBrk="1" hangingPunct="1"/>
            <a:r>
              <a:rPr lang="zh-CN" altLang="en-US" smtClean="0"/>
              <a:t>若干小回路串成欧拉回路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044" y="1341438"/>
            <a:ext cx="10316478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若连通图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中所有的边包含在若干边不相交的简单回路中，则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中含欧拉回路。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证明：对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中简单回路个数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施归纳法。当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时显然。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时结论成立。考虑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+1.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按某种方式对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个简单回路排序，令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G‘=G-E(C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中含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个连通分支，则每个非平凡分支所有的边包含在相互没有公共边的简单回路中，且回路个数不大于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。由归纳假设，每个非平凡连通分支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均为欧拉图，设其欧拉回路是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连通，故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与诸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都有公共点。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中的欧拉回路构造如下：从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上任一点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出发遍历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上的边，每当遇到一个尚未遍历的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的交点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则转而遍历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上的边，回到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继续沿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进行。 </a:t>
            </a:r>
          </a:p>
        </p:txBody>
      </p:sp>
      <p:sp>
        <p:nvSpPr>
          <p:cNvPr id="2" name="云形 1"/>
          <p:cNvSpPr/>
          <p:nvPr/>
        </p:nvSpPr>
        <p:spPr>
          <a:xfrm>
            <a:off x="6128951" y="3459892"/>
            <a:ext cx="5375190" cy="31377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问题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：你能够从这样的数学归纳法中，看到寻找欧拉回路的算法吗？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4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04814"/>
            <a:ext cx="5986462" cy="1036637"/>
          </a:xfrm>
        </p:spPr>
        <p:txBody>
          <a:bodyPr/>
          <a:lstStyle/>
          <a:p>
            <a:pPr eaLnBrk="1" hangingPunct="1"/>
            <a:r>
              <a:rPr lang="zh-CN" altLang="en-US" smtClean="0"/>
              <a:t>关于欧拉图的等价命题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0962" y="2060575"/>
            <a:ext cx="9841514" cy="3733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是非平凡连通图，以下三个命题等价：</a:t>
            </a:r>
          </a:p>
          <a:p>
            <a:pPr lvl="1" algn="just" eaLnBrk="1" hangingPunct="1">
              <a:lnSpc>
                <a:spcPct val="12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G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是欧拉图。</a:t>
            </a:r>
          </a:p>
          <a:p>
            <a:pPr lvl="1" algn="just" eaLnBrk="1" hangingPunct="1">
              <a:lnSpc>
                <a:spcPct val="12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G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中每个顶点的度数均为偶数。</a:t>
            </a:r>
          </a:p>
          <a:p>
            <a:pPr lvl="1" algn="just" eaLnBrk="1" hangingPunct="1">
              <a:lnSpc>
                <a:spcPct val="12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G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中所有的边包含在相互没有公共边的简单回路中。</a:t>
            </a:r>
          </a:p>
        </p:txBody>
      </p:sp>
    </p:spTree>
    <p:extLst>
      <p:ext uri="{BB962C8B-B14F-4D97-AF65-F5344CB8AC3E}">
        <p14:creationId xmlns:p14="http://schemas.microsoft.com/office/powerpoint/2010/main" val="35899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半欧拉图的判定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681" y="1719263"/>
            <a:ext cx="10066638" cy="48053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是连通图，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是半欧拉图 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恰有两个奇度点。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中的欧拉通路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非回路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的始点与终点分别是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则对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中任何一点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的度数等于在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中出现次数的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倍，而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的度数则是它们分别在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中间位置出现的次数的两倍再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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设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中两个奇度顶点是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G+uv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是欧拉图，设欧拉回路是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中含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边，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中的欧拉通路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01591" y="5412258"/>
            <a:ext cx="69849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如果试图一笔写出一个字、画出一张图，始点和终点必须具有什么特性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7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2769</Words>
  <Application>Microsoft Office PowerPoint</Application>
  <PresentationFormat>宽屏</PresentationFormat>
  <Paragraphs>378</Paragraphs>
  <Slides>38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方正舒体</vt:lpstr>
      <vt:lpstr>华文行楷</vt:lpstr>
      <vt:lpstr>楷体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Document</vt:lpstr>
      <vt:lpstr>计算机问题求解 – 论题3-11     -  图旅行</vt:lpstr>
      <vt:lpstr>Königsberg七桥问题</vt:lpstr>
      <vt:lpstr>“一笔划”问题</vt:lpstr>
      <vt:lpstr>欧拉通路和欧拉回路 </vt:lpstr>
      <vt:lpstr>欧拉图中的顶点度数</vt:lpstr>
      <vt:lpstr>全偶度图中的回路</vt:lpstr>
      <vt:lpstr>若干小回路串成欧拉回路</vt:lpstr>
      <vt:lpstr>关于欧拉图的等价命题</vt:lpstr>
      <vt:lpstr>半欧拉图的判定 </vt:lpstr>
      <vt:lpstr>设计美术展参观路线</vt:lpstr>
      <vt:lpstr>构造欧拉回路</vt:lpstr>
      <vt:lpstr>构造欧拉回路-Fleury算法 </vt:lpstr>
      <vt:lpstr>案例：</vt:lpstr>
      <vt:lpstr>中国邮递员问题</vt:lpstr>
      <vt:lpstr>中国邮递员问题</vt:lpstr>
      <vt:lpstr>权图</vt:lpstr>
      <vt:lpstr>中国邮递员问题-算法 </vt:lpstr>
      <vt:lpstr>解：</vt:lpstr>
      <vt:lpstr>博物馆的展厅游览路线(哈密顿图)：</vt:lpstr>
      <vt:lpstr>图中节点在哈密尔顿回路中的特质</vt:lpstr>
      <vt:lpstr>Peterson图不是哈密尔顿图</vt:lpstr>
      <vt:lpstr>反证法+构造法：假设C是哈密顿回路</vt:lpstr>
      <vt:lpstr>反证法+构造法：假设C是哈密顿回路</vt:lpstr>
      <vt:lpstr>反证法+构造法：假设C是哈密顿回路</vt:lpstr>
      <vt:lpstr>继续：</vt:lpstr>
      <vt:lpstr>PowerPoint 演示文稿</vt:lpstr>
      <vt:lpstr>PowerPoint 演示文稿</vt:lpstr>
      <vt:lpstr>必要条件的应用</vt:lpstr>
      <vt:lpstr>PowerPoint 演示文稿</vt:lpstr>
      <vt:lpstr>PowerPoint 演示文稿</vt:lpstr>
      <vt:lpstr>棋盘上问题</vt:lpstr>
      <vt:lpstr>PowerPoint 演示文稿</vt:lpstr>
      <vt:lpstr>PowerPoint 演示文稿</vt:lpstr>
      <vt:lpstr>安排考试日程</vt:lpstr>
      <vt:lpstr>旅行推销员(TSP)问题</vt:lpstr>
      <vt:lpstr>PowerPoint 演示文稿</vt:lpstr>
      <vt:lpstr>设计美术展览会参观路线</vt:lpstr>
      <vt:lpstr>Open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– 论题3-10-1     -  图旅行之欧拉图</dc:title>
  <dc:creator>陶先平(9408069)</dc:creator>
  <cp:lastModifiedBy>wei hengxin</cp:lastModifiedBy>
  <cp:revision>57</cp:revision>
  <dcterms:created xsi:type="dcterms:W3CDTF">2014-11-04T17:06:51Z</dcterms:created>
  <dcterms:modified xsi:type="dcterms:W3CDTF">2018-11-20T10:51:12Z</dcterms:modified>
</cp:coreProperties>
</file>