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5" d="100"/>
          <a:sy n="85" d="100"/>
        </p:scale>
        <p:origin x="13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C25FF-2ADE-4BB0-B80D-0A04280F6AD8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E968-DCF5-4E86-B482-EAD4ACDE8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811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C25FF-2ADE-4BB0-B80D-0A04280F6AD8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E968-DCF5-4E86-B482-EAD4ACDE8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032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C25FF-2ADE-4BB0-B80D-0A04280F6AD8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E968-DCF5-4E86-B482-EAD4ACDE8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22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C25FF-2ADE-4BB0-B80D-0A04280F6AD8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E968-DCF5-4E86-B482-EAD4ACDE8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437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C25FF-2ADE-4BB0-B80D-0A04280F6AD8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E968-DCF5-4E86-B482-EAD4ACDE8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2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C25FF-2ADE-4BB0-B80D-0A04280F6AD8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E968-DCF5-4E86-B482-EAD4ACDE8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586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C25FF-2ADE-4BB0-B80D-0A04280F6AD8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E968-DCF5-4E86-B482-EAD4ACDE8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60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C25FF-2ADE-4BB0-B80D-0A04280F6AD8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E968-DCF5-4E86-B482-EAD4ACDE8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56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C25FF-2ADE-4BB0-B80D-0A04280F6AD8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E968-DCF5-4E86-B482-EAD4ACDE8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034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C25FF-2ADE-4BB0-B80D-0A04280F6AD8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E968-DCF5-4E86-B482-EAD4ACDE8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14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C25FF-2ADE-4BB0-B80D-0A04280F6AD8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E968-DCF5-4E86-B482-EAD4ACDE8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61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C25FF-2ADE-4BB0-B80D-0A04280F6AD8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CE968-DCF5-4E86-B482-EAD4ACDE8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070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hyperlink" Target="https://en.wikipedia.org/wiki/Cyclotomic_polynomia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Dirichlet's_theorem_on_arithmetic_progressions#CITEREFNeukirch1999" TargetMode="External"/><Relationship Id="rId3" Type="http://schemas.openxmlformats.org/officeDocument/2006/relationships/hyperlink" Target="https://en.wikipedia.org/wiki/Coprime" TargetMode="External"/><Relationship Id="rId7" Type="http://schemas.openxmlformats.org/officeDocument/2006/relationships/hyperlink" Target="https://en.wikipedia.org/wiki/Euclid's_theorem" TargetMode="External"/><Relationship Id="rId2" Type="http://schemas.openxmlformats.org/officeDocument/2006/relationships/hyperlink" Target="https://en.wikipedia.org/wiki/Prime_numb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Modular_arithmetic" TargetMode="External"/><Relationship Id="rId5" Type="http://schemas.openxmlformats.org/officeDocument/2006/relationships/hyperlink" Target="https://en.wikipedia.org/wiki/Congruence_relation" TargetMode="External"/><Relationship Id="rId4" Type="http://schemas.openxmlformats.org/officeDocument/2006/relationships/hyperlink" Target="https://en.wikipedia.org/wiki/Integer" TargetMode="External"/><Relationship Id="rId9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://baike.baidu.com/link?url=OA7hXCeh8jtIi5C5a7B1BNngdZo-TFFfE5T6ARSW0_PHQVpfkddfziVNyCl6r58KgI957PdT-Z-4AG834tJtGK&amp;qq-pf-to=pcqq.c2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://baike.baidu.com/link?url=OA7hXCeh8jtIi5C5a7B1BNngdZo-TFFfE5T6ARSW0_PHQVpfkddfziVNyCl6r58KgI957PdT-Z-4AG834tJtGK&amp;qq-pf-to=pcqq.c2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yclotomic_polynomial" TargetMode="Externa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4-5 </a:t>
            </a:r>
            <a:r>
              <a:rPr lang="zh-CN" altLang="en-US" dirty="0" smtClean="0"/>
              <a:t>数论基础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408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Cyclotomic</a:t>
            </a:r>
            <a:r>
              <a:rPr lang="en-US" altLang="zh-CN" dirty="0"/>
              <a:t> </a:t>
            </a:r>
            <a:r>
              <a:rPr lang="en-US" altLang="zh-CN" dirty="0" smtClean="0"/>
              <a:t>polynomial(</a:t>
            </a:r>
            <a:r>
              <a:rPr lang="zh-CN" altLang="en-US" dirty="0" smtClean="0"/>
              <a:t>分圆多项式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848" y="1754578"/>
            <a:ext cx="4605866" cy="124482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575" y="1590638"/>
            <a:ext cx="4467225" cy="364807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721633" y="5592422"/>
            <a:ext cx="5258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hlinkClick r:id="rId4"/>
              </a:rPr>
              <a:t>https://en.wikipedia.org/wiki/Cyclotomic_polynomial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8848" y="3653013"/>
            <a:ext cx="4724400" cy="21240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711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i="1" dirty="0" smtClean="0"/>
              <a:t>Let </a:t>
            </a:r>
            <a:r>
              <a:rPr lang="en-US" altLang="zh-CN" dirty="0"/>
              <a:t>k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be a positive integer. There are infinitely many primes congruent to </a:t>
            </a:r>
            <a:r>
              <a:rPr lang="en-US" altLang="zh-CN" dirty="0" smtClean="0"/>
              <a:t>1 mod k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 smtClean="0"/>
                  <a:t>即对于给定的</a:t>
                </a:r>
                <a:r>
                  <a:rPr lang="en-US" altLang="zh-CN" dirty="0"/>
                  <a:t>k</a:t>
                </a:r>
                <a:r>
                  <a:rPr lang="en-US" altLang="zh-CN" dirty="0" smtClean="0"/>
                  <a:t>&gt;0,kn+1</a:t>
                </a:r>
                <a:r>
                  <a:rPr lang="zh-CN" altLang="en-US" dirty="0" smtClean="0"/>
                  <a:t>形式的质数存在无穷个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基本思路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假设存在有限个形如</a:t>
                </a:r>
                <a:r>
                  <a:rPr lang="en-US" altLang="zh-CN" dirty="0" smtClean="0"/>
                  <a:t>kn+1</a:t>
                </a:r>
                <a:r>
                  <a:rPr lang="zh-CN" altLang="en-US" dirty="0" smtClean="0"/>
                  <a:t>的质数，分别为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假设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i="1" dirty="0" smtClean="0"/>
                  <a:t>，</a:t>
                </a:r>
                <a:r>
                  <a:rPr lang="zh-CN" altLang="en-US" dirty="0" smtClean="0"/>
                  <a:t>且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为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的一个质因子</a:t>
                </a:r>
                <a:r>
                  <a:rPr lang="zh-CN" altLang="en-US" dirty="0"/>
                  <a:t>，</a:t>
                </a:r>
                <a:r>
                  <a:rPr lang="zh-CN" altLang="en-US" dirty="0" smtClean="0"/>
                  <a:t>显然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，</a:t>
                </a:r>
                <a:r>
                  <a:rPr lang="en-US" altLang="zh-CN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又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∵</m:t>
                    </m:r>
                    <m:nary>
                      <m:naryPr>
                        <m:chr m:val="∏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 smtClean="0"/>
                  <a:t>为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b="0" dirty="0" smtClean="0"/>
                  <a:t>的因子</a:t>
                </a:r>
                <a:endParaRPr lang="en-US" altLang="zh-CN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∴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zh-CN" b="0" dirty="0" smtClean="0"/>
              </a:p>
              <a:p>
                <a:pPr lvl="1"/>
                <a:r>
                  <a:rPr lang="zh-CN" altLang="en-US" dirty="0" smtClean="0"/>
                  <a:t>又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∵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b="1" dirty="0" smtClean="0">
                    <a:solidFill>
                      <a:srgbClr val="C00000"/>
                    </a:solidFill>
                  </a:rPr>
                  <a:t>是质数</a:t>
                </a:r>
                <a:r>
                  <a:rPr lang="zh-CN" altLang="en-US" dirty="0" smtClean="0"/>
                  <a:t>，且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由费马小定理可得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zh-CN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∴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b="1" dirty="0" smtClean="0">
                    <a:solidFill>
                      <a:srgbClr val="C00000"/>
                    </a:solidFill>
                  </a:rPr>
                  <a:t>而</a:t>
                </a:r>
                <a:r>
                  <a:rPr lang="en-US" altLang="zh-CN" b="1" dirty="0" smtClean="0">
                    <a:solidFill>
                      <a:srgbClr val="C00000"/>
                    </a:solidFill>
                  </a:rPr>
                  <a:t>k</a:t>
                </a:r>
                <a:r>
                  <a:rPr lang="zh-CN" altLang="en-US" b="1" dirty="0" smtClean="0">
                    <a:solidFill>
                      <a:srgbClr val="C00000"/>
                    </a:solidFill>
                  </a:rPr>
                  <a:t>是使得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𝒎𝒐𝒅</m:t>
                    </m:r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zh-CN" alt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成立</m:t>
                    </m:r>
                  </m:oMath>
                </a14:m>
                <a:r>
                  <a:rPr lang="zh-CN" altLang="en-US" b="1" dirty="0" smtClean="0">
                    <a:solidFill>
                      <a:srgbClr val="C00000"/>
                    </a:solidFill>
                  </a:rPr>
                  <a:t>的最小值</a:t>
                </a:r>
                <a:endParaRPr lang="zh-CN" altLang="en-US" b="1" dirty="0" smtClean="0"/>
              </a:p>
              <a:p>
                <a:pPr lvl="1"/>
                <a:r>
                  <a:rPr lang="zh-CN" altLang="en-US" dirty="0" smtClean="0"/>
                  <a:t>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CN" dirty="0" smtClean="0"/>
              </a:p>
              <a:p>
                <a:pPr lvl="1"/>
                <a:endParaRPr lang="en-US" altLang="zh-CN" b="0" dirty="0" smtClean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3501" b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6642" y="1556329"/>
            <a:ext cx="3625887" cy="16301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3307645" y="58076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矛盾</a:t>
            </a:r>
          </a:p>
        </p:txBody>
      </p:sp>
    </p:spTree>
    <p:extLst>
      <p:ext uri="{BB962C8B-B14F-4D97-AF65-F5344CB8AC3E}">
        <p14:creationId xmlns:p14="http://schemas.microsoft.com/office/powerpoint/2010/main" val="182301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k</a:t>
                </a:r>
                <a:r>
                  <a:rPr lang="zh-CN" altLang="en-US" dirty="0"/>
                  <a:t>是使得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成立</m:t>
                    </m:r>
                  </m:oMath>
                </a14:m>
                <a:r>
                  <a:rPr lang="zh-CN" altLang="en-US" dirty="0"/>
                  <a:t>的</a:t>
                </a:r>
                <a:r>
                  <a:rPr lang="zh-CN" altLang="en-US" dirty="0" smtClean="0"/>
                  <a:t>最小值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14323" y="1690688"/>
            <a:ext cx="8334375" cy="723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323" y="2491963"/>
            <a:ext cx="8334375" cy="17240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4323" y="4293363"/>
            <a:ext cx="8258175" cy="10096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4323" y="5380389"/>
            <a:ext cx="8201025" cy="4095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5971822" y="5679147"/>
                <a:ext cx="5584349" cy="3763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rgbClr val="C00000"/>
                    </a:solidFill>
                  </a:rPr>
                  <a:t>为什么不会是：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p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p>
                    </m:sSup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𝒎𝒐𝒅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𝐣</m:t>
                    </m:r>
                    <m:r>
                      <a:rPr lang="en-US" altLang="zh-CN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</m:oMath>
                </a14:m>
                <a:endParaRPr lang="zh-CN" alt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822" y="5679147"/>
                <a:ext cx="5584349" cy="376385"/>
              </a:xfrm>
              <a:prstGeom prst="rect">
                <a:avLst/>
              </a:prstGeom>
              <a:blipFill rotWithShape="0">
                <a:blip r:embed="rId7"/>
                <a:stretch>
                  <a:fillRect l="-983" t="-13115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863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Dirichlet‘s</a:t>
            </a:r>
            <a:r>
              <a:rPr lang="en-US" altLang="zh-CN" b="1" dirty="0" smtClean="0"/>
              <a:t>  (</a:t>
            </a:r>
            <a:r>
              <a:rPr lang="en-US" altLang="zh-CN" dirty="0" smtClean="0">
                <a:hlinkClick r:id="rId2" tooltip="Prime number"/>
              </a:rPr>
              <a:t>prime number</a:t>
            </a:r>
            <a:r>
              <a:rPr lang="en-US" altLang="zh-CN" b="1" dirty="0" smtClean="0"/>
              <a:t>) theorem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127044" cy="4351338"/>
          </a:xfrm>
        </p:spPr>
        <p:txBody>
          <a:bodyPr>
            <a:normAutofit/>
          </a:bodyPr>
          <a:lstStyle/>
          <a:p>
            <a:pPr algn="just"/>
            <a:r>
              <a:rPr lang="en-US" altLang="zh-CN" sz="2400" dirty="0" smtClean="0"/>
              <a:t>For </a:t>
            </a:r>
            <a:r>
              <a:rPr lang="en-US" altLang="zh-CN" sz="2400" dirty="0"/>
              <a:t>any two positive </a:t>
            </a:r>
            <a:r>
              <a:rPr lang="en-US" altLang="zh-CN" sz="2400" dirty="0">
                <a:hlinkClick r:id="rId3" tooltip="Coprime"/>
              </a:rPr>
              <a:t>coprime</a:t>
            </a:r>
            <a:r>
              <a:rPr lang="en-US" altLang="zh-CN" sz="2400" dirty="0"/>
              <a:t> </a:t>
            </a:r>
            <a:r>
              <a:rPr lang="en-US" altLang="zh-CN" sz="2400" dirty="0">
                <a:hlinkClick r:id="rId4" tooltip="Integer"/>
              </a:rPr>
              <a:t>integers</a:t>
            </a:r>
            <a:r>
              <a:rPr lang="en-US" altLang="zh-CN" sz="2400" dirty="0"/>
              <a:t> </a:t>
            </a:r>
            <a:r>
              <a:rPr lang="en-US" altLang="zh-CN" sz="2400" i="1" dirty="0"/>
              <a:t>a</a:t>
            </a:r>
            <a:r>
              <a:rPr lang="en-US" altLang="zh-CN" sz="2400" dirty="0"/>
              <a:t> and </a:t>
            </a:r>
            <a:r>
              <a:rPr lang="en-US" altLang="zh-CN" sz="2400" i="1" dirty="0"/>
              <a:t>d</a:t>
            </a:r>
            <a:r>
              <a:rPr lang="en-US" altLang="zh-CN" sz="2400" dirty="0"/>
              <a:t>, there are infinitely many </a:t>
            </a:r>
            <a:r>
              <a:rPr lang="en-US" altLang="zh-CN" sz="2400" dirty="0">
                <a:hlinkClick r:id="rId2" tooltip="Prime number"/>
              </a:rPr>
              <a:t>primes</a:t>
            </a:r>
            <a:r>
              <a:rPr lang="en-US" altLang="zh-CN" sz="2400" dirty="0"/>
              <a:t> of the form </a:t>
            </a:r>
            <a:r>
              <a:rPr lang="en-US" altLang="zh-CN" sz="2400" i="1" dirty="0"/>
              <a:t>a</a:t>
            </a:r>
            <a:r>
              <a:rPr lang="en-US" altLang="zh-CN" sz="2400" dirty="0"/>
              <a:t> + </a:t>
            </a:r>
            <a:r>
              <a:rPr lang="en-US" altLang="zh-CN" sz="2400" i="1" dirty="0" err="1"/>
              <a:t>nd</a:t>
            </a:r>
            <a:r>
              <a:rPr lang="en-US" altLang="zh-CN" sz="2400" dirty="0"/>
              <a:t>, where n is a non-negative integer. </a:t>
            </a:r>
            <a:endParaRPr lang="en-US" altLang="zh-CN" sz="2400" dirty="0" smtClean="0"/>
          </a:p>
          <a:p>
            <a:pPr algn="just"/>
            <a:endParaRPr lang="en-US" altLang="zh-CN" sz="2400" dirty="0" smtClean="0"/>
          </a:p>
          <a:p>
            <a:pPr algn="just"/>
            <a:r>
              <a:rPr lang="en-US" altLang="zh-CN" sz="2400" dirty="0" smtClean="0"/>
              <a:t>In </a:t>
            </a:r>
            <a:r>
              <a:rPr lang="en-US" altLang="zh-CN" sz="2400" dirty="0"/>
              <a:t>other words, there are infinitely many primes </a:t>
            </a:r>
            <a:r>
              <a:rPr lang="en-US" altLang="zh-CN" sz="2400" dirty="0" smtClean="0"/>
              <a:t>that are</a:t>
            </a:r>
            <a:r>
              <a:rPr lang="en-US" altLang="zh-CN" sz="2400" dirty="0"/>
              <a:t> </a:t>
            </a:r>
            <a:r>
              <a:rPr lang="en-US" altLang="zh-CN" sz="2400" dirty="0">
                <a:hlinkClick r:id="rId5" tooltip="Congruence relation"/>
              </a:rPr>
              <a:t>congruent</a:t>
            </a:r>
            <a:r>
              <a:rPr lang="en-US" altLang="zh-CN" sz="2400" dirty="0"/>
              <a:t> to </a:t>
            </a:r>
            <a:r>
              <a:rPr lang="en-US" altLang="zh-CN" sz="2400" i="1" dirty="0"/>
              <a:t>a</a:t>
            </a:r>
            <a:r>
              <a:rPr lang="en-US" altLang="zh-CN" sz="2400" dirty="0"/>
              <a:t> </a:t>
            </a:r>
            <a:r>
              <a:rPr lang="en-US" altLang="zh-CN" sz="2400" dirty="0">
                <a:hlinkClick r:id="rId6" tooltip="Modular arithmetic"/>
              </a:rPr>
              <a:t>modulo</a:t>
            </a:r>
            <a:r>
              <a:rPr lang="en-US" altLang="zh-CN" sz="2400" dirty="0"/>
              <a:t> </a:t>
            </a:r>
            <a:r>
              <a:rPr lang="en-US" altLang="zh-CN" sz="2400" i="1" dirty="0"/>
              <a:t>d</a:t>
            </a:r>
            <a:r>
              <a:rPr lang="en-US" altLang="zh-CN" sz="2400" dirty="0"/>
              <a:t>. </a:t>
            </a:r>
            <a:endParaRPr lang="en-US" altLang="zh-CN" sz="2400" dirty="0" smtClean="0"/>
          </a:p>
          <a:p>
            <a:pPr algn="just"/>
            <a:endParaRPr lang="en-US" altLang="zh-CN" sz="2400" dirty="0" smtClean="0"/>
          </a:p>
          <a:p>
            <a:pPr algn="just"/>
            <a:r>
              <a:rPr lang="en-US" altLang="zh-CN" sz="2400" dirty="0" smtClean="0"/>
              <a:t>The </a:t>
            </a:r>
            <a:r>
              <a:rPr lang="en-US" altLang="zh-CN" sz="2400" dirty="0"/>
              <a:t>theorem extends </a:t>
            </a:r>
            <a:r>
              <a:rPr lang="en-US" altLang="zh-CN" sz="2400" dirty="0">
                <a:hlinkClick r:id="rId7" tooltip="Euclid's theorem"/>
              </a:rPr>
              <a:t>Euclid's theorem</a:t>
            </a:r>
            <a:r>
              <a:rPr lang="en-US" altLang="zh-CN" sz="2400" dirty="0"/>
              <a:t> that there are infinitely many prime numbers. 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651933" y="6176963"/>
            <a:ext cx="107018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hlinkClick r:id="rId8"/>
              </a:rPr>
              <a:t>https://en.wikipedia.org/wiki/Dirichlet%27s_theorem_on_arithmetic_progressions#CITEREFNeukirch1999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39920" y="1308153"/>
            <a:ext cx="3668182" cy="482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24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690" y="0"/>
            <a:ext cx="7997332" cy="39117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90" y="4035917"/>
            <a:ext cx="6936388" cy="270621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3834" y="169931"/>
            <a:ext cx="2057400" cy="35718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755467" y="4538133"/>
            <a:ext cx="36602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你能想到最</a:t>
            </a:r>
            <a:r>
              <a:rPr lang="en-US" altLang="zh-CN" sz="2400" b="1" dirty="0" smtClean="0"/>
              <a:t>naïve</a:t>
            </a:r>
            <a:r>
              <a:rPr lang="zh-CN" altLang="en-US" sz="2400" b="1" dirty="0" smtClean="0"/>
              <a:t>的方法？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暴力？</a:t>
            </a:r>
            <a:endParaRPr lang="zh-CN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7913511" y="5621867"/>
                <a:ext cx="3759427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~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</m:rad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-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逐个</m:t>
                    </m:r>
                  </m:oMath>
                </a14:m>
                <a:r>
                  <a:rPr lang="zh-CN" altLang="en-US" dirty="0" smtClean="0"/>
                  <a:t>尝试是否是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的因子</a:t>
                </a:r>
                <a:endParaRPr lang="zh-CN" altLang="en-US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3511" y="5621867"/>
                <a:ext cx="3759427" cy="404983"/>
              </a:xfrm>
              <a:prstGeom prst="rect">
                <a:avLst/>
              </a:prstGeom>
              <a:blipFill rotWithShape="0">
                <a:blip r:embed="rId5"/>
                <a:stretch>
                  <a:fillRect l="-1297" t="-7463" r="-810" b="-194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359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~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</m:rad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逐个</m:t>
                    </m:r>
                  </m:oMath>
                </a14:m>
                <a:r>
                  <a:rPr lang="zh-CN" altLang="en-US" dirty="0"/>
                  <a:t>尝试是否是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的</a:t>
                </a:r>
                <a:r>
                  <a:rPr lang="zh-CN" altLang="en-US" dirty="0" smtClean="0"/>
                  <a:t>因子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978025"/>
                <a:ext cx="5825067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≤4000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</m:rad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zh-CN" altLang="en-US" dirty="0" smtClean="0"/>
                  <a:t>次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f>
                          <m:f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)≈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每次除法开销</a:t>
                </a:r>
                <a:r>
                  <a:rPr lang="en-US" altLang="zh-CN" dirty="0" smtClean="0"/>
                  <a:t>M</a:t>
                </a:r>
                <a:endParaRPr lang="en-US" altLang="zh-CN" dirty="0"/>
              </a:p>
              <a:p>
                <a:pPr lvl="1"/>
                <a:r>
                  <a:rPr lang="zh-CN" altLang="en-US" dirty="0" smtClean="0"/>
                  <a:t>整体开销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l-G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dirty="0"/>
                          <m:t>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CN" dirty="0" smtClean="0"/>
              </a:p>
              <a:p>
                <a:pPr lvl="2"/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的二进制位数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除法实现？</a:t>
                </a:r>
                <a:endParaRPr lang="en-US" altLang="zh-CN" dirty="0" smtClean="0"/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fun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b="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  <m:func>
                          <m:func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lg</m:t>
                                </m:r>
                              </m:fName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func>
                          </m:e>
                        </m:func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b="0" dirty="0" smtClean="0"/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lg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pPr lvl="1"/>
                <a:endParaRPr lang="en-US" altLang="zh-CN" dirty="0" smtClean="0"/>
              </a:p>
              <a:p>
                <a:pPr lvl="1"/>
                <a:endParaRPr lang="en-US" altLang="zh-CN" dirty="0" smtClean="0"/>
              </a:p>
              <a:p>
                <a:pPr lvl="1"/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978025"/>
                <a:ext cx="5825067" cy="4351338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内容占位符 2"/>
              <p:cNvSpPr txBox="1">
                <a:spLocks/>
              </p:cNvSpPr>
              <p:nvPr/>
            </p:nvSpPr>
            <p:spPr>
              <a:xfrm>
                <a:off x="990600" y="1978025"/>
                <a:ext cx="5167489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 smtClean="0"/>
                  <a:t>总共需要多少次尝试？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</m:rad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zh-CN" altLang="en-US" dirty="0" smtClean="0"/>
                  <a:t>次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f>
                          <m:f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每次除法开销</a:t>
                </a:r>
                <a:r>
                  <a:rPr lang="en-US" altLang="zh-CN" dirty="0" smtClean="0"/>
                  <a:t>M</a:t>
                </a:r>
                <a:endParaRPr lang="en-US" altLang="zh-CN" dirty="0"/>
              </a:p>
              <a:p>
                <a:pPr lvl="1"/>
                <a:r>
                  <a:rPr lang="zh-CN" altLang="en-US" dirty="0" smtClean="0"/>
                  <a:t>整体开销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l-GR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dirty="0"/>
                          <m:t> 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CN" dirty="0" smtClean="0"/>
              </a:p>
              <a:p>
                <a:pPr lvl="2"/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的二进制位数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CN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除法实现？</a:t>
                </a:r>
                <a:endParaRPr lang="en-US" altLang="zh-CN" dirty="0" smtClean="0"/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𝐾</m:t>
                        </m:r>
                        <m:func>
                          <m:func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func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  <m:func>
                          <m:func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lg</m:t>
                                </m:r>
                              </m:fName>
                              <m:e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func>
                          </m:e>
                        </m:func>
                      </m:e>
                    </m:d>
                  </m:oMath>
                </a14:m>
                <a:endParaRPr lang="en-US" altLang="zh-CN" dirty="0" smtClean="0"/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lg</m:t>
                            </m:r>
                          </m:e>
                          <m:sup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1"/>
                <a:endParaRPr lang="en-US" altLang="zh-CN" dirty="0" smtClean="0"/>
              </a:p>
              <a:p>
                <a:pPr lvl="1"/>
                <a:endParaRPr lang="zh-CN" altLang="en-US" dirty="0"/>
              </a:p>
            </p:txBody>
          </p:sp>
        </mc:Choice>
        <mc:Fallback>
          <p:sp>
            <p:nvSpPr>
              <p:cNvPr id="8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978025"/>
                <a:ext cx="5167489" cy="4351338"/>
              </a:xfrm>
              <a:prstGeom prst="rect">
                <a:avLst/>
              </a:prstGeom>
              <a:blipFill rotWithShape="0">
                <a:blip r:embed="rId4"/>
                <a:stretch>
                  <a:fillRect l="-2125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588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巧用算数基本定理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1"/>
              <p:cNvSpPr>
                <a:spLocks noChangeArrowheads="1"/>
              </p:cNvSpPr>
              <p:nvPr/>
            </p:nvSpPr>
            <p:spPr bwMode="auto">
              <a:xfrm>
                <a:off x="1162757" y="2306264"/>
                <a:ext cx="9076265" cy="30469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zh-CN" altLang="zh-CN" sz="2000" b="0" i="0" u="none" strike="noStrike" cap="none" normalizeH="0" baseline="0" dirty="0" smtClean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Verdana" panose="020B0604030504040204" pitchFamily="34" charset="0"/>
                    <a:cs typeface="Arial" panose="020B0604020202020204" pitchFamily="34" charset="0"/>
                  </a:rPr>
                  <a:t>先素数打表一下</a:t>
                </a:r>
                <a:r>
                  <a:rPr kumimoji="0" lang="zh-CN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Verdana" panose="020B0604030504040204" pitchFamily="34" charset="0"/>
                    <a:cs typeface="Arial" panose="020B0604020202020204" pitchFamily="34" charset="0"/>
                  </a:rPr>
                  <a:t>，求出</a:t>
                </a:r>
                <a14:m>
                  <m:oMath xmlns:m="http://schemas.openxmlformats.org/officeDocument/2006/math">
                    <m:r>
                      <a:rPr kumimoji="0" lang="en-US" altLang="zh-CN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393939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1~</m:t>
                    </m:r>
                    <m:sSup>
                      <m:sSupPr>
                        <m:ctrlPr>
                          <a:rPr kumimoji="0" lang="en-US" altLang="zh-CN" sz="20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393939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kumimoji="0" lang="en-US" altLang="zh-CN" sz="20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393939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10</m:t>
                        </m:r>
                      </m:e>
                      <m:sup>
                        <m:r>
                          <a:rPr kumimoji="0" lang="en-US" altLang="zh-CN" sz="20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393939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6</m:t>
                        </m:r>
                      </m:sup>
                    </m:sSup>
                    <m:r>
                      <a:rPr lang="zh-CN" altLang="en-US" sz="2000" i="1" dirty="0">
                        <a:solidFill>
                          <a:srgbClr val="393939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中</m:t>
                    </m:r>
                  </m:oMath>
                </a14:m>
                <a:r>
                  <a:rPr kumimoji="0" lang="zh-CN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Verdana" panose="020B0604030504040204" pitchFamily="34" charset="0"/>
                    <a:cs typeface="Arial" panose="020B0604020202020204" pitchFamily="34" charset="0"/>
                  </a:rPr>
                  <a:t>所有素数</a:t>
                </a:r>
                <a:endPara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393939"/>
                  </a:solidFill>
                  <a:effectLst/>
                  <a:latin typeface="Verdana" panose="020B0604030504040204" pitchFamily="34" charset="0"/>
                  <a:cs typeface="Arial" panose="020B0604020202020204" pitchFamily="34" charset="0"/>
                </a:endParaRPr>
              </a:p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zh-CN" altLang="zh-CN" sz="2000" b="0" i="0" u="none" strike="noStrike" cap="none" normalizeH="0" baseline="0" dirty="0" smtClean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Verdana" panose="020B0604030504040204" pitchFamily="34" charset="0"/>
                    <a:cs typeface="Arial" panose="020B0604020202020204" pitchFamily="34" charset="0"/>
                  </a:rPr>
                  <a:t>然后再运用</a:t>
                </a:r>
                <a:r>
                  <a:rPr kumimoji="0" lang="zh-CN" altLang="zh-CN" sz="2000" b="0" i="0" u="none" strike="noStrike" cap="none" normalizeH="0" baseline="0" dirty="0" smtClean="0">
                    <a:ln>
                      <a:noFill/>
                    </a:ln>
                    <a:solidFill>
                      <a:srgbClr val="6A3906"/>
                    </a:solidFill>
                    <a:effectLst/>
                    <a:latin typeface="Verdana" panose="020B0604030504040204" pitchFamily="34" charset="0"/>
                    <a:cs typeface="Arial" panose="020B0604020202020204" pitchFamily="34" charset="0"/>
                    <a:hlinkClick r:id="rId2"/>
                  </a:rPr>
                  <a:t>算术基本定理</a:t>
                </a:r>
                <a:r>
                  <a:rPr kumimoji="0" lang="zh-CN" altLang="zh-CN" sz="2000" b="0" i="0" u="none" strike="noStrike" cap="none" normalizeH="0" baseline="0" dirty="0" smtClean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Verdana" panose="020B0604030504040204" pitchFamily="34" charset="0"/>
                    <a:cs typeface="Arial" panose="020B0604020202020204" pitchFamily="34" charset="0"/>
                  </a:rPr>
                  <a:t>中的(1)</a:t>
                </a:r>
                <a:endPara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R="0" lvl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kumimoji="0" lang="zh-CN" altLang="zh-CN" sz="1400" b="0" i="0" u="none" strike="noStrike" cap="none" normalizeH="0" baseline="0" dirty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cs typeface="Arial" panose="020B0604020202020204" pitchFamily="34" charset="0"/>
                  </a:rPr>
                  <a:t/>
                </a:r>
                <a:br>
                  <a:rPr kumimoji="0" lang="zh-CN" altLang="zh-CN" sz="1400" b="0" i="0" u="none" strike="noStrike" cap="none" normalizeH="0" baseline="0" dirty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cs typeface="Arial" panose="020B0604020202020204" pitchFamily="34" charset="0"/>
                  </a:rPr>
                </a:br>
                <a:endPara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cs typeface="Arial" panose="020B0604020202020204" pitchFamily="34" charset="0"/>
                </a:endParaRP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endParaRPr lang="en-US" altLang="zh-CN" sz="1400" dirty="0">
                  <a:solidFill>
                    <a:srgbClr val="333333"/>
                  </a:solidFill>
                  <a:cs typeface="Arial" panose="020B0604020202020204" pitchFamily="34" charset="0"/>
                </a:endParaRP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cs typeface="Arial" panose="020B0604020202020204" pitchFamily="34" charset="0"/>
                </a:endParaRP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endParaRPr lang="en-US" altLang="zh-CN" sz="1400" dirty="0">
                  <a:solidFill>
                    <a:srgbClr val="333333"/>
                  </a:solidFill>
                  <a:cs typeface="Arial" panose="020B0604020202020204" pitchFamily="34" charset="0"/>
                </a:endParaRP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cs typeface="Arial" panose="020B0604020202020204" pitchFamily="34" charset="0"/>
                </a:endParaRP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endParaRPr lang="en-US" altLang="zh-CN" sz="1400" dirty="0">
                  <a:solidFill>
                    <a:srgbClr val="333333"/>
                  </a:solidFill>
                  <a:cs typeface="Arial" panose="020B0604020202020204" pitchFamily="34" charset="0"/>
                </a:endParaRPr>
              </a:p>
              <a:p>
                <a:pPr marR="0" lvl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endParaRPr kumimoji="0" lang="zh-CN" altLang="zh-CN" sz="1400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cs typeface="Arial" panose="020B0604020202020204" pitchFamily="34" charset="0"/>
                </a:endParaRPr>
              </a:p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zh-CN" altLang="zh-CN" sz="2000" i="0" u="none" strike="noStrike" cap="none" normalizeH="0" baseline="0" dirty="0" smtClean="0">
                    <a:ln>
                      <a:noFill/>
                    </a:ln>
                    <a:effectLst/>
                    <a:latin typeface="Verdana" panose="020B0604030504040204" pitchFamily="34" charset="0"/>
                    <a:cs typeface="Arial" panose="020B0604020202020204" pitchFamily="34" charset="0"/>
                  </a:rPr>
                  <a:t>即可求出正因数的个数，然后再除以2，便是对数，最后再暴力求解出[1，b]中 a 的正因数个数</a:t>
                </a:r>
                <a:r>
                  <a:rPr kumimoji="0" lang="zh-CN" altLang="zh-CN" sz="2000" b="0" i="0" u="none" strike="noStrike" cap="none" normalizeH="0" baseline="0" dirty="0" smtClean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Verdana" panose="020B0604030504040204" pitchFamily="34" charset="0"/>
                    <a:cs typeface="Arial" panose="020B0604020202020204" pitchFamily="34" charset="0"/>
                  </a:rPr>
                  <a:t>，相减便是答案！</a:t>
                </a:r>
                <a:endParaRPr kumimoji="0" lang="zh-CN" altLang="zh-CN" sz="1400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62757" y="2306264"/>
                <a:ext cx="9076265" cy="3046988"/>
              </a:xfrm>
              <a:prstGeom prst="rect">
                <a:avLst/>
              </a:prstGeom>
              <a:blipFill rotWithShape="0">
                <a:blip r:embed="rId3"/>
                <a:stretch>
                  <a:fillRect l="-604" t="-1000" b="-3200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3075" y="3201108"/>
            <a:ext cx="87058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42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巧用算数基本定理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1"/>
              <p:cNvSpPr>
                <a:spLocks noChangeArrowheads="1"/>
              </p:cNvSpPr>
              <p:nvPr/>
            </p:nvSpPr>
            <p:spPr bwMode="auto">
              <a:xfrm>
                <a:off x="1162757" y="2306264"/>
                <a:ext cx="9539110" cy="30469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zh-CN" altLang="zh-CN" sz="2000" b="0" i="0" u="none" strike="noStrike" cap="none" normalizeH="0" baseline="0" dirty="0" smtClean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Verdana" panose="020B0604030504040204" pitchFamily="34" charset="0"/>
                    <a:cs typeface="Arial" panose="020B0604020202020204" pitchFamily="34" charset="0"/>
                  </a:rPr>
                  <a:t>先素数打表一下</a:t>
                </a:r>
                <a:r>
                  <a:rPr kumimoji="0" lang="zh-CN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Verdana" panose="020B0604030504040204" pitchFamily="34" charset="0"/>
                    <a:cs typeface="Arial" panose="020B0604020202020204" pitchFamily="34" charset="0"/>
                  </a:rPr>
                  <a:t>，求出</a:t>
                </a:r>
                <a14:m>
                  <m:oMath xmlns:m="http://schemas.openxmlformats.org/officeDocument/2006/math">
                    <m:r>
                      <a:rPr kumimoji="0" lang="en-US" altLang="zh-CN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393939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1~</m:t>
                    </m:r>
                    <m:sSup>
                      <m:sSupPr>
                        <m:ctrlPr>
                          <a:rPr kumimoji="0" lang="en-US" altLang="zh-CN" sz="20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393939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kumimoji="0" lang="en-US" altLang="zh-CN" sz="20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393939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10</m:t>
                        </m:r>
                      </m:e>
                      <m:sup>
                        <m:r>
                          <a:rPr kumimoji="0" lang="en-US" altLang="zh-CN" sz="20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393939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6</m:t>
                        </m:r>
                      </m:sup>
                    </m:sSup>
                    <m:r>
                      <a:rPr lang="zh-CN" altLang="en-US" sz="2000" i="1" dirty="0">
                        <a:solidFill>
                          <a:srgbClr val="393939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中</m:t>
                    </m:r>
                  </m:oMath>
                </a14:m>
                <a:r>
                  <a:rPr kumimoji="0" lang="zh-CN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Verdana" panose="020B0604030504040204" pitchFamily="34" charset="0"/>
                    <a:cs typeface="Arial" panose="020B0604020202020204" pitchFamily="34" charset="0"/>
                  </a:rPr>
                  <a:t>所有素数</a:t>
                </a:r>
                <a:endPara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393939"/>
                  </a:solidFill>
                  <a:effectLst/>
                  <a:latin typeface="Verdana" panose="020B0604030504040204" pitchFamily="34" charset="0"/>
                  <a:cs typeface="Arial" panose="020B0604020202020204" pitchFamily="34" charset="0"/>
                </a:endParaRPr>
              </a:p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zh-CN" altLang="zh-CN" sz="2000" b="0" i="0" u="none" strike="noStrike" cap="none" normalizeH="0" baseline="0" dirty="0" smtClean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Verdana" panose="020B0604030504040204" pitchFamily="34" charset="0"/>
                    <a:cs typeface="Arial" panose="020B0604020202020204" pitchFamily="34" charset="0"/>
                  </a:rPr>
                  <a:t>然后再运用</a:t>
                </a:r>
                <a:r>
                  <a:rPr kumimoji="0" lang="zh-CN" altLang="zh-CN" sz="2000" b="0" i="0" u="none" strike="noStrike" cap="none" normalizeH="0" baseline="0" dirty="0" smtClean="0">
                    <a:ln>
                      <a:noFill/>
                    </a:ln>
                    <a:solidFill>
                      <a:srgbClr val="6A3906"/>
                    </a:solidFill>
                    <a:effectLst/>
                    <a:latin typeface="Verdana" panose="020B0604030504040204" pitchFamily="34" charset="0"/>
                    <a:cs typeface="Arial" panose="020B0604020202020204" pitchFamily="34" charset="0"/>
                    <a:hlinkClick r:id="rId2"/>
                  </a:rPr>
                  <a:t>算术基本定理</a:t>
                </a:r>
                <a:r>
                  <a:rPr kumimoji="0" lang="zh-CN" altLang="zh-CN" sz="2000" b="0" i="0" u="none" strike="noStrike" cap="none" normalizeH="0" baseline="0" dirty="0" smtClean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Verdana" panose="020B0604030504040204" pitchFamily="34" charset="0"/>
                    <a:cs typeface="Arial" panose="020B0604020202020204" pitchFamily="34" charset="0"/>
                  </a:rPr>
                  <a:t>中的(1)</a:t>
                </a:r>
                <a:endParaRPr kumimoji="0" lang="zh-CN" altLang="zh-CN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R="0" lvl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kumimoji="0" lang="zh-CN" altLang="zh-CN" sz="1400" b="0" i="0" u="none" strike="noStrike" cap="none" normalizeH="0" baseline="0" dirty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cs typeface="Arial" panose="020B0604020202020204" pitchFamily="34" charset="0"/>
                  </a:rPr>
                  <a:t/>
                </a:r>
                <a:br>
                  <a:rPr kumimoji="0" lang="zh-CN" altLang="zh-CN" sz="1400" b="0" i="0" u="none" strike="noStrike" cap="none" normalizeH="0" baseline="0" dirty="0" smtClean="0">
                    <a:ln>
                      <a:noFill/>
                    </a:ln>
                    <a:solidFill>
                      <a:srgbClr val="333333"/>
                    </a:solidFill>
                    <a:effectLst/>
                    <a:cs typeface="Arial" panose="020B0604020202020204" pitchFamily="34" charset="0"/>
                  </a:rPr>
                </a:br>
                <a:endPara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cs typeface="Arial" panose="020B0604020202020204" pitchFamily="34" charset="0"/>
                </a:endParaRP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endParaRPr lang="en-US" altLang="zh-CN" sz="1400" dirty="0">
                  <a:solidFill>
                    <a:srgbClr val="333333"/>
                  </a:solidFill>
                  <a:cs typeface="Arial" panose="020B0604020202020204" pitchFamily="34" charset="0"/>
                </a:endParaRP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cs typeface="Arial" panose="020B0604020202020204" pitchFamily="34" charset="0"/>
                </a:endParaRP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endParaRPr lang="en-US" altLang="zh-CN" sz="1400" dirty="0">
                  <a:solidFill>
                    <a:srgbClr val="333333"/>
                  </a:solidFill>
                  <a:cs typeface="Arial" panose="020B0604020202020204" pitchFamily="34" charset="0"/>
                </a:endParaRP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endPara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cs typeface="Arial" panose="020B0604020202020204" pitchFamily="34" charset="0"/>
                </a:endParaRP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endParaRPr lang="en-US" altLang="zh-CN" sz="1400" dirty="0">
                  <a:solidFill>
                    <a:srgbClr val="333333"/>
                  </a:solidFill>
                  <a:cs typeface="Arial" panose="020B0604020202020204" pitchFamily="34" charset="0"/>
                </a:endParaRPr>
              </a:p>
              <a:p>
                <a:pPr marR="0" lvl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endParaRPr kumimoji="0" lang="zh-CN" altLang="zh-CN" sz="1400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cs typeface="Arial" panose="020B0604020202020204" pitchFamily="34" charset="0"/>
                </a:endParaRPr>
              </a:p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zh-CN" altLang="zh-CN" sz="2000" b="0" i="0" u="none" strike="noStrike" cap="none" normalizeH="0" baseline="0" dirty="0" smtClean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Verdana" panose="020B0604030504040204" pitchFamily="34" charset="0"/>
                    <a:cs typeface="Arial" panose="020B0604020202020204" pitchFamily="34" charset="0"/>
                  </a:rPr>
                  <a:t>即可求出正因数的个数，然后再除以2，便是对数，最后再</a:t>
                </a:r>
                <a:r>
                  <a:rPr kumimoji="0" lang="zh-CN" altLang="zh-CN" sz="2000" b="1" i="0" u="none" strike="noStrike" cap="none" normalizeH="0" baseline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Verdana" panose="020B0604030504040204" pitchFamily="34" charset="0"/>
                    <a:cs typeface="Arial" panose="020B0604020202020204" pitchFamily="34" charset="0"/>
                  </a:rPr>
                  <a:t>暴力求解出[1，b]中 a 的正因数个数</a:t>
                </a:r>
                <a:r>
                  <a:rPr kumimoji="0" lang="zh-CN" altLang="zh-CN" sz="2000" b="0" i="0" u="none" strike="noStrike" cap="none" normalizeH="0" baseline="0" dirty="0" smtClean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Verdana" panose="020B0604030504040204" pitchFamily="34" charset="0"/>
                    <a:cs typeface="Arial" panose="020B0604020202020204" pitchFamily="34" charset="0"/>
                  </a:rPr>
                  <a:t>，相减便是答案！</a:t>
                </a:r>
                <a:endParaRPr kumimoji="0" lang="zh-CN" altLang="zh-CN" sz="1400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62757" y="2306264"/>
                <a:ext cx="9539110" cy="3046988"/>
              </a:xfrm>
              <a:prstGeom prst="rect">
                <a:avLst/>
              </a:prstGeom>
              <a:blipFill rotWithShape="0">
                <a:blip r:embed="rId3"/>
                <a:stretch>
                  <a:fillRect l="-575" t="-1000" b="-3200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3075" y="3201108"/>
            <a:ext cx="8705850" cy="12573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094133" y="5159022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最坏情况下开销多少？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626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Problem TJ2-13</a:t>
            </a:r>
            <a:br>
              <a:rPr lang="en-US" altLang="zh-CN" dirty="0" smtClean="0"/>
            </a:br>
            <a:r>
              <a:rPr lang="en-US" altLang="zh-CN" sz="3600" dirty="0"/>
              <a:t>Prove that the two principles of mathematical induction </a:t>
            </a:r>
            <a:r>
              <a:rPr lang="en-US" altLang="zh-CN" sz="3600" dirty="0" smtClean="0"/>
              <a:t>are </a:t>
            </a:r>
            <a:r>
              <a:rPr lang="en-US" altLang="zh-CN" sz="3600" dirty="0"/>
              <a:t>equivalent.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8419" y="2337570"/>
            <a:ext cx="9377442" cy="145267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419" y="4599213"/>
            <a:ext cx="9424688" cy="142905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012236" y="1762267"/>
                <a:ext cx="5757025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𝑺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𝑺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→∀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236" y="1762267"/>
                <a:ext cx="5757025" cy="4049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959554" y="4023910"/>
                <a:ext cx="6589753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𝑺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𝑺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𝑺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→∀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554" y="4023910"/>
                <a:ext cx="6589753" cy="40498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10402669" y="3933120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等价？</a:t>
            </a:r>
            <a:endParaRPr lang="zh-CN" altLang="en-US" sz="28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406400" y="179791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A</a:t>
            </a:r>
            <a:endParaRPr lang="zh-CN" altLang="en-US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406400" y="402391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B</a:t>
            </a:r>
            <a:endParaRPr lang="zh-CN" altLang="en-US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11036015" y="4437537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A&lt;=&gt;B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301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Problem TJ2-13</a:t>
            </a:r>
            <a:br>
              <a:rPr lang="en-US" altLang="zh-CN" dirty="0" smtClean="0"/>
            </a:br>
            <a:r>
              <a:rPr lang="en-US" altLang="zh-CN" dirty="0" smtClean="0"/>
              <a:t>A=&gt;B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能被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WMI</a:t>
                </a:r>
                <a:r>
                  <a:rPr lang="zh-CN" altLang="en-US" dirty="0" smtClean="0"/>
                  <a:t>）所证明的</a:t>
                </a:r>
                <a:r>
                  <a:rPr lang="en-US" altLang="zh-CN" dirty="0" smtClean="0"/>
                  <a:t>S(n)</a:t>
                </a:r>
                <a:r>
                  <a:rPr lang="zh-CN" altLang="en-US" dirty="0" smtClean="0"/>
                  <a:t>，一定也能被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SMI</a:t>
                </a:r>
                <a:r>
                  <a:rPr lang="zh-CN" altLang="en-US" dirty="0" smtClean="0"/>
                  <a:t>）所证明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显然，因为</a:t>
                </a:r>
                <a:endParaRPr lang="en-US" altLang="zh-CN" b="1" i="1" dirty="0" smtClean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ctrlP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</m:d>
                    <m:r>
                      <a:rPr lang="en-US" altLang="zh-CN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ctrlP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339569" y="230188"/>
                <a:ext cx="5795433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C00000"/>
                    </a:solidFill>
                  </a:rPr>
                  <a:t>A: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𝑺</m:t>
                            </m:r>
                            <m:d>
                              <m:dPr>
                                <m:ctrlPr>
                                  <a:rPr lang="en-US" altLang="zh-CN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</m:d>
                            <m: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𝑺</m:t>
                            </m:r>
                            <m:d>
                              <m:dPr>
                                <m:ctrlPr>
                                  <a:rPr lang="en-US" altLang="zh-CN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→∀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ctrlP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</m:e>
                    </m:d>
                  </m:oMath>
                </a14:m>
                <a:endParaRPr lang="zh-CN" alt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569" y="230188"/>
                <a:ext cx="5795433" cy="404983"/>
              </a:xfrm>
              <a:prstGeom prst="rect">
                <a:avLst/>
              </a:prstGeom>
              <a:blipFill rotWithShape="0">
                <a:blip r:embed="rId3"/>
                <a:stretch>
                  <a:fillRect l="-946" t="-3030" b="-2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5339569" y="729980"/>
                <a:ext cx="6730817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C00000"/>
                    </a:solidFill>
                  </a:rPr>
                  <a:t>B: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𝑺</m:t>
                            </m:r>
                            <m:d>
                              <m:dPr>
                                <m:ctrlPr>
                                  <a:rPr lang="en-US" altLang="zh-CN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𝑺</m:t>
                            </m:r>
                            <m:d>
                              <m:dPr>
                                <m:ctrlPr>
                                  <a:rPr lang="en-US" altLang="zh-CN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</m:d>
                            <m: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𝑺</m:t>
                            </m:r>
                            <m:d>
                              <m:dPr>
                                <m:ctrlPr>
                                  <a:rPr lang="en-US" altLang="zh-CN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→∀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ctrlP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</m:e>
                    </m:d>
                  </m:oMath>
                </a14:m>
                <a:endParaRPr lang="zh-CN" alt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569" y="729980"/>
                <a:ext cx="6730817" cy="404983"/>
              </a:xfrm>
              <a:prstGeom prst="rect">
                <a:avLst/>
              </a:prstGeom>
              <a:blipFill rotWithShape="0">
                <a:blip r:embed="rId4"/>
                <a:stretch>
                  <a:fillRect l="-815" t="-3030" b="-2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285985" y="4001294"/>
                <a:ext cx="3620030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理由</m:t>
                      </m:r>
                      <m:r>
                        <a:rPr lang="zh-CN" altLang="en-US" sz="2400" b="1" i="1" smtClean="0">
                          <a:latin typeface="Cambria Math" panose="02040503050406030204" pitchFamily="18" charset="0"/>
                        </a:rPr>
                        <m:t>：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985" y="4001294"/>
                <a:ext cx="362003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353" t="-6452" r="-1345" b="-19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304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TJ2-13</a:t>
            </a:r>
            <a:br>
              <a:rPr lang="en-US" altLang="zh-CN" dirty="0" smtClean="0"/>
            </a:br>
            <a:r>
              <a:rPr lang="en-US" altLang="zh-CN" dirty="0" smtClean="0"/>
              <a:t>A&lt;=B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能被</a:t>
                </a:r>
                <a:r>
                  <a:rPr lang="en-US" altLang="zh-CN" dirty="0"/>
                  <a:t>B</a:t>
                </a:r>
                <a:r>
                  <a:rPr lang="zh-CN" altLang="en-US" dirty="0" smtClean="0"/>
                  <a:t>（</a:t>
                </a:r>
                <a:r>
                  <a:rPr lang="en-US" altLang="zh-CN" dirty="0"/>
                  <a:t>S</a:t>
                </a:r>
                <a:r>
                  <a:rPr lang="en-US" altLang="zh-CN" dirty="0" smtClean="0"/>
                  <a:t>MI</a:t>
                </a:r>
                <a:r>
                  <a:rPr lang="zh-CN" altLang="en-US" dirty="0" smtClean="0"/>
                  <a:t>）所证明的</a:t>
                </a:r>
                <a:r>
                  <a:rPr lang="en-US" altLang="zh-CN" dirty="0" smtClean="0"/>
                  <a:t>S(n)</a:t>
                </a:r>
                <a:r>
                  <a:rPr lang="zh-CN" altLang="en-US" dirty="0" smtClean="0"/>
                  <a:t>，一定也能被</a:t>
                </a:r>
                <a:r>
                  <a:rPr lang="en-US" altLang="zh-CN" dirty="0"/>
                  <a:t>A</a:t>
                </a:r>
                <a:r>
                  <a:rPr lang="zh-CN" altLang="en-US" dirty="0" smtClean="0"/>
                  <a:t>（</a:t>
                </a:r>
                <a:r>
                  <a:rPr lang="en-US" altLang="zh-CN" dirty="0"/>
                  <a:t>W</a:t>
                </a:r>
                <a:r>
                  <a:rPr lang="en-US" altLang="zh-CN" dirty="0" smtClean="0"/>
                  <a:t>MI</a:t>
                </a:r>
                <a:r>
                  <a:rPr lang="zh-CN" altLang="en-US" dirty="0" smtClean="0"/>
                  <a:t>）所证明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关键步骤：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≐∀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e>
                    </m:d>
                  </m:oMath>
                </a14:m>
                <a:endParaRPr lang="en-US" altLang="zh-CN" b="0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zh-CN" altLang="en-US" dirty="0" smtClean="0"/>
                  <a:t>利用</a:t>
                </a:r>
                <a:r>
                  <a:rPr lang="en-US" altLang="zh-CN" dirty="0" smtClean="0"/>
                  <a:t>WMI</a:t>
                </a:r>
                <a:r>
                  <a:rPr lang="zh-CN" altLang="en-US" dirty="0" smtClean="0"/>
                  <a:t>证明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:</a:t>
                </a:r>
              </a:p>
              <a:p>
                <a:pPr lvl="2"/>
                <a:r>
                  <a:rPr lang="en-US" altLang="zh-CN" dirty="0" smtClean="0"/>
                  <a:t>Base</a:t>
                </a:r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，显然成立</a:t>
                </a:r>
                <a:endParaRPr lang="en-US" altLang="zh-CN" dirty="0" smtClean="0"/>
              </a:p>
              <a:p>
                <a:pPr lvl="2"/>
                <a:r>
                  <a:rPr lang="en-US" altLang="zh-CN" dirty="0" smtClean="0"/>
                  <a:t>H</a:t>
                </a:r>
                <a:r>
                  <a:rPr lang="zh-CN" altLang="en-US" dirty="0" smtClean="0"/>
                  <a:t>：假设对于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成立</m:t>
                    </m:r>
                  </m:oMath>
                </a14:m>
                <a:endParaRPr lang="en-US" altLang="zh-CN" dirty="0" smtClean="0"/>
              </a:p>
              <a:p>
                <a:pPr lvl="2"/>
                <a:r>
                  <a:rPr lang="en-US" altLang="zh-CN" dirty="0" smtClean="0"/>
                  <a:t>I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∵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成立，即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zh-CN" altLang="en-US" dirty="0" smtClean="0"/>
                  <a:t>成立，</a:t>
                </a:r>
                <a:endParaRPr lang="en-US" altLang="zh-CN" dirty="0" smtClean="0"/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zh-CN" altLang="en-US" dirty="0" smtClean="0"/>
                  <a:t>由</a:t>
                </a:r>
                <a:r>
                  <a:rPr lang="en-US" altLang="zh-CN" dirty="0" smtClean="0"/>
                  <a:t>SMI</a:t>
                </a:r>
                <a:r>
                  <a:rPr lang="zh-CN" altLang="en-US" dirty="0" smtClean="0"/>
                  <a:t>可知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zh-CN" altLang="en-US" dirty="0" smtClean="0"/>
                  <a:t>成立</a:t>
                </a:r>
                <a:endParaRPr lang="en-US" altLang="zh-CN" dirty="0" smtClean="0"/>
              </a:p>
              <a:p>
                <a:pPr lvl="3"/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成立</a:t>
                </a:r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lang="en-US" altLang="zh-CN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成立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altLang="zh-CN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lang="en-US" altLang="zh-CN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成立</m:t>
                    </m:r>
                  </m:oMath>
                </a14:m>
                <a:endParaRPr lang="zh-CN" altLang="en-US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5"/>
              <p:cNvSpPr txBox="1"/>
              <p:nvPr/>
            </p:nvSpPr>
            <p:spPr>
              <a:xfrm>
                <a:off x="5461183" y="230188"/>
                <a:ext cx="5795433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1" dirty="0" smtClean="0">
                    <a:solidFill>
                      <a:srgbClr val="C00000"/>
                    </a:solidFill>
                  </a:rPr>
                  <a:t>A: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𝑺</m:t>
                            </m:r>
                            <m:d>
                              <m:dPr>
                                <m:ctrlPr>
                                  <a:rPr lang="en-US" altLang="zh-CN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</m:d>
                            <m: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𝑺</m:t>
                            </m:r>
                            <m:d>
                              <m:dPr>
                                <m:ctrlPr>
                                  <a:rPr lang="en-US" altLang="zh-CN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→∀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ctrlP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</m:e>
                    </m:d>
                  </m:oMath>
                </a14:m>
                <a:endParaRPr lang="zh-CN" alt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183" y="230188"/>
                <a:ext cx="5795433" cy="404983"/>
              </a:xfrm>
              <a:prstGeom prst="rect">
                <a:avLst/>
              </a:prstGeom>
              <a:blipFill rotWithShape="0">
                <a:blip r:embed="rId3"/>
                <a:stretch>
                  <a:fillRect l="-946" t="-3030" b="-2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6"/>
              <p:cNvSpPr txBox="1"/>
              <p:nvPr/>
            </p:nvSpPr>
            <p:spPr>
              <a:xfrm>
                <a:off x="5461183" y="729980"/>
                <a:ext cx="6730817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1" dirty="0" smtClean="0">
                    <a:solidFill>
                      <a:srgbClr val="C00000"/>
                    </a:solidFill>
                  </a:rPr>
                  <a:t>B: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𝑺</m:t>
                            </m:r>
                            <m:d>
                              <m:dPr>
                                <m:ctrlPr>
                                  <a:rPr lang="en-US" altLang="zh-CN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𝑺</m:t>
                            </m:r>
                            <m:d>
                              <m:dPr>
                                <m:ctrlPr>
                                  <a:rPr lang="en-US" altLang="zh-CN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</m:d>
                            <m: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𝑺</m:t>
                            </m:r>
                            <m:d>
                              <m:dPr>
                                <m:ctrlPr>
                                  <a:rPr lang="en-US" altLang="zh-CN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→∀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ctrlP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</m:e>
                    </m:d>
                  </m:oMath>
                </a14:m>
                <a:endParaRPr lang="zh-CN" alt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183" y="729980"/>
                <a:ext cx="6730817" cy="404983"/>
              </a:xfrm>
              <a:prstGeom prst="rect">
                <a:avLst/>
              </a:prstGeom>
              <a:blipFill rotWithShape="0">
                <a:blip r:embed="rId4"/>
                <a:stretch>
                  <a:fillRect l="-815" t="-3030" b="-2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85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 smtClean="0"/>
              <a:t>Problem</a:t>
            </a:r>
            <a:r>
              <a:rPr lang="en-US" altLang="zh-CN" sz="2400" dirty="0" smtClean="0"/>
              <a:t> </a:t>
            </a:r>
            <a:br>
              <a:rPr lang="en-US" altLang="zh-CN" sz="2400" dirty="0" smtClean="0"/>
            </a:br>
            <a:r>
              <a:rPr lang="en-US" altLang="zh-CN" sz="2400" dirty="0" smtClean="0"/>
              <a:t>TJ 2-29: Prove that there are an infinite number of primes of the form 6</a:t>
            </a:r>
            <a:r>
              <a:rPr lang="en-US" altLang="zh-CN" sz="2400" i="1" dirty="0" smtClean="0"/>
              <a:t>n</a:t>
            </a:r>
            <a:r>
              <a:rPr lang="en-US" altLang="zh-CN" sz="2400" dirty="0" smtClean="0"/>
              <a:t>+5.</a:t>
            </a:r>
            <a:br>
              <a:rPr lang="en-US" altLang="zh-CN" sz="2400" dirty="0" smtClean="0"/>
            </a:br>
            <a:r>
              <a:rPr lang="en-US" altLang="zh-CN" sz="2400" dirty="0" smtClean="0"/>
              <a:t>TJ 2-30: </a:t>
            </a:r>
            <a:r>
              <a:rPr lang="en-US" altLang="zh-CN" sz="2400" dirty="0"/>
              <a:t>Prove that there are an infinite number of primes of the form </a:t>
            </a:r>
            <a:r>
              <a:rPr lang="en-US" altLang="zh-CN" sz="2400" dirty="0" smtClean="0"/>
              <a:t>4</a:t>
            </a:r>
            <a:r>
              <a:rPr lang="en-US" altLang="zh-CN" sz="2400" i="1" dirty="0" smtClean="0"/>
              <a:t>n-</a:t>
            </a:r>
            <a:r>
              <a:rPr lang="en-US" altLang="zh-CN" sz="2400" dirty="0" smtClean="0"/>
              <a:t>1</a:t>
            </a:r>
            <a:r>
              <a:rPr lang="en-US" altLang="zh-CN" sz="2400" dirty="0"/>
              <a:t>.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sz="3200" dirty="0" smtClean="0"/>
                  <a:t>基本思路一致</a:t>
                </a:r>
                <a:endParaRPr lang="en-US" altLang="zh-CN" sz="3200" dirty="0" smtClean="0"/>
              </a:p>
              <a:p>
                <a:pPr lvl="1"/>
                <a:r>
                  <a:rPr lang="zh-CN" altLang="en-US" dirty="0" smtClean="0"/>
                  <a:t>假设特定形式的质数个数有限，构造一个新的数（具有新的特定形式的质因子），推出矛盾</a:t>
                </a:r>
                <a:endParaRPr lang="en-US" altLang="zh-CN" dirty="0" smtClean="0"/>
              </a:p>
              <a:p>
                <a:r>
                  <a:rPr lang="zh-CN" altLang="en-US" sz="3200" dirty="0" smtClean="0"/>
                  <a:t>例：</a:t>
                </a:r>
                <a:r>
                  <a:rPr lang="en-US" altLang="zh-CN" sz="3200" dirty="0" smtClean="0"/>
                  <a:t>(4n-1)/(4n+3)</a:t>
                </a:r>
              </a:p>
              <a:p>
                <a:pPr lvl="1"/>
                <a:r>
                  <a:rPr lang="zh-CN" altLang="en-US" dirty="0" smtClean="0"/>
                  <a:t>假设形如</a:t>
                </a:r>
                <a:r>
                  <a:rPr lang="en-US" altLang="zh-CN" dirty="0" smtClean="0"/>
                  <a:t>4n-1</a:t>
                </a:r>
                <a:r>
                  <a:rPr lang="zh-CN" altLang="en-US" dirty="0" smtClean="0"/>
                  <a:t>的质数个数有限，分别为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令合数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 smtClean="0"/>
                  <a:t>，显然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不能被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 smtClean="0"/>
                  <a:t>整除，所以必然存在一个质数</a:t>
                </a:r>
                <a:r>
                  <a:rPr lang="en-US" altLang="zh-CN" i="1" dirty="0" smtClean="0"/>
                  <a:t>p</a:t>
                </a:r>
                <a:r>
                  <a:rPr lang="zh-CN" altLang="en-US" i="1" dirty="0" smtClean="0"/>
                  <a:t>，</a:t>
                </a:r>
                <a:r>
                  <a:rPr lang="zh-CN" altLang="en-US" dirty="0" smtClean="0"/>
                  <a:t>使得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CN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2⇒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endParaRPr lang="en-US" altLang="zh-CN" sz="1800" dirty="0" smtClean="0"/>
              </a:p>
              <a:p>
                <a:pPr lvl="2"/>
                <a:r>
                  <a:rPr lang="zh-CN" altLang="en-US" sz="1800" dirty="0" smtClean="0"/>
                  <a:t>任意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≥3</m:t>
                    </m:r>
                    <m:r>
                      <a:rPr lang="zh-CN" altLang="en-US" sz="1800" i="1">
                        <a:latin typeface="Cambria Math" panose="02040503050406030204" pitchFamily="18" charset="0"/>
                      </a:rPr>
                      <m:t>必然</m:t>
                    </m:r>
                  </m:oMath>
                </a14:m>
                <a:r>
                  <a:rPr lang="zh-CN" altLang="en-US" sz="1800" dirty="0" smtClean="0"/>
                  <a:t>形如：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1800" dirty="0" smtClean="0"/>
                  <a:t>或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sz="1800" dirty="0" smtClean="0"/>
              </a:p>
              <a:p>
                <a:pPr lvl="2"/>
                <a:r>
                  <a:rPr lang="zh-CN" altLang="en-US" sz="1800" dirty="0" smtClean="0"/>
                  <a:t>任意形如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1800" dirty="0" smtClean="0"/>
                  <a:t>的数相乘所得结果仍然形如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zh-CN" altLang="en-US" sz="1800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800" dirty="0" smtClean="0"/>
                  <a:t>而</a:t>
                </a:r>
                <a:r>
                  <a:rPr lang="en-US" altLang="zh-CN" sz="1800" dirty="0" smtClean="0"/>
                  <a:t>N</a:t>
                </a:r>
                <a:r>
                  <a:rPr lang="zh-CN" altLang="en-US" sz="1800" dirty="0" smtClean="0"/>
                  <a:t>形如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zh-CN" altLang="en-US" sz="1800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800" dirty="0" smtClean="0"/>
                  <a:t>所以</a:t>
                </a:r>
                <a:r>
                  <a:rPr lang="en-US" altLang="zh-CN" sz="1800" dirty="0" smtClean="0"/>
                  <a:t>N</a:t>
                </a:r>
                <a:r>
                  <a:rPr lang="zh-CN" altLang="en-US" sz="1800" dirty="0" smtClean="0"/>
                  <a:t>必然包含一个不属于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1800" dirty="0" smtClean="0"/>
                  <a:t>的形如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1800" dirty="0" smtClean="0"/>
                  <a:t>的质因子。（矛盾）</a:t>
                </a:r>
                <a:endParaRPr lang="en-US" altLang="zh-CN" sz="1800" dirty="0" smtClean="0"/>
              </a:p>
              <a:p>
                <a:pPr lvl="1"/>
                <a:r>
                  <a:rPr lang="zh-CN" altLang="en-US" dirty="0" smtClean="0"/>
                  <a:t>假设不成立</a:t>
                </a:r>
                <a:endParaRPr lang="en-US" altLang="zh-CN" dirty="0" smtClean="0"/>
              </a:p>
              <a:p>
                <a:pPr lvl="2"/>
                <a:endParaRPr lang="en-US" altLang="zh-CN" sz="1800" dirty="0" smtClean="0"/>
              </a:p>
              <a:p>
                <a:pPr lvl="2"/>
                <a:endParaRPr lang="en-US" altLang="zh-CN" sz="1800" dirty="0" smtClean="0"/>
              </a:p>
              <a:p>
                <a:pPr lvl="1"/>
                <a:endParaRPr lang="en-US" altLang="zh-CN" dirty="0" smtClean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3641" r="-174" b="-63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3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 smtClean="0"/>
              <a:t>Problem</a:t>
            </a:r>
            <a:r>
              <a:rPr lang="en-US" altLang="zh-CN" sz="2400" dirty="0" smtClean="0"/>
              <a:t> </a:t>
            </a:r>
            <a:br>
              <a:rPr lang="en-US" altLang="zh-CN" sz="2400" dirty="0" smtClean="0"/>
            </a:br>
            <a:r>
              <a:rPr lang="en-US" altLang="zh-CN" sz="2400" dirty="0" smtClean="0"/>
              <a:t>TJ 2-29: Prove that there are an infinite number of primes of the form 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6</a:t>
            </a:r>
            <a:r>
              <a:rPr lang="en-US" altLang="zh-CN" sz="2400" b="1" i="1" dirty="0" smtClean="0">
                <a:solidFill>
                  <a:srgbClr val="C00000"/>
                </a:solidFill>
              </a:rPr>
              <a:t>n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+1</a:t>
            </a:r>
            <a:r>
              <a:rPr lang="en-US" altLang="zh-CN" sz="2400" dirty="0" smtClean="0"/>
              <a:t>.</a:t>
            </a:r>
            <a:endParaRPr lang="zh-CN" altLang="en-US" sz="24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6560" y="1690688"/>
            <a:ext cx="8449901" cy="4351338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8579556" y="2833511"/>
            <a:ext cx="1526905" cy="417689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569155" y="2833511"/>
            <a:ext cx="8782755" cy="16143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69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 smtClean="0"/>
              <a:t>Problem</a:t>
            </a:r>
            <a:r>
              <a:rPr lang="en-US" altLang="zh-CN" sz="2400" dirty="0" smtClean="0"/>
              <a:t> </a:t>
            </a:r>
            <a:br>
              <a:rPr lang="en-US" altLang="zh-CN" sz="2400" dirty="0" smtClean="0"/>
            </a:br>
            <a:r>
              <a:rPr lang="en-US" altLang="zh-CN" sz="2400" dirty="0" smtClean="0"/>
              <a:t>TJ 2-29: Prove that there are an infinite number of primes of the form 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6</a:t>
            </a:r>
            <a:r>
              <a:rPr lang="en-US" altLang="zh-CN" sz="2400" b="1" i="1" dirty="0" smtClean="0">
                <a:solidFill>
                  <a:srgbClr val="C00000"/>
                </a:solidFill>
              </a:rPr>
              <a:t>n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+1</a:t>
            </a:r>
            <a:r>
              <a:rPr lang="en-US" altLang="zh-CN" sz="2400" dirty="0" smtClean="0"/>
              <a:t>.</a:t>
            </a:r>
            <a:endParaRPr lang="zh-CN" altLang="en-US" sz="2400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0473" y="1771914"/>
            <a:ext cx="898207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9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The Circle Group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2687" y="107266"/>
            <a:ext cx="3883380" cy="9056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983544" y="1690686"/>
                <a:ext cx="776187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b="0" i="0" u="none" strike="noStrike" baseline="0" dirty="0" smtClean="0">
                    <a:latin typeface="LMRoman10-Regular-Identity-H"/>
                  </a:rPr>
                  <a:t>The complex numbers satisfying the equation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u="none" strike="noStrike" baseline="0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2400" b="0" i="1" u="none" strike="noStrike" baseline="0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b="0" i="1" u="none" strike="noStrike" baseline="0" dirty="0" smtClean="0">
                        <a:latin typeface="Cambria Math" panose="02040503050406030204" pitchFamily="18" charset="0"/>
                      </a:rPr>
                      <m:t>= 1 </m:t>
                    </m:r>
                  </m:oMath>
                </a14:m>
                <a:r>
                  <a:rPr lang="en-US" altLang="zh-CN" sz="2400" b="0" i="0" u="none" strike="noStrike" baseline="0" dirty="0" smtClean="0">
                    <a:latin typeface="LMRoman10-Regular-Identity-H"/>
                  </a:rPr>
                  <a:t>are called the </a:t>
                </a:r>
                <a:r>
                  <a:rPr lang="en-US" altLang="zh-CN" sz="2400" b="0" i="1" u="none" strike="noStrike" baseline="0" dirty="0" smtClean="0">
                    <a:latin typeface="CMMI10"/>
                  </a:rPr>
                  <a:t>n</a:t>
                </a:r>
                <a:r>
                  <a:rPr lang="en-US" altLang="zh-CN" sz="2400" b="1" i="1" u="none" strike="noStrike" baseline="0" dirty="0" smtClean="0">
                    <a:latin typeface="LMRoman10-BoldItalic-Identity-H"/>
                  </a:rPr>
                  <a:t>th roots of unity</a:t>
                </a:r>
                <a:r>
                  <a:rPr lang="en-US" altLang="zh-CN" sz="2400" b="0" i="0" u="none" strike="noStrike" baseline="0" dirty="0" smtClean="0">
                    <a:latin typeface="LMRoman10-Regular-Identity-H"/>
                  </a:rPr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544" y="1690686"/>
                <a:ext cx="7761871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1020" t="-5839" b="-124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49" y="2781633"/>
            <a:ext cx="8060266" cy="21312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矩形 6"/>
          <p:cNvSpPr/>
          <p:nvPr/>
        </p:nvSpPr>
        <p:spPr>
          <a:xfrm>
            <a:off x="1081998" y="5417580"/>
            <a:ext cx="66925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i="0" u="none" strike="noStrike" baseline="0" dirty="0" smtClean="0">
                <a:latin typeface="LMRoman10-Regular-Identity-H"/>
              </a:rPr>
              <a:t>A generator for the group of the </a:t>
            </a:r>
            <a:r>
              <a:rPr lang="en-US" altLang="zh-CN" sz="2000" i="1" u="none" strike="noStrike" baseline="0" dirty="0" smtClean="0">
                <a:latin typeface="CMMI10"/>
              </a:rPr>
              <a:t>n</a:t>
            </a:r>
            <a:r>
              <a:rPr lang="en-US" altLang="zh-CN" sz="2000" i="0" u="none" strike="noStrike" baseline="0" dirty="0" smtClean="0">
                <a:latin typeface="LMRoman10-Regular-Identity-H"/>
              </a:rPr>
              <a:t>th roots of unity is called a </a:t>
            </a:r>
            <a:r>
              <a:rPr lang="en-US" altLang="zh-CN" sz="2000" b="1" i="1" u="none" strike="noStrike" baseline="0" dirty="0" smtClean="0">
                <a:solidFill>
                  <a:srgbClr val="C00000"/>
                </a:solidFill>
                <a:latin typeface="LMRoman10-BoldItalic-Identity-H"/>
              </a:rPr>
              <a:t>primitive </a:t>
            </a:r>
            <a:r>
              <a:rPr lang="en-US" altLang="zh-CN" sz="2000" b="1" i="1" u="none" strike="noStrike" baseline="0" dirty="0" smtClean="0">
                <a:solidFill>
                  <a:srgbClr val="C00000"/>
                </a:solidFill>
                <a:latin typeface="CMMI10"/>
              </a:rPr>
              <a:t>n</a:t>
            </a:r>
            <a:r>
              <a:rPr lang="en-US" altLang="zh-CN" sz="2000" b="1" i="1" u="none" strike="noStrike" baseline="0" dirty="0" smtClean="0">
                <a:solidFill>
                  <a:srgbClr val="C00000"/>
                </a:solidFill>
                <a:latin typeface="LMRoman10-BoldItalic-Identity-H"/>
              </a:rPr>
              <a:t>th root of unity</a:t>
            </a:r>
            <a:r>
              <a:rPr lang="en-US" altLang="zh-CN" sz="2000" b="1" i="0" u="none" strike="noStrike" baseline="0" dirty="0" smtClean="0">
                <a:solidFill>
                  <a:srgbClr val="C00000"/>
                </a:solidFill>
                <a:latin typeface="LMRoman10-Regular-Identity-H"/>
              </a:rPr>
              <a:t>.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7615427" y="5586857"/>
                <a:ext cx="1623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𝐠𝐜𝐝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</m:e>
                      </m:func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427" y="5586857"/>
                <a:ext cx="1623393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92401" y="247335"/>
            <a:ext cx="3160888" cy="320438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77470" y="3591790"/>
            <a:ext cx="2190750" cy="2952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420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Cyclotomic</a:t>
            </a:r>
            <a:r>
              <a:rPr lang="en-US" altLang="zh-CN" dirty="0"/>
              <a:t> </a:t>
            </a:r>
            <a:r>
              <a:rPr lang="en-US" altLang="zh-CN" dirty="0" smtClean="0"/>
              <a:t>polynomial(</a:t>
            </a:r>
            <a:r>
              <a:rPr lang="zh-CN" altLang="en-US" dirty="0" smtClean="0"/>
              <a:t>分圆多项式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848" y="1754578"/>
            <a:ext cx="4605866" cy="1244828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949735" y="3701031"/>
            <a:ext cx="5594591" cy="1537682"/>
            <a:chOff x="3241597" y="3875489"/>
            <a:chExt cx="5594591" cy="15376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3707668" y="4355585"/>
                  <a:ext cx="512852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−1=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7668" y="4355585"/>
                  <a:ext cx="512852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38" r="-1663" b="-3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07668" y="4946446"/>
              <a:ext cx="2085975" cy="466725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3241597" y="3875489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n=4</a:t>
              </a:r>
              <a:endParaRPr lang="zh-CN" altLang="en-US" b="1" dirty="0"/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6575" y="1590638"/>
            <a:ext cx="4467225" cy="364807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721633" y="5592422"/>
            <a:ext cx="5258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hlinkClick r:id="rId6"/>
              </a:rPr>
              <a:t>https://en.wikipedia.org/wiki/Cyclotomic_polynomial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8901" y="2550145"/>
            <a:ext cx="1571625" cy="771525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2427508" y="2376992"/>
            <a:ext cx="3171781" cy="649492"/>
            <a:chOff x="2427508" y="2376992"/>
            <a:chExt cx="3171781" cy="649492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4775200" y="2376992"/>
              <a:ext cx="824089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2427508" y="3026484"/>
              <a:ext cx="1459924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9" name="矩形 18"/>
          <p:cNvSpPr/>
          <p:nvPr/>
        </p:nvSpPr>
        <p:spPr>
          <a:xfrm>
            <a:off x="2255104" y="3405600"/>
            <a:ext cx="3344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C00000"/>
                </a:solidFill>
                <a:latin typeface="LMRoman10-BoldItalic-Identity-H"/>
              </a:rPr>
              <a:t>primitive </a:t>
            </a:r>
            <a:r>
              <a:rPr lang="en-US" altLang="zh-CN" b="1" i="1" dirty="0">
                <a:solidFill>
                  <a:srgbClr val="C00000"/>
                </a:solidFill>
                <a:latin typeface="CMMI10"/>
              </a:rPr>
              <a:t>n</a:t>
            </a:r>
            <a:r>
              <a:rPr lang="en-US" altLang="zh-CN" b="1" i="1" dirty="0">
                <a:solidFill>
                  <a:srgbClr val="C00000"/>
                </a:solidFill>
                <a:latin typeface="LMRoman10-BoldItalic-Identity-H"/>
              </a:rPr>
              <a:t>th root of unity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803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372</Words>
  <Application>Microsoft Office PowerPoint</Application>
  <PresentationFormat>宽屏</PresentationFormat>
  <Paragraphs>123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CMMI10</vt:lpstr>
      <vt:lpstr>LMRoman10-BoldItalic-Identity-H</vt:lpstr>
      <vt:lpstr>LMRoman10-Regular-Identity-H</vt:lpstr>
      <vt:lpstr>宋体</vt:lpstr>
      <vt:lpstr>Arial</vt:lpstr>
      <vt:lpstr>Calibri</vt:lpstr>
      <vt:lpstr>Calibri Light</vt:lpstr>
      <vt:lpstr>Cambria Math</vt:lpstr>
      <vt:lpstr>Verdana</vt:lpstr>
      <vt:lpstr>Office 主题</vt:lpstr>
      <vt:lpstr>4-5 数论基础</vt:lpstr>
      <vt:lpstr>Problem TJ2-13 Prove that the two principles of mathematical induction are equivalent.</vt:lpstr>
      <vt:lpstr>Problem TJ2-13 A=&gt;B</vt:lpstr>
      <vt:lpstr>Problem TJ2-13 A&lt;=B</vt:lpstr>
      <vt:lpstr>Problem  TJ 2-29: Prove that there are an infinite number of primes of the form 6n+5. TJ 2-30: Prove that there are an infinite number of primes of the form 4n-1.</vt:lpstr>
      <vt:lpstr>Problem  TJ 2-29: Prove that there are an infinite number of primes of the form 6n+1.</vt:lpstr>
      <vt:lpstr>Problem  TJ 2-29: Prove that there are an infinite number of primes of the form 6n+1.</vt:lpstr>
      <vt:lpstr>The Circle Group</vt:lpstr>
      <vt:lpstr>Cyclotomic polynomial(分圆多项式)</vt:lpstr>
      <vt:lpstr>Cyclotomic polynomial(分圆多项式)</vt:lpstr>
      <vt:lpstr>Let k be a positive integer. There are infinitely many primes congruent to 1 mod k</vt:lpstr>
      <vt:lpstr>k是使得N^k≡1 mod p成立的最小值</vt:lpstr>
      <vt:lpstr>Dirichlet‘s  (prime number) theorem</vt:lpstr>
      <vt:lpstr>PowerPoint 演示文稿</vt:lpstr>
      <vt:lpstr>从b~⌈√a⌉-1逐个尝试是否是a的因子</vt:lpstr>
      <vt:lpstr>巧用算数基本定理</vt:lpstr>
      <vt:lpstr>巧用算数基本定理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4-5 数论基础</dc:title>
  <dc:creator>jun ma</dc:creator>
  <cp:lastModifiedBy>jun ma</cp:lastModifiedBy>
  <cp:revision>53</cp:revision>
  <dcterms:created xsi:type="dcterms:W3CDTF">2017-03-25T01:51:46Z</dcterms:created>
  <dcterms:modified xsi:type="dcterms:W3CDTF">2017-03-30T04:30:13Z</dcterms:modified>
</cp:coreProperties>
</file>