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5" r:id="rId6"/>
    <p:sldId id="262" r:id="rId7"/>
    <p:sldId id="263" r:id="rId8"/>
    <p:sldId id="264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EC5A-5430-4972-8DD4-B45E93AF0B6E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2834602-D804-4687-BE48-211A1C060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16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EC5A-5430-4972-8DD4-B45E93AF0B6E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834602-D804-4687-BE48-211A1C060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03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EC5A-5430-4972-8DD4-B45E93AF0B6E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834602-D804-4687-BE48-211A1C060E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8063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EC5A-5430-4972-8DD4-B45E93AF0B6E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834602-D804-4687-BE48-211A1C060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41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EC5A-5430-4972-8DD4-B45E93AF0B6E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834602-D804-4687-BE48-211A1C060E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0188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EC5A-5430-4972-8DD4-B45E93AF0B6E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834602-D804-4687-BE48-211A1C060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991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EC5A-5430-4972-8DD4-B45E93AF0B6E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4602-D804-4687-BE48-211A1C060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26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EC5A-5430-4972-8DD4-B45E93AF0B6E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4602-D804-4687-BE48-211A1C060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63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EC5A-5430-4972-8DD4-B45E93AF0B6E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4602-D804-4687-BE48-211A1C060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08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EC5A-5430-4972-8DD4-B45E93AF0B6E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834602-D804-4687-BE48-211A1C060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43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EC5A-5430-4972-8DD4-B45E93AF0B6E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834602-D804-4687-BE48-211A1C060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17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EC5A-5430-4972-8DD4-B45E93AF0B6E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834602-D804-4687-BE48-211A1C060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3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EC5A-5430-4972-8DD4-B45E93AF0B6E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4602-D804-4687-BE48-211A1C060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04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EC5A-5430-4972-8DD4-B45E93AF0B6E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4602-D804-4687-BE48-211A1C060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4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EC5A-5430-4972-8DD4-B45E93AF0B6E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4602-D804-4687-BE48-211A1C060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46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EC5A-5430-4972-8DD4-B45E93AF0B6E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834602-D804-4687-BE48-211A1C060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42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FEC5A-5430-4972-8DD4-B45E93AF0B6E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834602-D804-4687-BE48-211A1C060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44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1AA96-1D5A-4CF6-8C73-792955B71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6438" y="2189284"/>
            <a:ext cx="6479932" cy="1216497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循环赛排名方法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91BAA9-1C99-48AA-BAEA-206BBD49B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6359" y="3731093"/>
            <a:ext cx="8915399" cy="112628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                171240511                </a:t>
            </a:r>
            <a:r>
              <a:rPr lang="zh-CN" altLang="en-US" sz="2400" dirty="0"/>
              <a:t>孙旭东                   匡院</a:t>
            </a:r>
          </a:p>
        </p:txBody>
      </p:sp>
    </p:spTree>
    <p:extLst>
      <p:ext uri="{BB962C8B-B14F-4D97-AF65-F5344CB8AC3E}">
        <p14:creationId xmlns:p14="http://schemas.microsoft.com/office/powerpoint/2010/main" val="3817702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5E9EF-846C-4C96-871E-FAE684960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8781" y="2353407"/>
            <a:ext cx="5235942" cy="1946031"/>
          </a:xfrm>
        </p:spPr>
        <p:txBody>
          <a:bodyPr>
            <a:normAutofit/>
          </a:bodyPr>
          <a:lstStyle/>
          <a:p>
            <a:r>
              <a:rPr lang="en-US" altLang="zh-CN" sz="11500" dirty="0">
                <a:latin typeface="Arial Narrow" panose="020B0606020202030204" pitchFamily="34" charset="0"/>
              </a:rPr>
              <a:t>OVER</a:t>
            </a:r>
            <a:endParaRPr lang="zh-CN" altLang="en-US" sz="115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C0129-9C9D-4CDD-8AFD-B4D9419EC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82" y="1430215"/>
            <a:ext cx="6713049" cy="465406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一开始在想题目什么意思。</a:t>
            </a:r>
            <a:endParaRPr lang="en-US" altLang="zh-CN" sz="2000" dirty="0"/>
          </a:p>
          <a:p>
            <a:r>
              <a:rPr lang="zh-CN" altLang="en-US" sz="2000" dirty="0"/>
              <a:t>肯定和竞赛图有关。</a:t>
            </a:r>
            <a:endParaRPr lang="en-US" altLang="zh-CN" sz="2000" dirty="0"/>
          </a:p>
          <a:p>
            <a:r>
              <a:rPr lang="zh-CN" altLang="en-US" sz="2000" dirty="0"/>
              <a:t>肯定和循环赛有关。</a:t>
            </a:r>
            <a:endParaRPr lang="en-US" altLang="zh-CN" sz="2000" dirty="0"/>
          </a:p>
          <a:p>
            <a:r>
              <a:rPr lang="zh-CN" altLang="en-US" sz="2000" dirty="0"/>
              <a:t>循环赛定义，每个人都和剩下所有人打过一场或两场比赛，即单循环或双循环。</a:t>
            </a:r>
            <a:endParaRPr lang="en-US" altLang="zh-CN" sz="2000" dirty="0"/>
          </a:p>
          <a:p>
            <a:r>
              <a:rPr lang="zh-CN" altLang="en-US" sz="2000" dirty="0"/>
              <a:t>竞赛图定义前面人讲过。</a:t>
            </a:r>
            <a:endParaRPr lang="en-US" altLang="zh-CN" sz="2000" dirty="0"/>
          </a:p>
          <a:p>
            <a:r>
              <a:rPr lang="zh-CN" altLang="en-US" sz="2000" dirty="0"/>
              <a:t>主要讨论单循环。</a:t>
            </a:r>
            <a:endParaRPr lang="en-US" altLang="zh-CN" sz="2000" dirty="0"/>
          </a:p>
          <a:p>
            <a:r>
              <a:rPr lang="zh-CN" altLang="en-US" sz="2000" dirty="0"/>
              <a:t>每对定点都有有向边相连，代表胜负（暂且认为没有平局）。</a:t>
            </a:r>
            <a:endParaRPr lang="en-US" altLang="zh-CN" sz="2000" dirty="0"/>
          </a:p>
          <a:p>
            <a:r>
              <a:rPr lang="zh-CN" altLang="en-US" sz="2000" dirty="0"/>
              <a:t>所以出度是胜利的次数，入度是失败的次数。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B01237-80CB-410E-AE17-8AD3B859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960" y="1254868"/>
            <a:ext cx="5087040" cy="432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3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3B43D-CC95-48C0-AB00-5E5778C86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38" y="1881554"/>
            <a:ext cx="5609493" cy="317402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800" dirty="0"/>
              <a:t>那么怎么排呢？</a:t>
            </a:r>
            <a:endParaRPr lang="en-US" altLang="zh-CN" sz="2800" dirty="0"/>
          </a:p>
          <a:p>
            <a:r>
              <a:rPr lang="zh-CN" altLang="en-US" sz="2800" dirty="0"/>
              <a:t>找哈密顿路？不行，有可能不止一条。举个</a:t>
            </a:r>
            <a:r>
              <a:rPr lang="en-US" altLang="zh-CN" sz="2800" dirty="0"/>
              <a:t>5</a:t>
            </a:r>
            <a:r>
              <a:rPr lang="zh-CN" altLang="en-US" sz="2800" dirty="0"/>
              <a:t>阶的反例吧。</a:t>
            </a:r>
            <a:endParaRPr lang="en-US" altLang="zh-CN" sz="2800" dirty="0"/>
          </a:p>
          <a:p>
            <a:r>
              <a:rPr lang="zh-CN" altLang="en-US" sz="2800" dirty="0"/>
              <a:t>所以还是通过积分排。</a:t>
            </a:r>
            <a:endParaRPr lang="en-US" altLang="zh-CN" sz="2800" dirty="0"/>
          </a:p>
          <a:p>
            <a:r>
              <a:rPr lang="zh-CN" altLang="en-US" sz="2800" dirty="0"/>
              <a:t>赢了算正分，多少另说。</a:t>
            </a:r>
            <a:endParaRPr lang="en-US" altLang="zh-CN" sz="2800" dirty="0"/>
          </a:p>
          <a:p>
            <a:r>
              <a:rPr lang="zh-CN" altLang="en-US" sz="2800" dirty="0"/>
              <a:t>输了算</a:t>
            </a:r>
            <a:r>
              <a:rPr lang="en-US" altLang="zh-CN" sz="2800" dirty="0"/>
              <a:t>0</a:t>
            </a:r>
            <a:r>
              <a:rPr lang="zh-CN" altLang="en-US" sz="2800" dirty="0"/>
              <a:t>分或负分。</a:t>
            </a:r>
            <a:endParaRPr lang="en-US" altLang="zh-CN" sz="2800" dirty="0"/>
          </a:p>
          <a:p>
            <a:r>
              <a:rPr lang="zh-CN" altLang="en-US" sz="2800" dirty="0"/>
              <a:t>先给个图。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67AB96-CDD9-439F-AF71-146770C79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834" y="808893"/>
            <a:ext cx="6272166" cy="533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4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B5B97BE-E97F-429C-8026-56980E006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834" y="808893"/>
            <a:ext cx="6272166" cy="53372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70EEC1-C7FB-4E6E-8994-667EE6C46C9D}"/>
              </a:ext>
            </a:extLst>
          </p:cNvPr>
          <p:cNvSpPr txBox="1"/>
          <p:nvPr/>
        </p:nvSpPr>
        <p:spPr>
          <a:xfrm>
            <a:off x="1635371" y="2356338"/>
            <a:ext cx="33762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箭头表示打败。</a:t>
            </a:r>
            <a:endParaRPr lang="en-US" altLang="zh-CN" sz="2800" dirty="0"/>
          </a:p>
          <a:p>
            <a:r>
              <a:rPr lang="en-US" altLang="zh-CN" sz="2800" dirty="0"/>
              <a:t>1</a:t>
            </a:r>
            <a:r>
              <a:rPr lang="zh-CN" altLang="en-US" sz="2800" dirty="0"/>
              <a:t>的胜负比是</a:t>
            </a:r>
            <a:r>
              <a:rPr lang="en-US" altLang="zh-CN" sz="2800" dirty="0"/>
              <a:t>2:1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是</a:t>
            </a:r>
            <a:r>
              <a:rPr lang="en-US" altLang="zh-CN" sz="2800" dirty="0"/>
              <a:t>2:1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是</a:t>
            </a:r>
            <a:r>
              <a:rPr lang="en-US" altLang="zh-CN" sz="2800" dirty="0"/>
              <a:t>1:2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是</a:t>
            </a:r>
            <a:r>
              <a:rPr lang="en-US" altLang="zh-CN" sz="2800" dirty="0"/>
              <a:t>1:2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48217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61DD59-EFC5-4620-BAD6-AB23B9E8F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442" y="1562100"/>
            <a:ext cx="4242411" cy="4275992"/>
          </a:xfrm>
        </p:spPr>
        <p:txBody>
          <a:bodyPr/>
          <a:lstStyle/>
          <a:p>
            <a:r>
              <a:rPr lang="zh-CN" altLang="en-US" sz="2800" dirty="0"/>
              <a:t>那么很明显，不管是按赢的次数排名还是按输的次数排名，又或者综合考虑，都非常容易出现排名相等的情况。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而且我们认为这样排名其实还不能够准确衡量每个人实力</a:t>
            </a:r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C46F3F1-2595-4C19-AF8F-611E8F15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223" y="798680"/>
            <a:ext cx="6274777" cy="533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FC404-823B-4297-A4FE-5E25D4357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7388" y="512447"/>
            <a:ext cx="8482174" cy="2037322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首先这里</a:t>
            </a:r>
            <a:r>
              <a:rPr lang="en-US" altLang="zh-CN" sz="2400" dirty="0"/>
              <a:t>A</a:t>
            </a:r>
            <a:r>
              <a:rPr lang="zh-CN" altLang="en-US" sz="2400" dirty="0"/>
              <a:t>的每个元素都是</a:t>
            </a:r>
            <a:r>
              <a:rPr lang="en-US" altLang="zh-CN" sz="2400" dirty="0"/>
              <a:t>0</a:t>
            </a:r>
            <a:r>
              <a:rPr lang="zh-CN" altLang="en-US" sz="2400" dirty="0"/>
              <a:t>或</a:t>
            </a:r>
            <a:r>
              <a:rPr lang="en-US" altLang="zh-CN" sz="2400" dirty="0"/>
              <a:t>1, 1</a:t>
            </a:r>
            <a:r>
              <a:rPr lang="zh-CN" altLang="en-US" sz="2400" dirty="0"/>
              <a:t>代表赢了，得一分，</a:t>
            </a:r>
            <a:r>
              <a:rPr lang="en-US" altLang="zh-CN" sz="2400" dirty="0"/>
              <a:t>0</a:t>
            </a:r>
            <a:r>
              <a:rPr lang="zh-CN" altLang="en-US" sz="2400" dirty="0"/>
              <a:t>代表输了，不得分</a:t>
            </a:r>
            <a:endParaRPr lang="en-US" altLang="zh-CN" sz="2400" dirty="0"/>
          </a:p>
          <a:p>
            <a:r>
              <a:rPr lang="zh-CN" altLang="en-US" sz="2400" dirty="0"/>
              <a:t>设定初始时大家实力都为</a:t>
            </a:r>
            <a:r>
              <a:rPr lang="en-US" altLang="zh-CN" sz="2400" dirty="0"/>
              <a:t>1</a:t>
            </a:r>
          </a:p>
          <a:p>
            <a:r>
              <a:rPr lang="en-US" altLang="zh-CN" sz="2400" dirty="0"/>
              <a:t>s</a:t>
            </a:r>
            <a:r>
              <a:rPr lang="en-US" altLang="zh-CN" sz="2400" baseline="30000" dirty="0"/>
              <a:t>0</a:t>
            </a:r>
            <a:r>
              <a:rPr lang="en-US" altLang="zh-CN" sz="2400" dirty="0"/>
              <a:t>=e, s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=As</a:t>
            </a:r>
            <a:r>
              <a:rPr lang="en-US" altLang="zh-CN" sz="2400" baseline="30000" dirty="0"/>
              <a:t>0</a:t>
            </a:r>
            <a:r>
              <a:rPr lang="en-US" altLang="zh-CN" sz="2400" dirty="0"/>
              <a:t>=Ae=(2,2,1,1)</a:t>
            </a:r>
            <a:r>
              <a:rPr lang="en-US" altLang="zh-CN" sz="2400" baseline="30000" dirty="0"/>
              <a:t>T</a:t>
            </a:r>
            <a:r>
              <a:rPr lang="en-US" altLang="zh-CN" sz="2400" dirty="0"/>
              <a:t>, </a:t>
            </a:r>
            <a:r>
              <a:rPr lang="zh-CN" altLang="en-US" sz="2400" dirty="0"/>
              <a:t>对应初始情况得分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474B3B-156C-45C8-8355-03ECB098C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231" y="2888290"/>
            <a:ext cx="8654305" cy="396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4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3B05E-05E8-467F-9ABE-50BD39022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059" y="304800"/>
            <a:ext cx="9931034" cy="3009899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s</a:t>
            </a:r>
            <a:r>
              <a:rPr lang="en-US" altLang="zh-CN" sz="2800" baseline="30000" dirty="0" err="1"/>
              <a:t>k</a:t>
            </a:r>
            <a:r>
              <a:rPr lang="en-US" altLang="zh-CN" sz="2800" baseline="30000" dirty="0"/>
              <a:t>=</a:t>
            </a:r>
            <a:r>
              <a:rPr lang="en-US" altLang="zh-CN" sz="2800" dirty="0"/>
              <a:t>A*s</a:t>
            </a:r>
            <a:r>
              <a:rPr lang="en-US" altLang="zh-CN" sz="2800" baseline="30000" dirty="0"/>
              <a:t>k-1=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k</a:t>
            </a:r>
            <a:r>
              <a:rPr lang="en-US" altLang="zh-CN" sz="2800" dirty="0"/>
              <a:t>e</a:t>
            </a:r>
          </a:p>
          <a:p>
            <a:r>
              <a:rPr lang="zh-CN" altLang="en-US" sz="2400" dirty="0"/>
              <a:t>这样是什么意思呢，在第</a:t>
            </a:r>
            <a:r>
              <a:rPr lang="en-US" altLang="zh-CN" sz="2400" dirty="0"/>
              <a:t>k</a:t>
            </a:r>
            <a:r>
              <a:rPr lang="zh-CN" altLang="en-US" sz="2400" dirty="0"/>
              <a:t>次求</a:t>
            </a:r>
            <a:r>
              <a:rPr lang="en-US" altLang="zh-CN" sz="2400" dirty="0"/>
              <a:t>s</a:t>
            </a:r>
            <a:r>
              <a:rPr lang="zh-CN" altLang="en-US" sz="2400" dirty="0"/>
              <a:t>的时候，是以第</a:t>
            </a:r>
            <a:r>
              <a:rPr lang="en-US" altLang="zh-CN" sz="2400" dirty="0"/>
              <a:t>k-1</a:t>
            </a:r>
            <a:r>
              <a:rPr lang="zh-CN" altLang="en-US" sz="2400" dirty="0"/>
              <a:t>已知的实力为基础</a:t>
            </a:r>
            <a:endParaRPr lang="en-US" altLang="zh-CN" sz="2400" dirty="0"/>
          </a:p>
          <a:p>
            <a:r>
              <a:rPr lang="zh-CN" altLang="en-US" sz="2400" dirty="0"/>
              <a:t>表示胜败关系的矩阵</a:t>
            </a:r>
            <a:r>
              <a:rPr lang="en-US" altLang="zh-CN" sz="2400" dirty="0"/>
              <a:t>A</a:t>
            </a:r>
            <a:r>
              <a:rPr lang="zh-CN" altLang="en-US" sz="2400" dirty="0"/>
              <a:t>一定，每次赢和输的对象就不变</a:t>
            </a:r>
            <a:endParaRPr lang="en-US" altLang="zh-CN" sz="2400" dirty="0"/>
          </a:p>
          <a:p>
            <a:r>
              <a:rPr lang="zh-CN" altLang="en-US" sz="2400" dirty="0"/>
              <a:t>但对每个人的实力评级在变，打败越厉害的人能获得的分数越高</a:t>
            </a:r>
            <a:endParaRPr lang="en-US" altLang="zh-CN" sz="2400" dirty="0"/>
          </a:p>
          <a:p>
            <a:r>
              <a:rPr lang="zh-CN" altLang="en-US" sz="2400" dirty="0"/>
              <a:t>所以</a:t>
            </a:r>
            <a:r>
              <a:rPr lang="en-US" altLang="zh-CN" sz="2400" dirty="0"/>
              <a:t>k</a:t>
            </a:r>
            <a:r>
              <a:rPr lang="zh-CN" altLang="en-US" sz="2400" dirty="0"/>
              <a:t>越大，实力评级就越加可靠</a:t>
            </a:r>
            <a:endParaRPr lang="en-US" altLang="zh-CN" sz="2400" dirty="0"/>
          </a:p>
          <a:p>
            <a:r>
              <a:rPr lang="zh-CN" altLang="en-US" sz="2400" dirty="0"/>
              <a:t>当</a:t>
            </a:r>
            <a:r>
              <a:rPr lang="en-US" altLang="zh-CN" sz="2400" dirty="0"/>
              <a:t>k</a:t>
            </a:r>
            <a:r>
              <a:rPr lang="zh-CN" altLang="en-US" sz="2400" dirty="0"/>
              <a:t>足够大时，</a:t>
            </a:r>
            <a:r>
              <a:rPr lang="en-US" altLang="zh-CN" sz="2400" dirty="0"/>
              <a:t>s</a:t>
            </a:r>
            <a:r>
              <a:rPr lang="zh-CN" altLang="en-US" sz="2400" dirty="0"/>
              <a:t>的排名趋于稳定，即可认为是最终排名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A7A260-2FCA-4F35-80AB-250B97ABB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23" y="3457575"/>
            <a:ext cx="6117490" cy="34004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BB71EF-3435-4D22-BE77-191A29365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877" y="3481754"/>
            <a:ext cx="4650609" cy="337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795CCC2-CECF-4D04-A99F-2CC89AE91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266" y="937845"/>
            <a:ext cx="5130434" cy="521677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但虽然用这种方法能更准确的衡量实力，但依然有一定概率出现排名相等的情况。</a:t>
            </a:r>
            <a:endParaRPr lang="en-US" altLang="zh-CN" sz="2400" dirty="0"/>
          </a:p>
          <a:p>
            <a:r>
              <a:rPr lang="zh-CN" altLang="en-US" sz="2400" dirty="0"/>
              <a:t>如右图所示矩阵</a:t>
            </a:r>
            <a:endParaRPr lang="en-US" altLang="zh-CN" sz="2400" dirty="0"/>
          </a:p>
          <a:p>
            <a:r>
              <a:rPr lang="en-US" altLang="zh-CN" sz="2400" dirty="0"/>
              <a:t>s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=(2,2,1,2,3)</a:t>
            </a:r>
            <a:r>
              <a:rPr lang="en-US" altLang="zh-CN" sz="2400" baseline="30000" dirty="0"/>
              <a:t>T</a:t>
            </a:r>
            <a:r>
              <a:rPr lang="en-US" altLang="zh-CN" sz="2400" dirty="0"/>
              <a:t>,</a:t>
            </a:r>
          </a:p>
          <a:p>
            <a:r>
              <a:rPr lang="en-US" altLang="zh-CN" sz="2400" dirty="0"/>
              <a:t>s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=(4,3,2,4,5)</a:t>
            </a:r>
            <a:r>
              <a:rPr lang="en-US" altLang="zh-CN" sz="2400" baseline="30000" dirty="0"/>
              <a:t>T</a:t>
            </a:r>
            <a:r>
              <a:rPr lang="en-US" altLang="zh-CN" sz="2400" dirty="0"/>
              <a:t>,</a:t>
            </a:r>
          </a:p>
          <a:p>
            <a:r>
              <a:rPr lang="en-US" altLang="zh-CN" sz="2400" dirty="0"/>
              <a:t>s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=(7,6,4,7,9)</a:t>
            </a:r>
            <a:r>
              <a:rPr lang="en-US" altLang="zh-CN" sz="2400" baseline="30000" dirty="0"/>
              <a:t>T</a:t>
            </a:r>
            <a:r>
              <a:rPr lang="en-US" altLang="zh-CN" sz="2400" dirty="0"/>
              <a:t>,</a:t>
            </a:r>
          </a:p>
          <a:p>
            <a:r>
              <a:rPr lang="en-US" altLang="zh-CN" sz="2400" dirty="0"/>
              <a:t>s</a:t>
            </a:r>
            <a:r>
              <a:rPr lang="en-US" altLang="zh-CN" sz="2400" baseline="30000" dirty="0"/>
              <a:t>4</a:t>
            </a:r>
            <a:r>
              <a:rPr lang="en-US" altLang="zh-CN" sz="2400" dirty="0"/>
              <a:t>=(13,11,7,13,17)</a:t>
            </a:r>
            <a:r>
              <a:rPr lang="en-US" altLang="zh-CN" sz="2400" baseline="30000" dirty="0"/>
              <a:t>T</a:t>
            </a:r>
            <a:r>
              <a:rPr lang="en-US" altLang="zh-CN" sz="2400" dirty="0"/>
              <a:t>,</a:t>
            </a:r>
          </a:p>
          <a:p>
            <a:r>
              <a:rPr lang="zh-CN" altLang="en-US" sz="2400" dirty="0"/>
              <a:t>可以看出，不论</a:t>
            </a:r>
            <a:r>
              <a:rPr lang="en-US" altLang="zh-CN" sz="2400" dirty="0"/>
              <a:t>k</a:t>
            </a:r>
            <a:r>
              <a:rPr lang="zh-CN" altLang="en-US" sz="2400" dirty="0"/>
              <a:t>怎么扩大，</a:t>
            </a:r>
            <a:r>
              <a:rPr lang="en-US" altLang="zh-CN" sz="2400" dirty="0"/>
              <a:t>1</a:t>
            </a:r>
            <a:r>
              <a:rPr lang="zh-CN" altLang="en-US" sz="2400" dirty="0"/>
              <a:t>号和</a:t>
            </a:r>
            <a:r>
              <a:rPr lang="en-US" altLang="zh-CN" sz="2400" dirty="0"/>
              <a:t>4</a:t>
            </a:r>
            <a:r>
              <a:rPr lang="zh-CN" altLang="en-US" sz="2400" dirty="0"/>
              <a:t>号的得分永远一样</a:t>
            </a:r>
            <a:endParaRPr lang="en-US" altLang="zh-CN" sz="2400" dirty="0"/>
          </a:p>
          <a:p>
            <a:r>
              <a:rPr lang="zh-CN" altLang="en-US" sz="2400" dirty="0"/>
              <a:t>这时候可以认为</a:t>
            </a:r>
            <a:r>
              <a:rPr lang="en-US" altLang="zh-CN" sz="24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4</a:t>
            </a:r>
            <a:r>
              <a:rPr lang="zh-CN" altLang="en-US" sz="2400" dirty="0"/>
              <a:t>确实应该并列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9B7098-DE56-42C3-8A2B-C416FF469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166" y="1635369"/>
            <a:ext cx="5118287" cy="382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CC423-ABF2-41A5-BDEF-AC3573B8D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1536" y="2652346"/>
            <a:ext cx="6493242" cy="1893277"/>
          </a:xfrm>
        </p:spPr>
        <p:txBody>
          <a:bodyPr/>
          <a:lstStyle/>
          <a:p>
            <a:r>
              <a:rPr lang="zh-CN" altLang="en-US" sz="3600" dirty="0"/>
              <a:t>失分向量？（考虑失败的次数）</a:t>
            </a:r>
            <a:endParaRPr lang="en-US" altLang="zh-CN" sz="3600" dirty="0"/>
          </a:p>
          <a:p>
            <a:r>
              <a:rPr lang="zh-CN" altLang="en-US" sz="3600" dirty="0"/>
              <a:t>双循环？</a:t>
            </a:r>
            <a:endParaRPr lang="en-US" altLang="zh-CN" sz="3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604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460</Words>
  <Application>Microsoft Office PowerPoint</Application>
  <PresentationFormat>宽屏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幼圆</vt:lpstr>
      <vt:lpstr>Arial</vt:lpstr>
      <vt:lpstr>Arial Narrow</vt:lpstr>
      <vt:lpstr>Century Gothic</vt:lpstr>
      <vt:lpstr>Wingdings 3</vt:lpstr>
      <vt:lpstr>丝状</vt:lpstr>
      <vt:lpstr>循环赛排名方法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循环赛排名方法</dc:title>
  <dc:creator>孙 旭东</dc:creator>
  <cp:lastModifiedBy>孙 旭东</cp:lastModifiedBy>
  <cp:revision>16</cp:revision>
  <dcterms:created xsi:type="dcterms:W3CDTF">2018-11-25T11:18:13Z</dcterms:created>
  <dcterms:modified xsi:type="dcterms:W3CDTF">2018-11-26T01:24:03Z</dcterms:modified>
</cp:coreProperties>
</file>