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715"/>
  </p:normalViewPr>
  <p:slideViewPr>
    <p:cSldViewPr snapToGrid="0" snapToObjects="1">
      <p:cViewPr>
        <p:scale>
          <a:sx n="142" d="100"/>
          <a:sy n="142" d="100"/>
        </p:scale>
        <p:origin x="-24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循环群的生成元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2017/03/01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循环群的非单位元都是生成元吗？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(Z</a:t>
            </a:r>
            <a:r>
              <a:rPr kumimoji="1" lang="en-US" altLang="zh-CN" baseline="-25000" dirty="0" smtClean="0"/>
              <a:t>6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+)</a:t>
            </a:r>
            <a:r>
              <a:rPr kumimoji="1" lang="zh-CN" altLang="en-US" dirty="0" smtClean="0"/>
              <a:t>为例</a:t>
            </a:r>
            <a:endParaRPr kumimoji="1" lang="en-US" altLang="zh-CN" baseline="-25000" dirty="0"/>
          </a:p>
          <a:p>
            <a:r>
              <a:rPr kumimoji="1" lang="en-US" altLang="zh-CN" dirty="0"/>
              <a:t>1</a:t>
            </a:r>
            <a:r>
              <a:rPr kumimoji="1" lang="en-US" altLang="zh-CN" dirty="0" smtClean="0"/>
              <a:t>·0=0	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1·1=1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1·2=2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1·3=3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1·4=4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1·5=5</a:t>
            </a:r>
          </a:p>
          <a:p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是生成元</a:t>
            </a:r>
            <a:endParaRPr kumimoji="1" lang="en-US" altLang="zh-CN" dirty="0" smtClean="0"/>
          </a:p>
          <a:p>
            <a:r>
              <a:rPr kumimoji="1" lang="en-US" altLang="zh-CN" dirty="0" smtClean="0"/>
              <a:t>2·0=0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2·1=2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2·2=4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2·3=0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不是生成元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对于</a:t>
            </a:r>
            <a:r>
              <a:rPr kumimoji="1" lang="en-US" altLang="zh-CN" dirty="0"/>
              <a:t>(Z</a:t>
            </a:r>
            <a:r>
              <a:rPr kumimoji="1" lang="en-US" altLang="zh-CN" baseline="-25000" dirty="0"/>
              <a:t>6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+)</a:t>
            </a:r>
            <a:r>
              <a:rPr kumimoji="1" lang="zh-CN" altLang="en-US" dirty="0" smtClean="0"/>
              <a:t>，我们发现只有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是生成元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循环群与生成元的关系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分情况讨论</a:t>
            </a:r>
            <a:endParaRPr kumimoji="1" lang="en-US" altLang="zh-CN" dirty="0" smtClean="0"/>
          </a:p>
          <a:p>
            <a:r>
              <a:rPr kumimoji="1" lang="zh-CN" altLang="en-US" dirty="0" smtClean="0"/>
              <a:t>循环群为有限群</a:t>
            </a:r>
            <a:endParaRPr kumimoji="1" lang="en-US" altLang="zh-CN" dirty="0" smtClean="0"/>
          </a:p>
          <a:p>
            <a:r>
              <a:rPr kumimoji="1" lang="zh-CN" altLang="en-US" dirty="0" smtClean="0"/>
              <a:t>循环群为无限群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有限循环群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引理</a:t>
                </a:r>
                <a:r>
                  <a:rPr kumimoji="1" lang="en-US" altLang="zh-CN" dirty="0" smtClean="0"/>
                  <a:t>1</a:t>
                </a:r>
                <a:r>
                  <a:rPr kumimoji="1" lang="zh-CN" altLang="en-US" dirty="0" smtClean="0"/>
                  <a:t>：对于有限群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cap="none" smtClean="0">
                        <a:latin typeface="Cambria Math" charset="0"/>
                      </a:rPr>
                      <m:t>n</m:t>
                    </m:r>
                  </m:oMath>
                </a14:m>
                <a:r>
                  <a:rPr kumimoji="1" lang="en-US" altLang="zh-CN" cap="none" dirty="0" smtClean="0"/>
                  <a:t>,</a:t>
                </a:r>
                <a:r>
                  <a:rPr kumimoji="1" lang="zh-CN" altLang="en-US" cap="none" dirty="0" smtClean="0"/>
                  <a:t> 则</a:t>
                </a:r>
                <a14:m>
                  <m:oMath xmlns:m="http://schemas.openxmlformats.org/officeDocument/2006/math">
                    <m:r>
                      <a:rPr kumimoji="1" lang="zh-CN" altLang="en-US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b="0" i="0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kumimoji="1" lang="en-US" altLang="zh-CN" b="0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kumimoji="1" lang="en-US" altLang="zh-CN" b="0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cap="none" dirty="0" smtClean="0"/>
                  <a:t>,</a:t>
                </a:r>
                <a:r>
                  <a:rPr kumimoji="1" lang="zh-CN" altLang="en-US" cap="none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⟺</m:t>
                    </m:r>
                    <m:r>
                      <m:rPr>
                        <m:sty m:val="p"/>
                      </m:rPr>
                      <a:rPr kumimoji="1" lang="en-US" altLang="zh-CN" b="0" i="0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gcd</m:t>
                    </m:r>
                    <m:d>
                      <m:dPr>
                        <m:ctrlPr>
                          <a:rPr kumimoji="1" lang="en-US" altLang="zh-CN" b="0" i="1" cap="none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kumimoji="1" lang="en-US" altLang="zh-CN" cap="none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⟸</m:t>
                    </m:r>
                    <m:r>
                      <a:rPr kumimoji="1" lang="zh-CN" altLang="en-US" b="0" i="0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：</m:t>
                    </m:r>
                  </m:oMath>
                </a14:m>
                <a:r>
                  <a:rPr kumimoji="1" lang="zh-CN" altLang="en-US" cap="none" dirty="0" smtClean="0"/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cap="none" dirty="0" smtClean="0">
                        <a:latin typeface="Cambria Math" charset="0"/>
                      </a:rPr>
                      <m:t>gcd</m:t>
                    </m:r>
                    <m:r>
                      <a:rPr kumimoji="1" lang="en-US" altLang="zh-CN" b="0" i="0" cap="none" dirty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𝑛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𝑟</m:t>
                    </m:r>
                    <m:r>
                      <a:rPr kumimoji="1" lang="en-US" altLang="zh-CN" b="0" i="0" cap="none" dirty="0" smtClean="0">
                        <a:latin typeface="Cambria Math" charset="0"/>
                      </a:rPr>
                      <m:t>)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=1,</m:t>
                    </m:r>
                  </m:oMath>
                </a14:m>
                <a:r>
                  <a:rPr kumimoji="1" lang="zh-CN" altLang="en-US" i="1" cap="none" dirty="0" smtClean="0"/>
                  <a:t> </a:t>
                </a:r>
                <a:r>
                  <a:rPr kumimoji="1" lang="zh-CN" altLang="en-US" cap="none" dirty="0" smtClean="0"/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𝑢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r>
                      <a:rPr kumimoji="1" lang="en-US" altLang="zh-CN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𝑢𝑟</m:t>
                    </m:r>
                    <m:r>
                      <a:rPr kumimoji="1" lang="en-US" altLang="zh-CN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kumimoji="1" lang="en-US" altLang="zh-CN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𝑣𝑛</m:t>
                    </m:r>
                    <m:r>
                      <a:rPr kumimoji="1" lang="en-US" altLang="zh-CN" b="0" i="1" cap="none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</m:t>
                    </m:r>
                  </m:oMath>
                </a14:m>
                <a:r>
                  <a:rPr kumimoji="1" lang="zh-CN" altLang="en-US" i="1" cap="none" dirty="0" smtClean="0"/>
                  <a:t> </a:t>
                </a:r>
                <a:r>
                  <a:rPr kumimoji="1" lang="zh-CN" altLang="en-US" cap="none" dirty="0" smtClean="0"/>
                  <a:t>因此</a:t>
                </a:r>
                <a14:m>
                  <m:oMath xmlns:m="http://schemas.openxmlformats.org/officeDocument/2006/math">
                    <m:r>
                      <a:rPr kumimoji="1" lang="en-US" altLang="zh-CN" b="0" i="1" cap="none" dirty="0" smtClean="0">
                        <a:latin typeface="Cambria Math" charset="0"/>
                      </a:rPr>
                      <m:t>𝑎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cap="none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𝑢𝑟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+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𝑣𝑛</m:t>
                        </m:r>
                      </m:sup>
                    </m:sSup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cap="none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𝑟𝑢</m:t>
                        </m:r>
                      </m:sup>
                    </m:sSup>
                    <m:r>
                      <a:rPr kumimoji="1" lang="en-US" altLang="zh-CN" b="0" i="1" cap="none" dirty="0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zh-CN" altLang="en-US" i="1" cap="none" dirty="0" smtClean="0"/>
                  <a:t> </a:t>
                </a:r>
                <a:r>
                  <a:rPr kumimoji="1" lang="zh-CN" altLang="en-US" cap="none" dirty="0" smtClean="0"/>
                  <a:t>因而</a:t>
                </a:r>
                <a14:m>
                  <m:oMath xmlns:m="http://schemas.openxmlformats.org/officeDocument/2006/math">
                    <m:r>
                      <a:rPr kumimoji="1" lang="en-US" altLang="zh-CN" b="0" i="1" cap="none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kumimoji="1" lang="zh-CN" altLang="en-US" cap="none" dirty="0" smtClean="0"/>
                  <a:t>中任意元素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cap="none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cap="none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cap="none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zh-CN" altLang="en-US" cap="none" dirty="0" smtClean="0"/>
                  <a:t>可表示为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cap="none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cap="none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cap="none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cap="none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cap="none" smtClean="0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kumimoji="1" lang="en-US" altLang="zh-CN" b="0" i="1" cap="none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cap="none" smtClean="0">
                            <a:latin typeface="Cambria Math" charset="0"/>
                          </a:rPr>
                          <m:t>𝑢𝑘</m:t>
                        </m:r>
                      </m:sup>
                    </m:sSup>
                    <m:r>
                      <a:rPr kumimoji="1" lang="en-US" altLang="zh-CN" b="0" i="1" cap="none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cap="none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 cap="none" dirty="0" smtClean="0"/>
                  <a:t>故有</a:t>
                </a:r>
                <a14:m>
                  <m:oMath xmlns:m="http://schemas.openxmlformats.org/officeDocument/2006/math">
                    <m:r>
                      <a:rPr kumimoji="1" lang="en-US" altLang="zh-CN" b="0" i="1" cap="none" dirty="0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cap="none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cap="none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zh-CN" altLang="en-US" cap="none" dirty="0" smtClean="0"/>
                  <a:t>；</a:t>
                </a:r>
                <a:endParaRPr kumimoji="1" lang="en-US" altLang="zh-CN" cap="none" dirty="0" smtClean="0"/>
              </a:p>
              <a:p>
                <a14:m>
                  <m:oMath xmlns:m="http://schemas.openxmlformats.org/officeDocument/2006/math">
                    <m:r>
                      <a:rPr kumimoji="1" lang="en-US" altLang="zh-CN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  <m:r>
                      <a:rPr kumimoji="1" lang="zh-CN" altLang="en-US" b="0" i="1" cap="none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：</m:t>
                    </m:r>
                  </m:oMath>
                </a14:m>
                <a:r>
                  <a:rPr kumimoji="1" lang="zh-CN" altLang="en-US" cap="none" dirty="0" smtClean="0"/>
                  <a:t>设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𝐺</m:t>
                    </m:r>
                    <m:r>
                      <a:rPr kumimoji="1" lang="en-US" altLang="zh-CN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zh-CN" altLang="en-US" cap="none" dirty="0" smtClean="0"/>
                  <a:t>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cap="none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cap="none" smtClean="0">
                            <a:latin typeface="Cambria Math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cap="none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cap="none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en-US" altLang="zh-CN" b="0" i="1" cap="none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cap="none" smtClean="0">
                                <a:latin typeface="Cambria Math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kumimoji="1" lang="en-US" altLang="zh-CN" b="0" i="1" cap="none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𝑑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, 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𝑟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𝑑𝑡</m:t>
                    </m:r>
                    <m:r>
                      <a:rPr kumimoji="1" lang="en-US" altLang="zh-CN" b="0" i="1" cap="none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kumimoji="1" lang="zh-CN" altLang="en-US" cap="none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cap="none" dirty="0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i="1" cap="none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cap="none" dirty="0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b="0" i="1" cap="none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𝑟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cap="none" dirty="0" smtClean="0">
                            <a:latin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b="0" i="1" cap="none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cap="none" dirty="0" smtClean="0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/</m:t>
                        </m:r>
                        <m:r>
                          <a:rPr kumimoji="1" lang="en-US" altLang="zh-CN" b="0" i="1" cap="none" dirty="0" smtClean="0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b="0" i="1" cap="none" dirty="0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𝑒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, </m:t>
                    </m:r>
                  </m:oMath>
                </a14:m>
                <a:r>
                  <a:rPr kumimoji="1" lang="zh-CN" altLang="en-US" cap="none" dirty="0" smtClean="0"/>
                  <a:t>故</a:t>
                </a:r>
                <a14:m>
                  <m:oMath xmlns:m="http://schemas.openxmlformats.org/officeDocument/2006/math">
                    <m:r>
                      <a:rPr kumimoji="1" lang="en-US" altLang="zh-CN" b="0" i="1" cap="none" dirty="0" smtClean="0">
                        <a:latin typeface="Cambria Math" charset="0"/>
                      </a:rPr>
                      <m:t>𝑑</m:t>
                    </m:r>
                    <m:r>
                      <a:rPr kumimoji="1" lang="en-US" altLang="zh-CN" b="0" i="1" cap="none" dirty="0" smtClean="0">
                        <a:latin typeface="Cambria Math" charset="0"/>
                      </a:rPr>
                      <m:t>=1,</m:t>
                    </m:r>
                  </m:oMath>
                </a14:m>
                <a:r>
                  <a:rPr kumimoji="1" lang="zh-CN" altLang="en-US" i="1" cap="none" dirty="0" smtClean="0"/>
                  <a:t> </a:t>
                </a:r>
                <a:r>
                  <a:rPr kumimoji="1" lang="zh-CN" altLang="en-US" cap="none" dirty="0" smtClean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cap="none">
                        <a:latin typeface="Cambria Math" charset="0"/>
                        <a:ea typeface="Cambria Math" charset="0"/>
                        <a:cs typeface="Cambria Math" charset="0"/>
                      </a:rPr>
                      <m:t>gcd</m:t>
                    </m:r>
                    <m:d>
                      <m:dPr>
                        <m:ctrlPr>
                          <a:rPr kumimoji="1" lang="en-US" altLang="zh-CN" i="1" cap="none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kumimoji="1" lang="zh-CN" altLang="en-US" cap="none" dirty="0" smtClean="0"/>
                  <a:t>。</a:t>
                </a:r>
                <a:endParaRPr kumimoji="1" lang="en-US" altLang="zh-CN" i="1" cap="none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05" t="-534" r="-3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有限循环群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定理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kumimoji="1" lang="zh-CN" altLang="en-US" dirty="0" smtClean="0"/>
                  <a:t>阶循环群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kumimoji="1" lang="zh-CN" altLang="en-US" dirty="0" smtClean="0"/>
                  <a:t>的生成元个数等于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hr-HR" altLang="zh-CN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𝑈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05" t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无限循环群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引理</a:t>
                </a:r>
                <a:r>
                  <a:rPr kumimoji="1" lang="en-US" altLang="zh-CN" dirty="0"/>
                  <a:t>3</a:t>
                </a:r>
                <a:r>
                  <a:rPr kumimoji="1" lang="zh-CN" altLang="en-US" dirty="0" smtClean="0"/>
                  <a:t>：若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kumimoji="1" lang="zh-CN" altLang="en-US" dirty="0" smtClean="0"/>
                  <a:t>是无限循环群的生成元，则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也是该无限循环群的生成元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证明：设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|"/>
                            <m:endChr m:val=""/>
                            <m:ctrlPr>
                              <a:rPr kumimoji="1" lang="hr-HR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𝐺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令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=−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 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𝑝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故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05" t="-534" r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8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无限循环群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定理</a:t>
                </a:r>
                <a:r>
                  <a:rPr kumimoji="1" lang="en-US" altLang="zh-CN" dirty="0" smtClean="0"/>
                  <a:t>4</a:t>
                </a:r>
                <a:r>
                  <a:rPr kumimoji="1" lang="zh-CN" altLang="en-US" dirty="0" smtClean="0"/>
                  <a:t>：无限循环群有且仅有两个生成元</a:t>
                </a:r>
                <a:endParaRPr kumimoji="1" lang="en-US" altLang="zh-CN" dirty="0" smtClean="0"/>
              </a:p>
              <a:p>
                <a:r>
                  <a:rPr kumimoji="1" lang="zh-CN" altLang="en-US" dirty="0" smtClean="0"/>
                  <a:t>证明：</a:t>
                </a:r>
                <a14:m>
                  <m:oMath xmlns:m="http://schemas.openxmlformats.org/officeDocument/2006/math">
                    <m:r>
                      <a:rPr kumimoji="1" lang="zh-CN" altLang="en-US" b="0" i="1" dirty="0" smtClean="0">
                        <a:latin typeface="Cambria Math" charset="0"/>
                      </a:rPr>
                      <m:t>设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𝐺</m:t>
                    </m:r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dirty="0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kumimoji="1" lang="en-US" altLang="zh-CN" b="0" i="1" dirty="0" smtClean="0">
                            <a:latin typeface="Cambria Math" charset="0"/>
                          </a:rPr>
                          <m:t>𝑎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𝐺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𝑍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若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kumimoji="1" lang="zh-CN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亦为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𝐺</m:t>
                    </m:r>
                    <m:r>
                      <a:rPr kumimoji="1"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kumimoji="1" lang="zh-CN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生成元</m:t>
                    </m:r>
                    <m:r>
                      <a:rPr kumimoji="1"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，则∃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𝑍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,故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𝑚</m:t>
                            </m:r>
                          </m:sup>
                        </m:s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𝑚𝑡</m:t>
                        </m:r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 ∵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=∞,</m:t>
                    </m:r>
                    <m:r>
                      <a:rPr kumimoji="1"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∴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𝑚𝑡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−1=0 ⇒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=1⋁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=−1. ∴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𝑎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⋁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p>
                        <m:r>
                          <a:rPr kumimoji="1"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r>
                      <a:rPr kumimoji="1"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705" t="-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3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731</TotalTime>
  <Words>439</Words>
  <Application>Microsoft Macintosh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Cambria Math</vt:lpstr>
      <vt:lpstr>Tw Cen MT</vt:lpstr>
      <vt:lpstr>宋体</vt:lpstr>
      <vt:lpstr>Arial</vt:lpstr>
      <vt:lpstr>水滴</vt:lpstr>
      <vt:lpstr>循环群的生成元</vt:lpstr>
      <vt:lpstr>循环群的非单位元都是生成元吗？</vt:lpstr>
      <vt:lpstr>循环群与生成元的关系</vt:lpstr>
      <vt:lpstr>有限循环群</vt:lpstr>
      <vt:lpstr>有限循环群</vt:lpstr>
      <vt:lpstr>无限循环群</vt:lpstr>
      <vt:lpstr>无限循环群</vt:lpstr>
      <vt:lpstr>Q&amp;A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循环群的生成元</dc:title>
  <dc:creator>Nathaniel Wei</dc:creator>
  <cp:lastModifiedBy>Nathaniel Wei</cp:lastModifiedBy>
  <cp:revision>9</cp:revision>
  <dcterms:created xsi:type="dcterms:W3CDTF">2017-02-28T13:52:18Z</dcterms:created>
  <dcterms:modified xsi:type="dcterms:W3CDTF">2017-03-01T02:14:19Z</dcterms:modified>
</cp:coreProperties>
</file>