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71144" autoAdjust="0"/>
  </p:normalViewPr>
  <p:slideViewPr>
    <p:cSldViewPr snapToGrid="0">
      <p:cViewPr varScale="1">
        <p:scale>
          <a:sx n="48" d="100"/>
          <a:sy n="48" d="100"/>
        </p:scale>
        <p:origin x="1364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86A49-097E-4C5F-B460-6B5C3E0EF4D2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1BFD2-2386-4DE4-A435-213BD9C14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489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不知道怎么开始讲，就先举几个计数的例子；例子很简单所以就直接放答案了。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1BFD2-2386-4DE4-A435-213BD9C149F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457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、每个球有</a:t>
            </a:r>
            <a:r>
              <a:rPr lang="en-US" altLang="zh-CN" dirty="0"/>
              <a:t>m</a:t>
            </a:r>
            <a:r>
              <a:rPr lang="zh-CN" altLang="en-US" dirty="0"/>
              <a:t>种选择，一共</a:t>
            </a:r>
            <a:r>
              <a:rPr lang="en-US" altLang="zh-CN" dirty="0"/>
              <a:t>n</a:t>
            </a:r>
            <a:r>
              <a:rPr lang="zh-CN" altLang="en-US" dirty="0"/>
              <a:t>个球，乘法原理；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、用陶老师讲的</a:t>
            </a:r>
            <a:r>
              <a:rPr lang="en-US" altLang="zh-CN" dirty="0"/>
              <a:t>list</a:t>
            </a:r>
            <a:r>
              <a:rPr lang="zh-CN" altLang="en-US" dirty="0"/>
              <a:t>做，</a:t>
            </a:r>
            <a:r>
              <a:rPr lang="en-US" altLang="zh-CN" dirty="0"/>
              <a:t>list</a:t>
            </a:r>
            <a:r>
              <a:rPr lang="zh-CN" altLang="en-US" dirty="0"/>
              <a:t>的长度</a:t>
            </a:r>
            <a:r>
              <a:rPr lang="en-US" altLang="zh-CN" dirty="0"/>
              <a:t>m</a:t>
            </a:r>
            <a:r>
              <a:rPr lang="zh-CN" altLang="en-US" dirty="0"/>
              <a:t>相当于球的个数</a:t>
            </a:r>
            <a:r>
              <a:rPr lang="en-US" altLang="zh-CN" dirty="0"/>
              <a:t>n</a:t>
            </a:r>
            <a:r>
              <a:rPr lang="zh-CN" altLang="en-US" dirty="0"/>
              <a:t>，对于第</a:t>
            </a:r>
            <a:r>
              <a:rPr lang="en-US" altLang="zh-CN" dirty="0"/>
              <a:t>j</a:t>
            </a:r>
            <a:r>
              <a:rPr lang="zh-CN" altLang="en-US" dirty="0"/>
              <a:t>个球，有</a:t>
            </a:r>
            <a:r>
              <a:rPr lang="en-US" altLang="zh-CN" dirty="0"/>
              <a:t>(m-j+1)</a:t>
            </a:r>
            <a:r>
              <a:rPr lang="zh-CN" altLang="en-US" dirty="0"/>
              <a:t>种选择，然后累乘；降幂；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、将</a:t>
            </a:r>
            <a:r>
              <a:rPr lang="en-US" altLang="zh-CN" dirty="0"/>
              <a:t>n</a:t>
            </a:r>
            <a:r>
              <a:rPr lang="zh-CN" altLang="en-US" dirty="0"/>
              <a:t>个球视为一个集合，分成</a:t>
            </a:r>
            <a:r>
              <a:rPr lang="en-US" altLang="zh-CN" dirty="0"/>
              <a:t>m</a:t>
            </a:r>
            <a:r>
              <a:rPr lang="zh-CN" altLang="en-US" dirty="0"/>
              <a:t>个</a:t>
            </a:r>
            <a:r>
              <a:rPr lang="en-US" altLang="zh-CN" dirty="0"/>
              <a:t>blocks</a:t>
            </a:r>
            <a:r>
              <a:rPr lang="zh-CN" altLang="en-US" dirty="0"/>
              <a:t>，</a:t>
            </a:r>
            <a:r>
              <a:rPr lang="en-US" altLang="zh-CN" dirty="0"/>
              <a:t>S(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  <a:r>
              <a:rPr lang="zh-CN" altLang="en-US" dirty="0"/>
              <a:t>，放入</a:t>
            </a:r>
            <a:r>
              <a:rPr lang="en-US" altLang="zh-CN" dirty="0"/>
              <a:t>m</a:t>
            </a:r>
            <a:r>
              <a:rPr lang="zh-CN" altLang="en-US" dirty="0"/>
              <a:t>个排列的盒子中，对于某一种分法分出的</a:t>
            </a:r>
            <a:r>
              <a:rPr lang="en-US" altLang="zh-CN" dirty="0"/>
              <a:t>blocks</a:t>
            </a:r>
            <a:r>
              <a:rPr lang="zh-CN" altLang="en-US" dirty="0"/>
              <a:t>我们有</a:t>
            </a:r>
            <a:r>
              <a:rPr lang="en-US" altLang="zh-CN" dirty="0"/>
              <a:t>m!</a:t>
            </a:r>
            <a:r>
              <a:rPr lang="zh-CN" altLang="en-US" dirty="0"/>
              <a:t>种放法放入盒子中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1BFD2-2386-4DE4-A435-213BD9C149F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242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将这个具体问题抽象化，把球看成是一个势为</a:t>
            </a:r>
            <a:r>
              <a:rPr lang="en-US" altLang="zh-CN" dirty="0"/>
              <a:t>n</a:t>
            </a:r>
            <a:r>
              <a:rPr lang="zh-CN" altLang="en-US" dirty="0"/>
              <a:t>的集合</a:t>
            </a:r>
            <a:r>
              <a:rPr lang="en-US" altLang="zh-CN" dirty="0"/>
              <a:t>N</a:t>
            </a:r>
            <a:r>
              <a:rPr lang="zh-CN" altLang="en-US" dirty="0"/>
              <a:t>，盒子看成是势为</a:t>
            </a:r>
            <a:r>
              <a:rPr lang="en-US" altLang="zh-CN" dirty="0"/>
              <a:t>m</a:t>
            </a:r>
            <a:r>
              <a:rPr lang="zh-CN" altLang="en-US" dirty="0"/>
              <a:t>的集合</a:t>
            </a:r>
            <a:r>
              <a:rPr lang="en-US" altLang="zh-CN" dirty="0"/>
              <a:t>M</a:t>
            </a:r>
            <a:r>
              <a:rPr lang="zh-CN" altLang="en-US" dirty="0"/>
              <a:t>，球放入盒子的过程视为</a:t>
            </a:r>
            <a:r>
              <a:rPr lang="en-US" altLang="zh-CN" dirty="0"/>
              <a:t>N</a:t>
            </a:r>
            <a:r>
              <a:rPr lang="zh-CN" altLang="en-US" dirty="0"/>
              <a:t>到</a:t>
            </a:r>
            <a:r>
              <a:rPr lang="en-US" altLang="zh-CN" dirty="0"/>
              <a:t>M</a:t>
            </a:r>
            <a:r>
              <a:rPr lang="zh-CN" altLang="en-US" dirty="0"/>
              <a:t>的一个映射</a:t>
            </a:r>
            <a:r>
              <a:rPr lang="en-US" altLang="zh-CN" dirty="0"/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三种不同限制条件的函数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球跟盒子有相同和不同之分，所以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M</a:t>
            </a:r>
            <a:r>
              <a:rPr lang="zh-CN" altLang="en-US" dirty="0"/>
              <a:t>分别有两种限制，两两组合四种，构成</a:t>
            </a:r>
            <a:r>
              <a:rPr lang="en-US" altLang="zh-CN" dirty="0"/>
              <a:t>12</a:t>
            </a:r>
            <a:r>
              <a:rPr lang="zh-CN" altLang="en-US" dirty="0"/>
              <a:t>种类型的计数问题，称之为</a:t>
            </a:r>
            <a:r>
              <a:rPr lang="en-US" altLang="zh-CN" dirty="0"/>
              <a:t>twelvefold way;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1BFD2-2386-4DE4-A435-213BD9C149F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526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Emmm</a:t>
            </a:r>
            <a:r>
              <a:rPr lang="zh-CN" altLang="en-US" dirty="0"/>
              <a:t>这是</a:t>
            </a:r>
            <a:r>
              <a:rPr lang="en-US" altLang="zh-CN" dirty="0" err="1"/>
              <a:t>weki</a:t>
            </a:r>
            <a:r>
              <a:rPr lang="zh-CN" altLang="en-US" dirty="0"/>
              <a:t>给的</a:t>
            </a:r>
            <a:r>
              <a:rPr lang="en-US" altLang="zh-CN" dirty="0"/>
              <a:t>12</a:t>
            </a:r>
            <a:r>
              <a:rPr lang="zh-CN" altLang="en-US" dirty="0"/>
              <a:t>种问题解法，我们只介绍四种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1BFD2-2386-4DE4-A435-213BD9C149F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180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跟前面一样，只是把集合</a:t>
            </a:r>
            <a:r>
              <a:rPr lang="en-US" altLang="zh-CN" dirty="0"/>
              <a:t>M</a:t>
            </a:r>
            <a:r>
              <a:rPr lang="zh-CN" altLang="en-US" dirty="0"/>
              <a:t>换成</a:t>
            </a:r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1BFD2-2386-4DE4-A435-213BD9C149F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168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Function</a:t>
            </a:r>
            <a:r>
              <a:rPr lang="zh-CN" altLang="en-US" dirty="0"/>
              <a:t>为</a:t>
            </a:r>
            <a:r>
              <a:rPr lang="en-US" altLang="zh-CN" dirty="0"/>
              <a:t>arbitrary</a:t>
            </a:r>
            <a:r>
              <a:rPr lang="zh-CN" altLang="en-US" dirty="0"/>
              <a:t>，即满足</a:t>
            </a:r>
            <a:r>
              <a:rPr lang="en-US" altLang="zh-CN" dirty="0"/>
              <a:t>well-defined</a:t>
            </a:r>
            <a:r>
              <a:rPr lang="zh-CN" altLang="en-US" dirty="0"/>
              <a:t>的任意函数，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未加说明为</a:t>
            </a:r>
            <a:r>
              <a:rPr lang="en-US" altLang="zh-CN" dirty="0"/>
              <a:t>distinguishable</a:t>
            </a:r>
          </a:p>
          <a:p>
            <a:r>
              <a:rPr lang="zh-CN" altLang="en-US" dirty="0"/>
              <a:t>与第一个例子类似，</a:t>
            </a:r>
            <a:r>
              <a:rPr lang="en-US" altLang="zh-CN" dirty="0"/>
              <a:t>N</a:t>
            </a:r>
            <a:r>
              <a:rPr lang="zh-CN" altLang="en-US" dirty="0"/>
              <a:t>中的每个元素映射到</a:t>
            </a:r>
            <a:r>
              <a:rPr lang="en-US" altLang="zh-CN" dirty="0"/>
              <a:t>X</a:t>
            </a:r>
            <a:r>
              <a:rPr lang="zh-CN" altLang="en-US" dirty="0"/>
              <a:t>中有</a:t>
            </a:r>
            <a:r>
              <a:rPr lang="en-US" altLang="zh-CN" dirty="0"/>
              <a:t>x</a:t>
            </a:r>
            <a:r>
              <a:rPr lang="zh-CN" altLang="en-US" dirty="0"/>
              <a:t>种选择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1BFD2-2386-4DE4-A435-213BD9C149F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850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相当于把球放在盒子里，每个盒子最多装一个球</a:t>
            </a:r>
            <a:endParaRPr lang="en-US" altLang="zh-CN" dirty="0"/>
          </a:p>
          <a:p>
            <a:r>
              <a:rPr lang="zh-CN" altLang="en-US" dirty="0"/>
              <a:t>有个长度为</a:t>
            </a:r>
            <a:r>
              <a:rPr lang="en-US" altLang="zh-CN" dirty="0"/>
              <a:t>n</a:t>
            </a:r>
            <a:r>
              <a:rPr lang="zh-CN" altLang="en-US" dirty="0"/>
              <a:t>的</a:t>
            </a:r>
            <a:r>
              <a:rPr lang="en-US" altLang="zh-CN" dirty="0"/>
              <a:t>list</a:t>
            </a:r>
            <a:r>
              <a:rPr lang="zh-CN" altLang="en-US" dirty="0"/>
              <a:t>，第一个元素取法</a:t>
            </a:r>
            <a:r>
              <a:rPr lang="en-US" altLang="zh-CN" dirty="0"/>
              <a:t>x</a:t>
            </a:r>
            <a:r>
              <a:rPr lang="zh-CN" altLang="en-US" dirty="0"/>
              <a:t>种，第二个元素取法</a:t>
            </a:r>
            <a:r>
              <a:rPr lang="en-US" altLang="zh-CN" dirty="0"/>
              <a:t>(x-1)</a:t>
            </a:r>
            <a:r>
              <a:rPr lang="zh-CN" altLang="en-US" dirty="0"/>
              <a:t>种，第</a:t>
            </a:r>
            <a:r>
              <a:rPr lang="en-US" altLang="zh-CN" dirty="0"/>
              <a:t>j</a:t>
            </a:r>
            <a:r>
              <a:rPr lang="zh-CN" altLang="en-US" dirty="0"/>
              <a:t>个元素有</a:t>
            </a:r>
            <a:r>
              <a:rPr lang="en-US" altLang="zh-CN" dirty="0"/>
              <a:t>(x-j+1)</a:t>
            </a:r>
            <a:r>
              <a:rPr lang="zh-CN" altLang="en-US" dirty="0"/>
              <a:t>种取法，所以累乘起来就是</a:t>
            </a:r>
            <a:r>
              <a:rPr lang="en-US" altLang="zh-CN" dirty="0"/>
              <a:t>x</a:t>
            </a:r>
            <a:r>
              <a:rPr lang="zh-CN" altLang="en-US" dirty="0"/>
              <a:t>的降</a:t>
            </a:r>
            <a:r>
              <a:rPr lang="en-US" altLang="zh-CN" dirty="0"/>
              <a:t>n</a:t>
            </a:r>
            <a:r>
              <a:rPr lang="zh-CN" altLang="en-US" dirty="0"/>
              <a:t>次幂。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1BFD2-2386-4DE4-A435-213BD9C149F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415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等价于</a:t>
                </a:r>
                <a:r>
                  <a:rPr lang="en-US" altLang="zh-CN" dirty="0"/>
                  <a:t>choose n elements from X</a:t>
                </a:r>
              </a:p>
              <a:p>
                <a:r>
                  <a:rPr lang="zh-CN" altLang="en-US" dirty="0"/>
                  <a:t>如果考虑排列有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+1)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种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选取的元素共有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！种排列方式</a:t>
                </a:r>
                <a:endParaRPr lang="en-US" altLang="zh-CN" dirty="0"/>
              </a:p>
              <a:p>
                <a:r>
                  <a:rPr lang="zh-CN" altLang="en-US" dirty="0"/>
                  <a:t>所以一共有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如果考虑排列有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𝑥(𝑥−1)(𝑥−2)…(𝑥−𝑛+1)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种</a:t>
                </a:r>
                <a:endParaRPr lang="en-US" altLang="zh-CN" dirty="0"/>
              </a:p>
              <a:p>
                <a:r>
                  <a:rPr lang="zh-CN" altLang="en-US" dirty="0"/>
                  <a:t>选取的元素共有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！种排列方式</a:t>
                </a:r>
                <a:endParaRPr lang="en-US" altLang="zh-CN" dirty="0"/>
              </a:p>
              <a:p>
                <a:r>
                  <a:rPr lang="zh-CN" altLang="en-US" dirty="0"/>
                  <a:t>所以一共有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1BFD2-2386-4DE4-A435-213BD9C149F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082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就是书上的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multisets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 </a:t>
            </a:r>
            <a:r>
              <a:rPr lang="en-US" altLang="zh-CN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elements,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因为可重复，所以取一个后可以再补一个，最后一个不用补，可等价视为在（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x+n-1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）个元素中取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个元素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书上讲的有点迷，不太好理解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1BFD2-2386-4DE4-A435-213BD9C149F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754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D8835-2691-4D12-BB6D-55112D70A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C95FF9-3FB8-475B-B6D8-007440A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F81225-AAC5-479F-877A-CC326C75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98A8-BC74-4AA0-A633-9F0E5F18520F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F6982-A8ED-41AA-A845-75BFBAC68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7F7CAE-CF50-4E1E-81EF-B5614B05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3C91-9A1D-43A9-BA26-60D99F89A1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20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CBEE0-0B8F-4AEF-91A4-9AC8FF1E0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0B76EC-3C8C-4A97-A6C6-5406C7CC9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7588EB-E391-478C-83EA-C50DD4CB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98A8-BC74-4AA0-A633-9F0E5F18520F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485E6-0A06-4CEE-A228-D7CC8784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2C6E86-18EB-4F61-9376-7190485F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3C91-9A1D-43A9-BA26-60D99F89A1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33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3D74F5-3CA2-4ADC-82C8-9F4FE1411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23D8AA-7C20-4525-9DC2-27888A118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CFA10C-88F2-469A-BD33-0279B661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98A8-BC74-4AA0-A633-9F0E5F18520F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F33D0-2A01-4976-8DCE-E338CB52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D07520-54D0-49DD-9D33-1C62DC74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3C91-9A1D-43A9-BA26-60D99F89A1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48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7D87D-93B5-430D-8CBF-D6513D4E0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A1DA4A-F32E-42B9-915C-134E3348E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444196-CF72-4278-9121-6F4DD9EE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98A8-BC74-4AA0-A633-9F0E5F18520F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7DB365-34F1-4590-8F32-369D709A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B81E0-B4DF-4DFA-8B1C-006CCAE9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3C91-9A1D-43A9-BA26-60D99F89A1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00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7660E-7EC4-4039-8757-6AA3BD82A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B1E534-9B04-44A3-8BEF-DFF514982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6C834-C220-4C49-A949-8352E604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98A8-BC74-4AA0-A633-9F0E5F18520F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5C0BAD-F31D-46DC-8704-0EBEEA9F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F967DD-4CC9-4A5F-A971-D0A2953DF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3C91-9A1D-43A9-BA26-60D99F89A1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20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28835-F399-40C2-B486-B2C0C05D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7C037-4989-4631-B475-5404F17AC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DD4B01-2469-4167-845A-59BB68BFF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6D02DF-75F9-4F41-B09B-BB09414DE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98A8-BC74-4AA0-A633-9F0E5F18520F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413061-10AE-4558-8A15-450E004B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688899-D95E-4902-A358-EEB0B1A6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3C91-9A1D-43A9-BA26-60D99F89A1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7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5A908-489B-4CD3-BC44-0CE99AC6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4F9727-94CF-4491-AC4E-09CB10F18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60B38D-48C1-4358-82B9-79C9580A7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64086A-6B3C-47F6-9D7E-64C93E345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B28A54-DF22-4AB5-90F0-9BF4B34E6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9C235A-1B7A-43C3-8FB8-20E7EEAD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98A8-BC74-4AA0-A633-9F0E5F18520F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B14442-5967-479F-A1FE-7D43B985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B8455A-42A1-4CB8-86D4-A8A604D1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3C91-9A1D-43A9-BA26-60D99F89A1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09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9D36C-BEAF-444B-8FF8-3603E1833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8EE74F-C31C-4A2C-804E-F7D40697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98A8-BC74-4AA0-A633-9F0E5F18520F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E730A8-7317-439A-9546-93BB8370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CC9EDF-4264-4F03-A7C2-D71FCE54A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3C91-9A1D-43A9-BA26-60D99F89A1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94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DCE1F3-7030-4BD0-8419-829AED95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98A8-BC74-4AA0-A633-9F0E5F18520F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C6710C-5A16-408E-A376-CC193011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9041C3-958A-423B-BBC4-67C22D9AB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3C91-9A1D-43A9-BA26-60D99F89A1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79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C7C8E-D8B1-49E2-B075-39DA1732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57C4CC-34C7-475F-8AAC-806FA444A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AD195C-E914-4789-8139-D467F76DC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8EE1CD-96AF-4B06-BA5B-BC919BFCB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98A8-BC74-4AA0-A633-9F0E5F18520F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36B8DA-3DDB-4ED8-AD76-56452E8E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33B901-9490-420B-BF29-15BAF47C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3C91-9A1D-43A9-BA26-60D99F89A1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34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B36C2-019A-49FB-9305-5FB03359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C87C95-EE06-43CA-963E-D445FBF7C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FB65D4-3933-4132-BFC8-25CCA1084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967508-0115-4764-969B-CDA930AA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98A8-BC74-4AA0-A633-9F0E5F18520F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5969AB-3857-4CDD-B7A5-F3EF4B0A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C69CB2-DF2C-4EBD-8D89-15E7CAD3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3C91-9A1D-43A9-BA26-60D99F89A1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82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1DA815-E43F-457A-AE8F-04990E2DD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EFAEBA-B0E4-463F-9BB1-4B76E747D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EAD13E-2FE0-48E3-8EEC-04B909AB1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798A8-BC74-4AA0-A633-9F0E5F18520F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6ECA0-BB9F-4FBE-8A1B-681F78C7F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C07E47-4D40-40AE-A982-32610352E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93C91-9A1D-43A9-BA26-60D99F89A1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04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8179A-9C3F-4033-A4B2-DA2DE22B4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406400"/>
            <a:ext cx="9144000" cy="2387600"/>
          </a:xfrm>
        </p:spPr>
        <p:txBody>
          <a:bodyPr/>
          <a:lstStyle/>
          <a:p>
            <a:r>
              <a:rPr lang="en-US" altLang="zh-CN" dirty="0">
                <a:latin typeface="Arial Rounded MT Bold" panose="020F0704030504030204" pitchFamily="34" charset="0"/>
              </a:rPr>
              <a:t>Twelvefold way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C40066-E0A7-4F6D-B884-E032C9D343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何伟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171240537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7952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1D4F9-36D3-4DC1-8BD7-0E6247D00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Functions from </a:t>
            </a:r>
            <a:r>
              <a:rPr lang="en-US" altLang="zh-CN" b="1" i="1" dirty="0"/>
              <a:t>N</a:t>
            </a:r>
            <a:r>
              <a:rPr lang="en-US" altLang="zh-CN" b="1" dirty="0"/>
              <a:t> to </a:t>
            </a:r>
            <a:r>
              <a:rPr lang="en-US" altLang="zh-CN" b="1" i="1" dirty="0"/>
              <a:t>X</a:t>
            </a:r>
            <a:r>
              <a:rPr lang="en-US" altLang="zh-CN" b="1" dirty="0"/>
              <a:t>, up to a permutation of </a:t>
            </a:r>
            <a:r>
              <a:rPr lang="en-US" altLang="zh-CN" b="1" i="1" dirty="0"/>
              <a:t>N</a:t>
            </a:r>
            <a:br>
              <a:rPr lang="en-US" altLang="zh-CN" b="1" dirty="0"/>
            </a:br>
            <a:endParaRPr lang="zh-CN" altLang="en-US" b="1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3D7C706-804C-4BE2-A6E4-E4C2D96A45A5}"/>
              </a:ext>
            </a:extLst>
          </p:cNvPr>
          <p:cNvGrpSpPr/>
          <p:nvPr/>
        </p:nvGrpSpPr>
        <p:grpSpPr>
          <a:xfrm>
            <a:off x="1762539" y="2236307"/>
            <a:ext cx="9250018" cy="1832110"/>
            <a:chOff x="1762539" y="2236307"/>
            <a:chExt cx="9250018" cy="1832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7A4457D7-D290-491A-B73B-8636B1AD9891}"/>
                    </a:ext>
                  </a:extLst>
                </p:cNvPr>
                <p:cNvSpPr/>
                <p:nvPr/>
              </p:nvSpPr>
              <p:spPr>
                <a:xfrm>
                  <a:off x="2154075" y="2236307"/>
                  <a:ext cx="8742201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  <m:d>
                          <m:d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d>
                          <m:d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7A4457D7-D290-491A-B73B-8636B1AD98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4075" y="2236307"/>
                  <a:ext cx="8742201" cy="70788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E024C100-7503-4B9B-B493-359951E02B49}"/>
                    </a:ext>
                  </a:extLst>
                </p:cNvPr>
                <p:cNvSpPr/>
                <p:nvPr/>
              </p:nvSpPr>
              <p:spPr>
                <a:xfrm>
                  <a:off x="5559199" y="3360531"/>
                  <a:ext cx="775340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!</m:t>
                        </m:r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E024C100-7503-4B9B-B493-359951E02B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9199" y="3360531"/>
                  <a:ext cx="775340" cy="70788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60D764F-5596-4BDC-81CB-010811335D97}"/>
                </a:ext>
              </a:extLst>
            </p:cNvPr>
            <p:cNvCxnSpPr>
              <a:cxnSpLocks/>
            </p:cNvCxnSpPr>
            <p:nvPr/>
          </p:nvCxnSpPr>
          <p:spPr>
            <a:xfrm>
              <a:off x="1762539" y="3167270"/>
              <a:ext cx="925001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751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29D28-37BA-4043-9B55-19544B2F7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3748" y="2024408"/>
            <a:ext cx="6781800" cy="2269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8800" dirty="0">
                <a:latin typeface="Arial Rounded MT Bold" panose="020F070403050403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54852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s2.bdstatic.com/70cFvnSh_Q1YnxGkpoWK1HF6hhy/it/u=3969911272,4255037612&amp;fm=27&amp;gp=0.jpg">
            <a:extLst>
              <a:ext uri="{FF2B5EF4-FFF2-40B4-BE49-F238E27FC236}">
                <a16:creationId xmlns:a16="http://schemas.microsoft.com/office/drawing/2014/main" id="{DC122134-9E95-4C6E-9599-831EC9E61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530" y="1070610"/>
            <a:ext cx="37719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1A6A2AA-22E0-4698-9C7A-8117F0F2395C}"/>
              </a:ext>
            </a:extLst>
          </p:cNvPr>
          <p:cNvSpPr txBox="1"/>
          <p:nvPr/>
        </p:nvSpPr>
        <p:spPr>
          <a:xfrm>
            <a:off x="7857292" y="1950720"/>
            <a:ext cx="677108" cy="25908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举几个栗子</a:t>
            </a:r>
          </a:p>
        </p:txBody>
      </p:sp>
    </p:spTree>
    <p:extLst>
      <p:ext uri="{BB962C8B-B14F-4D97-AF65-F5344CB8AC3E}">
        <p14:creationId xmlns:p14="http://schemas.microsoft.com/office/powerpoint/2010/main" val="23285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D4146A8-D7F2-46A8-9BD1-A1430196F7A5}"/>
              </a:ext>
            </a:extLst>
          </p:cNvPr>
          <p:cNvSpPr txBox="1"/>
          <p:nvPr/>
        </p:nvSpPr>
        <p:spPr>
          <a:xfrm>
            <a:off x="1198880" y="447040"/>
            <a:ext cx="7826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假设我们有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个不同球，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个不同盒子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581623-86BE-4000-A813-4F3A3761C6EC}"/>
              </a:ext>
            </a:extLst>
          </p:cNvPr>
          <p:cNvSpPr txBox="1"/>
          <p:nvPr/>
        </p:nvSpPr>
        <p:spPr>
          <a:xfrm>
            <a:off x="1442720" y="1341120"/>
            <a:ext cx="828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、随便放，每个盒子可以容纳足够的球，不需要所有盒子都一定放满；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8FE1683-CBD5-480E-BDD7-83C03A2E3145}"/>
                  </a:ext>
                </a:extLst>
              </p:cNvPr>
              <p:cNvSpPr txBox="1"/>
              <p:nvPr/>
            </p:nvSpPr>
            <p:spPr>
              <a:xfrm>
                <a:off x="4772507" y="1942812"/>
                <a:ext cx="15657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8FE1683-CBD5-480E-BDD7-83C03A2E3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507" y="1942812"/>
                <a:ext cx="156575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A5ACAE65-FEA0-4042-885F-173F04E3F31D}"/>
              </a:ext>
            </a:extLst>
          </p:cNvPr>
          <p:cNvSpPr txBox="1"/>
          <p:nvPr/>
        </p:nvSpPr>
        <p:spPr>
          <a:xfrm>
            <a:off x="1442720" y="2696865"/>
            <a:ext cx="7260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、假设盒子的个数不小于球的个数，每个盒子至多装一个球；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A10820-9B17-414B-BE71-8C069FDF6B93}"/>
              </a:ext>
            </a:extLst>
          </p:cNvPr>
          <p:cNvSpPr txBox="1"/>
          <p:nvPr/>
        </p:nvSpPr>
        <p:spPr>
          <a:xfrm>
            <a:off x="1442720" y="4271376"/>
            <a:ext cx="775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、假设球的个数不小于盒子的个数，要求每个盒子至少装一个球；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014498C-6127-4E5B-A80D-FBA47FB272E0}"/>
                  </a:ext>
                </a:extLst>
              </p:cNvPr>
              <p:cNvSpPr txBox="1"/>
              <p:nvPr/>
            </p:nvSpPr>
            <p:spPr>
              <a:xfrm>
                <a:off x="4876386" y="3298557"/>
                <a:ext cx="146187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014498C-6127-4E5B-A80D-FBA47FB27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386" y="3298557"/>
                <a:ext cx="1461875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B1CD94A-89C3-4684-9C96-3B7B445AC840}"/>
                  </a:ext>
                </a:extLst>
              </p:cNvPr>
              <p:cNvSpPr txBox="1"/>
              <p:nvPr/>
            </p:nvSpPr>
            <p:spPr>
              <a:xfrm>
                <a:off x="4772507" y="4875493"/>
                <a:ext cx="1503360" cy="9703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!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B1CD94A-89C3-4684-9C96-3B7B445AC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507" y="4875493"/>
                <a:ext cx="1503360" cy="9703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49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BF42D98-4D15-4D30-8B2D-4B0212366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1" y="503582"/>
            <a:ext cx="9243391" cy="35625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CE0846-E59F-458E-8255-7B80D81254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5020"/>
            <a:ext cx="11595652" cy="68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5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0CD02C-8B54-4A2A-9A99-AF03CC186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539"/>
            <a:ext cx="12192000" cy="591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7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F7D650-D215-4951-8DAC-931510C23E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1830" y="2627312"/>
                <a:ext cx="10068339" cy="160337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en-US" sz="4800" dirty="0"/>
                  <a:t>假设集合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4800" i="1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zh-CN" altLang="en-US" sz="4800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4800" dirty="0"/>
                  <a:t>势为</a:t>
                </a:r>
                <a:r>
                  <a:rPr lang="en-US" altLang="zh-CN" sz="4800" dirty="0"/>
                  <a:t>n</a:t>
                </a:r>
                <a:r>
                  <a:rPr lang="zh-CN" altLang="en-US" sz="4800" dirty="0"/>
                  <a:t>，集合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4800" i="1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zh-CN" altLang="en-US" sz="4800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4800" dirty="0"/>
                  <a:t>势为</a:t>
                </a:r>
                <a:r>
                  <a:rPr lang="en-US" altLang="zh-CN" sz="4800" dirty="0"/>
                  <a:t>x</a:t>
                </a:r>
                <a:r>
                  <a:rPr lang="zh-CN" altLang="en-US" sz="4800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F7D650-D215-4951-8DAC-931510C23E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1830" y="2627312"/>
                <a:ext cx="10068339" cy="1603375"/>
              </a:xfrm>
              <a:blipFill>
                <a:blip r:embed="rId3"/>
                <a:stretch>
                  <a:fillRect l="-2421" t="-12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838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B964C7E-D330-4245-BDFC-EBDE5BECD3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b="1" dirty="0"/>
                  <a:t>Functions from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altLang="zh-CN" b="1" dirty="0"/>
                  <a:t> to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B964C7E-D330-4245-BDFC-EBDE5BECD3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775DEA-64EB-4330-A206-2DC64D6F93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2008741"/>
                <a:ext cx="10240617" cy="173831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元素从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映射</m:t>
                    </m:r>
                  </m:oMath>
                </a14:m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函数为任意的良定义函数。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dirty="0"/>
                  <a:t>的每个元素都有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种选法对应到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dirty="0"/>
                  <a:t>的元素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775DEA-64EB-4330-A206-2DC64D6F93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008741"/>
                <a:ext cx="10240617" cy="1738312"/>
              </a:xfrm>
              <a:blipFill>
                <a:blip r:embed="rId4"/>
                <a:stretch>
                  <a:fillRect l="-1190" t="-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936EB85-334A-4856-80B0-5F33640F1FB9}"/>
                  </a:ext>
                </a:extLst>
              </p:cNvPr>
              <p:cNvSpPr/>
              <p:nvPr/>
            </p:nvSpPr>
            <p:spPr>
              <a:xfrm>
                <a:off x="2759637" y="3747053"/>
                <a:ext cx="3129639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6000" dirty="0"/>
                  <a:t>SUM=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6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6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6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60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936EB85-334A-4856-80B0-5F33640F1F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637" y="3747053"/>
                <a:ext cx="3129639" cy="1015663"/>
              </a:xfrm>
              <a:prstGeom prst="rect">
                <a:avLst/>
              </a:prstGeom>
              <a:blipFill>
                <a:blip r:embed="rId5"/>
                <a:stretch>
                  <a:fillRect l="-11891" t="-18675" b="-40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68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C36F826-4EBC-4CD3-8F29-AE0A727B17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b="1" dirty="0"/>
                  <a:t>Injective functions from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altLang="zh-CN" b="1" dirty="0"/>
                  <a:t> to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C36F826-4EBC-4CD3-8F29-AE0A727B1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200F60-DA5F-407E-8F3D-AB660F2CA6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76789"/>
                <a:ext cx="10515600" cy="9308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/>
                  <a:t>中找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个元素排列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200F60-DA5F-407E-8F3D-AB660F2CA6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76789"/>
                <a:ext cx="10515600" cy="930827"/>
              </a:xfrm>
              <a:blipFill>
                <a:blip r:embed="rId4"/>
                <a:stretch>
                  <a:fillRect l="-1217" t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67A8A3F-62DE-4B65-B5C1-7C5E3BC29ACA}"/>
                  </a:ext>
                </a:extLst>
              </p:cNvPr>
              <p:cNvSpPr txBox="1"/>
              <p:nvPr/>
            </p:nvSpPr>
            <p:spPr>
              <a:xfrm>
                <a:off x="3472070" y="3593717"/>
                <a:ext cx="374884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0" dirty="0"/>
                  <a:t>SUM=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6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6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6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6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6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sz="6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67A8A3F-62DE-4B65-B5C1-7C5E3BC29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70" y="3593717"/>
                <a:ext cx="3748847" cy="1015663"/>
              </a:xfrm>
              <a:prstGeom prst="rect">
                <a:avLst/>
              </a:prstGeom>
              <a:blipFill>
                <a:blip r:embed="rId5"/>
                <a:stretch>
                  <a:fillRect l="-9919" t="-18675" b="-40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93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BF81A-F777-42AA-A0E4-3A8B561F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4557"/>
            <a:ext cx="12758530" cy="1332879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Injective functions from </a:t>
            </a:r>
            <a:r>
              <a:rPr lang="en-US" altLang="zh-CN" sz="4000" b="1" i="1" dirty="0"/>
              <a:t>N</a:t>
            </a:r>
            <a:r>
              <a:rPr lang="en-US" altLang="zh-CN" sz="4000" b="1" dirty="0"/>
              <a:t> to </a:t>
            </a:r>
            <a:r>
              <a:rPr lang="en-US" altLang="zh-CN" sz="4000" b="1" i="1" dirty="0"/>
              <a:t>X</a:t>
            </a:r>
            <a:r>
              <a:rPr lang="en-US" altLang="zh-CN" sz="4000" b="1" dirty="0"/>
              <a:t>, up to a permutation of </a:t>
            </a:r>
            <a:r>
              <a:rPr lang="en-US" altLang="zh-CN" sz="4000" b="1" i="1" dirty="0"/>
              <a:t>N</a:t>
            </a:r>
            <a:br>
              <a:rPr lang="en-US" altLang="zh-CN" sz="4000" b="1" dirty="0"/>
            </a:br>
            <a:endParaRPr lang="zh-CN" alt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79D683-C24C-4C62-8C6F-3E68C7CA49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66578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等价于从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中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取</m:t>
                    </m:r>
                  </m:oMath>
                </a14:m>
                <a:r>
                  <a:rPr lang="en-US" altLang="zh-CN" dirty="0"/>
                  <a:t>n</a:t>
                </a:r>
                <a:r>
                  <a:rPr lang="zh-CN" altLang="en-US" dirty="0"/>
                  <a:t>个元素，有多少种组合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79D683-C24C-4C62-8C6F-3E68C7CA49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665784"/>
              </a:xfrm>
              <a:blipFill>
                <a:blip r:embed="rId3"/>
                <a:stretch>
                  <a:fillRect l="-1217" t="-1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89E4B8C-DB07-4B54-85C6-26B216049532}"/>
                  </a:ext>
                </a:extLst>
              </p:cNvPr>
              <p:cNvSpPr/>
              <p:nvPr/>
            </p:nvSpPr>
            <p:spPr>
              <a:xfrm>
                <a:off x="1769760" y="2960204"/>
                <a:ext cx="623741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…(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89E4B8C-DB07-4B54-85C6-26B216049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760" y="2960204"/>
                <a:ext cx="623741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831D4CA-27D2-4F98-AD5B-E2CAF26689C0}"/>
                  </a:ext>
                </a:extLst>
              </p:cNvPr>
              <p:cNvSpPr txBox="1"/>
              <p:nvPr/>
            </p:nvSpPr>
            <p:spPr>
              <a:xfrm>
                <a:off x="4530899" y="3620364"/>
                <a:ext cx="7151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831D4CA-27D2-4F98-AD5B-E2CAF2668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899" y="3620364"/>
                <a:ext cx="71513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5DBA5A2-E3C2-4754-85C4-C81B359A4E66}"/>
              </a:ext>
            </a:extLst>
          </p:cNvPr>
          <p:cNvCxnSpPr/>
          <p:nvPr/>
        </p:nvCxnSpPr>
        <p:spPr>
          <a:xfrm>
            <a:off x="1495909" y="3613449"/>
            <a:ext cx="678511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3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612</Words>
  <Application>Microsoft Office PowerPoint</Application>
  <PresentationFormat>宽屏</PresentationFormat>
  <Paragraphs>54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Arial Rounded MT Bold</vt:lpstr>
      <vt:lpstr>Cambria Math</vt:lpstr>
      <vt:lpstr>Office 主题​​</vt:lpstr>
      <vt:lpstr>Twelvefold way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Functions from N to X</vt:lpstr>
      <vt:lpstr>Injective functions from N to X</vt:lpstr>
      <vt:lpstr>Injective functions from N to X, up to a permutation of N </vt:lpstr>
      <vt:lpstr>Functions from N to X, up to a permutation of N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Twelvefold way</dc:title>
  <dc:creator>何伟</dc:creator>
  <cp:lastModifiedBy>何伟</cp:lastModifiedBy>
  <cp:revision>73</cp:revision>
  <dcterms:created xsi:type="dcterms:W3CDTF">2018-03-24T03:24:15Z</dcterms:created>
  <dcterms:modified xsi:type="dcterms:W3CDTF">2018-03-26T05:01:36Z</dcterms:modified>
</cp:coreProperties>
</file>