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7"/>
  </p:notesMasterIdLst>
  <p:sldIdLst>
    <p:sldId id="256" r:id="rId2"/>
    <p:sldId id="278" r:id="rId3"/>
    <p:sldId id="282" r:id="rId4"/>
    <p:sldId id="280" r:id="rId5"/>
    <p:sldId id="279" r:id="rId6"/>
    <p:sldId id="297" r:id="rId7"/>
    <p:sldId id="298" r:id="rId8"/>
    <p:sldId id="301" r:id="rId9"/>
    <p:sldId id="283" r:id="rId10"/>
    <p:sldId id="284" r:id="rId11"/>
    <p:sldId id="302" r:id="rId12"/>
    <p:sldId id="303" r:id="rId13"/>
    <p:sldId id="304" r:id="rId14"/>
    <p:sldId id="299" r:id="rId15"/>
    <p:sldId id="285" r:id="rId16"/>
    <p:sldId id="286" r:id="rId17"/>
    <p:sldId id="287" r:id="rId18"/>
    <p:sldId id="305" r:id="rId19"/>
    <p:sldId id="306" r:id="rId20"/>
    <p:sldId id="289" r:id="rId21"/>
    <p:sldId id="310" r:id="rId22"/>
    <p:sldId id="288" r:id="rId23"/>
    <p:sldId id="312" r:id="rId24"/>
    <p:sldId id="311" r:id="rId25"/>
    <p:sldId id="290" r:id="rId26"/>
    <p:sldId id="308" r:id="rId27"/>
    <p:sldId id="291" r:id="rId28"/>
    <p:sldId id="316" r:id="rId29"/>
    <p:sldId id="292" r:id="rId30"/>
    <p:sldId id="317" r:id="rId31"/>
    <p:sldId id="307" r:id="rId32"/>
    <p:sldId id="319" r:id="rId33"/>
    <p:sldId id="295" r:id="rId34"/>
    <p:sldId id="296" r:id="rId35"/>
    <p:sldId id="309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8" autoAdjust="0"/>
  </p:normalViewPr>
  <p:slideViewPr>
    <p:cSldViewPr>
      <p:cViewPr varScale="1">
        <p:scale>
          <a:sx n="71" d="100"/>
          <a:sy n="71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43C0F8-CEC5-4F70-B31D-A56791713C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87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有限维空间与数量关系的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强有力工具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数字图像处理、计算机图形学、计算几何学、人工智能、网络通信、以及一般的算法设计和分析等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bpi</a:t>
            </a:r>
            <a:r>
              <a:rPr lang="zh-CN" altLang="en-US" dirty="0" smtClean="0"/>
              <a:t>中的元素是向量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中元素在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转换矩阵作用下，变换次序得到的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87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第一行矩阵分解就是高斯消元法；右边</a:t>
            </a:r>
            <a:r>
              <a:rPr lang="en-US" altLang="zh-CN" dirty="0" smtClean="0"/>
              <a:t>U</a:t>
            </a:r>
            <a:r>
              <a:rPr lang="zh-CN" altLang="en-US" dirty="0" smtClean="0"/>
              <a:t>就是消去后的方程系数矩阵，左边的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就是消去时的过程参数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20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252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该页中矩阵的秩如果不满，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的秩也一定不满，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一定不是非奇异的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763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矩阵中的对角线以下元素的值，本质上就是高斯消元法消元时使用的“倍数”，其中涉及到了除法，导致可能的溢出，以及容易被忽略的“大误差”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35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递归，总是开销大的，可以写成循环的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458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控制对角线，控制递归的！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63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做舒尔补的递归的计算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36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384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确保不会选择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为被除数或者一个非常小的数为被除数</a:t>
            </a:r>
            <a:endParaRPr lang="en-US" altLang="zh-CN" dirty="0" smtClean="0"/>
          </a:p>
          <a:p>
            <a:r>
              <a:rPr lang="zh-CN" altLang="en-US" dirty="0" smtClean="0"/>
              <a:t>如果在某列中找不到非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元素，在该次递归运算中，矩阵就不再是非奇异的，会导致此次递归前的</a:t>
            </a:r>
            <a:r>
              <a:rPr lang="en-US" altLang="zh-CN" dirty="0" smtClean="0"/>
              <a:t>k+1</a:t>
            </a:r>
            <a:r>
              <a:rPr lang="zh-CN" altLang="en-US" dirty="0" smtClean="0"/>
              <a:t>矩阵奇异，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最终导致</a:t>
            </a:r>
            <a:r>
              <a:rPr lang="en-US" altLang="zh-CN" dirty="0" smtClean="0"/>
              <a:t>A</a:t>
            </a:r>
            <a:r>
              <a:rPr lang="zh-CN" altLang="en-US" dirty="0" smtClean="0"/>
              <a:t>奇异。有矛盾。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73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Cramer’s rule:</a:t>
            </a:r>
            <a:r>
              <a:rPr lang="zh-CN" altLang="en-US" dirty="0" smtClean="0"/>
              <a:t>如果线性方程组的系数行列式不为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，方程有唯一解。</a:t>
            </a:r>
            <a:endParaRPr lang="en-US" altLang="zh-CN" dirty="0" smtClean="0"/>
          </a:p>
          <a:p>
            <a:r>
              <a:rPr lang="zh-CN" altLang="en-US" dirty="0" smtClean="0"/>
              <a:t>系数方阵的逆：伴随矩阵处以系数行列式的值</a:t>
            </a:r>
            <a:endParaRPr lang="en-US" altLang="zh-CN" dirty="0" smtClean="0"/>
          </a:p>
          <a:p>
            <a:r>
              <a:rPr lang="zh-CN" altLang="en-US" dirty="0" smtClean="0"/>
              <a:t>伴随矩阵：代数余子式矩阵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06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156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：第一行的第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列为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，第一列的第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，其它主对角线元素（除</a:t>
            </a:r>
            <a:r>
              <a:rPr lang="en-US" altLang="zh-CN" dirty="0" smtClean="0"/>
              <a:t>1,1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k,k</a:t>
            </a:r>
            <a:r>
              <a:rPr lang="zh-CN" altLang="en-US" dirty="0" smtClean="0"/>
              <a:t>外）为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其它为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我们需要将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综合起来！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：第一行的第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列为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，第一列的第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，其它主对角线元素（除</a:t>
            </a:r>
            <a:r>
              <a:rPr lang="en-US" altLang="zh-CN" dirty="0" smtClean="0"/>
              <a:t>1,1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k,k</a:t>
            </a:r>
            <a:r>
              <a:rPr lang="zh-CN" altLang="en-US" dirty="0" smtClean="0"/>
              <a:t>外）为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其它为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，舒尔补是可递归求解的，可以得到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‘</a:t>
            </a:r>
            <a:r>
              <a:rPr lang="en-US" altLang="zh-CN" dirty="0" smtClean="0"/>
              <a:t>L</a:t>
            </a:r>
            <a:r>
              <a:rPr lang="zh-CN" altLang="en-US" dirty="0" smtClean="0"/>
              <a:t>‘</a:t>
            </a:r>
            <a:r>
              <a:rPr lang="en-US" altLang="zh-CN" dirty="0" smtClean="0"/>
              <a:t>U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P’L’U’</a:t>
            </a:r>
            <a:r>
              <a:rPr lang="zh-CN" altLang="en-US" dirty="0" smtClean="0"/>
              <a:t>的基础上构造</a:t>
            </a:r>
            <a:r>
              <a:rPr lang="en-US" altLang="zh-CN" dirty="0" smtClean="0"/>
              <a:t>PLU</a:t>
            </a:r>
            <a:r>
              <a:rPr lang="zh-CN" altLang="en-US" dirty="0" smtClean="0"/>
              <a:t>，特别是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的构造还和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有关：完成</a:t>
            </a:r>
            <a:r>
              <a:rPr lang="en-US" altLang="zh-CN" dirty="0" smtClean="0"/>
              <a:t>PA=LU</a:t>
            </a:r>
            <a:r>
              <a:rPr lang="zh-CN" altLang="en-US" dirty="0" smtClean="0"/>
              <a:t>。我们</a:t>
            </a:r>
            <a:r>
              <a:rPr lang="zh-CN" altLang="en-US" dirty="0" smtClean="0"/>
              <a:t>需要将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综合起来！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8169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</a:t>
            </a:r>
            <a:r>
              <a:rPr lang="zh-CN" altLang="en-US" dirty="0" smtClean="0"/>
              <a:t>是个置换矩阵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的数组表示方式，</a:t>
            </a:r>
            <a:r>
              <a:rPr lang="en-US" altLang="zh-CN" dirty="0" smtClean="0"/>
              <a:t>pi[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]=j</a:t>
            </a:r>
            <a:r>
              <a:rPr lang="zh-CN" altLang="en-US" dirty="0" smtClean="0"/>
              <a:t>且</a:t>
            </a:r>
            <a:r>
              <a:rPr lang="en-US" altLang="zh-CN" dirty="0" smtClean="0"/>
              <a:t>j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时，意味着置换矩阵：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2296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就是</a:t>
            </a:r>
            <a:r>
              <a:rPr lang="en-US" altLang="zh-CN" dirty="0" smtClean="0"/>
              <a:t>pi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703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数组沿对角线划分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81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就是</a:t>
            </a:r>
            <a:r>
              <a:rPr lang="en-US" altLang="zh-CN" dirty="0" smtClean="0"/>
              <a:t>pi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7431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AX=I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6401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矩阵的每一列为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AXi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ei</a:t>
            </a:r>
            <a:r>
              <a:rPr lang="zh-CN" altLang="en-US" dirty="0" smtClean="0"/>
              <a:t>线性方程组求解，可以解出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，开销是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平方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有了</a:t>
            </a:r>
            <a:r>
              <a:rPr lang="en-US" altLang="zh-CN" dirty="0" smtClean="0"/>
              <a:t>PLU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解出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个上述方程组，需要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的三次方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286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速度慢，</a:t>
            </a:r>
            <a:r>
              <a:rPr lang="en-US" altLang="zh-CN" dirty="0" smtClean="0"/>
              <a:t>n3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185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的行列式为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A1,i(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）和它的代数余子式乘积子和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160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伴随矩阵中的元素是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中对应位置元素的代数余子式的值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901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的四次方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6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的三次方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961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三角阵可以直接使用代入法求得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127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任意的非奇异矩阵均能保证可以分解为两个上、下三角矩阵的乘积，但是，从算法角度求解，会遇到困难。</a:t>
            </a:r>
            <a:endParaRPr lang="en-US" altLang="zh-CN" dirty="0" smtClean="0"/>
          </a:p>
          <a:p>
            <a:r>
              <a:rPr lang="zh-CN" altLang="en-US" dirty="0" smtClean="0"/>
              <a:t>但是，针对任意的非奇异矩阵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，我们总是能够找到一个“相关矩阵（转换矩阵）”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PA</a:t>
            </a:r>
            <a:r>
              <a:rPr lang="zh-CN" altLang="en-US" dirty="0" smtClean="0"/>
              <a:t>能够顺利地被分解为两个上、下三角矩阵的乘积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PA=LU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758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35A65-4D48-4DCE-BDDD-E73AA255D1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18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0F9BA-E22B-410E-8108-390CB9CFF3F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32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F2DC-FD84-48BC-83F9-A2F0D3CAC82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61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76D13-420D-429B-9D2B-8DC4A62107A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29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B1408-1A35-4D8C-BB3D-EFDF70AD1AA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74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CEFA3-DB16-4E9E-873E-B90ADA123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1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C31C2-6B89-428D-BBD6-634D058D773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69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9BBA1-4199-4AC0-B2A7-7566596E266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23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93DC1-0629-4B87-B4DB-6378EB43B72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91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2D65E-B39F-4417-9955-5908A3CE53B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05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B62CE-5C36-4225-946D-30274DE2037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69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A8AC27BA-0338-4B0E-B6A8-C402C8056450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mp"/><Relationship Id="rId3" Type="http://schemas.openxmlformats.org/officeDocument/2006/relationships/image" Target="../media/image34.tmp"/><Relationship Id="rId7" Type="http://schemas.openxmlformats.org/officeDocument/2006/relationships/image" Target="../media/image36.tmp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tmp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tmp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3-14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矩阵计算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dirty="0" smtClean="0"/>
              <a:t>日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1132448"/>
            <a:ext cx="14398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21" y="2607236"/>
            <a:ext cx="1584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otched Right Arrow 1"/>
          <p:cNvSpPr/>
          <p:nvPr/>
        </p:nvSpPr>
        <p:spPr>
          <a:xfrm>
            <a:off x="7507288" y="2762812"/>
            <a:ext cx="431800" cy="288925"/>
          </a:xfrm>
          <a:prstGeom prst="notchedRight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2140511"/>
            <a:ext cx="1622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3064436"/>
            <a:ext cx="1350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4" y="3889936"/>
            <a:ext cx="125888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1" y="4804337"/>
            <a:ext cx="13700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 rot="5400000">
            <a:off x="8631238" y="1780148"/>
            <a:ext cx="431800" cy="215900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34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9" y="2607236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9" y="3432736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9" y="440904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1453" y="1187456"/>
            <a:ext cx="3606293" cy="4185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你能否借助右边的图解释一下用</a:t>
            </a:r>
            <a:r>
              <a:rPr lang="en-US" altLang="zh-CN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LUP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分解方法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解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线性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方程组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的基本思想</a:t>
            </a:r>
            <a:r>
              <a:rPr lang="zh-CN" alt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？这个方法的关键在哪里？</a:t>
            </a:r>
            <a:endParaRPr lang="en-US" altLang="zh-CN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620688"/>
            <a:ext cx="125888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77754"/>
            <a:ext cx="8851583" cy="356341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52" y="5215633"/>
            <a:ext cx="4372989" cy="15640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9577" y="586679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So: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4312" y="1700808"/>
            <a:ext cx="3051093" cy="4689203"/>
            <a:chOff x="5652120" y="1844824"/>
            <a:chExt cx="3051093" cy="4689203"/>
          </a:xfrm>
        </p:grpSpPr>
        <p:sp>
          <p:nvSpPr>
            <p:cNvPr id="6" name="矩形 5"/>
            <p:cNvSpPr/>
            <p:nvPr/>
          </p:nvSpPr>
          <p:spPr>
            <a:xfrm>
              <a:off x="5652120" y="1844824"/>
              <a:ext cx="648072" cy="316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5652120" y="5525915"/>
              <a:ext cx="3051093" cy="1008112"/>
            </a:xfrm>
            <a:prstGeom prst="wedgeRoundRectCallout">
              <a:avLst>
                <a:gd name="adj1" fmla="val -31677"/>
                <a:gd name="adj2" fmla="val -106301"/>
                <a:gd name="adj3" fmla="val 16667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rgbClr val="FF0000"/>
                  </a:solidFill>
                </a:rPr>
                <a:t>问题</a:t>
              </a:r>
              <a:r>
                <a:rPr lang="en-US" altLang="zh-CN" sz="3200" dirty="0" smtClean="0">
                  <a:solidFill>
                    <a:srgbClr val="FF0000"/>
                  </a:solidFill>
                </a:rPr>
                <a:t>7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：</a:t>
              </a:r>
              <a:endParaRPr lang="en-US" altLang="zh-CN" sz="3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l-GR" altLang="zh-CN" sz="3200" dirty="0" smtClean="0">
                  <a:solidFill>
                    <a:srgbClr val="FF0000"/>
                  </a:solidFill>
                </a:rPr>
                <a:t>π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数组是什么？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04665"/>
            <a:ext cx="13700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68760"/>
            <a:ext cx="11087241" cy="352839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4797152"/>
            <a:ext cx="6226126" cy="19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440" y="548680"/>
            <a:ext cx="742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we have LUP, we can solve the equations in </a:t>
            </a:r>
            <a:r>
              <a:rPr lang="el-GR" altLang="zh-CN" sz="2400" dirty="0"/>
              <a:t>Θ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 </a:t>
            </a:r>
            <a:endParaRPr lang="zh-CN" altLang="en-US" sz="2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908720"/>
            <a:ext cx="7344816" cy="47952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03712" y="5540777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But, how can we get LUP?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45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55240"/>
            <a:ext cx="8866956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en-US" altLang="zh-CN" sz="32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32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：从以下的例子中，我们能观察到什么</a:t>
            </a:r>
            <a:r>
              <a:rPr lang="zh-CN" altLang="en-US" sz="32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现象</a:t>
            </a:r>
            <a:r>
              <a:rPr lang="zh-CN" altLang="en-US" sz="32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？我们能如何猜想？</a:t>
            </a:r>
            <a:endParaRPr lang="zh-CN" altLang="en-US" sz="3200" dirty="0">
              <a:solidFill>
                <a:srgbClr val="00B05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72273"/>
              </p:ext>
            </p:extLst>
          </p:nvPr>
        </p:nvGraphicFramePr>
        <p:xfrm>
          <a:off x="3000347" y="1498005"/>
          <a:ext cx="6283381" cy="141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公式" r:id="rId4" imgW="2361960" imgH="533160" progId="Equation.3">
                  <p:embed/>
                </p:oleObj>
              </mc:Choice>
              <mc:Fallback>
                <p:oleObj name="公式" r:id="rId4" imgW="236196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47" y="1498005"/>
                        <a:ext cx="6283381" cy="1418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68755"/>
              </p:ext>
            </p:extLst>
          </p:nvPr>
        </p:nvGraphicFramePr>
        <p:xfrm>
          <a:off x="2898776" y="4725145"/>
          <a:ext cx="64865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公式" r:id="rId6" imgW="2438280" imgH="533160" progId="Equation.3">
                  <p:embed/>
                </p:oleObj>
              </mc:Choice>
              <mc:Fallback>
                <p:oleObj name="公式" r:id="rId6" imgW="243828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8776" y="4725145"/>
                        <a:ext cx="6486525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09360"/>
              </p:ext>
            </p:extLst>
          </p:nvPr>
        </p:nvGraphicFramePr>
        <p:xfrm>
          <a:off x="2898776" y="3068639"/>
          <a:ext cx="1846263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公式" r:id="rId8" imgW="1409400" imgH="965160" progId="Equation.3">
                  <p:embed/>
                </p:oleObj>
              </mc:Choice>
              <mc:Fallback>
                <p:oleObj name="公式" r:id="rId8" imgW="140940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8776" y="3068639"/>
                        <a:ext cx="1846263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773911" y="3068639"/>
            <a:ext cx="2532062" cy="1393825"/>
            <a:chOff x="3249911" y="3068638"/>
            <a:chExt cx="2532062" cy="139382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624833"/>
                </p:ext>
              </p:extLst>
            </p:nvPr>
          </p:nvGraphicFramePr>
          <p:xfrm>
            <a:off x="3249911" y="3068638"/>
            <a:ext cx="2532062" cy="1393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公式" r:id="rId10" imgW="1422360" imgH="914400" progId="Equation.3">
                    <p:embed/>
                  </p:oleObj>
                </mc:Choice>
                <mc:Fallback>
                  <p:oleObj name="公式" r:id="rId10" imgW="1422360" imgH="914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49911" y="3068638"/>
                          <a:ext cx="2532062" cy="1393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3995936" y="3068960"/>
              <a:ext cx="1080120" cy="36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635896" y="3430141"/>
              <a:ext cx="288032" cy="903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05088" y="3430141"/>
              <a:ext cx="1070967" cy="903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378446" y="3068961"/>
            <a:ext cx="1314305" cy="3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95925" y="3430141"/>
            <a:ext cx="288032" cy="90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29932" y="3430141"/>
            <a:ext cx="1362819" cy="90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假如可以不考虑</a:t>
            </a:r>
            <a:r>
              <a:rPr lang="en-US" altLang="zh-CN" i="1" smtClean="0"/>
              <a:t>P</a:t>
            </a:r>
            <a:endParaRPr lang="zh-CN" alt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1125538"/>
            <a:ext cx="4741863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4149725"/>
            <a:ext cx="6049962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 rot="1508753">
            <a:off x="3993323" y="3791317"/>
            <a:ext cx="1390650" cy="547688"/>
          </a:xfrm>
          <a:prstGeom prst="stripedRightArrow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743806" y="3760789"/>
            <a:ext cx="2837459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9</a:t>
            </a: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为什么说这是采用了“高斯消去法”？</a:t>
            </a:r>
            <a:endParaRPr lang="en-US" altLang="zh-C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751763" y="5445125"/>
            <a:ext cx="431800" cy="431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096000" y="2755261"/>
            <a:ext cx="3567002" cy="3036853"/>
            <a:chOff x="4688381" y="2713038"/>
            <a:chExt cx="3567002" cy="3036853"/>
          </a:xfrm>
        </p:grpSpPr>
        <p:sp>
          <p:nvSpPr>
            <p:cNvPr id="8" name="Rectangle 1"/>
            <p:cNvSpPr/>
            <p:nvPr/>
          </p:nvSpPr>
          <p:spPr>
            <a:xfrm>
              <a:off x="4688381" y="2713038"/>
              <a:ext cx="3567002" cy="11695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10</a:t>
              </a:r>
              <a:r>
                <a:rPr lang="zh-CN" alt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：</a:t>
              </a:r>
              <a:endPara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我们对     如何处理？</a:t>
              </a:r>
              <a:endParaRPr lang="en-US" altLang="zh-CN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 rot="19063267">
              <a:off x="6621146" y="3372003"/>
              <a:ext cx="360585" cy="23778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23592" y="1916832"/>
            <a:ext cx="7560840" cy="3447098"/>
            <a:chOff x="539552" y="2420888"/>
            <a:chExt cx="7560840" cy="3447098"/>
          </a:xfrm>
        </p:grpSpPr>
        <p:sp>
          <p:nvSpPr>
            <p:cNvPr id="2" name="Rectangle 1"/>
            <p:cNvSpPr/>
            <p:nvPr/>
          </p:nvSpPr>
          <p:spPr>
            <a:xfrm>
              <a:off x="539552" y="2420888"/>
              <a:ext cx="7560840" cy="3447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11</a:t>
              </a: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：</a:t>
              </a:r>
              <a:endPara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1200"/>
                </a:spcBef>
                <a:defRPr/>
              </a:pPr>
              <a:r>
                <a:rPr lang="zh-CN" altLang="en-US" sz="4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我们确定能对              进行递归处理吗？</a:t>
              </a:r>
              <a:endPara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endParaRPr>
            </a:p>
            <a:p>
              <a:pPr>
                <a:spcBef>
                  <a:spcPts val="1200"/>
                </a:spcBef>
                <a:defRPr/>
              </a:pPr>
              <a:endPara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endParaRPr>
            </a:p>
          </p:txBody>
        </p:sp>
        <p:pic>
          <p:nvPicPr>
            <p:cNvPr id="1638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429000"/>
              <a:ext cx="2160587" cy="908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665296" cy="630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484784"/>
            <a:ext cx="9361040" cy="4487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464" y="4766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递归显然是可行的：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23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16632"/>
            <a:ext cx="2981741" cy="197195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82415"/>
              </p:ext>
            </p:extLst>
          </p:nvPr>
        </p:nvGraphicFramePr>
        <p:xfrm>
          <a:off x="4871864" y="260648"/>
          <a:ext cx="3744416" cy="1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公式" r:id="rId4" imgW="2082600" imgH="914400" progId="Equation.3">
                  <p:embed/>
                </p:oleObj>
              </mc:Choice>
              <mc:Fallback>
                <p:oleObj name="公式" r:id="rId4" imgW="20826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864" y="260648"/>
                        <a:ext cx="3744416" cy="16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135560" y="692696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57261" y="692696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744072" y="696460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76120" y="260649"/>
            <a:ext cx="0" cy="1698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3912" y="233426"/>
            <a:ext cx="0" cy="1698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95600" y="116633"/>
            <a:ext cx="0" cy="1698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060905" y="2269172"/>
            <a:ext cx="6817133" cy="1771342"/>
            <a:chOff x="501032" y="1937088"/>
            <a:chExt cx="6927661" cy="1793237"/>
          </a:xfrm>
        </p:grpSpPr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48" y="2002133"/>
              <a:ext cx="1584176" cy="1597715"/>
            </a:xfrm>
            <a:prstGeom prst="rect">
              <a:avLst/>
            </a:prstGeom>
          </p:spPr>
        </p:pic>
        <p:sp>
          <p:nvSpPr>
            <p:cNvPr id="15" name="双括号 14"/>
            <p:cNvSpPr/>
            <p:nvPr/>
          </p:nvSpPr>
          <p:spPr>
            <a:xfrm>
              <a:off x="501032" y="2002133"/>
              <a:ext cx="1912078" cy="1728192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45248" y="2616324"/>
              <a:ext cx="319318" cy="37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=</a:t>
              </a:r>
              <a:endParaRPr lang="zh-CN" altLang="en-US" dirty="0"/>
            </a:p>
          </p:txBody>
        </p:sp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930" y="2049245"/>
              <a:ext cx="1565963" cy="1535257"/>
            </a:xfrm>
            <a:prstGeom prst="rect">
              <a:avLst/>
            </a:prstGeom>
          </p:spPr>
        </p:pic>
        <p:sp>
          <p:nvSpPr>
            <p:cNvPr id="19" name="双括号 18"/>
            <p:cNvSpPr/>
            <p:nvPr/>
          </p:nvSpPr>
          <p:spPr>
            <a:xfrm>
              <a:off x="2823872" y="1952777"/>
              <a:ext cx="1912078" cy="1728192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09008" y="2681563"/>
              <a:ext cx="319318" cy="37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×</a:t>
              </a:r>
              <a:endParaRPr lang="zh-CN" altLang="en-US" dirty="0"/>
            </a:p>
          </p:txBody>
        </p:sp>
        <p:pic>
          <p:nvPicPr>
            <p:cNvPr id="18" name="图片 17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385" y="1937088"/>
              <a:ext cx="1763533" cy="1662760"/>
            </a:xfrm>
            <a:prstGeom prst="rect">
              <a:avLst/>
            </a:prstGeom>
          </p:spPr>
        </p:pic>
        <p:sp>
          <p:nvSpPr>
            <p:cNvPr id="22" name="双括号 21"/>
            <p:cNvSpPr/>
            <p:nvPr/>
          </p:nvSpPr>
          <p:spPr>
            <a:xfrm>
              <a:off x="5516615" y="1952777"/>
              <a:ext cx="1912078" cy="1728192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31504" y="4396726"/>
            <a:ext cx="7886397" cy="2043064"/>
            <a:chOff x="1795610" y="2154835"/>
            <a:chExt cx="7886397" cy="2043064"/>
          </a:xfrm>
        </p:grpSpPr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610" y="2154835"/>
              <a:ext cx="2981741" cy="1971950"/>
            </a:xfrm>
            <a:prstGeom prst="rect">
              <a:avLst/>
            </a:prstGeom>
          </p:spPr>
        </p:pic>
        <p:pic>
          <p:nvPicPr>
            <p:cNvPr id="23" name="图片 22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954" y="2159342"/>
              <a:ext cx="4790053" cy="2038557"/>
            </a:xfrm>
            <a:prstGeom prst="rect">
              <a:avLst/>
            </a:prstGeom>
          </p:spPr>
        </p:pic>
        <p:sp>
          <p:nvSpPr>
            <p:cNvPr id="26" name="任意多边形 25"/>
            <p:cNvSpPr/>
            <p:nvPr/>
          </p:nvSpPr>
          <p:spPr>
            <a:xfrm>
              <a:off x="5663953" y="2480603"/>
              <a:ext cx="1272718" cy="1164422"/>
            </a:xfrm>
            <a:custGeom>
              <a:avLst/>
              <a:gdLst>
                <a:gd name="connsiteX0" fmla="*/ 0 w 1120462"/>
                <a:gd name="connsiteY0" fmla="*/ 0 h 1120462"/>
                <a:gd name="connsiteX1" fmla="*/ 0 w 1120462"/>
                <a:gd name="connsiteY1" fmla="*/ 1120462 h 1120462"/>
                <a:gd name="connsiteX2" fmla="*/ 1120462 w 1120462"/>
                <a:gd name="connsiteY2" fmla="*/ 1120462 h 1120462"/>
                <a:gd name="connsiteX3" fmla="*/ 0 w 1120462"/>
                <a:gd name="connsiteY3" fmla="*/ 0 h 11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462" h="1120462">
                  <a:moveTo>
                    <a:pt x="0" y="0"/>
                  </a:moveTo>
                  <a:lnTo>
                    <a:pt x="0" y="1120462"/>
                  </a:lnTo>
                  <a:lnTo>
                    <a:pt x="1120462" y="1120462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64677" y="2514428"/>
              <a:ext cx="1299675" cy="1281103"/>
            </a:xfrm>
            <a:custGeom>
              <a:avLst/>
              <a:gdLst>
                <a:gd name="connsiteX0" fmla="*/ 1725769 w 1725769"/>
                <a:gd name="connsiteY0" fmla="*/ 0 h 1558343"/>
                <a:gd name="connsiteX1" fmla="*/ 1725769 w 1725769"/>
                <a:gd name="connsiteY1" fmla="*/ 1558343 h 1558343"/>
                <a:gd name="connsiteX2" fmla="*/ 0 w 1725769"/>
                <a:gd name="connsiteY2" fmla="*/ 90152 h 1558343"/>
                <a:gd name="connsiteX3" fmla="*/ 1725769 w 1725769"/>
                <a:gd name="connsiteY3" fmla="*/ 77273 h 15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5769" h="1558343">
                  <a:moveTo>
                    <a:pt x="1725769" y="0"/>
                  </a:moveTo>
                  <a:lnTo>
                    <a:pt x="1725769" y="1558343"/>
                  </a:lnTo>
                  <a:lnTo>
                    <a:pt x="0" y="90152"/>
                  </a:lnTo>
                  <a:lnTo>
                    <a:pt x="1725769" y="772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右弧形箭头 4"/>
          <p:cNvSpPr/>
          <p:nvPr/>
        </p:nvSpPr>
        <p:spPr>
          <a:xfrm>
            <a:off x="9078035" y="1376024"/>
            <a:ext cx="826571" cy="16974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递归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右弧形箭头 26"/>
          <p:cNvSpPr/>
          <p:nvPr/>
        </p:nvSpPr>
        <p:spPr>
          <a:xfrm>
            <a:off x="9859178" y="966245"/>
            <a:ext cx="826571" cy="4920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结论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矩阵的逆与线性方程组的解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1189038"/>
            <a:ext cx="338455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840538" y="1103313"/>
            <a:ext cx="3619500" cy="1651000"/>
          </a:xfrm>
          <a:prstGeom prst="roundRect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35276"/>
            <a:ext cx="7092950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 rot="9058467">
            <a:off x="5113338" y="2111375"/>
            <a:ext cx="1439862" cy="433388"/>
          </a:xfrm>
          <a:prstGeom prst="striped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208214" y="4724400"/>
            <a:ext cx="1150937" cy="43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635625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Up Arrow 5"/>
          <p:cNvSpPr/>
          <p:nvPr/>
        </p:nvSpPr>
        <p:spPr>
          <a:xfrm rot="5400000">
            <a:off x="1425575" y="5246688"/>
            <a:ext cx="1098550" cy="431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4813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54911" y="5013176"/>
            <a:ext cx="5378395" cy="129266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12.1:</a:t>
            </a:r>
            <a:endParaRPr lang="en-US" altLang="zh-CN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为什么算法</a:t>
            </a: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中并没有用递归</a:t>
            </a:r>
            <a:r>
              <a: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4813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1390" y="5157192"/>
            <a:ext cx="8720657" cy="129266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12.2:</a:t>
            </a:r>
            <a:endParaRPr lang="en-US" altLang="zh-CN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算法中的控制变量</a:t>
            </a:r>
            <a:r>
              <a: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k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是控制行？列？还是什么？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9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88640"/>
            <a:ext cx="11161240" cy="646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4813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1390" y="5157192"/>
            <a:ext cx="8720657" cy="129266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12.2:</a:t>
            </a:r>
            <a:endParaRPr lang="en-US" altLang="zh-CN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算法中的控制变量</a:t>
            </a:r>
            <a:r>
              <a: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k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是控制行？列？还是什么？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60096" y="3619288"/>
            <a:ext cx="4208408" cy="936104"/>
            <a:chOff x="6960096" y="3619288"/>
            <a:chExt cx="4208408" cy="936104"/>
          </a:xfrm>
        </p:grpSpPr>
        <p:sp>
          <p:nvSpPr>
            <p:cNvPr id="3" name="右大括号 2"/>
            <p:cNvSpPr/>
            <p:nvPr/>
          </p:nvSpPr>
          <p:spPr>
            <a:xfrm>
              <a:off x="6960096" y="3619288"/>
              <a:ext cx="792088" cy="936104"/>
            </a:xfrm>
            <a:prstGeom prst="rightBrace">
              <a:avLst>
                <a:gd name="adj1" fmla="val 202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752184" y="3825730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这个循环在干什么？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15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4813"/>
            <a:ext cx="81359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39616" y="5229200"/>
            <a:ext cx="6311343" cy="64633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12.3:</a:t>
            </a: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这个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算法中有</a:t>
            </a: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bug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吗</a:t>
            </a: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?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59696" y="2708920"/>
            <a:ext cx="5341273" cy="954107"/>
            <a:chOff x="3359696" y="2708920"/>
            <a:chExt cx="5341273" cy="954107"/>
          </a:xfrm>
        </p:grpSpPr>
        <p:sp>
          <p:nvSpPr>
            <p:cNvPr id="3" name="椭圆 2"/>
            <p:cNvSpPr/>
            <p:nvPr/>
          </p:nvSpPr>
          <p:spPr>
            <a:xfrm>
              <a:off x="3359696" y="2924944"/>
              <a:ext cx="2376264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35960" y="2708920"/>
              <a:ext cx="2965009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/>
                <a:t>这个操作确定</a:t>
              </a:r>
              <a:endParaRPr lang="en-US" altLang="zh-CN" sz="2800" dirty="0" smtClean="0"/>
            </a:p>
            <a:p>
              <a:pPr algn="ctr"/>
              <a:r>
                <a:rPr lang="zh-CN" altLang="en-US" sz="2800" dirty="0" smtClean="0"/>
                <a:t>能做吗？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9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456" y="290804"/>
            <a:ext cx="756084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13: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下例我们遇到了什么困难？你有解决思路吗？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1333"/>
              </p:ext>
            </p:extLst>
          </p:nvPr>
        </p:nvGraphicFramePr>
        <p:xfrm>
          <a:off x="2207568" y="3193050"/>
          <a:ext cx="7444215" cy="254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公式" r:id="rId4" imgW="2679480" imgH="914400" progId="Equation.3">
                  <p:embed/>
                </p:oleObj>
              </mc:Choice>
              <mc:Fallback>
                <p:oleObj name="公式" r:id="rId4" imgW="26794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7568" y="3193050"/>
                        <a:ext cx="7444215" cy="2540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5807968" y="422108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3552" y="1124744"/>
            <a:ext cx="8280920" cy="262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14: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lvl="0" eaLnBrk="0" hangingPunct="0">
              <a:spcBef>
                <a:spcPct val="300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为什么需要置换矩阵？为什么一定能够找到可置换的行？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953" y="43420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用置换矩阵进行主元选择（行初等变换：交换最大元到第一行）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577859" y="5337151"/>
            <a:ext cx="7252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某次递归过程中，</a:t>
            </a:r>
            <a:r>
              <a:rPr lang="zh-CN" altLang="en-US" sz="2000" dirty="0"/>
              <a:t>如果</a:t>
            </a:r>
            <a:r>
              <a:rPr lang="zh-CN" altLang="en-US" sz="2000" dirty="0"/>
              <a:t>舒尔补第一列全为</a:t>
            </a:r>
            <a:r>
              <a:rPr lang="en-US" altLang="zh-CN" sz="2000" dirty="0"/>
              <a:t>0</a:t>
            </a:r>
            <a:r>
              <a:rPr lang="zh-CN" altLang="en-US" sz="2000" dirty="0"/>
              <a:t>，该矩阵一定奇异，</a:t>
            </a:r>
            <a:endParaRPr lang="en-US" altLang="zh-CN" sz="2000" dirty="0"/>
          </a:p>
          <a:p>
            <a:r>
              <a:rPr lang="zh-CN" altLang="en-US" sz="2000" dirty="0"/>
              <a:t>递归前的矩阵一定奇异，进而原矩阵一定奇异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16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404813"/>
            <a:ext cx="19431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1190625"/>
            <a:ext cx="4681538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834189" y="1304925"/>
            <a:ext cx="3582987" cy="700088"/>
            <a:chOff x="5310188" y="1304925"/>
            <a:chExt cx="3582987" cy="700088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88" y="1604963"/>
              <a:ext cx="259238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Striped Right Arrow 1"/>
            <p:cNvSpPr/>
            <p:nvPr/>
          </p:nvSpPr>
          <p:spPr>
            <a:xfrm>
              <a:off x="5508625" y="1660525"/>
              <a:ext cx="647700" cy="287338"/>
            </a:xfrm>
            <a:prstGeom prst="stripedRight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511" name="TextBox 2"/>
            <p:cNvSpPr txBox="1">
              <a:spLocks noChangeArrowheads="1"/>
            </p:cNvSpPr>
            <p:nvPr/>
          </p:nvSpPr>
          <p:spPr bwMode="auto">
            <a:xfrm>
              <a:off x="5310188" y="1304925"/>
              <a:ext cx="1042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递归</a:t>
              </a:r>
            </a:p>
          </p:txBody>
        </p:sp>
      </p:grpSp>
      <p:sp>
        <p:nvSpPr>
          <p:cNvPr id="3" name="云形标注 2"/>
          <p:cNvSpPr/>
          <p:nvPr/>
        </p:nvSpPr>
        <p:spPr>
          <a:xfrm>
            <a:off x="5022235" y="289535"/>
            <a:ext cx="5034205" cy="967829"/>
          </a:xfrm>
          <a:prstGeom prst="cloudCallout">
            <a:avLst>
              <a:gd name="adj1" fmla="val -66121"/>
              <a:gd name="adj2" fmla="val -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初等行变换，你能写出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吗？</a:t>
            </a:r>
            <a:endParaRPr lang="zh-CN" altLang="en-US" sz="2800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591944" y="3262104"/>
            <a:ext cx="3227108" cy="2481039"/>
            <a:chOff x="3719736" y="3324225"/>
            <a:chExt cx="3227108" cy="2481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3870406" y="3324225"/>
                  <a:ext cx="2963783" cy="2356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320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406" y="3324225"/>
                  <a:ext cx="2963783" cy="23567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/>
            <p:cNvCxnSpPr/>
            <p:nvPr/>
          </p:nvCxnSpPr>
          <p:spPr>
            <a:xfrm>
              <a:off x="3719736" y="3324225"/>
              <a:ext cx="0" cy="24810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46844" y="3324225"/>
              <a:ext cx="0" cy="24810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767288" y="3964014"/>
            <a:ext cx="2254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交换</a:t>
            </a:r>
            <a:r>
              <a:rPr lang="en-US" altLang="zh-CN" sz="3200" dirty="0" smtClean="0"/>
              <a:t>1,3</a:t>
            </a:r>
            <a:r>
              <a:rPr lang="zh-CN" altLang="en-US" sz="3200" dirty="0" smtClean="0"/>
              <a:t>两行的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矩阵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03" y="447906"/>
            <a:ext cx="5352430" cy="154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788854" y="2172995"/>
            <a:ext cx="6214777" cy="4283768"/>
            <a:chOff x="441325" y="2585975"/>
            <a:chExt cx="4868863" cy="3260725"/>
          </a:xfrm>
        </p:grpSpPr>
        <p:pic>
          <p:nvPicPr>
            <p:cNvPr id="215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25" y="2585975"/>
              <a:ext cx="4868863" cy="326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41325" y="2585975"/>
              <a:ext cx="746299" cy="410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19735" y="2143231"/>
            <a:ext cx="6372249" cy="1335686"/>
            <a:chOff x="2873586" y="2585975"/>
            <a:chExt cx="4975015" cy="86360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88" y="2585975"/>
              <a:ext cx="1547813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右箭头 9"/>
            <p:cNvSpPr/>
            <p:nvPr/>
          </p:nvSpPr>
          <p:spPr>
            <a:xfrm>
              <a:off x="2873586" y="2739187"/>
              <a:ext cx="3280569" cy="205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64368" y="5085184"/>
            <a:ext cx="2736304" cy="1572860"/>
            <a:chOff x="5831681" y="3573016"/>
            <a:chExt cx="2736304" cy="1572860"/>
          </a:xfrm>
        </p:grpSpPr>
        <p:sp>
          <p:nvSpPr>
            <p:cNvPr id="12" name="文本框 11"/>
            <p:cNvSpPr txBox="1"/>
            <p:nvPr/>
          </p:nvSpPr>
          <p:spPr>
            <a:xfrm>
              <a:off x="5831681" y="4314879"/>
              <a:ext cx="273630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PA=LU</a:t>
              </a:r>
              <a:r>
                <a:rPr lang="zh-CN" altLang="en-US" sz="2400" dirty="0"/>
                <a:t>而且无需担心除</a:t>
              </a:r>
              <a:r>
                <a:rPr lang="en-US" altLang="zh-CN" sz="2400" dirty="0"/>
                <a:t>0</a:t>
              </a:r>
              <a:r>
                <a:rPr lang="zh-CN" altLang="en-US" sz="2400" dirty="0"/>
                <a:t>或者不稳定！</a:t>
              </a:r>
              <a:endParaRPr lang="zh-CN" altLang="en-US" sz="2400" dirty="0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6876256" y="3573016"/>
              <a:ext cx="323577" cy="74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71864" y="1011495"/>
            <a:ext cx="5920498" cy="1090593"/>
            <a:chOff x="4871864" y="1011495"/>
            <a:chExt cx="5920498" cy="1090593"/>
          </a:xfrm>
        </p:grpSpPr>
        <p:grpSp>
          <p:nvGrpSpPr>
            <p:cNvPr id="5" name="组合 4"/>
            <p:cNvGrpSpPr/>
            <p:nvPr/>
          </p:nvGrpSpPr>
          <p:grpSpPr>
            <a:xfrm>
              <a:off x="6711096" y="1011495"/>
              <a:ext cx="4081266" cy="1090593"/>
              <a:chOff x="5501735" y="1342652"/>
              <a:chExt cx="3391440" cy="662361"/>
            </a:xfrm>
          </p:grpSpPr>
          <p:pic>
            <p:nvPicPr>
              <p:cNvPr id="2150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788" y="1604963"/>
                <a:ext cx="2592387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Striped Right Arrow 1"/>
              <p:cNvSpPr/>
              <p:nvPr/>
            </p:nvSpPr>
            <p:spPr>
              <a:xfrm>
                <a:off x="5508625" y="1660525"/>
                <a:ext cx="647700" cy="287338"/>
              </a:xfrm>
              <a:prstGeom prst="stripedRightArrow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sp>
            <p:nvSpPr>
              <p:cNvPr id="21511" name="TextBox 2"/>
              <p:cNvSpPr txBox="1">
                <a:spLocks noChangeArrowheads="1"/>
              </p:cNvSpPr>
              <p:nvPr/>
            </p:nvSpPr>
            <p:spPr bwMode="auto">
              <a:xfrm>
                <a:off x="5501735" y="1342652"/>
                <a:ext cx="1309180" cy="280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/>
                  <a:t>递归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871864" y="1556792"/>
              <a:ext cx="1656184" cy="3614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云形 6"/>
          <p:cNvSpPr/>
          <p:nvPr/>
        </p:nvSpPr>
        <p:spPr>
          <a:xfrm>
            <a:off x="8286566" y="447906"/>
            <a:ext cx="2417946" cy="995490"/>
          </a:xfrm>
          <a:prstGeom prst="cloud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递归可行吗？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7310205" y="3715910"/>
            <a:ext cx="3581039" cy="1093241"/>
          </a:xfrm>
          <a:prstGeom prst="cloud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必须清楚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的结构和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的存在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行置换的处理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052736"/>
            <a:ext cx="6912768" cy="547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/>
          <p:nvPr/>
        </p:nvSpPr>
        <p:spPr>
          <a:xfrm>
            <a:off x="7680176" y="2780928"/>
            <a:ext cx="440283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15: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如何理解数组</a:t>
            </a:r>
            <a:r>
              <a:rPr lang="en-US" altLang="zh-CN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pi</a:t>
            </a: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640" y="1484785"/>
            <a:ext cx="6912768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为什么通常不直接用求逆矩阵的办法来解线性方程组？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68630" y="764704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K=1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k’=3</a:t>
            </a:r>
            <a:r>
              <a:rPr lang="zh-CN" altLang="en-US" sz="2400" dirty="0" smtClean="0"/>
              <a:t>，交换</a:t>
            </a:r>
            <a:r>
              <a:rPr lang="en-US" altLang="zh-CN" sz="2400" dirty="0" smtClean="0"/>
              <a:t>pi[1]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pi[3]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968630" y="2244286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K=2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k’=3</a:t>
            </a:r>
            <a:r>
              <a:rPr lang="zh-CN" altLang="en-US" sz="2400" dirty="0" smtClean="0"/>
              <a:t>，交换</a:t>
            </a:r>
            <a:r>
              <a:rPr lang="en-US" altLang="zh-CN" sz="2400" dirty="0" smtClean="0"/>
              <a:t>pi[2]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pi[3]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968630" y="3723868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K=3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k’=4</a:t>
            </a:r>
            <a:r>
              <a:rPr lang="zh-CN" altLang="en-US" sz="2400" dirty="0" smtClean="0"/>
              <a:t>，交换</a:t>
            </a:r>
            <a:r>
              <a:rPr lang="en-US" altLang="zh-CN" sz="2400" dirty="0" smtClean="0"/>
              <a:t>pi[3]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pi[4]</a:t>
            </a:r>
            <a:endParaRPr lang="zh-CN" altLang="en-US" sz="24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9" y="345520"/>
            <a:ext cx="7719191" cy="158806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" y="1904885"/>
            <a:ext cx="7719191" cy="1509982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7" y="3199348"/>
            <a:ext cx="7820562" cy="152579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3" y="4653136"/>
            <a:ext cx="9269687" cy="145438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6350" y="4653136"/>
            <a:ext cx="4248473" cy="2059339"/>
            <a:chOff x="683567" y="4682029"/>
            <a:chExt cx="4248473" cy="2059339"/>
          </a:xfrm>
        </p:grpSpPr>
        <p:sp>
          <p:nvSpPr>
            <p:cNvPr id="2" name="矩形 1"/>
            <p:cNvSpPr/>
            <p:nvPr/>
          </p:nvSpPr>
          <p:spPr>
            <a:xfrm>
              <a:off x="683567" y="4682029"/>
              <a:ext cx="1551217" cy="1195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4" name="圆角矩形标注 3"/>
            <p:cNvSpPr/>
            <p:nvPr/>
          </p:nvSpPr>
          <p:spPr>
            <a:xfrm>
              <a:off x="1619672" y="6195292"/>
              <a:ext cx="3312368" cy="546076"/>
            </a:xfrm>
            <a:prstGeom prst="wedgeRoundRectCallout">
              <a:avLst>
                <a:gd name="adj1" fmla="val -37311"/>
                <a:gd name="adj2" fmla="val -103617"/>
                <a:gd name="adj3" fmla="val 16667"/>
              </a:avLst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问题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：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置换矩阵如何获得？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0" y="16838"/>
            <a:ext cx="851515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Pi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3921" y="1268760"/>
            <a:ext cx="7354287" cy="4824536"/>
            <a:chOff x="613921" y="1268760"/>
            <a:chExt cx="5353797" cy="3622529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37" y="1268760"/>
              <a:ext cx="3096057" cy="44773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21" y="2204864"/>
              <a:ext cx="5353797" cy="268642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910065" y="17728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sp>
        <p:nvSpPr>
          <p:cNvPr id="6" name="Rectangle 1"/>
          <p:cNvSpPr/>
          <p:nvPr/>
        </p:nvSpPr>
        <p:spPr>
          <a:xfrm>
            <a:off x="7536160" y="2184041"/>
            <a:ext cx="4536504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算法中并没有出现两个三角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黑体" panose="02010609060101010101" pitchFamily="49" charset="-122"/>
                <a:ea typeface="黑体" panose="02010609060101010101" pitchFamily="49" charset="-122"/>
              </a:rPr>
              <a:t>矩阵的值是如何体现的？</a:t>
            </a:r>
            <a:endParaRPr lang="en-US" altLang="zh-CN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3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88088" y="527321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K=1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k’=3</a:t>
            </a:r>
            <a:r>
              <a:rPr lang="zh-CN" altLang="en-US" sz="2400" dirty="0" smtClean="0"/>
              <a:t>，交换</a:t>
            </a:r>
            <a:r>
              <a:rPr lang="en-US" altLang="zh-CN" sz="2400" dirty="0" smtClean="0"/>
              <a:t>pi[1]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pi[3]</a:t>
            </a:r>
            <a:endParaRPr lang="zh-CN" altLang="en-US" sz="24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7" y="1226369"/>
            <a:ext cx="11900459" cy="244827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3479" y="303039"/>
            <a:ext cx="407368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Pi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902061"/>
            <a:ext cx="5482079" cy="2667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487488" y="3674641"/>
            <a:ext cx="6205740" cy="1410543"/>
            <a:chOff x="1487488" y="3674641"/>
            <a:chExt cx="6205740" cy="1410543"/>
          </a:xfrm>
        </p:grpSpPr>
        <p:sp>
          <p:nvSpPr>
            <p:cNvPr id="3" name="矩形 2"/>
            <p:cNvSpPr/>
            <p:nvPr/>
          </p:nvSpPr>
          <p:spPr>
            <a:xfrm>
              <a:off x="1487488" y="4293096"/>
              <a:ext cx="3816424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673423" y="3674641"/>
              <a:ext cx="2019805" cy="923330"/>
              <a:chOff x="5673423" y="3674641"/>
              <a:chExt cx="2019805" cy="923330"/>
            </a:xfrm>
          </p:grpSpPr>
          <p:sp>
            <p:nvSpPr>
              <p:cNvPr id="11" name="直角上箭头 10"/>
              <p:cNvSpPr/>
              <p:nvPr/>
            </p:nvSpPr>
            <p:spPr>
              <a:xfrm>
                <a:off x="5673423" y="3674641"/>
                <a:ext cx="1070649" cy="92333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790417" y="3986593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/>
                  <a:t>换行</a:t>
                </a:r>
                <a:endParaRPr lang="zh-CN" altLang="en-US" sz="28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307468" y="2809219"/>
            <a:ext cx="1524292" cy="1088305"/>
            <a:chOff x="1307468" y="2809219"/>
            <a:chExt cx="1524292" cy="1088305"/>
          </a:xfrm>
        </p:grpSpPr>
        <p:sp>
          <p:nvSpPr>
            <p:cNvPr id="18" name="上箭头 17"/>
            <p:cNvSpPr/>
            <p:nvPr/>
          </p:nvSpPr>
          <p:spPr>
            <a:xfrm>
              <a:off x="1307468" y="2809219"/>
              <a:ext cx="360040" cy="10759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04152" y="3497414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Pivot</a:t>
              </a:r>
              <a:r>
                <a:rPr lang="zh-CN" altLang="en-US" sz="2000" b="1" dirty="0" smtClean="0"/>
                <a:t>选择</a:t>
              </a:r>
              <a:endParaRPr lang="en-US" altLang="zh-CN" sz="2000" b="1" dirty="0" smtClean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52205" y="3356992"/>
            <a:ext cx="5660219" cy="2417277"/>
            <a:chOff x="4252205" y="3356992"/>
            <a:chExt cx="5660219" cy="2417277"/>
          </a:xfrm>
        </p:grpSpPr>
        <p:sp>
          <p:nvSpPr>
            <p:cNvPr id="17" name="直角上箭头 16"/>
            <p:cNvSpPr/>
            <p:nvPr/>
          </p:nvSpPr>
          <p:spPr>
            <a:xfrm>
              <a:off x="4252205" y="3356992"/>
              <a:ext cx="5660219" cy="2417277"/>
            </a:xfrm>
            <a:prstGeom prst="bentUpArrow">
              <a:avLst>
                <a:gd name="adj1" fmla="val 10212"/>
                <a:gd name="adj2" fmla="val 11691"/>
                <a:gd name="adj3" fmla="val 23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47937" y="4973951"/>
              <a:ext cx="2207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计算</a:t>
              </a:r>
              <a:r>
                <a:rPr lang="en-US" altLang="zh-CN" sz="2800" b="1" dirty="0" smtClean="0"/>
                <a:t>L</a:t>
              </a:r>
              <a:r>
                <a:rPr lang="zh-CN" altLang="en-US" sz="2800" b="1" dirty="0" smtClean="0"/>
                <a:t>矩阵值</a:t>
              </a:r>
              <a:endParaRPr lang="zh-CN" altLang="en-US" sz="28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26166" y="1916832"/>
            <a:ext cx="6158466" cy="4883061"/>
            <a:chOff x="5626166" y="1916832"/>
            <a:chExt cx="6158466" cy="4883061"/>
          </a:xfrm>
        </p:grpSpPr>
        <p:sp>
          <p:nvSpPr>
            <p:cNvPr id="21" name="矩形 20"/>
            <p:cNvSpPr/>
            <p:nvPr/>
          </p:nvSpPr>
          <p:spPr>
            <a:xfrm>
              <a:off x="9912424" y="1916832"/>
              <a:ext cx="1872208" cy="12241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上箭头 21"/>
            <p:cNvSpPr/>
            <p:nvPr/>
          </p:nvSpPr>
          <p:spPr>
            <a:xfrm>
              <a:off x="5626166" y="3356993"/>
              <a:ext cx="5660219" cy="2923330"/>
            </a:xfrm>
            <a:prstGeom prst="bentUpArrow">
              <a:avLst>
                <a:gd name="adj1" fmla="val 8832"/>
                <a:gd name="adj2" fmla="val 9621"/>
                <a:gd name="adj3" fmla="val 23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727260" y="6338228"/>
              <a:ext cx="2555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(</a:t>
              </a:r>
              <a:r>
                <a:rPr lang="zh-CN" altLang="en-US" sz="2400" b="1" dirty="0" smtClean="0"/>
                <a:t>递归</a:t>
              </a:r>
              <a:r>
                <a:rPr lang="en-US" altLang="zh-CN" sz="2400" b="1" dirty="0" smtClean="0"/>
                <a:t>)</a:t>
              </a:r>
              <a:r>
                <a:rPr lang="zh-CN" altLang="en-US" sz="2400" b="1" dirty="0" smtClean="0"/>
                <a:t>计算舒尔补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4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2" y="1484784"/>
            <a:ext cx="7560840" cy="35702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18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你能否解释一下，为什么可以利用</a:t>
            </a: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LUP</a:t>
            </a: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分解来计算逆矩阵？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392" y="657224"/>
            <a:ext cx="9721080" cy="5652096"/>
            <a:chOff x="2208213" y="836613"/>
            <a:chExt cx="7775576" cy="4679951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214" y="836613"/>
              <a:ext cx="7775575" cy="467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ounded Rectangle 1"/>
            <p:cNvSpPr/>
            <p:nvPr/>
          </p:nvSpPr>
          <p:spPr>
            <a:xfrm>
              <a:off x="2208213" y="836614"/>
              <a:ext cx="4392612" cy="288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35414" y="5157789"/>
              <a:ext cx="6048375" cy="358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752184" y="4941168"/>
            <a:ext cx="3272050" cy="15388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19</a:t>
            </a: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这有多复杂？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用循环不变式方法，证明</a:t>
            </a:r>
            <a:r>
              <a:rPr lang="en-US" altLang="zh-CN" dirty="0" smtClean="0"/>
              <a:t>LUP</a:t>
            </a:r>
            <a:r>
              <a:rPr lang="zh-CN" altLang="en-US" dirty="0" smtClean="0"/>
              <a:t>分解算法的正确性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如何用</a:t>
            </a:r>
            <a:r>
              <a:rPr lang="en-US" altLang="zh-CN" dirty="0" smtClean="0"/>
              <a:t>PLU</a:t>
            </a:r>
            <a:r>
              <a:rPr lang="zh-CN" altLang="en-US" dirty="0" smtClean="0"/>
              <a:t>分解求矩阵的行列式？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逆矩阵存在的条件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7408" y="1052736"/>
            <a:ext cx="11161240" cy="3724053"/>
            <a:chOff x="1919288" y="1196976"/>
            <a:chExt cx="8569326" cy="2592387"/>
          </a:xfrm>
        </p:grpSpPr>
        <p:pic>
          <p:nvPicPr>
            <p:cNvPr id="1024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9" y="1196976"/>
              <a:ext cx="6624637" cy="57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9" y="1989138"/>
              <a:ext cx="8569325" cy="57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014" y="2420939"/>
              <a:ext cx="7343775" cy="54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8" y="3325813"/>
              <a:ext cx="6189662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912911" y="4776789"/>
            <a:ext cx="2482850" cy="987425"/>
            <a:chOff x="5076056" y="3789040"/>
            <a:chExt cx="2484277" cy="98744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220602" y="3789040"/>
              <a:ext cx="192004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9" name="TextBox 4"/>
            <p:cNvSpPr txBox="1">
              <a:spLocks noChangeArrowheads="1"/>
            </p:cNvSpPr>
            <p:nvPr/>
          </p:nvSpPr>
          <p:spPr bwMode="auto">
            <a:xfrm>
              <a:off x="5076056" y="4314817"/>
              <a:ext cx="24842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这是什么意思？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902030" y="3789040"/>
              <a:ext cx="254146" cy="52547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4" y="1484785"/>
            <a:ext cx="7704856" cy="16619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2:</a:t>
            </a:r>
            <a:endParaRPr lang="en-US" altLang="zh-CN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如何计算非奇异矩阵的逆？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7608" y="371703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：矩阵</a:t>
            </a:r>
            <a:r>
              <a:rPr lang="en-US" altLang="zh-CN" sz="2400" dirty="0"/>
              <a:t>A</a:t>
            </a:r>
            <a:r>
              <a:rPr lang="zh-CN" altLang="en-US" sz="2400" dirty="0"/>
              <a:t>的逆</a:t>
            </a:r>
            <a:r>
              <a:rPr lang="en-US" altLang="zh-CN" sz="2400" dirty="0"/>
              <a:t>=A</a:t>
            </a:r>
            <a:r>
              <a:rPr lang="zh-CN" altLang="en-US" sz="2400" dirty="0"/>
              <a:t>的伴随矩阵</a:t>
            </a:r>
            <a:r>
              <a:rPr lang="en-US" altLang="zh-CN" sz="2400" dirty="0"/>
              <a:t>/</a:t>
            </a:r>
            <a:r>
              <a:rPr lang="zh-CN" altLang="en-US" sz="2400" dirty="0"/>
              <a:t>行列式</a:t>
            </a:r>
            <a:r>
              <a:rPr lang="en-US" altLang="zh-CN" sz="2400" dirty="0"/>
              <a:t>A</a:t>
            </a:r>
            <a:r>
              <a:rPr lang="zh-CN" altLang="en-US" sz="2400" dirty="0"/>
              <a:t>的值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67608" y="4653137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：矩阵</a:t>
            </a:r>
            <a:r>
              <a:rPr lang="en-US" altLang="zh-CN" sz="2400" dirty="0"/>
              <a:t>A</a:t>
            </a:r>
            <a:r>
              <a:rPr lang="zh-CN" altLang="en-US" sz="2400" dirty="0"/>
              <a:t>的逆：对</a:t>
            </a:r>
            <a:r>
              <a:rPr lang="en-US" altLang="zh-CN" sz="2400" dirty="0"/>
              <a:t>(A|E)</a:t>
            </a:r>
            <a:r>
              <a:rPr lang="zh-CN" altLang="en-US" sz="2400" dirty="0"/>
              <a:t>进行行初等变换得到</a:t>
            </a:r>
            <a:r>
              <a:rPr lang="en-US" altLang="zh-CN" sz="2400" dirty="0"/>
              <a:t>(E|A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56" y="260648"/>
            <a:ext cx="7331440" cy="5865152"/>
          </a:xfrm>
          <a:prstGeom prst="rect">
            <a:avLst/>
          </a:prstGeom>
        </p:spPr>
      </p:pic>
      <p:sp>
        <p:nvSpPr>
          <p:cNvPr id="3" name="云形 2"/>
          <p:cNvSpPr/>
          <p:nvPr/>
        </p:nvSpPr>
        <p:spPr>
          <a:xfrm>
            <a:off x="8256240" y="1916832"/>
            <a:ext cx="3600400" cy="2232248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3.1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：求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阶方阵的逆，时间复杂度多少？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2656"/>
            <a:ext cx="7699603" cy="552117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7320136" y="4725144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600" y="4005064"/>
            <a:ext cx="3528392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429" y="4005064"/>
            <a:ext cx="1145691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91006" y="451521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7182558" y="4221088"/>
            <a:ext cx="2585850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7601394" y="1446784"/>
            <a:ext cx="3600400" cy="2232248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3.1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：求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阶方阵的逆，时间复杂度多少？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40038"/>
              </p:ext>
            </p:extLst>
          </p:nvPr>
        </p:nvGraphicFramePr>
        <p:xfrm>
          <a:off x="6168009" y="908721"/>
          <a:ext cx="3607849" cy="2157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公式" r:id="rId3" imgW="1231560" imgH="736560" progId="Equation.3">
                  <p:embed/>
                </p:oleObj>
              </mc:Choice>
              <mc:Fallback>
                <p:oleObj name="公式" r:id="rId3" imgW="123156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8009" y="908721"/>
                        <a:ext cx="3607849" cy="2157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98304"/>
              </p:ext>
            </p:extLst>
          </p:nvPr>
        </p:nvGraphicFramePr>
        <p:xfrm>
          <a:off x="2236318" y="3501008"/>
          <a:ext cx="4017963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公式" r:id="rId5" imgW="1371600" imgH="736560" progId="Equation.3">
                  <p:embed/>
                </p:oleObj>
              </mc:Choice>
              <mc:Fallback>
                <p:oleObj name="公式" r:id="rId5" imgW="137160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318" y="3501008"/>
                        <a:ext cx="4017963" cy="215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 3"/>
          <p:cNvSpPr/>
          <p:nvPr/>
        </p:nvSpPr>
        <p:spPr>
          <a:xfrm>
            <a:off x="2063552" y="879512"/>
            <a:ext cx="3236665" cy="194124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高斯消元法过程中可能出现的现象！</a:t>
            </a:r>
            <a:endParaRPr lang="zh-CN" altLang="en-US" sz="2800" b="1" dirty="0"/>
          </a:p>
        </p:txBody>
      </p:sp>
      <p:sp>
        <p:nvSpPr>
          <p:cNvPr id="5" name="Rectangle 1"/>
          <p:cNvSpPr/>
          <p:nvPr/>
        </p:nvSpPr>
        <p:spPr>
          <a:xfrm>
            <a:off x="7104112" y="3225497"/>
            <a:ext cx="3545350" cy="270843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三角阵会给解线性方程组带来什么便利？</a:t>
            </a:r>
            <a:endParaRPr lang="en-US" altLang="zh-CN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3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800895"/>
            <a:ext cx="7433782" cy="172354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三角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阵确实会极大简化方程求解，但是多数情况下，我们不会遇到三角阵。</a:t>
            </a:r>
            <a:endParaRPr lang="en-US" altLang="zh-CN" sz="3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924944"/>
            <a:ext cx="185426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01019" y="386104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怎么办？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4766</TotalTime>
  <Pages>0</Pages>
  <Words>1314</Words>
  <Characters>0</Characters>
  <Application>Microsoft Office PowerPoint</Application>
  <DocSecurity>0</DocSecurity>
  <PresentationFormat>宽屏</PresentationFormat>
  <Lines>0</Lines>
  <Paragraphs>158</Paragraphs>
  <Slides>35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方正姚体</vt:lpstr>
      <vt:lpstr>黑体</vt:lpstr>
      <vt:lpstr>华文行楷</vt:lpstr>
      <vt:lpstr>楷体</vt:lpstr>
      <vt:lpstr>宋体</vt:lpstr>
      <vt:lpstr>微软雅黑</vt:lpstr>
      <vt:lpstr>Arial</vt:lpstr>
      <vt:lpstr>Cambria Math</vt:lpstr>
      <vt:lpstr>Garamond</vt:lpstr>
      <vt:lpstr>Wingdings</vt:lpstr>
      <vt:lpstr>default</vt:lpstr>
      <vt:lpstr>公式</vt:lpstr>
      <vt:lpstr>计算机问题求解 – 论题3-14     -  矩阵计算</vt:lpstr>
      <vt:lpstr>矩阵的逆与线性方程组的解</vt:lpstr>
      <vt:lpstr>PowerPoint 演示文稿</vt:lpstr>
      <vt:lpstr>逆矩阵存在的条件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假如可以不考虑P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行置换的处理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130</cp:revision>
  <cp:lastPrinted>1601-01-01T00:00:00Z</cp:lastPrinted>
  <dcterms:created xsi:type="dcterms:W3CDTF">2010-10-07T02:50:25Z</dcterms:created>
  <dcterms:modified xsi:type="dcterms:W3CDTF">2018-12-20T05:41:13Z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