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39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BD95-B380-4CF4-9707-800DAFE44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6D3A-7D2E-4809-B21B-8CA2B6DB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AEC2-7AA6-4B27-A8DF-EBB88E60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9BBB-2C20-4E09-8FD8-9BCCFA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F366-0C85-4BC2-9F18-3956D04D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DDA8-C22E-4150-A9D1-033F5B15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8A925-8A01-464E-85E0-1592B652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0E71-9C52-4502-B906-8851F2ED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5176-A57D-4F47-BB6F-6A7AAD9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538-D040-42D5-9B9C-7C179169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6D1C3-F91D-4E4A-9A02-3947AEE4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D14B5-A9E6-4EA3-A869-D051612C3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0B7F-7E24-4BDE-A03D-4FCD6663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9F04-46CA-4FF9-A8D9-015DC358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16FC-48E8-49F0-92D7-262E38A5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9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D44-4ABD-4021-A927-BCD15F6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57D7-FAA4-4E7D-BFA6-D3741D68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A176-E987-4E75-B3C7-B9F6D9D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9D55-7252-4801-8C33-36ED7F2F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FF09-7A75-4010-9B98-1D06437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037-1CAF-44F1-817B-369F4AB7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A0D2-2D6C-4536-A3E0-EB925222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3CDC-67EB-4BFA-A426-F0704595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10D5-58AD-4DE1-B243-D9ECC277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397B-E85D-4378-8E9D-5CB67C03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4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DA25-00C3-4D7B-860A-812B7A07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1FBD-6C48-428F-A680-942DC131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F8D9-8459-4544-B978-44099501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2C2B-594F-4008-9DA6-0258B661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70D2D-2B9D-42A2-AB13-C55894C9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2F788-1E4E-4556-88C7-EBB44DB7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30B6-2186-4658-B611-5464E33F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C8A7-ED31-44DE-A7EA-462FDB03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F73FF-4DC8-484C-837D-66BBF6BE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BE73-D846-4CD6-A654-CF160A0E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51D65-52D1-4F9E-9C6D-5FAECEA2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8D732-B85A-4007-8E4B-D756F457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15182-418E-458E-986F-1457CC7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4EBDF-7848-4368-ABFE-05544288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14F2-F566-455B-B72D-5F50669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22266-2185-4FA6-BFE2-2B880AB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0118-3BE4-4E92-9F39-7E85C2A2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4BE03-4120-41E8-BE1D-67A21FDD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9E52-A6E0-4A74-8F51-907F26B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B5E2-0DAF-4031-91F1-3C1B19B3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03CF7-369D-40B5-8845-63FDDC3B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0F75-6869-4E10-8891-84762295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67A5-3BB8-48CB-98A3-94816307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64AEA-BD31-4A4D-B32C-3B9D6356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FCCD-688C-4C3A-B4AD-9ABCDABC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55E27-4D49-4837-9DCA-6681FC3F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B5BE-5F07-4DF5-BBFB-135F1235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30D2-A65C-43E2-B68E-2ADC7A3C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4ED50-0995-49D2-A17C-87882825B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386D-52D8-41A5-BF0B-80A0F8DF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2A008-DAF6-4AD2-B30F-0A109073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5500-0CDE-4290-B484-A8C6DDC4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9F349-4C17-4D2C-B556-D2B7861C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56348-05BB-4EFE-BEFD-62BFB5F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1EE45-B5CF-4590-8440-191CDB54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B093-60B6-49D4-B351-46A068161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D85D-08C6-4E1F-8CB3-A39F3762F38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52FC-028B-44BD-B542-3C00E942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5479-D6FF-43A3-BF55-904A252D7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D16D-2FB4-4FAB-B5A7-24BD69DB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0337-A0DF-4C74-8FB2-F966FDB56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Integer LP: Algorithms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E9BAC-8691-484E-A6C5-487638346558}"/>
              </a:ext>
            </a:extLst>
          </p:cNvPr>
          <p:cNvSpPr txBox="1"/>
          <p:nvPr/>
        </p:nvSpPr>
        <p:spPr>
          <a:xfrm>
            <a:off x="4806224" y="4318908"/>
            <a:ext cx="2579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Gulim" panose="020B0600000101010101" pitchFamily="34" charset="-127"/>
                <a:ea typeface="Gulim" panose="020B0600000101010101" pitchFamily="34" charset="-127"/>
              </a:rPr>
              <a:t>Zhao-H. Yin</a:t>
            </a:r>
          </a:p>
          <a:p>
            <a:endParaRPr lang="en-US" altLang="zh-CN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zh-CN" sz="3200" dirty="0">
                <a:latin typeface="Gulim" panose="020B0600000101010101" pitchFamily="34" charset="-127"/>
                <a:ea typeface="Gulim" panose="020B0600000101010101" pitchFamily="34" charset="-127"/>
              </a:rPr>
              <a:t>Mar 4, 2019</a:t>
            </a:r>
            <a:endParaRPr lang="zh-CN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68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Branch and bound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1370"/>
            <a:ext cx="10885714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Very </a:t>
            </a:r>
            <a:r>
              <a:rPr lang="en-US" altLang="zh-CN" b="1" dirty="0">
                <a:latin typeface="Gulim" panose="020B0600000101010101" pitchFamily="34" charset="-127"/>
                <a:ea typeface="Gulim" panose="020B0600000101010101" pitchFamily="34" charset="-127"/>
              </a:rPr>
              <a:t>time consuming</a:t>
            </a: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Solve some subsets for many times, which obviously don’t contain a optimal solution.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One improvement: Cut plane algorithm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09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6232071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2A8F5-199E-4AB2-A2F4-0AC1EB9F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936" y="1215684"/>
            <a:ext cx="4971064" cy="469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D7F9B-53A8-41CB-9A98-3B6F3E3DB745}"/>
              </a:ext>
            </a:extLst>
          </p:cNvPr>
          <p:cNvSpPr txBox="1"/>
          <p:nvPr/>
        </p:nvSpPr>
        <p:spPr>
          <a:xfrm>
            <a:off x="838200" y="2951946"/>
            <a:ext cx="549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Gulim" panose="020B0600000101010101" pitchFamily="34" charset="-127"/>
                <a:ea typeface="Gulim" panose="020B0600000101010101" pitchFamily="34" charset="-127"/>
              </a:rPr>
              <a:t>Add one constraint delicately remove the redundant region.</a:t>
            </a:r>
          </a:p>
        </p:txBody>
      </p:sp>
    </p:spTree>
    <p:extLst>
      <p:ext uri="{BB962C8B-B14F-4D97-AF65-F5344CB8AC3E}">
        <p14:creationId xmlns:p14="http://schemas.microsoft.com/office/powerpoint/2010/main" val="94262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6232071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B050F-FED7-4064-880B-696E273A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38" y="1764794"/>
            <a:ext cx="3404971" cy="1710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4179B-1FC5-4CF7-B547-4780E87E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29" y="1859884"/>
            <a:ext cx="5319221" cy="161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073C68-FF29-49F7-A178-89F7EC71B4E4}"/>
              </a:ext>
            </a:extLst>
          </p:cNvPr>
          <p:cNvSpPr txBox="1"/>
          <p:nvPr/>
        </p:nvSpPr>
        <p:spPr>
          <a:xfrm>
            <a:off x="895350" y="3719561"/>
            <a:ext cx="897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Arbitrarily select one constraint with fractional basic variable.</a:t>
            </a:r>
            <a:endParaRPr lang="zh-CN" alt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0B6BA1-F2A3-4A63-88FA-DB905C59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358" y="4316661"/>
            <a:ext cx="3497883" cy="403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C546E-F3C8-408B-AD78-197D59AEBB1E}"/>
              </a:ext>
            </a:extLst>
          </p:cNvPr>
          <p:cNvSpPr txBox="1"/>
          <p:nvPr/>
        </p:nvSpPr>
        <p:spPr>
          <a:xfrm>
            <a:off x="895350" y="4720556"/>
            <a:ext cx="877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Rewrite it by applying floor function [] to each coefficients.</a:t>
            </a:r>
            <a:endParaRPr lang="zh-CN" alt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2B5F70-9AF2-4BD0-BBFE-958A4878E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600" y="5259886"/>
            <a:ext cx="5243014" cy="510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B13149-42D0-48A1-B7E8-2C099C19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31" y="5759890"/>
            <a:ext cx="5387807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6232071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C546E-F3C8-408B-AD78-197D59AEBB1E}"/>
              </a:ext>
            </a:extLst>
          </p:cNvPr>
          <p:cNvSpPr txBox="1"/>
          <p:nvPr/>
        </p:nvSpPr>
        <p:spPr>
          <a:xfrm>
            <a:off x="895350" y="1751603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Rewrite it by applying floor function to each coefficients.</a:t>
            </a:r>
            <a:endParaRPr lang="zh-CN" alt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13149-42D0-48A1-B7E8-2C099C19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17" y="2445190"/>
            <a:ext cx="5387807" cy="411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0CD880-C8A0-456C-BFD9-427B7B87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94" y="3850623"/>
            <a:ext cx="3398815" cy="632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7F30F6-4176-41FE-9F7D-36B225EF5A6D}"/>
              </a:ext>
            </a:extLst>
          </p:cNvPr>
          <p:cNvSpPr txBox="1"/>
          <p:nvPr/>
        </p:nvSpPr>
        <p:spPr>
          <a:xfrm>
            <a:off x="895350" y="2978813"/>
            <a:ext cx="841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Now we find a new constraint, which is also called a </a:t>
            </a:r>
            <a:r>
              <a:rPr lang="en-US" altLang="zh-CN" sz="240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cut</a:t>
            </a:r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zh-CN" alt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F28A0-14D6-4DC4-9F95-D0415E3D9090}"/>
              </a:ext>
            </a:extLst>
          </p:cNvPr>
          <p:cNvSpPr txBox="1"/>
          <p:nvPr/>
        </p:nvSpPr>
        <p:spPr>
          <a:xfrm>
            <a:off x="7994584" y="3482748"/>
            <a:ext cx="1312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Gulim" panose="020B0600000101010101" pitchFamily="34" charset="-127"/>
                <a:ea typeface="Gulim" panose="020B0600000101010101" pitchFamily="34" charset="-127"/>
              </a:rPr>
              <a:t>?</a:t>
            </a:r>
            <a:endParaRPr lang="zh-CN" altLang="en-US" sz="8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857B0-8997-4003-840B-027035B6134A}"/>
              </a:ext>
            </a:extLst>
          </p:cNvPr>
          <p:cNvSpPr txBox="1"/>
          <p:nvPr/>
        </p:nvSpPr>
        <p:spPr>
          <a:xfrm>
            <a:off x="895350" y="5167311"/>
            <a:ext cx="1009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If the revised LP yields a integer solution, it’s the optimal IP solution.</a:t>
            </a:r>
          </a:p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Otherwise, repeat the process above until a solution is found.</a:t>
            </a:r>
            <a:endParaRPr lang="zh-CN" alt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4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6232071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C546E-F3C8-408B-AD78-197D59AEBB1E}"/>
              </a:ext>
            </a:extLst>
          </p:cNvPr>
          <p:cNvSpPr txBox="1"/>
          <p:nvPr/>
        </p:nvSpPr>
        <p:spPr>
          <a:xfrm>
            <a:off x="895350" y="1751603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Gulim" panose="020B0600000101010101" pitchFamily="34" charset="-127"/>
                <a:ea typeface="Gulim" panose="020B0600000101010101" pitchFamily="34" charset="-127"/>
              </a:rPr>
              <a:t>Cut properties</a:t>
            </a:r>
            <a:endParaRPr lang="zh-CN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F30F6-4176-41FE-9F7D-36B225EF5A6D}"/>
              </a:ext>
            </a:extLst>
          </p:cNvPr>
          <p:cNvSpPr txBox="1"/>
          <p:nvPr/>
        </p:nvSpPr>
        <p:spPr>
          <a:xfrm>
            <a:off x="895350" y="2617936"/>
            <a:ext cx="882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Any feasible IP always satisfy the cut inequality.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The original LP optimal doesn’t satisfy the cut inequality.</a:t>
            </a:r>
            <a:endParaRPr lang="zh-CN" alt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31654-EAD3-469A-83BE-467B68D9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6" y="4633294"/>
            <a:ext cx="3398815" cy="63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7ABE13-8E13-4BC6-A74B-D66E152A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99" y="4309607"/>
            <a:ext cx="5296359" cy="46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72042-D7B3-46B9-A1A4-F0023D8739D5}"/>
              </a:ext>
            </a:extLst>
          </p:cNvPr>
          <p:cNvSpPr txBox="1"/>
          <p:nvPr/>
        </p:nvSpPr>
        <p:spPr>
          <a:xfrm>
            <a:off x="1529213" y="5404830"/>
            <a:ext cx="10323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For IP, The left hand of the equation must be a integer. Since the variables are non-negative,</a:t>
            </a:r>
          </a:p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the right side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58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6232071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C546E-F3C8-408B-AD78-197D59AEBB1E}"/>
              </a:ext>
            </a:extLst>
          </p:cNvPr>
          <p:cNvSpPr txBox="1"/>
          <p:nvPr/>
        </p:nvSpPr>
        <p:spPr>
          <a:xfrm>
            <a:off x="895350" y="1751603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Gulim" panose="020B0600000101010101" pitchFamily="34" charset="-127"/>
                <a:ea typeface="Gulim" panose="020B0600000101010101" pitchFamily="34" charset="-127"/>
              </a:rPr>
              <a:t>Cut property 1</a:t>
            </a:r>
            <a:endParaRPr lang="zh-CN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31654-EAD3-469A-83BE-467B68D9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34" y="5270352"/>
            <a:ext cx="3398815" cy="63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7ABE13-8E13-4BC6-A74B-D66E152A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76" y="2731732"/>
            <a:ext cx="5296359" cy="46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72042-D7B3-46B9-A1A4-F0023D8739D5}"/>
              </a:ext>
            </a:extLst>
          </p:cNvPr>
          <p:cNvSpPr txBox="1"/>
          <p:nvPr/>
        </p:nvSpPr>
        <p:spPr>
          <a:xfrm>
            <a:off x="1205276" y="3373868"/>
            <a:ext cx="10441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Step 1. For IP, The left hand of the equation must be a integer. </a:t>
            </a:r>
          </a:p>
          <a:p>
            <a:endParaRPr lang="en-US" altLang="zh-CN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Step 2 Since the variables are non-negative, the right side must less than 1, yielding the value of the equation must be non-positive integer.</a:t>
            </a:r>
          </a:p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i.e.</a:t>
            </a:r>
          </a:p>
        </p:txBody>
      </p:sp>
    </p:spTree>
    <p:extLst>
      <p:ext uri="{BB962C8B-B14F-4D97-AF65-F5344CB8AC3E}">
        <p14:creationId xmlns:p14="http://schemas.microsoft.com/office/powerpoint/2010/main" val="225146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6232071" cy="4802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C546E-F3C8-408B-AD78-197D59AEBB1E}"/>
              </a:ext>
            </a:extLst>
          </p:cNvPr>
          <p:cNvSpPr txBox="1"/>
          <p:nvPr/>
        </p:nvSpPr>
        <p:spPr>
          <a:xfrm>
            <a:off x="895350" y="1751603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Gulim" panose="020B0600000101010101" pitchFamily="34" charset="-127"/>
                <a:ea typeface="Gulim" panose="020B0600000101010101" pitchFamily="34" charset="-127"/>
              </a:rPr>
              <a:t>Cut property 2</a:t>
            </a:r>
            <a:endParaRPr lang="zh-CN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31654-EAD3-469A-83BE-467B68D9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28" y="3143009"/>
            <a:ext cx="3398815" cy="63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72042-D7B3-46B9-A1A4-F0023D8739D5}"/>
              </a:ext>
            </a:extLst>
          </p:cNvPr>
          <p:cNvSpPr txBox="1"/>
          <p:nvPr/>
        </p:nvSpPr>
        <p:spPr>
          <a:xfrm>
            <a:off x="1180783" y="2614723"/>
            <a:ext cx="104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Since basic variables are set to 0, the 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FE2B8-D1F9-49CA-B97D-61CE06FA24A7}"/>
              </a:ext>
            </a:extLst>
          </p:cNvPr>
          <p:cNvSpPr txBox="1"/>
          <p:nvPr/>
        </p:nvSpPr>
        <p:spPr>
          <a:xfrm>
            <a:off x="1180782" y="3921458"/>
            <a:ext cx="1044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fails on the optimal point. </a:t>
            </a:r>
          </a:p>
          <a:p>
            <a:endParaRPr lang="en-US" altLang="zh-CN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zh-CN" sz="2400" dirty="0">
                <a:latin typeface="Gulim" panose="020B0600000101010101" pitchFamily="34" charset="-127"/>
                <a:ea typeface="Gulim" panose="020B0600000101010101" pitchFamily="34" charset="-127"/>
              </a:rPr>
              <a:t>Thus the region shrinks when the cut is done.</a:t>
            </a:r>
          </a:p>
        </p:txBody>
      </p:sp>
    </p:spTree>
    <p:extLst>
      <p:ext uri="{BB962C8B-B14F-4D97-AF65-F5344CB8AC3E}">
        <p14:creationId xmlns:p14="http://schemas.microsoft.com/office/powerpoint/2010/main" val="50342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LP Relax-Rounding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2C990-3F3E-4B4A-A855-11438365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4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Solve the relax problem, and round the fractional solution to integer using some rounding strategies (such as randomized rounding)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Many 0.85+ approx. ratio algorithms are proposed recent years.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94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78" y="2203394"/>
            <a:ext cx="10515600" cy="1895078"/>
          </a:xfrm>
        </p:spPr>
        <p:txBody>
          <a:bodyPr>
            <a:normAutofit/>
          </a:bodyPr>
          <a:lstStyle/>
          <a:p>
            <a:r>
              <a:rPr lang="en-US" altLang="zh-CN" sz="5300" dirty="0">
                <a:latin typeface="Gulim" panose="020B0600000101010101" pitchFamily="34" charset="-127"/>
                <a:ea typeface="Gulim" panose="020B0600000101010101" pitchFamily="34" charset="-127"/>
              </a:rPr>
              <a:t>A Snap :</a:t>
            </a:r>
            <a:b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More topics on LP related Optimization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54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Revised Simplex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2C990-3F3E-4B4A-A855-11438365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4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Simplex tableau stores many information that can be generate by a matrix, this method </a:t>
            </a:r>
            <a:r>
              <a:rPr lang="en-US" altLang="zh-CN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reduces the memory </a:t>
            </a: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occupied by simplex algorithm.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7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Concepts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907-5822-42DF-929B-EA839832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Integer LP is LP with integer constraints on variables.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A LP-Relax of Integer LP is to remove such constraints.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Necessity to introduce ILP ?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Fractional Knapsack  	=&gt; LP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0-1 Knapsack          	=&gt; ILP</a:t>
            </a:r>
          </a:p>
        </p:txBody>
      </p:sp>
    </p:spTree>
    <p:extLst>
      <p:ext uri="{BB962C8B-B14F-4D97-AF65-F5344CB8AC3E}">
        <p14:creationId xmlns:p14="http://schemas.microsoft.com/office/powerpoint/2010/main" val="343545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Interior Point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2C990-3F3E-4B4A-A855-11438365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4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Gradient method is a generic method in Convex Optimization.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Interior point algorithm start from a inner point in the feasible region </a:t>
            </a:r>
            <a:r>
              <a:rPr lang="en-US" altLang="zh-CN">
                <a:latin typeface="Gulim" panose="020B0600000101010101" pitchFamily="34" charset="-127"/>
                <a:ea typeface="Gulim" panose="020B0600000101010101" pitchFamily="34" charset="-127"/>
              </a:rPr>
              <a:t>and </a:t>
            </a:r>
            <a:r>
              <a:rPr lang="en-US" altLang="zh-CN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seeks </a:t>
            </a:r>
            <a:r>
              <a:rPr lang="en-US" altLang="zh-CN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path </a:t>
            </a: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to the optimal by using Newton method (gradient method).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0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2C990-3F3E-4B4A-A855-11438365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36" y="1690688"/>
            <a:ext cx="10515600" cy="4134304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MS UI Gothic" panose="020B0600070205080204" pitchFamily="34" charset="-128"/>
                <a:ea typeface="MS UI Gothic" panose="020B0600070205080204" pitchFamily="34" charset="-128"/>
              </a:rPr>
              <a:t>Numerical Analysis  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S. J. Wright, J. </a:t>
            </a:r>
            <a:r>
              <a:rPr lang="en-US" altLang="zh-CN" dirty="0" err="1">
                <a:latin typeface="Gulim" panose="020B0600000101010101" pitchFamily="34" charset="-127"/>
                <a:ea typeface="Gulim" panose="020B0600000101010101" pitchFamily="34" charset="-127"/>
              </a:rPr>
              <a:t>Nocedal</a:t>
            </a: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MS UI Gothic" panose="020B0600070205080204" pitchFamily="34" charset="-128"/>
                <a:ea typeface="MS UI Gothic" panose="020B0600070205080204" pitchFamily="34" charset="-128"/>
              </a:rPr>
              <a:t>Operations Research: Applications and Algorithms 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Wayne L. Winston.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4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Observation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907-5822-42DF-929B-EA839832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603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1. A feasible solution of ILP is always 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a feasible solution of its’ LP Relax.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2. The solution of ILP is very close to the border of LP </a:t>
            </a:r>
            <a:r>
              <a:rPr lang="en-US" altLang="zh-CN" dirty="0" err="1">
                <a:latin typeface="Gulim" panose="020B0600000101010101" pitchFamily="34" charset="-127"/>
                <a:ea typeface="Gulim" panose="020B0600000101010101" pitchFamily="34" charset="-127"/>
              </a:rPr>
              <a:t>Relax’s</a:t>
            </a: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 feasible region.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Observation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907-5822-42DF-929B-EA839832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9165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A intuitive method is to solve it’s LP-Relax, and examine the internal integer points around the solution.</a:t>
            </a:r>
          </a:p>
          <a:p>
            <a:pPr marL="0" indent="0">
              <a:buNone/>
            </a:pPr>
            <a:endParaRPr lang="en-US" altLang="zh-CN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b="1" dirty="0">
                <a:latin typeface="Gulim" panose="020B0600000101010101" pitchFamily="34" charset="-127"/>
                <a:ea typeface="Gulim" panose="020B0600000101010101" pitchFamily="34" charset="-127"/>
              </a:rPr>
              <a:t>How to examine (list all the candidates) ?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In other words, move the decision super plane carefully to filter one integer point ?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70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Algorithms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907-5822-42DF-929B-EA839832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Many effective algorithms were proposed to solve ILP. 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The most classical among them are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Branch and bound Algorithm   (Accurate algorithm)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Cut Plane Algorithm 		     (Accurate algorithm)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LP Relax-Rounding Algorithm  (Approximation Algorithm)</a:t>
            </a:r>
          </a:p>
        </p:txBody>
      </p:sp>
    </p:spTree>
    <p:extLst>
      <p:ext uri="{BB962C8B-B14F-4D97-AF65-F5344CB8AC3E}">
        <p14:creationId xmlns:p14="http://schemas.microsoft.com/office/powerpoint/2010/main" val="29729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05" y="225252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Branch and bound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907-5822-42DF-929B-EA839832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473" y="3429000"/>
            <a:ext cx="6395357" cy="755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Divide and conquer</a:t>
            </a: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8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Branch and bound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1947269"/>
            <a:ext cx="6101443" cy="9665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 Consider the following problem.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CC9DA-9B03-476C-A1CB-F8098302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06" y="997706"/>
            <a:ext cx="4735287" cy="4840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D8FA24-E7BC-4CB9-A573-C2BB69036193}"/>
              </a:ext>
            </a:extLst>
          </p:cNvPr>
          <p:cNvSpPr/>
          <p:nvPr/>
        </p:nvSpPr>
        <p:spPr>
          <a:xfrm>
            <a:off x="4229100" y="3110593"/>
            <a:ext cx="2645228" cy="966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DFCC3EF-7A04-4C8C-8D0A-482969E46C6F}"/>
              </a:ext>
            </a:extLst>
          </p:cNvPr>
          <p:cNvSpPr txBox="1">
            <a:spLocks/>
          </p:cNvSpPr>
          <p:nvPr/>
        </p:nvSpPr>
        <p:spPr>
          <a:xfrm>
            <a:off x="860421" y="4785749"/>
            <a:ext cx="5235579" cy="1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Divide the region with a new constraint defined by one non-integer variable.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258A2-CA2B-4A44-9835-CEB9E850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93" y="2777707"/>
            <a:ext cx="3404971" cy="17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Branch and bound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5929993" cy="306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Now we solve two subproblem again, gather best solution from each subproblem.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A8031-3C40-4FFF-91D8-942EB7F8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21" y="1013670"/>
            <a:ext cx="4172787" cy="4830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4EBA3-DC54-4D52-B630-5BF85EA7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25" y="3196092"/>
            <a:ext cx="3770768" cy="27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95-24E2-4247-A0C6-C8F76AF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Branch and bound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AB99B-05FA-4519-ABCA-42A57CD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90689"/>
            <a:ext cx="5929993" cy="306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The problem is split into branches.</a:t>
            </a:r>
          </a:p>
          <a:p>
            <a:pPr marL="0" indent="0">
              <a:buNone/>
            </a:pPr>
            <a:endParaRPr lang="en-US" altLang="zh-CN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A node terminated to grow if :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Infeasible (Too narrow) Or</a:t>
            </a:r>
          </a:p>
          <a:p>
            <a:pPr marL="0" indent="0">
              <a:buNone/>
            </a:pPr>
            <a:r>
              <a:rPr lang="en-US" altLang="zh-CN" dirty="0">
                <a:latin typeface="Gulim" panose="020B0600000101010101" pitchFamily="34" charset="-127"/>
                <a:ea typeface="Gulim" panose="020B0600000101010101" pitchFamily="34" charset="-127"/>
              </a:rPr>
              <a:t>One candidate is found. </a:t>
            </a:r>
            <a:endParaRPr lang="zh-CN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9EB01-F096-4073-A66C-4CE943B4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3" y="369918"/>
            <a:ext cx="5099957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Gulim</vt:lpstr>
      <vt:lpstr>MS UI Gothic</vt:lpstr>
      <vt:lpstr>等线</vt:lpstr>
      <vt:lpstr>等线 Light</vt:lpstr>
      <vt:lpstr>Arial</vt:lpstr>
      <vt:lpstr>Office Theme</vt:lpstr>
      <vt:lpstr>Integer LP: Algorithms</vt:lpstr>
      <vt:lpstr>Concepts</vt:lpstr>
      <vt:lpstr>Observation</vt:lpstr>
      <vt:lpstr>Observation</vt:lpstr>
      <vt:lpstr>Algorithms</vt:lpstr>
      <vt:lpstr>Branch and bound</vt:lpstr>
      <vt:lpstr>Branch and bound</vt:lpstr>
      <vt:lpstr>Branch and bound</vt:lpstr>
      <vt:lpstr>Branch and bound</vt:lpstr>
      <vt:lpstr>Branch and bound</vt:lpstr>
      <vt:lpstr>Cut plane algorithm</vt:lpstr>
      <vt:lpstr>Cut plane algorithm</vt:lpstr>
      <vt:lpstr>Cut plane algorithm</vt:lpstr>
      <vt:lpstr>Cut plane algorithm</vt:lpstr>
      <vt:lpstr>Cut plane algorithm</vt:lpstr>
      <vt:lpstr>Cut plane algorithm</vt:lpstr>
      <vt:lpstr>LP Relax-Rounding algorithm</vt:lpstr>
      <vt:lpstr>A Snap : More topics on LP related Optimization</vt:lpstr>
      <vt:lpstr>Revised Simplex Algorithm</vt:lpstr>
      <vt:lpstr>Interior Point Algorithm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LP: Algorithms</dc:title>
  <dc:creator>81271</dc:creator>
  <cp:lastModifiedBy> </cp:lastModifiedBy>
  <cp:revision>21</cp:revision>
  <dcterms:created xsi:type="dcterms:W3CDTF">2019-03-03T04:28:14Z</dcterms:created>
  <dcterms:modified xsi:type="dcterms:W3CDTF">2019-03-04T06:20:31Z</dcterms:modified>
</cp:coreProperties>
</file>