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1" r:id="rId11"/>
    <p:sldId id="267" r:id="rId12"/>
    <p:sldId id="270" r:id="rId13"/>
    <p:sldId id="268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2793" autoAdjust="0"/>
  </p:normalViewPr>
  <p:slideViewPr>
    <p:cSldViewPr snapToGrid="0">
      <p:cViewPr varScale="1">
        <p:scale>
          <a:sx n="74" d="100"/>
          <a:sy n="7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F35B-E2E2-4985-B434-64680498F018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ABEB-96EA-4FF4-A1A5-5D5ADB172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每次找的人有死的有活的，死掉的人其实没有意义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ABEB-96EA-4FF4-A1A5-5D5ADB172D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如何直接找到之后的第 </a:t>
            </a:r>
            <a:r>
              <a:rPr lang="en-US" altLang="zh-CN" dirty="0" smtClean="0"/>
              <a:t>m </a:t>
            </a:r>
            <a:r>
              <a:rPr lang="zh-CN" altLang="en-US" dirty="0" smtClean="0"/>
              <a:t>个人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ABEB-96EA-4FF4-A1A5-5D5ADB172D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ABEB-96EA-4FF4-A1A5-5D5ADB172D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4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0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8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1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skray.me/blog/2013-08-27-josephus-problem-two-log-n-solutions" TargetMode="External"/><Relationship Id="rId2" Type="http://schemas.openxmlformats.org/officeDocument/2006/relationships/hyperlink" Target="https://en.wikipedia.org/wiki/Josephus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man.ac.uk/~shamsbaa/Josephu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gxin/learning-c/blob/master/njucs17-ps-tutorial/1-2-josephus/josephus.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gxin/learning-c/tree/master/njucs17-ps-tutorial/1-4-josephus-linked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500" b="0" dirty="0"/>
              <a:t>Josephus problem</a:t>
            </a:r>
            <a:br>
              <a:rPr lang="en-US" altLang="zh-CN" sz="4500" b="0" dirty="0"/>
            </a:br>
            <a:r>
              <a:rPr lang="zh-CN" altLang="zh-CN" sz="4500" b="0" dirty="0"/>
              <a:t>约瑟夫问题</a:t>
            </a:r>
            <a:endParaRPr lang="zh-CN" altLang="en-US" sz="45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17</a:t>
            </a:r>
            <a:r>
              <a:rPr lang="zh-CN" altLang="en-US" dirty="0" smtClean="0"/>
              <a:t>计拔裴一凡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28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扩展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998" y="2222287"/>
            <a:ext cx="8179258" cy="404972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求第 </a:t>
            </a:r>
            <a:r>
              <a:rPr lang="en-US" altLang="zh-CN" sz="2000" dirty="0" smtClean="0"/>
              <a:t>k (</a:t>
            </a:r>
            <a:r>
              <a:rPr lang="zh-CN" altLang="en-US" sz="2000" dirty="0" smtClean="0"/>
              <a:t>从 </a:t>
            </a:r>
            <a:r>
              <a:rPr lang="en-US" altLang="zh-CN" sz="2000" dirty="0" smtClean="0"/>
              <a:t>0 </a:t>
            </a:r>
            <a:r>
              <a:rPr lang="zh-CN" altLang="en-US" sz="2000" dirty="0" smtClean="0"/>
              <a:t>开始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个自杀的人的</a:t>
            </a:r>
            <a:r>
              <a:rPr lang="zh-CN" altLang="en-US" sz="2000" dirty="0" smtClean="0"/>
              <a:t>编号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dirty="0">
                <a:latin typeface="Consolas" panose="020B0609020204030204" pitchFamily="49" charset="0"/>
              </a:rPr>
              <a:t>0 1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 3 4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latin typeface="Consolas" panose="020B0609020204030204" pitchFamily="49" charset="0"/>
              </a:rPr>
              <a:t> 6 7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 9 10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 dirty="0">
                <a:latin typeface="Consolas" panose="020B0609020204030204" pitchFamily="49" charset="0"/>
              </a:rPr>
              <a:t> 12 13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 dirty="0">
                <a:latin typeface="Consolas" panose="020B0609020204030204" pitchFamily="49" charset="0"/>
              </a:rPr>
              <a:t> 15 16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 dirty="0">
                <a:latin typeface="Consolas" panose="020B0609020204030204" pitchFamily="49" charset="0"/>
              </a:rPr>
              <a:t> 18 19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latin typeface="Consolas" panose="020B0609020204030204" pitchFamily="49" charset="0"/>
              </a:rPr>
              <a:t> 21 22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0 1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 3 4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latin typeface="Consolas" panose="020B0609020204030204" pitchFamily="49" charset="0"/>
              </a:rPr>
              <a:t> 6 7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 1  3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  6  7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  3  6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latin typeface="Consolas" panose="020B0609020204030204" pitchFamily="49" charset="0"/>
              </a:rPr>
              <a:t>  3  6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 </a:t>
            </a:r>
            <a:r>
              <a:rPr lang="en-US" altLang="zh-CN" dirty="0">
                <a:latin typeface="Consolas" panose="020B0609020204030204" pitchFamily="49" charset="0"/>
              </a:rPr>
              <a:t> 6  6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扩展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递归式</a:t>
            </a:r>
            <a:r>
              <a:rPr lang="en-US" altLang="zh-CN" b="0" dirty="0" smtClean="0"/>
              <a:t>1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9998" y="2222287"/>
                <a:ext cx="8179258" cy="40497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如 </a:t>
                </a:r>
                <a:r>
                  <a:rPr lang="en-US" altLang="zh-CN" sz="2000" dirty="0"/>
                  <a:t>n = 8, m = </a:t>
                </a:r>
                <a:r>
                  <a:rPr lang="en-US" altLang="zh-CN" sz="2000" dirty="0" smtClean="0"/>
                  <a:t>3</a:t>
                </a: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0 1 2 3 4 5 6 </a:t>
                </a:r>
                <a:r>
                  <a:rPr lang="en-US" altLang="zh-CN" sz="2000" dirty="0" smtClean="0">
                    <a:latin typeface="Consolas" panose="020B0609020204030204" pitchFamily="49" charset="0"/>
                  </a:rPr>
                  <a:t>7</a:t>
                </a:r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5 6   0 1 2 3 </a:t>
                </a:r>
                <a:r>
                  <a:rPr lang="en-US" altLang="zh-CN" sz="2000" dirty="0" smtClean="0">
                    <a:latin typeface="Consolas" panose="020B0609020204030204" pitchFamily="49" charset="0"/>
                  </a:rPr>
                  <a:t>4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                                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O(n) / O(k)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98" y="2222287"/>
                <a:ext cx="8179258" cy="40497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扩展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递归式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9998" y="2222287"/>
                <a:ext cx="8179258" cy="40497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知第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个自杀的人为第 </a:t>
                </a:r>
                <a:r>
                  <a:rPr lang="en-US" altLang="zh-CN" dirty="0" smtClean="0"/>
                  <a:t>(k + 1) * m – 1 </a:t>
                </a:r>
                <a:r>
                  <a:rPr lang="zh-CN" altLang="en-US" dirty="0" smtClean="0"/>
                  <a:t>个报数的人</a:t>
                </a:r>
                <a:endParaRPr lang="en-US" altLang="zh-CN" dirty="0" smtClean="0"/>
              </a:p>
              <a:p>
                <a:r>
                  <a:rPr lang="en-US" altLang="zh-CN" dirty="0" smtClean="0">
                    <a:latin typeface="Consolas" panose="020B0609020204030204" pitchFamily="49" charset="0"/>
                  </a:rPr>
                  <a:t>0 1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3 4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6 7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9 10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11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12 13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14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15 16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17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18 19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20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21 22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23</a:t>
                </a:r>
              </a:p>
              <a:p>
                <a:r>
                  <a:rPr lang="en-US" altLang="zh-CN" dirty="0" smtClean="0">
                    <a:latin typeface="Consolas" panose="020B0609020204030204" pitchFamily="49" charset="0"/>
                  </a:rPr>
                  <a:t>0 1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3 4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6 7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1  3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 6  7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 3  6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 3  6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 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6  6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zh-CN" altLang="en-US" dirty="0" smtClean="0"/>
                  <a:t>设第 </a:t>
                </a:r>
                <a:r>
                  <a:rPr lang="en-US" altLang="zh-CN" dirty="0" smtClean="0"/>
                  <a:t>p </a:t>
                </a:r>
                <a:r>
                  <a:rPr lang="zh-CN" altLang="en-US" dirty="0" smtClean="0"/>
                  <a:t>次报数的是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，令 </a:t>
                </a:r>
                <a:r>
                  <a:rPr lang="en-US" altLang="zh-CN" dirty="0" smtClean="0"/>
                  <a:t>p = m * a + b (a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，则之前死了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个人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若本次报数之后 </a:t>
                </a:r>
                <a:r>
                  <a:rPr lang="en-US" altLang="zh-CN" dirty="0" smtClean="0"/>
                  <a:t>y </a:t>
                </a:r>
                <a:r>
                  <a:rPr lang="zh-CN" altLang="en-US" dirty="0" smtClean="0"/>
                  <a:t>没死，则下次报数 </a:t>
                </a:r>
                <a:r>
                  <a:rPr lang="en-US" altLang="zh-CN" dirty="0" smtClean="0"/>
                  <a:t>q = p + n – a = n + (m – 1) * a + b</a:t>
                </a:r>
              </a:p>
              <a:p>
                <a:r>
                  <a:rPr lang="zh-CN" altLang="en-US" dirty="0" smtClean="0"/>
                  <a:t>移项，得 </a:t>
                </a:r>
                <a:r>
                  <a:rPr lang="en-US" altLang="zh-CN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故 </a:t>
                </a:r>
                <a:r>
                  <a:rPr lang="en-US" altLang="zh-CN" dirty="0" smtClean="0"/>
                  <a:t>p = q – n + a = q – n 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98" y="2222287"/>
                <a:ext cx="8179258" cy="40497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8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扩展</a:t>
            </a:r>
            <a:r>
              <a:rPr lang="en-US" altLang="zh-CN" b="0" dirty="0"/>
              <a:t>-</a:t>
            </a:r>
            <a:r>
              <a:rPr lang="zh-CN" altLang="en-US" b="0" dirty="0"/>
              <a:t>递归式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9997" y="2222286"/>
                <a:ext cx="7524003" cy="402396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, 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/>
                  <a:t>for (x = (k + 1) * m – 1; x &gt;= n; x = (x – n) * m / (m – 1)) ;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1600" dirty="0">
                    <a:latin typeface="Consolas" panose="020B0609020204030204" pitchFamily="49" charset="0"/>
                  </a:rPr>
                  <a:t>0 1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3 4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6 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7|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9 10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11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12 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13|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14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15 16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17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|18 19|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20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 21|22|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23</a:t>
                </a:r>
                <a:endParaRPr lang="en-US" altLang="zh-CN" sz="16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600" dirty="0">
                    <a:latin typeface="Consolas" panose="020B0609020204030204" pitchFamily="49" charset="0"/>
                  </a:rPr>
                  <a:t>0 1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3 4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6 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7|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1  3 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 6  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7|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 3  6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| 3  6|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600" dirty="0" smtClean="0">
                    <a:latin typeface="Consolas" panose="020B0609020204030204" pitchFamily="49" charset="0"/>
                  </a:rPr>
                  <a:t>6| 6|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97" y="2222286"/>
                <a:ext cx="7524003" cy="402396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扩展的特例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9997" y="2222287"/>
                <a:ext cx="7749117" cy="363651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当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m=2 </a:t>
                </a:r>
                <a:r>
                  <a:rPr lang="zh-CN" altLang="en-US" sz="2000" dirty="0" smtClean="0"/>
                  <a:t>时，有</a:t>
                </a:r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2,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−(2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/(2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97" y="2222287"/>
                <a:ext cx="7749117" cy="363651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>
              <a:hlinkClick r:id="rId2"/>
            </a:endParaRPr>
          </a:p>
          <a:p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en.wikipedia.org/wiki/Josephus_problem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maskray.me/blog/2013-08-27-josephus-problem-two-log-n-solutions</a:t>
            </a:r>
            <a:endParaRPr lang="en-US" altLang="zh-CN" sz="2000" dirty="0" smtClean="0"/>
          </a:p>
          <a:p>
            <a:r>
              <a:rPr lang="en-US" altLang="zh-CN" sz="2000" dirty="0"/>
              <a:t>Armin Shams-</a:t>
            </a:r>
            <a:r>
              <a:rPr lang="en-US" altLang="zh-CN" sz="2000" dirty="0" err="1"/>
              <a:t>Baragh</a:t>
            </a:r>
            <a:r>
              <a:rPr lang="en-US" altLang="zh-CN" sz="2000" dirty="0"/>
              <a:t> </a:t>
            </a:r>
            <a:r>
              <a:rPr lang="en-US" altLang="zh-CN" sz="2000" dirty="0">
                <a:hlinkClick r:id="rId4"/>
              </a:rPr>
              <a:t>Formulating The Extended Josephus </a:t>
            </a:r>
            <a:r>
              <a:rPr lang="en-US" altLang="zh-CN" sz="2000" dirty="0" smtClean="0">
                <a:hlinkClick r:id="rId4"/>
              </a:rPr>
              <a:t>Problem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40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题目描述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n </a:t>
            </a:r>
            <a:r>
              <a:rPr lang="zh-CN" altLang="en-US" sz="2000" dirty="0" smtClean="0"/>
              <a:t>个人 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编号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0, 1, ..., n-1) </a:t>
            </a:r>
            <a:r>
              <a:rPr lang="zh-CN" altLang="en-US" sz="2000" dirty="0" smtClean="0"/>
              <a:t>围</a:t>
            </a:r>
            <a:r>
              <a:rPr lang="zh-CN" altLang="en-US" sz="2000" dirty="0"/>
              <a:t>成一个圈子，</a:t>
            </a:r>
            <a:r>
              <a:rPr lang="zh-CN" altLang="en-US" sz="2000" dirty="0" smtClean="0"/>
              <a:t>从 </a:t>
            </a:r>
            <a:r>
              <a:rPr lang="en-US" altLang="zh-CN" sz="2000" dirty="0" smtClean="0"/>
              <a:t>0 </a:t>
            </a:r>
            <a:r>
              <a:rPr lang="zh-CN" altLang="en-US" sz="2000" dirty="0" smtClean="0"/>
              <a:t>号</a:t>
            </a:r>
            <a:r>
              <a:rPr lang="zh-CN" altLang="en-US" sz="2000" dirty="0"/>
              <a:t>开始依次报数，每数到</a:t>
            </a:r>
            <a:r>
              <a:rPr lang="zh-CN" altLang="en-US" sz="2000" dirty="0" smtClean="0"/>
              <a:t>第 </a:t>
            </a:r>
            <a:r>
              <a:rPr lang="en-US" altLang="zh-CN" sz="2000" dirty="0" smtClean="0"/>
              <a:t>m </a:t>
            </a:r>
            <a:r>
              <a:rPr lang="zh-CN" altLang="en-US" sz="2000" dirty="0" smtClean="0"/>
              <a:t>个人</a:t>
            </a:r>
            <a:r>
              <a:rPr lang="zh-CN" altLang="en-US" sz="2000" dirty="0"/>
              <a:t>，这个人就得自杀，之后从下个人开始继续报数，直到所有人都死亡为止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问</a:t>
            </a:r>
            <a:r>
              <a:rPr lang="zh-CN" altLang="en-US" sz="2000" dirty="0"/>
              <a:t>最后一个死的人的</a:t>
            </a:r>
            <a:r>
              <a:rPr lang="zh-CN" altLang="en-US" sz="2000" dirty="0" smtClean="0"/>
              <a:t>编号。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69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模拟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依次判断下一个人是否已经死掉，直到找到第 </a:t>
                </a:r>
                <a:r>
                  <a:rPr lang="en-US" altLang="zh-CN" sz="2000" dirty="0" smtClean="0"/>
                  <a:t>m </a:t>
                </a:r>
                <a:r>
                  <a:rPr lang="zh-CN" altLang="en-US" sz="2000" dirty="0" smtClean="0"/>
                  <a:t>个活着的人，则为下一个需要自杀的人</a:t>
                </a:r>
                <a:endParaRPr lang="en-US" altLang="zh-CN" sz="2000" dirty="0" smtClean="0"/>
              </a:p>
              <a:p>
                <a:r>
                  <a:rPr lang="en-US" altLang="zh-CN" sz="2000" dirty="0" smtClean="0">
                    <a:hlinkClick r:id="rId3"/>
                  </a:rPr>
                  <a:t>https</a:t>
                </a:r>
                <a:r>
                  <a:rPr lang="en-US" altLang="zh-CN" sz="2000" dirty="0">
                    <a:hlinkClick r:id="rId3"/>
                  </a:rPr>
                  <a:t>://</a:t>
                </a:r>
                <a:r>
                  <a:rPr lang="en-US" altLang="zh-CN" sz="2000" dirty="0" smtClean="0">
                    <a:hlinkClick r:id="rId3"/>
                  </a:rPr>
                  <a:t>github.com/hengxin/learning-c/blob/master/njucs17-ps-tutorial/1-2-josephus/josephus.c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</a:t>
            </a:r>
            <a:r>
              <a:rPr lang="zh-CN" altLang="en-US" b="0" dirty="0" smtClean="0"/>
              <a:t>链表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链表直接指向下一个活着的人，这样链表跳 </a:t>
            </a:r>
            <a:r>
              <a:rPr lang="en-US" altLang="zh-CN" sz="2000" dirty="0"/>
              <a:t>m </a:t>
            </a:r>
            <a:r>
              <a:rPr lang="zh-CN" altLang="en-US" sz="2000" dirty="0"/>
              <a:t>次即</a:t>
            </a:r>
            <a:r>
              <a:rPr lang="zh-CN" altLang="en-US" sz="2000" dirty="0" smtClean="0"/>
              <a:t>可</a:t>
            </a:r>
            <a:endParaRPr lang="en-US" altLang="zh-CN" sz="2000" dirty="0" smtClean="0">
              <a:hlinkClick r:id="rId3"/>
            </a:endParaRPr>
          </a:p>
          <a:p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://github.com/hengxin/learning-c/tree/master/njucs17-ps-tutorial/1-4-josephus-linkedlist</a:t>
            </a:r>
            <a:endParaRPr lang="en-US" altLang="zh-CN" sz="2000" dirty="0"/>
          </a:p>
          <a:p>
            <a:r>
              <a:rPr lang="en-US" altLang="zh-CN" sz="2000" dirty="0" smtClean="0"/>
              <a:t>O(n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m)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22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数据结构维护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第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次操作，将自杀的人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 </a:t>
            </a:r>
            <a:r>
              <a:rPr lang="en-US" altLang="zh-CN" sz="2000" dirty="0" smtClean="0"/>
              <a:t>x </a:t>
            </a:r>
            <a:r>
              <a:rPr lang="zh-CN" altLang="en-US" sz="2000" dirty="0" smtClean="0"/>
              <a:t>小</a:t>
            </a:r>
            <a:r>
              <a:rPr lang="en-US" altLang="zh-CN" sz="2000" smtClean="0"/>
              <a:t>) </a:t>
            </a:r>
            <a:r>
              <a:rPr lang="zh-CN" altLang="en-US" sz="2000" smtClean="0"/>
              <a:t>从</a:t>
            </a:r>
            <a:r>
              <a:rPr lang="zh-CN" altLang="en-US" sz="2000" dirty="0" smtClean="0"/>
              <a:t>列表中清除，则下一次查询编号第 </a:t>
            </a:r>
            <a:r>
              <a:rPr lang="en-US" altLang="zh-CN" sz="2000" dirty="0" smtClean="0"/>
              <a:t>(x + m – 1) % (n –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小的人</a:t>
            </a:r>
            <a:endParaRPr lang="en-US" altLang="zh-CN" sz="2000" dirty="0" smtClean="0"/>
          </a:p>
          <a:p>
            <a:r>
              <a:rPr lang="zh-CN" altLang="en-US" sz="2000" dirty="0"/>
              <a:t>二叉</a:t>
            </a:r>
            <a:r>
              <a:rPr lang="zh-CN" altLang="en-US" sz="2000" dirty="0" smtClean="0"/>
              <a:t>搜索树</a:t>
            </a:r>
            <a:endParaRPr lang="en-US" altLang="zh-CN" sz="2000" dirty="0" smtClean="0"/>
          </a:p>
          <a:p>
            <a:r>
              <a:rPr lang="zh-CN" altLang="en-US" sz="2000" dirty="0" smtClean="0"/>
              <a:t>建树、删除、查询第 </a:t>
            </a:r>
            <a:r>
              <a:rPr lang="en-US" altLang="zh-CN" sz="2000" dirty="0" smtClean="0"/>
              <a:t>k </a:t>
            </a:r>
            <a:r>
              <a:rPr lang="zh-CN" altLang="en-US" sz="2000" dirty="0" smtClean="0"/>
              <a:t>小</a:t>
            </a:r>
            <a:endParaRPr lang="en-US" altLang="zh-CN" sz="2000" dirty="0" smtClean="0"/>
          </a:p>
          <a:p>
            <a:r>
              <a:rPr lang="zh-CN" altLang="en-US" sz="2000" dirty="0" smtClean="0"/>
              <a:t>平衡树 </a:t>
            </a:r>
            <a:r>
              <a:rPr lang="en-US" altLang="zh-CN" sz="2000" dirty="0" smtClean="0"/>
              <a:t>O(log n)</a:t>
            </a:r>
            <a:endParaRPr lang="en-US" altLang="zh-CN" sz="2000" dirty="0"/>
          </a:p>
          <a:p>
            <a:r>
              <a:rPr lang="en-US" altLang="zh-CN" sz="2000" dirty="0" smtClean="0"/>
              <a:t>TC </a:t>
            </a:r>
            <a:r>
              <a:rPr lang="zh-CN" altLang="en-US" sz="2000" dirty="0" smtClean="0"/>
              <a:t>思考题 </a:t>
            </a:r>
            <a:r>
              <a:rPr lang="en-US" altLang="zh-CN" sz="2000" dirty="0" smtClean="0"/>
              <a:t>14-2</a:t>
            </a:r>
          </a:p>
          <a:p>
            <a:r>
              <a:rPr lang="en-US" altLang="zh-CN" sz="2000" dirty="0" smtClean="0"/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41411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递归式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考虑 </a:t>
            </a:r>
            <a:r>
              <a:rPr lang="en-US" altLang="zh-CN" sz="2000" dirty="0" smtClean="0"/>
              <a:t>n = 8, m = 3 </a:t>
            </a:r>
            <a:r>
              <a:rPr lang="zh-CN" altLang="en-US" sz="2000" dirty="0" smtClean="0"/>
              <a:t>的情况</a:t>
            </a:r>
            <a:endParaRPr lang="en-US" altLang="zh-CN" sz="2000" dirty="0" smtClean="0"/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0 1 2 3 4 5 6 7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0 1   3 4 5 6 7</a:t>
            </a: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5 6   0 1 2 3 4</a:t>
            </a:r>
            <a:r>
              <a:rPr lang="zh-CN" altLang="en-US" sz="2000" dirty="0"/>
              <a:t>（如果已知 </a:t>
            </a:r>
            <a:r>
              <a:rPr lang="en-US" altLang="zh-CN" sz="2000" dirty="0"/>
              <a:t>n = 7, m = 3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情况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52738" y="4256029"/>
            <a:ext cx="1398140" cy="439442"/>
            <a:chOff x="2053883" y="4403188"/>
            <a:chExt cx="1398140" cy="43944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2053883" y="4403188"/>
              <a:ext cx="0" cy="439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53883" y="4438243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(x + m) % 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递归式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         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pt-BR" altLang="zh-CN" sz="2000" dirty="0" smtClean="0"/>
              </a:p>
              <a:p>
                <a:endParaRPr lang="pt-BR" altLang="zh-CN" sz="2000" dirty="0"/>
              </a:p>
              <a:p>
                <a:r>
                  <a:rPr lang="en-US" altLang="zh-CN" sz="2000" dirty="0" smtClean="0"/>
                  <a:t>O(n)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递归式</a:t>
            </a:r>
            <a:r>
              <a:rPr lang="en-US" altLang="zh-CN" b="0" dirty="0" smtClean="0"/>
              <a:t>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Consolas" panose="020B0609020204030204" pitchFamily="49" charset="0"/>
                  </a:rPr>
                  <a:t>考虑一轮，则有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Consolas" panose="020B0609020204030204" pitchFamily="49" charset="0"/>
                  </a:rPr>
                  <a:t> 个人报过数，并死了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 smtClean="0">
                    <a:latin typeface="Consolas" panose="020B0609020204030204" pitchFamily="49" charset="0"/>
                  </a:rPr>
                  <a:t>个人</a:t>
                </a:r>
                <a:endParaRPr lang="en-US" altLang="zh-CN" sz="2000" dirty="0" smtClean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 smtClean="0">
                    <a:latin typeface="Consolas" panose="020B0609020204030204" pitchFamily="49" charset="0"/>
                  </a:rPr>
                  <a:t>0 1 2 3 4 5 6 7</a:t>
                </a:r>
              </a:p>
              <a:p>
                <a:r>
                  <a:rPr lang="en-US" altLang="zh-CN" sz="2000" dirty="0" smtClean="0">
                    <a:latin typeface="Consolas" panose="020B0609020204030204" pitchFamily="49" charset="0"/>
                  </a:rPr>
                  <a:t>0 1   3 4   6 7</a:t>
                </a:r>
              </a:p>
              <a:p>
                <a:endParaRPr lang="en-US" altLang="zh-CN" sz="2000" dirty="0" smtClean="0">
                  <a:latin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 smtClean="0">
                    <a:latin typeface="Consolas" panose="020B0609020204030204" pitchFamily="49" charset="0"/>
                  </a:rPr>
                  <a:t>2 3   4 5   0 1</a:t>
                </a:r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161349" y="4150811"/>
            <a:ext cx="3580339" cy="841064"/>
            <a:chOff x="2095447" y="4139952"/>
            <a:chExt cx="3580339" cy="84106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2095447" y="4139952"/>
              <a:ext cx="0" cy="784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095447" y="4139952"/>
                  <a:ext cx="3580339" cy="841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 % 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447" y="4139952"/>
                  <a:ext cx="3580339" cy="8410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79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递归式</a:t>
            </a:r>
            <a:r>
              <a:rPr lang="en-US" altLang="zh-CN" b="0" dirty="0" smtClean="0"/>
              <a:t>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,  1&lt;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d>
                                                  <m:dPr>
                                                    <m:begChr m:val="⌊"/>
                                                    <m:endChr m:val="⌋"/>
                                                    <m:ctrlP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%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C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1623</TotalTime>
  <Words>514</Words>
  <Application>Microsoft Office PowerPoint</Application>
  <PresentationFormat>全屏显示(4:3)</PresentationFormat>
  <Paragraphs>82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幼圆</vt:lpstr>
      <vt:lpstr>Calibri</vt:lpstr>
      <vt:lpstr>Cambria Math</vt:lpstr>
      <vt:lpstr>Century Gothic</vt:lpstr>
      <vt:lpstr>Consolas</vt:lpstr>
      <vt:lpstr>Trebuchet MS</vt:lpstr>
      <vt:lpstr>Wingdings 2</vt:lpstr>
      <vt:lpstr>值得引用的</vt:lpstr>
      <vt:lpstr>Josephus problem 约瑟夫问题</vt:lpstr>
      <vt:lpstr>题目描述</vt:lpstr>
      <vt:lpstr>模拟</vt:lpstr>
      <vt:lpstr>循环链表</vt:lpstr>
      <vt:lpstr>数据结构维护</vt:lpstr>
      <vt:lpstr>递归式</vt:lpstr>
      <vt:lpstr>递归式</vt:lpstr>
      <vt:lpstr>递归式2</vt:lpstr>
      <vt:lpstr>递归式2</vt:lpstr>
      <vt:lpstr>扩展</vt:lpstr>
      <vt:lpstr>扩展-递归式1</vt:lpstr>
      <vt:lpstr>扩展-递归式2</vt:lpstr>
      <vt:lpstr>扩展-递归式2</vt:lpstr>
      <vt:lpstr>扩展的特例</vt:lpstr>
      <vt:lpstr>参考资料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Fancy Pei</dc:creator>
  <cp:lastModifiedBy>Fancy Pei</cp:lastModifiedBy>
  <cp:revision>45</cp:revision>
  <dcterms:created xsi:type="dcterms:W3CDTF">2018-04-09T11:30:52Z</dcterms:created>
  <dcterms:modified xsi:type="dcterms:W3CDTF">2018-04-11T07:23:33Z</dcterms:modified>
</cp:coreProperties>
</file>