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4/28/2018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4/28/2018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4/28/2018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source/repos/Monty%20Hall/Monty%20Hall.sl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8F9E8-CCC4-40F5-9B81-0F9C0696A833}"/>
              </a:ext>
            </a:extLst>
          </p:cNvPr>
          <p:cNvSpPr>
            <a:spLocks noGrp="1"/>
          </p:cNvSpPr>
          <p:nvPr>
            <p:ph type="ctrTitle"/>
          </p:nvPr>
        </p:nvSpPr>
        <p:spPr/>
        <p:txBody>
          <a:bodyPr/>
          <a:lstStyle/>
          <a:p>
            <a:r>
              <a:rPr lang="en-US" altLang="zh-CN" dirty="0"/>
              <a:t>Monty Hall Problem</a:t>
            </a:r>
            <a:endParaRPr lang="zh-CN" altLang="en-US" dirty="0"/>
          </a:p>
        </p:txBody>
      </p:sp>
      <p:sp>
        <p:nvSpPr>
          <p:cNvPr id="3" name="副标题 2">
            <a:extLst>
              <a:ext uri="{FF2B5EF4-FFF2-40B4-BE49-F238E27FC236}">
                <a16:creationId xmlns:a16="http://schemas.microsoft.com/office/drawing/2014/main" id="{DC18761D-0E64-4C5F-8168-7C6F6D321732}"/>
              </a:ext>
            </a:extLst>
          </p:cNvPr>
          <p:cNvSpPr>
            <a:spLocks noGrp="1"/>
          </p:cNvSpPr>
          <p:nvPr>
            <p:ph type="subTitle" idx="1"/>
          </p:nvPr>
        </p:nvSpPr>
        <p:spPr>
          <a:xfrm>
            <a:off x="810000" y="5280846"/>
            <a:ext cx="11477249" cy="1074233"/>
          </a:xfrm>
        </p:spPr>
        <p:txBody>
          <a:bodyPr>
            <a:normAutofit/>
          </a:bodyPr>
          <a:lstStyle/>
          <a:p>
            <a:r>
              <a:rPr lang="en-US" altLang="zh-CN" dirty="0"/>
              <a:t>171240542</a:t>
            </a:r>
          </a:p>
          <a:p>
            <a:r>
              <a:rPr lang="zh-CN" altLang="en-US" dirty="0"/>
              <a:t>李博文</a:t>
            </a:r>
          </a:p>
        </p:txBody>
      </p:sp>
    </p:spTree>
    <p:extLst>
      <p:ext uri="{BB962C8B-B14F-4D97-AF65-F5344CB8AC3E}">
        <p14:creationId xmlns:p14="http://schemas.microsoft.com/office/powerpoint/2010/main" val="416832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AA6E0-5991-4245-9827-EA8170EF0D6E}"/>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F6400F3E-B91B-45EA-B187-764A4BE6EF82}"/>
              </a:ext>
            </a:extLst>
          </p:cNvPr>
          <p:cNvSpPr>
            <a:spLocks noGrp="1"/>
          </p:cNvSpPr>
          <p:nvPr>
            <p:ph idx="1"/>
          </p:nvPr>
        </p:nvSpPr>
        <p:spPr/>
        <p:txBody>
          <a:bodyPr/>
          <a:lstStyle/>
          <a:p>
            <a:r>
              <a:rPr lang="zh-CN" altLang="en-US" dirty="0"/>
              <a:t>介绍</a:t>
            </a:r>
            <a:r>
              <a:rPr lang="en-US" altLang="zh-CN" dirty="0"/>
              <a:t>Monty Hall Problem</a:t>
            </a:r>
          </a:p>
          <a:p>
            <a:r>
              <a:rPr lang="zh-CN" altLang="en-US" dirty="0"/>
              <a:t>证明</a:t>
            </a:r>
          </a:p>
        </p:txBody>
      </p:sp>
    </p:spTree>
    <p:extLst>
      <p:ext uri="{BB962C8B-B14F-4D97-AF65-F5344CB8AC3E}">
        <p14:creationId xmlns:p14="http://schemas.microsoft.com/office/powerpoint/2010/main" val="377486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3B1CB-BB70-4113-8251-8A0EA9E5AC78}"/>
              </a:ext>
            </a:extLst>
          </p:cNvPr>
          <p:cNvSpPr>
            <a:spLocks noGrp="1"/>
          </p:cNvSpPr>
          <p:nvPr>
            <p:ph type="title"/>
          </p:nvPr>
        </p:nvSpPr>
        <p:spPr/>
        <p:txBody>
          <a:bodyPr/>
          <a:lstStyle/>
          <a:p>
            <a:r>
              <a:rPr lang="zh-CN" altLang="en-US" dirty="0"/>
              <a:t>什么是</a:t>
            </a:r>
            <a:r>
              <a:rPr lang="en-US" altLang="zh-CN" dirty="0"/>
              <a:t>Monty Hall Problem</a:t>
            </a:r>
            <a:endParaRPr lang="zh-CN" altLang="en-US" dirty="0"/>
          </a:p>
        </p:txBody>
      </p:sp>
      <p:sp>
        <p:nvSpPr>
          <p:cNvPr id="3" name="内容占位符 2">
            <a:extLst>
              <a:ext uri="{FF2B5EF4-FFF2-40B4-BE49-F238E27FC236}">
                <a16:creationId xmlns:a16="http://schemas.microsoft.com/office/drawing/2014/main" id="{EEBC8C28-FD26-490C-8DEA-B9640DE6150A}"/>
              </a:ext>
            </a:extLst>
          </p:cNvPr>
          <p:cNvSpPr>
            <a:spLocks noGrp="1"/>
          </p:cNvSpPr>
          <p:nvPr>
            <p:ph idx="1"/>
          </p:nvPr>
        </p:nvSpPr>
        <p:spPr>
          <a:xfrm>
            <a:off x="827424" y="1610744"/>
            <a:ext cx="10554574" cy="3636511"/>
          </a:xfrm>
        </p:spPr>
        <p:txBody>
          <a:bodyPr/>
          <a:lstStyle/>
          <a:p>
            <a:pPr marL="0" indent="0">
              <a:buNone/>
            </a:pPr>
            <a:r>
              <a:rPr lang="zh-CN" altLang="en-US" dirty="0"/>
              <a:t>起源于一档名为</a:t>
            </a:r>
            <a:r>
              <a:rPr lang="en-US" altLang="zh-CN" dirty="0"/>
              <a:t>Let’s Make a Deal</a:t>
            </a:r>
            <a:r>
              <a:rPr lang="zh-CN" altLang="en-US" dirty="0"/>
              <a:t>的电视节目，以当时的主持人命名；</a:t>
            </a:r>
            <a:endParaRPr lang="en-US" altLang="zh-CN" dirty="0"/>
          </a:p>
          <a:p>
            <a:pPr marL="0" indent="0">
              <a:buNone/>
            </a:pPr>
            <a:r>
              <a:rPr lang="zh-CN" altLang="en-US" dirty="0"/>
              <a:t>内容如下：</a:t>
            </a:r>
            <a:endParaRPr lang="en-US" altLang="zh-CN" dirty="0"/>
          </a:p>
          <a:p>
            <a:pPr marL="0" indent="0">
              <a:buNone/>
            </a:pPr>
            <a:r>
              <a:rPr lang="zh-CN" altLang="en-US" dirty="0"/>
              <a:t>存在三扇门，一扇门后有一辆豪车，而另外两扇门后是山羊，挑战者可以指定一扇门，获得门后的奖品；为了增加悬念，在打开挑战者指定的门之前，知道每扇门后面奖品的主持人会先打开一扇非挑战者指定的奖品是山羊的门，这时挑战者可以选择坚持自己一开始选择的门，或者是选择另外一扇没有打开过的门；</a:t>
            </a:r>
            <a:r>
              <a:rPr lang="en-US" altLang="zh-CN" dirty="0"/>
              <a:t>Monty Hall Problem</a:t>
            </a:r>
            <a:r>
              <a:rPr lang="zh-CN" altLang="en-US" dirty="0"/>
              <a:t>就是在挑战者确实想要豪车的情况下对得奖概率的研究。</a:t>
            </a:r>
          </a:p>
        </p:txBody>
      </p:sp>
      <p:pic>
        <p:nvPicPr>
          <p:cNvPr id="5" name="图片 4">
            <a:extLst>
              <a:ext uri="{FF2B5EF4-FFF2-40B4-BE49-F238E27FC236}">
                <a16:creationId xmlns:a16="http://schemas.microsoft.com/office/drawing/2014/main" id="{D9556C7D-4062-414C-86DA-504CE59F2599}"/>
              </a:ext>
            </a:extLst>
          </p:cNvPr>
          <p:cNvPicPr>
            <a:picLocks noChangeAspect="1"/>
          </p:cNvPicPr>
          <p:nvPr/>
        </p:nvPicPr>
        <p:blipFill>
          <a:blip r:embed="rId2"/>
          <a:stretch>
            <a:fillRect/>
          </a:stretch>
        </p:blipFill>
        <p:spPr>
          <a:xfrm>
            <a:off x="7383780" y="4870634"/>
            <a:ext cx="1350010" cy="1350010"/>
          </a:xfrm>
          <a:prstGeom prst="rect">
            <a:avLst/>
          </a:prstGeom>
        </p:spPr>
      </p:pic>
      <p:pic>
        <p:nvPicPr>
          <p:cNvPr id="11" name="图片 10">
            <a:extLst>
              <a:ext uri="{FF2B5EF4-FFF2-40B4-BE49-F238E27FC236}">
                <a16:creationId xmlns:a16="http://schemas.microsoft.com/office/drawing/2014/main" id="{B2BF4C5C-5FDE-491E-8E3E-BD9461E47688}"/>
              </a:ext>
            </a:extLst>
          </p:cNvPr>
          <p:cNvPicPr>
            <a:picLocks noChangeAspect="1"/>
          </p:cNvPicPr>
          <p:nvPr/>
        </p:nvPicPr>
        <p:blipFill>
          <a:blip r:embed="rId3"/>
          <a:stretch>
            <a:fillRect/>
          </a:stretch>
        </p:blipFill>
        <p:spPr>
          <a:xfrm>
            <a:off x="7155650" y="4648384"/>
            <a:ext cx="2004177" cy="1794510"/>
          </a:xfrm>
          <a:prstGeom prst="rect">
            <a:avLst/>
          </a:prstGeom>
        </p:spPr>
      </p:pic>
      <p:pic>
        <p:nvPicPr>
          <p:cNvPr id="12" name="图片 11">
            <a:extLst>
              <a:ext uri="{FF2B5EF4-FFF2-40B4-BE49-F238E27FC236}">
                <a16:creationId xmlns:a16="http://schemas.microsoft.com/office/drawing/2014/main" id="{B7723E87-991B-4DF0-A9F4-C5088BC3F6DC}"/>
              </a:ext>
            </a:extLst>
          </p:cNvPr>
          <p:cNvPicPr>
            <a:picLocks noChangeAspect="1"/>
          </p:cNvPicPr>
          <p:nvPr/>
        </p:nvPicPr>
        <p:blipFill>
          <a:blip r:embed="rId3"/>
          <a:stretch>
            <a:fillRect/>
          </a:stretch>
        </p:blipFill>
        <p:spPr>
          <a:xfrm>
            <a:off x="2050250" y="4648384"/>
            <a:ext cx="2004177" cy="1794510"/>
          </a:xfrm>
          <a:prstGeom prst="rect">
            <a:avLst/>
          </a:prstGeom>
        </p:spPr>
      </p:pic>
      <p:pic>
        <p:nvPicPr>
          <p:cNvPr id="13" name="图片 12">
            <a:extLst>
              <a:ext uri="{FF2B5EF4-FFF2-40B4-BE49-F238E27FC236}">
                <a16:creationId xmlns:a16="http://schemas.microsoft.com/office/drawing/2014/main" id="{CF10ACB5-A048-42A3-A3E7-AD0DE1A4799B}"/>
              </a:ext>
            </a:extLst>
          </p:cNvPr>
          <p:cNvPicPr>
            <a:picLocks noChangeAspect="1"/>
          </p:cNvPicPr>
          <p:nvPr/>
        </p:nvPicPr>
        <p:blipFill>
          <a:blip r:embed="rId3"/>
          <a:stretch>
            <a:fillRect/>
          </a:stretch>
        </p:blipFill>
        <p:spPr>
          <a:xfrm>
            <a:off x="4602950" y="4648384"/>
            <a:ext cx="2004177" cy="1794510"/>
          </a:xfrm>
          <a:prstGeom prst="rect">
            <a:avLst/>
          </a:prstGeom>
        </p:spPr>
      </p:pic>
    </p:spTree>
    <p:extLst>
      <p:ext uri="{BB962C8B-B14F-4D97-AF65-F5344CB8AC3E}">
        <p14:creationId xmlns:p14="http://schemas.microsoft.com/office/powerpoint/2010/main" val="418106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407A2-B93A-42C0-93C5-A32975B85796}"/>
              </a:ext>
            </a:extLst>
          </p:cNvPr>
          <p:cNvSpPr>
            <a:spLocks noGrp="1"/>
          </p:cNvSpPr>
          <p:nvPr>
            <p:ph type="title"/>
          </p:nvPr>
        </p:nvSpPr>
        <p:spPr/>
        <p:txBody>
          <a:bodyPr/>
          <a:lstStyle/>
          <a:p>
            <a:r>
              <a:rPr lang="zh-CN" altLang="en-US" dirty="0"/>
              <a:t>得奖的概率是多少？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C9C72B8-C8D7-4BB2-B458-59505D18A67B}"/>
                  </a:ext>
                </a:extLst>
              </p:cNvPr>
              <p:cNvSpPr>
                <a:spLocks noGrp="1"/>
              </p:cNvSpPr>
              <p:nvPr>
                <p:ph idx="1"/>
              </p:nvPr>
            </p:nvSpPr>
            <p:spPr>
              <a:xfrm>
                <a:off x="818712" y="2222287"/>
                <a:ext cx="9845478" cy="818093"/>
              </a:xfrm>
            </p:spPr>
            <p:txBody>
              <a:bodyPr>
                <a:normAutofit/>
              </a:bodyPr>
              <a:lstStyle/>
              <a:p>
                <a:pPr marL="0" indent="0">
                  <a:buNone/>
                </a:pPr>
                <a:r>
                  <a:rPr lang="zh-CN" altLang="en-US" sz="1600" dirty="0"/>
                  <a:t>直觉上来说，已经打开了一扇门，剩下的是在两扇门中选择一扇门，似乎无论选择哪扇门，获得豪车的概率都是</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oMath>
                </a14:m>
                <a:endParaRPr lang="zh-CN" altLang="en-US" sz="2000" dirty="0"/>
              </a:p>
            </p:txBody>
          </p:sp>
        </mc:Choice>
        <mc:Fallback xmlns="">
          <p:sp>
            <p:nvSpPr>
              <p:cNvPr id="3" name="内容占位符 2">
                <a:extLst>
                  <a:ext uri="{FF2B5EF4-FFF2-40B4-BE49-F238E27FC236}">
                    <a16:creationId xmlns:a16="http://schemas.microsoft.com/office/drawing/2014/main" id="{3C9C72B8-C8D7-4BB2-B458-59505D18A67B}"/>
                  </a:ext>
                </a:extLst>
              </p:cNvPr>
              <p:cNvSpPr>
                <a:spLocks noGrp="1" noRot="1" noChangeAspect="1" noMove="1" noResize="1" noEditPoints="1" noAdjustHandles="1" noChangeArrowheads="1" noChangeShapeType="1" noTextEdit="1"/>
              </p:cNvSpPr>
              <p:nvPr>
                <p:ph idx="1"/>
              </p:nvPr>
            </p:nvSpPr>
            <p:spPr>
              <a:xfrm>
                <a:off x="818712" y="2222287"/>
                <a:ext cx="9845478" cy="818093"/>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4B3ECBA0-B655-46AE-8962-02ABECA954A1}"/>
                  </a:ext>
                </a:extLst>
              </p:cNvPr>
              <p:cNvSpPr txBox="1"/>
              <p:nvPr/>
            </p:nvSpPr>
            <p:spPr>
              <a:xfrm>
                <a:off x="818712" y="3229971"/>
                <a:ext cx="10268388" cy="529184"/>
              </a:xfrm>
              <a:prstGeom prst="rect">
                <a:avLst/>
              </a:prstGeom>
              <a:noFill/>
            </p:spPr>
            <p:txBody>
              <a:bodyPr wrap="square" rtlCol="0">
                <a:spAutoFit/>
              </a:bodyPr>
              <a:lstStyle/>
              <a:p>
                <a:r>
                  <a:rPr lang="zh-CN" altLang="en-US" sz="1600" dirty="0"/>
                  <a:t>事实上，如果挑战者选择更换自己的选择，获的豪车概率为</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den>
                    </m:f>
                  </m:oMath>
                </a14:m>
                <a:r>
                  <a:rPr lang="zh-CN" altLang="en-US" sz="1600" dirty="0"/>
                  <a:t>，而坚持不更换自己的选择，获得豪车的概率仅有</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oMath>
                </a14:m>
                <a:r>
                  <a:rPr lang="zh-CN" altLang="en-US" sz="1600" dirty="0"/>
                  <a:t>！</a:t>
                </a:r>
              </a:p>
            </p:txBody>
          </p:sp>
        </mc:Choice>
        <mc:Fallback>
          <p:sp>
            <p:nvSpPr>
              <p:cNvPr id="4" name="文本框 3">
                <a:extLst>
                  <a:ext uri="{FF2B5EF4-FFF2-40B4-BE49-F238E27FC236}">
                    <a16:creationId xmlns:a16="http://schemas.microsoft.com/office/drawing/2014/main" id="{4B3ECBA0-B655-46AE-8962-02ABECA954A1}"/>
                  </a:ext>
                </a:extLst>
              </p:cNvPr>
              <p:cNvSpPr txBox="1">
                <a:spLocks noRot="1" noChangeAspect="1" noMove="1" noResize="1" noEditPoints="1" noAdjustHandles="1" noChangeArrowheads="1" noChangeShapeType="1" noTextEdit="1"/>
              </p:cNvSpPr>
              <p:nvPr/>
            </p:nvSpPr>
            <p:spPr>
              <a:xfrm>
                <a:off x="818712" y="3229971"/>
                <a:ext cx="10268388" cy="529184"/>
              </a:xfrm>
              <a:prstGeom prst="rect">
                <a:avLst/>
              </a:prstGeom>
              <a:blipFill>
                <a:blip r:embed="rId3"/>
                <a:stretch>
                  <a:fillRect l="-297" r="-2255" b="-2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599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75ED9-B145-4F8B-8DFD-36FDBBC5EADD}"/>
              </a:ext>
            </a:extLst>
          </p:cNvPr>
          <p:cNvSpPr>
            <a:spLocks noGrp="1"/>
          </p:cNvSpPr>
          <p:nvPr>
            <p:ph type="title"/>
          </p:nvPr>
        </p:nvSpPr>
        <p:spPr/>
        <p:txBody>
          <a:bodyPr/>
          <a:lstStyle/>
          <a:p>
            <a:r>
              <a:rPr lang="zh-CN" altLang="en-US" dirty="0"/>
              <a:t>先看一种简单的证明</a:t>
            </a:r>
          </a:p>
        </p:txBody>
      </p:sp>
      <p:graphicFrame>
        <p:nvGraphicFramePr>
          <p:cNvPr id="5" name="内容占位符 4">
            <a:extLst>
              <a:ext uri="{FF2B5EF4-FFF2-40B4-BE49-F238E27FC236}">
                <a16:creationId xmlns:a16="http://schemas.microsoft.com/office/drawing/2014/main" id="{8FB5E086-E0AD-47AB-A40C-2470BCB8BA02}"/>
              </a:ext>
            </a:extLst>
          </p:cNvPr>
          <p:cNvGraphicFramePr>
            <a:graphicFrameLocks noGrp="1"/>
          </p:cNvGraphicFramePr>
          <p:nvPr>
            <p:ph idx="1"/>
            <p:extLst>
              <p:ext uri="{D42A27DB-BD31-4B8C-83A1-F6EECF244321}">
                <p14:modId xmlns:p14="http://schemas.microsoft.com/office/powerpoint/2010/main" val="1739153804"/>
              </p:ext>
            </p:extLst>
          </p:nvPr>
        </p:nvGraphicFramePr>
        <p:xfrm>
          <a:off x="828298" y="2687320"/>
          <a:ext cx="10553700" cy="1701800"/>
        </p:xfrm>
        <a:graphic>
          <a:graphicData uri="http://schemas.openxmlformats.org/drawingml/2006/table">
            <a:tbl>
              <a:tblPr firstRow="1" bandRow="1">
                <a:tableStyleId>{5C22544A-7EE6-4342-B048-85BDC9FD1C3A}</a:tableStyleId>
              </a:tblPr>
              <a:tblGrid>
                <a:gridCol w="2110740">
                  <a:extLst>
                    <a:ext uri="{9D8B030D-6E8A-4147-A177-3AD203B41FA5}">
                      <a16:colId xmlns:a16="http://schemas.microsoft.com/office/drawing/2014/main" val="1874124550"/>
                    </a:ext>
                  </a:extLst>
                </a:gridCol>
                <a:gridCol w="2110740">
                  <a:extLst>
                    <a:ext uri="{9D8B030D-6E8A-4147-A177-3AD203B41FA5}">
                      <a16:colId xmlns:a16="http://schemas.microsoft.com/office/drawing/2014/main" val="807264062"/>
                    </a:ext>
                  </a:extLst>
                </a:gridCol>
                <a:gridCol w="2110740">
                  <a:extLst>
                    <a:ext uri="{9D8B030D-6E8A-4147-A177-3AD203B41FA5}">
                      <a16:colId xmlns:a16="http://schemas.microsoft.com/office/drawing/2014/main" val="3928009937"/>
                    </a:ext>
                  </a:extLst>
                </a:gridCol>
                <a:gridCol w="2110740">
                  <a:extLst>
                    <a:ext uri="{9D8B030D-6E8A-4147-A177-3AD203B41FA5}">
                      <a16:colId xmlns:a16="http://schemas.microsoft.com/office/drawing/2014/main" val="4148980146"/>
                    </a:ext>
                  </a:extLst>
                </a:gridCol>
                <a:gridCol w="2110740">
                  <a:extLst>
                    <a:ext uri="{9D8B030D-6E8A-4147-A177-3AD203B41FA5}">
                      <a16:colId xmlns:a16="http://schemas.microsoft.com/office/drawing/2014/main" val="3674852673"/>
                    </a:ext>
                  </a:extLst>
                </a:gridCol>
              </a:tblGrid>
              <a:tr h="425450">
                <a:tc>
                  <a:txBody>
                    <a:bodyPr/>
                    <a:lstStyle/>
                    <a:p>
                      <a:r>
                        <a:rPr lang="zh-CN" altLang="en-US" dirty="0"/>
                        <a:t>一号门</a:t>
                      </a:r>
                    </a:p>
                  </a:txBody>
                  <a:tcPr/>
                </a:tc>
                <a:tc>
                  <a:txBody>
                    <a:bodyPr/>
                    <a:lstStyle/>
                    <a:p>
                      <a:r>
                        <a:rPr lang="zh-CN" altLang="en-US" dirty="0"/>
                        <a:t>二号门</a:t>
                      </a:r>
                    </a:p>
                  </a:txBody>
                  <a:tcPr/>
                </a:tc>
                <a:tc>
                  <a:txBody>
                    <a:bodyPr/>
                    <a:lstStyle/>
                    <a:p>
                      <a:r>
                        <a:rPr lang="zh-CN" altLang="en-US" dirty="0"/>
                        <a:t>三号门</a:t>
                      </a:r>
                    </a:p>
                  </a:txBody>
                  <a:tcPr/>
                </a:tc>
                <a:tc>
                  <a:txBody>
                    <a:bodyPr/>
                    <a:lstStyle/>
                    <a:p>
                      <a:r>
                        <a:rPr lang="zh-CN" altLang="en-US" dirty="0"/>
                        <a:t>不换</a:t>
                      </a:r>
                    </a:p>
                  </a:txBody>
                  <a:tcPr/>
                </a:tc>
                <a:tc>
                  <a:txBody>
                    <a:bodyPr/>
                    <a:lstStyle/>
                    <a:p>
                      <a:r>
                        <a:rPr lang="zh-CN" altLang="en-US" dirty="0"/>
                        <a:t>换</a:t>
                      </a:r>
                    </a:p>
                  </a:txBody>
                  <a:tcPr/>
                </a:tc>
                <a:extLst>
                  <a:ext uri="{0D108BD9-81ED-4DB2-BD59-A6C34878D82A}">
                    <a16:rowId xmlns:a16="http://schemas.microsoft.com/office/drawing/2014/main" val="2626366767"/>
                  </a:ext>
                </a:extLst>
              </a:tr>
              <a:tr h="425450">
                <a:tc>
                  <a:txBody>
                    <a:bodyPr/>
                    <a:lstStyle/>
                    <a:p>
                      <a:r>
                        <a:rPr lang="zh-CN" altLang="en-US" dirty="0"/>
                        <a:t>豪车</a:t>
                      </a:r>
                    </a:p>
                  </a:txBody>
                  <a:tcPr/>
                </a:tc>
                <a:tc>
                  <a:txBody>
                    <a:bodyPr/>
                    <a:lstStyle/>
                    <a:p>
                      <a:r>
                        <a:rPr lang="zh-CN" altLang="en-US" dirty="0"/>
                        <a:t>山羊</a:t>
                      </a:r>
                    </a:p>
                  </a:txBody>
                  <a:tcPr/>
                </a:tc>
                <a:tc>
                  <a:txBody>
                    <a:bodyPr/>
                    <a:lstStyle/>
                    <a:p>
                      <a:r>
                        <a:rPr lang="zh-CN" altLang="en-US" dirty="0"/>
                        <a:t>豪车</a:t>
                      </a:r>
                    </a:p>
                  </a:txBody>
                  <a:tcPr/>
                </a:tc>
                <a:tc>
                  <a:txBody>
                    <a:bodyPr/>
                    <a:lstStyle/>
                    <a:p>
                      <a:r>
                        <a:rPr lang="zh-CN" altLang="en-US" dirty="0"/>
                        <a:t>豪车</a:t>
                      </a:r>
                    </a:p>
                  </a:txBody>
                  <a:tcPr/>
                </a:tc>
                <a:tc>
                  <a:txBody>
                    <a:bodyPr/>
                    <a:lstStyle/>
                    <a:p>
                      <a:r>
                        <a:rPr lang="zh-CN" altLang="en-US" dirty="0"/>
                        <a:t>山羊</a:t>
                      </a:r>
                    </a:p>
                  </a:txBody>
                  <a:tcPr/>
                </a:tc>
                <a:extLst>
                  <a:ext uri="{0D108BD9-81ED-4DB2-BD59-A6C34878D82A}">
                    <a16:rowId xmlns:a16="http://schemas.microsoft.com/office/drawing/2014/main" val="2211374993"/>
                  </a:ext>
                </a:extLst>
              </a:tr>
              <a:tr h="425450">
                <a:tc>
                  <a:txBody>
                    <a:bodyPr/>
                    <a:lstStyle/>
                    <a:p>
                      <a:r>
                        <a:rPr lang="zh-CN" altLang="en-US" dirty="0"/>
                        <a:t>山羊</a:t>
                      </a:r>
                    </a:p>
                  </a:txBody>
                  <a:tcPr/>
                </a:tc>
                <a:tc>
                  <a:txBody>
                    <a:bodyPr/>
                    <a:lstStyle/>
                    <a:p>
                      <a:r>
                        <a:rPr lang="zh-CN" altLang="en-US" dirty="0"/>
                        <a:t>豪车</a:t>
                      </a:r>
                    </a:p>
                  </a:txBody>
                  <a:tcPr/>
                </a:tc>
                <a:tc>
                  <a:txBody>
                    <a:bodyPr/>
                    <a:lstStyle/>
                    <a:p>
                      <a:r>
                        <a:rPr lang="zh-CN" altLang="en-US" dirty="0"/>
                        <a:t>山羊</a:t>
                      </a:r>
                    </a:p>
                  </a:txBody>
                  <a:tcPr/>
                </a:tc>
                <a:tc>
                  <a:txBody>
                    <a:bodyPr/>
                    <a:lstStyle/>
                    <a:p>
                      <a:r>
                        <a:rPr lang="zh-CN" altLang="en-US" dirty="0"/>
                        <a:t>山羊</a:t>
                      </a:r>
                    </a:p>
                  </a:txBody>
                  <a:tcPr/>
                </a:tc>
                <a:tc>
                  <a:txBody>
                    <a:bodyPr/>
                    <a:lstStyle/>
                    <a:p>
                      <a:r>
                        <a:rPr lang="zh-CN" altLang="en-US" dirty="0"/>
                        <a:t>豪车</a:t>
                      </a:r>
                    </a:p>
                  </a:txBody>
                  <a:tcPr/>
                </a:tc>
                <a:extLst>
                  <a:ext uri="{0D108BD9-81ED-4DB2-BD59-A6C34878D82A}">
                    <a16:rowId xmlns:a16="http://schemas.microsoft.com/office/drawing/2014/main" val="1577017037"/>
                  </a:ext>
                </a:extLst>
              </a:tr>
              <a:tr h="425450">
                <a:tc>
                  <a:txBody>
                    <a:bodyPr/>
                    <a:lstStyle/>
                    <a:p>
                      <a:r>
                        <a:rPr lang="zh-CN" altLang="en-US" dirty="0"/>
                        <a:t>山羊</a:t>
                      </a:r>
                    </a:p>
                  </a:txBody>
                  <a:tcPr/>
                </a:tc>
                <a:tc>
                  <a:txBody>
                    <a:bodyPr/>
                    <a:lstStyle/>
                    <a:p>
                      <a:r>
                        <a:rPr lang="zh-CN" altLang="en-US" dirty="0"/>
                        <a:t>山羊</a:t>
                      </a:r>
                    </a:p>
                  </a:txBody>
                  <a:tcPr/>
                </a:tc>
                <a:tc>
                  <a:txBody>
                    <a:bodyPr/>
                    <a:lstStyle/>
                    <a:p>
                      <a:r>
                        <a:rPr lang="zh-CN" altLang="en-US" dirty="0"/>
                        <a:t>豪车</a:t>
                      </a:r>
                    </a:p>
                  </a:txBody>
                  <a:tcPr/>
                </a:tc>
                <a:tc>
                  <a:txBody>
                    <a:bodyPr/>
                    <a:lstStyle/>
                    <a:p>
                      <a:r>
                        <a:rPr lang="zh-CN" altLang="en-US" dirty="0"/>
                        <a:t>山羊</a:t>
                      </a:r>
                    </a:p>
                  </a:txBody>
                  <a:tcPr/>
                </a:tc>
                <a:tc>
                  <a:txBody>
                    <a:bodyPr/>
                    <a:lstStyle/>
                    <a:p>
                      <a:r>
                        <a:rPr lang="zh-CN" altLang="en-US" dirty="0"/>
                        <a:t>豪车</a:t>
                      </a:r>
                    </a:p>
                  </a:txBody>
                  <a:tcPr/>
                </a:tc>
                <a:extLst>
                  <a:ext uri="{0D108BD9-81ED-4DB2-BD59-A6C34878D82A}">
                    <a16:rowId xmlns:a16="http://schemas.microsoft.com/office/drawing/2014/main" val="2468870844"/>
                  </a:ext>
                </a:extLst>
              </a:tr>
            </a:tbl>
          </a:graphicData>
        </a:graphic>
      </p:graphicFrame>
    </p:spTree>
    <p:extLst>
      <p:ext uri="{BB962C8B-B14F-4D97-AF65-F5344CB8AC3E}">
        <p14:creationId xmlns:p14="http://schemas.microsoft.com/office/powerpoint/2010/main" val="5382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17A5C-21E1-4E4D-8E7A-93D14B2E70DF}"/>
              </a:ext>
            </a:extLst>
          </p:cNvPr>
          <p:cNvSpPr>
            <a:spLocks noGrp="1"/>
          </p:cNvSpPr>
          <p:nvPr>
            <p:ph type="title"/>
          </p:nvPr>
        </p:nvSpPr>
        <p:spPr/>
        <p:txBody>
          <a:bodyPr/>
          <a:lstStyle/>
          <a:p>
            <a:r>
              <a:rPr lang="zh-CN" altLang="en-US" dirty="0"/>
              <a:t>贝叶斯定理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4C2B454-D9A2-492A-A40F-59B58EDF9A7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sz="7200" b="0" i="1" smtClean="0">
                          <a:latin typeface="Cambria Math" panose="02040503050406030204" pitchFamily="18" charset="0"/>
                        </a:rPr>
                        <m:t>𝑃</m:t>
                      </m:r>
                      <m:d>
                        <m:dPr>
                          <m:ctrlPr>
                            <a:rPr lang="en-US" altLang="zh-CN" sz="7200" b="0" i="1" smtClean="0">
                              <a:latin typeface="Cambria Math" panose="02040503050406030204" pitchFamily="18" charset="0"/>
                            </a:rPr>
                          </m:ctrlPr>
                        </m:dPr>
                        <m:e>
                          <m:r>
                            <a:rPr lang="en-US" altLang="zh-CN" sz="7200" b="0" i="1" smtClean="0">
                              <a:latin typeface="Cambria Math" panose="02040503050406030204" pitchFamily="18" charset="0"/>
                            </a:rPr>
                            <m:t>𝐴</m:t>
                          </m:r>
                        </m:e>
                        <m:e>
                          <m:r>
                            <a:rPr lang="en-US" altLang="zh-CN" sz="7200" b="0" i="1" smtClean="0">
                              <a:latin typeface="Cambria Math" panose="02040503050406030204" pitchFamily="18" charset="0"/>
                            </a:rPr>
                            <m:t>𝐵</m:t>
                          </m:r>
                        </m:e>
                      </m:d>
                      <m:r>
                        <a:rPr lang="en-US" altLang="zh-CN" sz="7200" b="0" i="1" smtClean="0">
                          <a:latin typeface="Cambria Math" panose="02040503050406030204" pitchFamily="18" charset="0"/>
                        </a:rPr>
                        <m:t>=</m:t>
                      </m:r>
                      <m:f>
                        <m:fPr>
                          <m:ctrlPr>
                            <a:rPr lang="en-US" altLang="zh-CN" sz="7200" b="0" i="1" smtClean="0">
                              <a:latin typeface="Cambria Math" panose="02040503050406030204" pitchFamily="18" charset="0"/>
                            </a:rPr>
                          </m:ctrlPr>
                        </m:fPr>
                        <m:num>
                          <m:r>
                            <a:rPr lang="en-US" altLang="zh-CN" sz="7200" b="0" i="1" smtClean="0">
                              <a:latin typeface="Cambria Math" panose="02040503050406030204" pitchFamily="18" charset="0"/>
                            </a:rPr>
                            <m:t>𝑃</m:t>
                          </m:r>
                          <m:d>
                            <m:dPr>
                              <m:ctrlPr>
                                <a:rPr lang="en-US" altLang="zh-CN" sz="7200" b="0" i="1" smtClean="0">
                                  <a:latin typeface="Cambria Math" panose="02040503050406030204" pitchFamily="18" charset="0"/>
                                </a:rPr>
                              </m:ctrlPr>
                            </m:dPr>
                            <m:e>
                              <m:r>
                                <a:rPr lang="en-US" altLang="zh-CN" sz="7200" b="0" i="1" smtClean="0">
                                  <a:latin typeface="Cambria Math" panose="02040503050406030204" pitchFamily="18" charset="0"/>
                                </a:rPr>
                                <m:t>𝐵</m:t>
                              </m:r>
                            </m:e>
                            <m:e>
                              <m:r>
                                <a:rPr lang="en-US" altLang="zh-CN" sz="7200" b="0" i="1" smtClean="0">
                                  <a:latin typeface="Cambria Math" panose="02040503050406030204" pitchFamily="18" charset="0"/>
                                </a:rPr>
                                <m:t>𝐴</m:t>
                              </m:r>
                            </m:e>
                          </m:d>
                          <m:r>
                            <a:rPr lang="en-US" altLang="zh-CN" sz="7200" b="0" i="1" smtClean="0">
                              <a:latin typeface="Cambria Math" panose="02040503050406030204" pitchFamily="18" charset="0"/>
                            </a:rPr>
                            <m:t>×</m:t>
                          </m:r>
                          <m:r>
                            <a:rPr lang="en-US" altLang="zh-CN" sz="7200" b="0" i="1" smtClean="0">
                              <a:latin typeface="Cambria Math" panose="02040503050406030204" pitchFamily="18" charset="0"/>
                            </a:rPr>
                            <m:t>𝑃</m:t>
                          </m:r>
                          <m:d>
                            <m:dPr>
                              <m:ctrlPr>
                                <a:rPr lang="en-US" altLang="zh-CN" sz="7200" b="0" i="1" smtClean="0">
                                  <a:latin typeface="Cambria Math" panose="02040503050406030204" pitchFamily="18" charset="0"/>
                                </a:rPr>
                              </m:ctrlPr>
                            </m:dPr>
                            <m:e>
                              <m:r>
                                <a:rPr lang="en-US" altLang="zh-CN" sz="7200" b="0" i="1" smtClean="0">
                                  <a:latin typeface="Cambria Math" panose="02040503050406030204" pitchFamily="18" charset="0"/>
                                </a:rPr>
                                <m:t>𝐴</m:t>
                              </m:r>
                            </m:e>
                          </m:d>
                        </m:num>
                        <m:den>
                          <m:r>
                            <a:rPr lang="en-US" altLang="zh-CN" sz="7200" b="0" i="1" smtClean="0">
                              <a:latin typeface="Cambria Math" panose="02040503050406030204" pitchFamily="18" charset="0"/>
                            </a:rPr>
                            <m:t>𝑃</m:t>
                          </m:r>
                          <m:d>
                            <m:dPr>
                              <m:ctrlPr>
                                <a:rPr lang="en-US" altLang="zh-CN" sz="7200" b="0" i="1" smtClean="0">
                                  <a:latin typeface="Cambria Math" panose="02040503050406030204" pitchFamily="18" charset="0"/>
                                </a:rPr>
                              </m:ctrlPr>
                            </m:dPr>
                            <m:e>
                              <m:r>
                                <a:rPr lang="en-US" altLang="zh-CN" sz="7200" b="0" i="1" smtClean="0">
                                  <a:latin typeface="Cambria Math" panose="02040503050406030204" pitchFamily="18" charset="0"/>
                                </a:rPr>
                                <m:t>𝐵</m:t>
                              </m:r>
                            </m:e>
                          </m:d>
                        </m:den>
                      </m:f>
                    </m:oMath>
                  </m:oMathPara>
                </a14:m>
                <a:endParaRPr lang="zh-CN" altLang="en-US" sz="7200" dirty="0"/>
              </a:p>
            </p:txBody>
          </p:sp>
        </mc:Choice>
        <mc:Fallback xmlns="">
          <p:sp>
            <p:nvSpPr>
              <p:cNvPr id="3" name="内容占位符 2">
                <a:extLst>
                  <a:ext uri="{FF2B5EF4-FFF2-40B4-BE49-F238E27FC236}">
                    <a16:creationId xmlns:a16="http://schemas.microsoft.com/office/drawing/2014/main" id="{04C2B454-D9A2-492A-A40F-59B58EDF9A7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544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995A1-A577-46D0-AD10-AE07BDB7E3BC}"/>
              </a:ext>
            </a:extLst>
          </p:cNvPr>
          <p:cNvSpPr>
            <a:spLocks noGrp="1"/>
          </p:cNvSpPr>
          <p:nvPr>
            <p:ph type="title"/>
          </p:nvPr>
        </p:nvSpPr>
        <p:spPr/>
        <p:txBody>
          <a:bodyPr/>
          <a:lstStyle/>
          <a:p>
            <a:r>
              <a:rPr lang="zh-CN" altLang="en-US" dirty="0"/>
              <a:t>第二种证明</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D0ADB44-B233-4AA6-A6C1-CA5DCC8BA200}"/>
                  </a:ext>
                </a:extLst>
              </p:cNvPr>
              <p:cNvSpPr>
                <a:spLocks noGrp="1"/>
              </p:cNvSpPr>
              <p:nvPr>
                <p:ph idx="1"/>
              </p:nvPr>
            </p:nvSpPr>
            <p:spPr/>
            <p:txBody>
              <a:bodyPr>
                <a:normAutofit fontScale="85000" lnSpcReduction="20000"/>
              </a:bodyPr>
              <a:lstStyle/>
              <a:p>
                <a:pPr marL="0" indent="0">
                  <a:buNone/>
                </a:pPr>
                <a:r>
                  <a:rPr lang="zh-CN" altLang="en-US" dirty="0"/>
                  <a:t>假设我们总是选择</a:t>
                </a:r>
                <a:r>
                  <a:rPr lang="en-US" altLang="zh-CN" dirty="0"/>
                  <a:t>A</a:t>
                </a:r>
                <a:r>
                  <a:rPr lang="zh-CN" altLang="en-US" dirty="0"/>
                  <a:t>门</a:t>
                </a:r>
                <a:endParaRPr lang="en-US" altLang="zh-CN" dirty="0"/>
              </a:p>
              <a:p>
                <a:r>
                  <a:rPr lang="en-US" altLang="zh-CN" dirty="0"/>
                  <a:t>A:</a:t>
                </a:r>
                <a:r>
                  <a:rPr lang="zh-CN" altLang="en-US" dirty="0"/>
                  <a:t>豪车在</a:t>
                </a:r>
                <a:r>
                  <a:rPr lang="en-US" altLang="zh-CN" dirty="0"/>
                  <a:t>A</a:t>
                </a:r>
                <a:r>
                  <a:rPr lang="zh-CN" altLang="en-US" dirty="0"/>
                  <a:t>门后</a:t>
                </a:r>
                <a:endParaRPr lang="en-US" altLang="zh-CN" dirty="0"/>
              </a:p>
              <a:p>
                <a:r>
                  <a:rPr lang="en-US" altLang="zh-CN" dirty="0"/>
                  <a:t>B:</a:t>
                </a:r>
                <a:r>
                  <a:rPr lang="zh-CN" altLang="en-US" dirty="0"/>
                  <a:t>豪车在</a:t>
                </a:r>
                <a:r>
                  <a:rPr lang="en-US" altLang="zh-CN" dirty="0"/>
                  <a:t>B</a:t>
                </a:r>
                <a:r>
                  <a:rPr lang="zh-CN" altLang="en-US" dirty="0"/>
                  <a:t>门后</a:t>
                </a:r>
                <a:endParaRPr lang="en-US" altLang="zh-CN" dirty="0"/>
              </a:p>
              <a:p>
                <a:r>
                  <a:rPr lang="en-US" altLang="zh-CN" dirty="0"/>
                  <a:t>C:</a:t>
                </a:r>
                <a:r>
                  <a:rPr lang="zh-CN" altLang="en-US" dirty="0"/>
                  <a:t>豪车在</a:t>
                </a:r>
                <a:r>
                  <a:rPr lang="en-US" altLang="zh-CN" dirty="0"/>
                  <a:t>C</a:t>
                </a:r>
                <a:r>
                  <a:rPr lang="zh-CN" altLang="en-US" dirty="0"/>
                  <a:t>门后</a:t>
                </a:r>
                <a:endParaRPr lang="en-US" altLang="zh-CN" dirty="0"/>
              </a:p>
              <a:p>
                <a:r>
                  <a:rPr lang="en-US" altLang="zh-CN" b="1" i="1" dirty="0"/>
                  <a:t>D:</a:t>
                </a:r>
                <a:r>
                  <a:rPr lang="zh-CN" altLang="en-US" b="1" i="1" dirty="0"/>
                  <a:t>主持人打开了</a:t>
                </a:r>
                <a:r>
                  <a:rPr lang="en-US" altLang="zh-CN" b="1" i="1" dirty="0"/>
                  <a:t>B</a:t>
                </a:r>
                <a:r>
                  <a:rPr lang="zh-CN" altLang="en-US" b="1" i="1" dirty="0"/>
                  <a:t>门</a:t>
                </a:r>
                <a:endParaRPr lang="en-US" altLang="zh-CN" b="1" i="1" dirty="0"/>
              </a:p>
              <a:p>
                <a:endParaRPr lang="en-US" altLang="zh-CN" b="1" dirty="0"/>
              </a:p>
              <a:p>
                <a:pPr marL="0" indent="0">
                  <a:buNone/>
                </a:pPr>
                <a:r>
                  <a:rPr lang="zh-CN" altLang="en-US" dirty="0"/>
                  <a:t>那么，坚持自己原来的选择得奖的概率是</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𝐴</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f>
                        <m:fPr>
                          <m:ctrlPr>
                            <a:rPr lang="en-US" altLang="zh-CN" sz="2400" i="1" smtClean="0">
                              <a:latin typeface="Cambria Math" panose="02040503050406030204" pitchFamily="18" charset="0"/>
                            </a:rPr>
                          </m:ctrlPr>
                        </m:fPr>
                        <m:num>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𝑃</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𝐷</m:t>
                                  </m:r>
                                </m:e>
                                <m:e>
                                  <m:r>
                                    <a:rPr lang="en-US" altLang="zh-CN" sz="2400" b="0" i="1" smtClean="0">
                                      <a:latin typeface="Cambria Math" panose="02040503050406030204" pitchFamily="18" charset="0"/>
                                    </a:rPr>
                                    <m:t>𝐴</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𝐴</m:t>
                                  </m:r>
                                </m:e>
                              </m:d>
                            </m:e>
                          </m:d>
                        </m:num>
                        <m:den>
                          <m:r>
                            <a:rPr lang="en-US" altLang="zh-CN" sz="2400" b="0" i="1" smtClean="0">
                              <a:latin typeface="Cambria Math" panose="02040503050406030204" pitchFamily="18" charset="0"/>
                            </a:rPr>
                            <m:t>𝑃</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𝐷</m:t>
                              </m:r>
                            </m:e>
                          </m:d>
                        </m:den>
                      </m:f>
                    </m:oMath>
                  </m:oMathPara>
                </a14:m>
                <a:endParaRPr lang="en-US" altLang="zh-CN" sz="2400" dirty="0"/>
              </a:p>
              <a:p>
                <a:pPr marL="0" indent="0">
                  <a:buNone/>
                </a:pPr>
                <a:r>
                  <a:rPr lang="zh-CN" altLang="en-US" dirty="0"/>
                  <a:t>而更改选择得奖的概率是</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oMath>
                  </m:oMathPara>
                </a14:m>
                <a:endParaRPr lang="zh-CN" altLang="en-US" sz="2400" dirty="0"/>
              </a:p>
            </p:txBody>
          </p:sp>
        </mc:Choice>
        <mc:Fallback>
          <p:sp>
            <p:nvSpPr>
              <p:cNvPr id="3" name="内容占位符 2">
                <a:extLst>
                  <a:ext uri="{FF2B5EF4-FFF2-40B4-BE49-F238E27FC236}">
                    <a16:creationId xmlns:a16="http://schemas.microsoft.com/office/drawing/2014/main" id="{2D0ADB44-B233-4AA6-A6C1-CA5DCC8BA20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321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74B76-F485-4C01-8B7D-B8DB2CC3D592}"/>
              </a:ext>
            </a:extLst>
          </p:cNvPr>
          <p:cNvSpPr>
            <a:spLocks noGrp="1"/>
          </p:cNvSpPr>
          <p:nvPr>
            <p:ph type="title"/>
          </p:nvPr>
        </p:nvSpPr>
        <p:spPr/>
        <p:txBody>
          <a:bodyPr/>
          <a:lstStyle/>
          <a:p>
            <a:r>
              <a:rPr lang="zh-CN" altLang="en-US" dirty="0"/>
              <a:t>简单的计算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6D78A9-37A1-4F2B-9B36-7197012D93F5}"/>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oMath>
                </a14:m>
                <a:endParaRPr lang="en-US" altLang="zh-CN" dirty="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endParaRPr lang="en-US" altLang="zh-CN" b="0" dirty="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=0</m:t>
                    </m:r>
                  </m:oMath>
                </a14:m>
                <a:endParaRPr lang="en-US" altLang="zh-CN" b="0" dirty="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e>
                        <m:r>
                          <a:rPr lang="en-US" altLang="zh-CN" b="0" i="1" smtClean="0">
                            <a:latin typeface="Cambria Math" panose="02040503050406030204" pitchFamily="18" charset="0"/>
                          </a:rPr>
                          <m:t>𝐶</m:t>
                        </m:r>
                      </m:e>
                    </m:d>
                    <m:r>
                      <a:rPr lang="en-US" altLang="zh-CN" b="0" i="1" smtClean="0">
                        <a:latin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e>
                        <m:r>
                          <a:rPr lang="en-US" altLang="zh-CN" b="0" i="1" smtClean="0">
                            <a:latin typeface="Cambria Math" panose="02040503050406030204" pitchFamily="18" charset="0"/>
                          </a:rPr>
                          <m:t>𝐶</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+0+1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e>
                        <m:r>
                          <a:rPr lang="en-US" altLang="zh-CN" i="1">
                            <a:latin typeface="Cambria Math" panose="02040503050406030204" pitchFamily="18" charset="0"/>
                          </a:rPr>
                          <m:t>𝐷</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e>
                                <m:r>
                                  <a:rPr lang="en-US" altLang="zh-CN" i="1">
                                    <a:latin typeface="Cambria Math" panose="02040503050406030204" pitchFamily="18" charset="0"/>
                                  </a:rPr>
                                  <m:t>𝐴</m:t>
                                </m:r>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num>
                      <m:den>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oMath>
                </a14:m>
                <a:endParaRPr lang="en-US" altLang="zh-CN" dirty="0"/>
              </a:p>
            </p:txBody>
          </p:sp>
        </mc:Choice>
        <mc:Fallback xmlns="">
          <p:sp>
            <p:nvSpPr>
              <p:cNvPr id="3" name="内容占位符 2">
                <a:extLst>
                  <a:ext uri="{FF2B5EF4-FFF2-40B4-BE49-F238E27FC236}">
                    <a16:creationId xmlns:a16="http://schemas.microsoft.com/office/drawing/2014/main" id="{1D6D78A9-37A1-4F2B-9B36-7197012D93F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420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6A7C9-7488-4125-B4A2-7062F5878299}"/>
              </a:ext>
            </a:extLst>
          </p:cNvPr>
          <p:cNvSpPr>
            <a:spLocks noGrp="1"/>
          </p:cNvSpPr>
          <p:nvPr>
            <p:ph type="title"/>
          </p:nvPr>
        </p:nvSpPr>
        <p:spPr/>
        <p:txBody>
          <a:bodyPr/>
          <a:lstStyle/>
          <a:p>
            <a:r>
              <a:rPr lang="zh-CN" altLang="en-US" dirty="0"/>
              <a:t>一个小小的实验</a:t>
            </a:r>
          </a:p>
        </p:txBody>
      </p:sp>
      <p:sp>
        <p:nvSpPr>
          <p:cNvPr id="3" name="内容占位符 2">
            <a:extLst>
              <a:ext uri="{FF2B5EF4-FFF2-40B4-BE49-F238E27FC236}">
                <a16:creationId xmlns:a16="http://schemas.microsoft.com/office/drawing/2014/main" id="{76A2E1C8-7C2D-471E-BF09-2215317FF02C}"/>
              </a:ext>
            </a:extLst>
          </p:cNvPr>
          <p:cNvSpPr>
            <a:spLocks noGrp="1"/>
          </p:cNvSpPr>
          <p:nvPr>
            <p:ph idx="1"/>
          </p:nvPr>
        </p:nvSpPr>
        <p:spPr/>
        <p:txBody>
          <a:bodyPr>
            <a:normAutofit/>
          </a:bodyPr>
          <a:lstStyle/>
          <a:p>
            <a:r>
              <a:rPr lang="zh-CN" altLang="en-US" sz="4000" dirty="0">
                <a:hlinkClick r:id="rId2" action="ppaction://hlinkfile"/>
              </a:rPr>
              <a:t>点我</a:t>
            </a:r>
            <a:endParaRPr lang="zh-CN" altLang="en-US" sz="4000" dirty="0"/>
          </a:p>
        </p:txBody>
      </p:sp>
    </p:spTree>
    <p:extLst>
      <p:ext uri="{BB962C8B-B14F-4D97-AF65-F5344CB8AC3E}">
        <p14:creationId xmlns:p14="http://schemas.microsoft.com/office/powerpoint/2010/main" val="3719421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TM03457503[[fn=引用]]</Template>
  <TotalTime>416</TotalTime>
  <Words>412</Words>
  <Application>Microsoft Office PowerPoint</Application>
  <PresentationFormat>宽屏</PresentationFormat>
  <Paragraphs>56</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Cambria Math</vt:lpstr>
      <vt:lpstr>Century Gothic</vt:lpstr>
      <vt:lpstr>Wingdings 2</vt:lpstr>
      <vt:lpstr>引用</vt:lpstr>
      <vt:lpstr>Monty Hall Problem</vt:lpstr>
      <vt:lpstr>Contents</vt:lpstr>
      <vt:lpstr>什么是Monty Hall Problem</vt:lpstr>
      <vt:lpstr>得奖的概率是多少？</vt:lpstr>
      <vt:lpstr>先看一种简单的证明</vt:lpstr>
      <vt:lpstr>贝叶斯定理</vt:lpstr>
      <vt:lpstr>第二种证明</vt:lpstr>
      <vt:lpstr>简单的计算</vt:lpstr>
      <vt:lpstr>一个小小的实验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Monty Hall Problem</dc:title>
  <dc:creator>李 博文</dc:creator>
  <cp:lastModifiedBy>李 博文</cp:lastModifiedBy>
  <cp:revision>10</cp:revision>
  <dcterms:created xsi:type="dcterms:W3CDTF">2018-04-26T10:30:30Z</dcterms:created>
  <dcterms:modified xsi:type="dcterms:W3CDTF">2018-04-28T10:03:55Z</dcterms:modified>
</cp:coreProperties>
</file>