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6"/>
  </p:notesMasterIdLst>
  <p:sldIdLst>
    <p:sldId id="256" r:id="rId2"/>
    <p:sldId id="276" r:id="rId3"/>
    <p:sldId id="281" r:id="rId4"/>
    <p:sldId id="282" r:id="rId5"/>
    <p:sldId id="283" r:id="rId6"/>
    <p:sldId id="284" r:id="rId7"/>
    <p:sldId id="285" r:id="rId8"/>
    <p:sldId id="286" r:id="rId9"/>
    <p:sldId id="289" r:id="rId10"/>
    <p:sldId id="288" r:id="rId11"/>
    <p:sldId id="287" r:id="rId12"/>
    <p:sldId id="292" r:id="rId13"/>
    <p:sldId id="290" r:id="rId14"/>
    <p:sldId id="291" r:id="rId1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8" autoAdjust="0"/>
    <p:restoredTop sz="82869" autoAdjust="0"/>
  </p:normalViewPr>
  <p:slideViewPr>
    <p:cSldViewPr>
      <p:cViewPr varScale="1">
        <p:scale>
          <a:sx n="56" d="100"/>
          <a:sy n="56" d="100"/>
        </p:scale>
        <p:origin x="876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Click to edit Master text styles</a:t>
            </a:r>
          </a:p>
          <a:p>
            <a:pPr lvl="1"/>
            <a:r>
              <a:rPr lang="zh-CN" altLang="zh-CN" noProof="0"/>
              <a:t>Second level</a:t>
            </a:r>
          </a:p>
          <a:p>
            <a:pPr lvl="2"/>
            <a:r>
              <a:rPr lang="zh-CN" altLang="zh-CN" noProof="0"/>
              <a:t>Third level</a:t>
            </a:r>
          </a:p>
          <a:p>
            <a:pPr lvl="3"/>
            <a:r>
              <a:rPr lang="zh-CN" altLang="zh-CN" noProof="0"/>
              <a:t>Fourth level</a:t>
            </a:r>
          </a:p>
          <a:p>
            <a:pPr lvl="4"/>
            <a:r>
              <a:rPr lang="zh-CN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86C40CE-5674-4252-82EF-FF9830DE0C7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63751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6C40CE-5674-4252-82EF-FF9830DE0C7C}" type="slidenum">
              <a:rPr lang="zh-CN" altLang="zh-CN" smtClean="0"/>
              <a:pPr>
                <a:defRPr/>
              </a:pPr>
              <a:t>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53444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除了这种在线的</a:t>
            </a:r>
            <a:r>
              <a:rPr lang="en-US" altLang="zh-CN" dirty="0"/>
              <a:t>SAT solver</a:t>
            </a:r>
            <a:r>
              <a:rPr lang="zh-CN" altLang="en-US" dirty="0"/>
              <a:t>之外，还有一些离线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6C40CE-5674-4252-82EF-FF9830DE0C7C}" type="slidenum">
              <a:rPr lang="zh-CN" altLang="zh-CN" smtClean="0"/>
              <a:pPr>
                <a:defRPr/>
              </a:pPr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77723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6C40CE-5674-4252-82EF-FF9830DE0C7C}" type="slidenum">
              <a:rPr lang="zh-CN" altLang="zh-CN" smtClean="0"/>
              <a:pPr>
                <a:defRPr/>
              </a:pPr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08503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6C40CE-5674-4252-82EF-FF9830DE0C7C}" type="slidenum">
              <a:rPr lang="zh-CN" altLang="zh-CN" smtClean="0"/>
              <a:pPr>
                <a:defRPr/>
              </a:pPr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9304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6C40CE-5674-4252-82EF-FF9830DE0C7C}" type="slidenum">
              <a:rPr lang="zh-CN" altLang="zh-CN" smtClean="0"/>
              <a:pPr>
                <a:defRPr/>
              </a:pPr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8637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SAT</a:t>
            </a:r>
            <a:r>
              <a:rPr lang="zh-CN" altLang="en-US" sz="1200" dirty="0"/>
              <a:t>问题是逻辑学的一个基本问题，也是当今计算机科学和人工智能研究的核心问题。工程技术、军事、工商管理、交通运输及自然科学研究中的许多重要问题。如程控电话的自动交换、大型数据库的维护、大规模集成电路的自动布线、软件自动开发、机器人动作规划等，都可转化成</a:t>
            </a:r>
            <a:r>
              <a:rPr lang="en-US" altLang="zh-CN" sz="1200" dirty="0"/>
              <a:t>SAT</a:t>
            </a:r>
            <a:r>
              <a:rPr lang="zh-CN" altLang="en-US" sz="1200" dirty="0"/>
              <a:t>问题</a:t>
            </a:r>
            <a:r>
              <a:rPr lang="en-US" altLang="zh-CN" sz="1200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6C40CE-5674-4252-82EF-FF9830DE0C7C}" type="slidenum">
              <a:rPr lang="zh-CN" altLang="zh-CN" smtClean="0"/>
              <a:pPr>
                <a:defRPr/>
              </a:pPr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1834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6C40CE-5674-4252-82EF-FF9830DE0C7C}" type="slidenum">
              <a:rPr lang="zh-CN" altLang="zh-CN" smtClean="0"/>
              <a:pPr>
                <a:defRPr/>
              </a:pPr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80576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6C40CE-5674-4252-82EF-FF9830DE0C7C}" type="slidenum">
              <a:rPr lang="zh-CN" altLang="zh-CN" smtClean="0"/>
              <a:pPr>
                <a:defRPr/>
              </a:pPr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7742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6C40CE-5674-4252-82EF-FF9830DE0C7C}" type="slidenum">
              <a:rPr lang="zh-CN" altLang="zh-CN" smtClean="0"/>
              <a:pPr>
                <a:defRPr/>
              </a:pPr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8572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1.DPLL</a:t>
            </a:r>
            <a:r>
              <a:rPr lang="zh-CN" altLang="en-US" dirty="0"/>
              <a:t>算法是一个基于搜索的算法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它是几乎所有现代</a:t>
            </a:r>
            <a:r>
              <a:rPr lang="en-US" altLang="zh-CN" dirty="0"/>
              <a:t>SAT solver</a:t>
            </a:r>
            <a:r>
              <a:rPr lang="zh-CN" altLang="en-US" dirty="0"/>
              <a:t>构建的基础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它没有用到学习技术与非时序回溯。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改进：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Defining different policies for choosing the branching literals.</a:t>
            </a:r>
          </a:p>
          <a:p>
            <a:pPr marL="228600" indent="-228600">
              <a:buAutoNum type="arabicPeriod"/>
            </a:pP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Defining new data structures to make the algorithm faster, especially the part on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unit propagation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6C40CE-5674-4252-82EF-FF9830DE0C7C}" type="slidenum">
              <a:rPr lang="zh-CN" altLang="zh-CN" smtClean="0"/>
              <a:pPr>
                <a:defRPr/>
              </a:pPr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53051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在了解了</a:t>
            </a:r>
            <a:r>
              <a:rPr lang="en-US" altLang="zh-CN" dirty="0"/>
              <a:t>DPLL</a:t>
            </a:r>
            <a:r>
              <a:rPr lang="zh-CN" altLang="en-US" dirty="0"/>
              <a:t>算法的基础上，我们再来看它的升级版</a:t>
            </a:r>
            <a:r>
              <a:rPr lang="en-US" altLang="zh-CN" dirty="0"/>
              <a:t>CDCL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6C40CE-5674-4252-82EF-FF9830DE0C7C}" type="slidenum">
              <a:rPr lang="zh-CN" altLang="zh-CN" smtClean="0"/>
              <a:pPr>
                <a:defRPr/>
              </a:pPr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72763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6C40CE-5674-4252-82EF-FF9830DE0C7C}" type="slidenum">
              <a:rPr lang="zh-CN" altLang="zh-CN" smtClean="0"/>
              <a:pPr>
                <a:defRPr/>
              </a:pPr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7321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未知"/>
          <p:cNvSpPr>
            <a:spLocks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F0E53-7AAE-4476-B558-C0673140D9B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025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A1814-05B3-4AD7-AFD9-056411435D0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122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77179-A48D-4500-93EA-96B1CF575AC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84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35140-EE27-45F0-8CF5-CAB8EE0C068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0982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91A5E-FD41-4FE1-A032-DE464BCE479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0746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0D9D5-5573-46FB-AD1B-AACD06875CE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3336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14F17-0E8E-4040-9F5E-CA1B9E28B95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721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85207-4E19-42F6-92A4-DD0E4DAA7F0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0652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4BB62-DF6F-4E04-932B-F013E0A2BD2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7702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685F6-6D47-43D3-ACFD-E5D55F49A27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9708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29BBE-6EB7-4B58-B09D-0EFD173A3DC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7831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3D771C27-55A0-4E1C-B2D5-B409A0F3098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1031" name="未知"/>
          <p:cNvSpPr>
            <a:spLocks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atrennespa.irisa.fr/WebConten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minisat.se/" TargetMode="External"/><Relationship Id="rId13" Type="http://schemas.openxmlformats.org/officeDocument/2006/relationships/hyperlink" Target="http://reasoning.cs.ucla.edu/rsat/home.html" TargetMode="External"/><Relationship Id="rId3" Type="http://schemas.openxmlformats.org/officeDocument/2006/relationships/hyperlink" Target="http://www.boolsat.com/" TargetMode="External"/><Relationship Id="rId7" Type="http://schemas.openxmlformats.org/officeDocument/2006/relationships/hyperlink" Target="https://en.wikipedia.org/w/index.php?title=Boolean_satisfiability_problem&amp;action=edit&amp;section=20" TargetMode="External"/><Relationship Id="rId12" Type="http://schemas.openxmlformats.org/officeDocument/2006/relationships/hyperlink" Target="http://www.labri.fr/~lsimon/glucose" TargetMode="External"/><Relationship Id="rId2" Type="http://schemas.openxmlformats.org/officeDocument/2006/relationships/hyperlink" Target="https://en.wikipedia.org/w/index.php?title=Boolean_satisfiability_problem&amp;action=edit&amp;section=1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merby.net/mack/logic" TargetMode="External"/><Relationship Id="rId11" Type="http://schemas.openxmlformats.org/officeDocument/2006/relationships/hyperlink" Target="http://www.sat4j.org/" TargetMode="External"/><Relationship Id="rId5" Type="http://schemas.openxmlformats.org/officeDocument/2006/relationships/hyperlink" Target="http://satrennespa.irisa.fr/" TargetMode="External"/><Relationship Id="rId15" Type="http://schemas.openxmlformats.org/officeDocument/2006/relationships/hyperlink" Target="https://github.com/dtompkins/ubcsat" TargetMode="External"/><Relationship Id="rId10" Type="http://schemas.openxmlformats.org/officeDocument/2006/relationships/hyperlink" Target="http://fmv.jku.at/picosat/" TargetMode="External"/><Relationship Id="rId4" Type="http://schemas.openxmlformats.org/officeDocument/2006/relationships/hyperlink" Target="http://www.msoos.org/2013/09/minisat-in-your-browser/" TargetMode="External"/><Relationship Id="rId9" Type="http://schemas.openxmlformats.org/officeDocument/2006/relationships/hyperlink" Target="http://fmv.jku.at/lingeling/" TargetMode="External"/><Relationship Id="rId14" Type="http://schemas.openxmlformats.org/officeDocument/2006/relationships/hyperlink" Target="http://ubcsat.dtompkins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zh-CN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计算机问题求解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open topic 2</a:t>
            </a:r>
            <a:br>
              <a:rPr lang="zh-CN" altLang="zh-CN" dirty="0"/>
            </a:br>
            <a:r>
              <a:rPr lang="zh-CN" altLang="zh-CN" dirty="0"/>
              <a:t>    -  </a:t>
            </a:r>
            <a:r>
              <a:rPr lang="zh-CN" altLang="en-US" dirty="0"/>
              <a:t>介绍一种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SAT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求解算法</a:t>
            </a:r>
            <a:endParaRPr lang="zh-CN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12224" y="4077072"/>
            <a:ext cx="2806328" cy="1752600"/>
          </a:xfrm>
        </p:spPr>
        <p:txBody>
          <a:bodyPr/>
          <a:lstStyle/>
          <a:p>
            <a:pPr eaLnBrk="1" hangingPunct="1"/>
            <a:r>
              <a:rPr lang="en-US" altLang="zh-CN" dirty="0"/>
              <a:t>  171250630 </a:t>
            </a:r>
          </a:p>
          <a:p>
            <a:pPr eaLnBrk="1" hangingPunct="1"/>
            <a:r>
              <a:rPr lang="en-US" altLang="zh-CN" dirty="0"/>
              <a:t>      </a:t>
            </a:r>
            <a:r>
              <a:rPr lang="zh-CN" altLang="en-US" dirty="0"/>
              <a:t>杨欣然</a:t>
            </a:r>
            <a:endParaRPr lang="en-US" altLang="zh-CN" dirty="0"/>
          </a:p>
          <a:p>
            <a:pPr eaLnBrk="1" hangingPunct="1"/>
            <a:r>
              <a:rPr lang="zh-CN" altLang="zh-CN" dirty="0"/>
              <a:t>201</a:t>
            </a:r>
            <a:r>
              <a:rPr lang="en-US" altLang="zh-CN" dirty="0"/>
              <a:t>8</a:t>
            </a:r>
            <a:r>
              <a:rPr lang="zh-CN" altLang="zh-CN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16</a:t>
            </a:r>
            <a:r>
              <a:rPr lang="zh-CN" altLang="zh-CN" dirty="0"/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839416" y="1088479"/>
            <a:ext cx="10513168" cy="566124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CDCL</a:t>
            </a:r>
            <a:r>
              <a:rPr lang="zh-CN" altLang="en-US" dirty="0"/>
              <a:t>算法过程中的一个步骤：</a:t>
            </a:r>
            <a:endParaRPr lang="en-US" altLang="zh-CN" sz="2800" dirty="0"/>
          </a:p>
          <a:p>
            <a:pPr marL="0" indent="0">
              <a:spcBef>
                <a:spcPts val="1200"/>
              </a:spcBef>
              <a:buNone/>
            </a:pPr>
            <a:endParaRPr lang="en-US" altLang="zh-CN" sz="2800" dirty="0"/>
          </a:p>
          <a:p>
            <a:pPr>
              <a:spcBef>
                <a:spcPts val="1200"/>
              </a:spcBef>
            </a:pPr>
            <a:endParaRPr lang="en-US" altLang="zh-CN" sz="2800" dirty="0"/>
          </a:p>
          <a:p>
            <a:pPr marL="0" indent="0">
              <a:spcBef>
                <a:spcPts val="1200"/>
              </a:spcBef>
              <a:buNone/>
            </a:pPr>
            <a:endParaRPr lang="zh-CN" altLang="en-US" sz="2800" dirty="0"/>
          </a:p>
          <a:p>
            <a:pPr>
              <a:spcBef>
                <a:spcPts val="1200"/>
              </a:spcBef>
            </a:pPr>
            <a:endParaRPr lang="zh-CN" altLang="en-US" sz="28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6840D40-277F-42E7-8CAE-B25E4B263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0648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SAT</a:t>
            </a:r>
            <a:r>
              <a:rPr lang="zh-CN" altLang="en-US" kern="0" dirty="0"/>
              <a:t>问题解决</a:t>
            </a:r>
            <a:r>
              <a:rPr lang="en-US" altLang="zh-CN" kern="0" dirty="0"/>
              <a:t>——CDCL</a:t>
            </a:r>
            <a:endParaRPr lang="zh-CN" altLang="zh-CN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33AC39-0441-405E-A6BE-F191F09EC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556792"/>
            <a:ext cx="8568952" cy="506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43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SAT</a:t>
            </a:r>
            <a:r>
              <a:rPr lang="zh-CN" altLang="en-US" dirty="0"/>
              <a:t>工具</a:t>
            </a:r>
            <a:r>
              <a:rPr lang="en-US" altLang="zh-CN" dirty="0"/>
              <a:t>——SAT Solver</a:t>
            </a:r>
            <a:endParaRPr lang="zh-CN" alt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839416" y="1196752"/>
            <a:ext cx="10513168" cy="566124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800" dirty="0"/>
              <a:t>演示：一种在线</a:t>
            </a:r>
            <a:r>
              <a:rPr lang="en-US" altLang="zh-CN" sz="2800" dirty="0"/>
              <a:t>SAT Solver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800" dirty="0"/>
              <a:t>    </a:t>
            </a:r>
            <a:r>
              <a:rPr lang="en-US" altLang="zh-CN" sz="2800" dirty="0">
                <a:hlinkClick r:id="rId3"/>
              </a:rPr>
              <a:t>http://satrennespa.irisa.fr/WebContent/</a:t>
            </a:r>
            <a:endParaRPr lang="en-US" altLang="zh-CN" sz="2800" dirty="0"/>
          </a:p>
          <a:p>
            <a:pPr marL="0" indent="0">
              <a:spcBef>
                <a:spcPts val="1200"/>
              </a:spcBef>
              <a:buNone/>
            </a:pPr>
            <a:endParaRPr lang="en-US" altLang="zh-CN" sz="2800" dirty="0"/>
          </a:p>
          <a:p>
            <a:pPr>
              <a:spcBef>
                <a:spcPts val="1200"/>
              </a:spcBef>
            </a:pPr>
            <a:r>
              <a:rPr lang="zh-CN" altLang="en-US" sz="2800" dirty="0"/>
              <a:t>样例输入：</a:t>
            </a:r>
            <a:endParaRPr lang="en-US" altLang="zh-CN" sz="2800" dirty="0"/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800" dirty="0"/>
              <a:t>1:</a:t>
            </a:r>
            <a:r>
              <a:rPr lang="zh-CN" altLang="en-US" sz="2800" dirty="0"/>
              <a:t>   </a:t>
            </a:r>
            <a:r>
              <a:rPr lang="en-US" altLang="zh-CN" sz="2800" dirty="0"/>
              <a:t>(((not a) or b or c) and (a or c or d) and (a or c or (not d)) and (a or (not c) or d) and (a or (not c) or (not d)) and ((not b) or (not c) or d) and ((not a) or b or (not c)) and ((not a) or (not b) or c))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800" dirty="0"/>
              <a:t>2:   (((not a) or b or c) and (a or c or d) and (a or c or (not d)) and (a or (not c) or d) and (a or (not c) or (not d)) and ((not b) or (not c) or d) and ((not a) or b or (not c)) and ((not a) or (not b) or c) </a:t>
            </a:r>
            <a:r>
              <a:rPr lang="en-US" altLang="zh-CN" sz="2800" dirty="0">
                <a:solidFill>
                  <a:srgbClr val="FF0000"/>
                </a:solidFill>
              </a:rPr>
              <a:t>and ((not a) or (not b) or (not c)))</a:t>
            </a:r>
          </a:p>
          <a:p>
            <a:pPr marL="0" indent="0">
              <a:spcBef>
                <a:spcPts val="1200"/>
              </a:spcBef>
              <a:buNone/>
            </a:pPr>
            <a:endParaRPr lang="en-US" altLang="zh-CN" sz="2800" dirty="0"/>
          </a:p>
          <a:p>
            <a:pPr marL="0" indent="0">
              <a:spcBef>
                <a:spcPts val="1200"/>
              </a:spcBef>
              <a:buNone/>
            </a:pPr>
            <a:endParaRPr lang="en-US" altLang="zh-CN" sz="2800" dirty="0"/>
          </a:p>
          <a:p>
            <a:pPr marL="0" indent="0">
              <a:spcBef>
                <a:spcPts val="1200"/>
              </a:spcBef>
              <a:buNone/>
            </a:pPr>
            <a:endParaRPr lang="en-US" altLang="zh-CN" sz="2800" dirty="0"/>
          </a:p>
          <a:p>
            <a:pPr>
              <a:spcBef>
                <a:spcPts val="1200"/>
              </a:spcBef>
            </a:pPr>
            <a:endParaRPr lang="en-US" altLang="zh-CN" sz="2800" dirty="0"/>
          </a:p>
          <a:p>
            <a:pPr>
              <a:spcBef>
                <a:spcPts val="1200"/>
              </a:spcBef>
            </a:pPr>
            <a:endParaRPr lang="en-US" altLang="zh-CN" sz="2800" dirty="0"/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800" dirty="0"/>
              <a:t>  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800" dirty="0"/>
              <a:t> </a:t>
            </a:r>
          </a:p>
          <a:p>
            <a:pPr>
              <a:spcBef>
                <a:spcPts val="1200"/>
              </a:spcBef>
            </a:pPr>
            <a:endParaRPr lang="en-US" altLang="zh-CN" sz="2800" dirty="0"/>
          </a:p>
          <a:p>
            <a:pPr marL="0" indent="0">
              <a:spcBef>
                <a:spcPts val="1200"/>
              </a:spcBef>
              <a:buNone/>
            </a:pPr>
            <a:endParaRPr lang="zh-CN" altLang="en-US" sz="2800" dirty="0"/>
          </a:p>
          <a:p>
            <a:pPr>
              <a:spcBef>
                <a:spcPts val="1200"/>
              </a:spcBef>
            </a:pP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DE316E-6126-4CF0-ACB9-48D7D2375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161" y="549842"/>
            <a:ext cx="1817569" cy="287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38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C0055F-94B9-4A7B-B34E-6F9AA8990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124744"/>
            <a:ext cx="10972800" cy="5544616"/>
          </a:xfrm>
        </p:spPr>
        <p:txBody>
          <a:bodyPr/>
          <a:lstStyle/>
          <a:p>
            <a:r>
              <a:rPr lang="en-US" altLang="zh-CN" sz="2000" b="1" dirty="0"/>
              <a:t>Online SAT solvers</a:t>
            </a:r>
            <a:r>
              <a:rPr lang="en-US" altLang="zh-CN" sz="2000" dirty="0"/>
              <a:t>[</a:t>
            </a:r>
            <a:r>
              <a:rPr lang="en-US" altLang="zh-CN" sz="2000" dirty="0">
                <a:hlinkClick r:id="rId2" tooltip="Edit section: Online SAT solvers"/>
              </a:rPr>
              <a:t>edit</a:t>
            </a:r>
            <a:r>
              <a:rPr lang="en-US" altLang="zh-CN" sz="2000" dirty="0"/>
              <a:t>]</a:t>
            </a:r>
            <a:endParaRPr lang="en-US" altLang="zh-CN" sz="2000" b="1" dirty="0"/>
          </a:p>
          <a:p>
            <a:r>
              <a:rPr lang="en-US" altLang="zh-CN" sz="2000" dirty="0" err="1">
                <a:hlinkClick r:id="rId3"/>
              </a:rPr>
              <a:t>BoolSAT</a:t>
            </a:r>
            <a:r>
              <a:rPr lang="en-US" altLang="zh-CN" sz="2000" dirty="0"/>
              <a:t> – Solves formulas in the DIMACS-CNF format or in a more human-friendly format: "a and not b or a". Runs on a server.</a:t>
            </a:r>
          </a:p>
          <a:p>
            <a:r>
              <a:rPr lang="en-US" altLang="zh-CN" sz="2000" dirty="0" err="1">
                <a:hlinkClick r:id="rId4"/>
              </a:rPr>
              <a:t>minisat</a:t>
            </a:r>
            <a:r>
              <a:rPr lang="en-US" altLang="zh-CN" sz="2000" dirty="0">
                <a:hlinkClick r:id="rId4"/>
              </a:rPr>
              <a:t>-in-your-browser</a:t>
            </a:r>
            <a:r>
              <a:rPr lang="en-US" altLang="zh-CN" sz="2000" dirty="0"/>
              <a:t> – Solves formulas in the DIMACS-CNF format. Runs in the browser.</a:t>
            </a:r>
          </a:p>
          <a:p>
            <a:r>
              <a:rPr lang="en-US" altLang="zh-CN" sz="2000" dirty="0" err="1">
                <a:hlinkClick r:id="rId5"/>
              </a:rPr>
              <a:t>SATRennesPA</a:t>
            </a:r>
            <a:r>
              <a:rPr lang="en-US" altLang="zh-CN" sz="2000" dirty="0"/>
              <a:t> - Solves formulas written in a user-friendly way. Runs on a server.</a:t>
            </a:r>
          </a:p>
          <a:p>
            <a:r>
              <a:rPr lang="en-US" altLang="zh-CN" sz="2000" dirty="0">
                <a:hlinkClick r:id="rId6"/>
              </a:rPr>
              <a:t>somerby.net/</a:t>
            </a:r>
            <a:r>
              <a:rPr lang="en-US" altLang="zh-CN" sz="2000" dirty="0" err="1">
                <a:hlinkClick r:id="rId6"/>
              </a:rPr>
              <a:t>mack</a:t>
            </a:r>
            <a:r>
              <a:rPr lang="en-US" altLang="zh-CN" sz="2000" dirty="0">
                <a:hlinkClick r:id="rId6"/>
              </a:rPr>
              <a:t>/logic</a:t>
            </a:r>
            <a:r>
              <a:rPr lang="en-US" altLang="zh-CN" sz="2000" dirty="0"/>
              <a:t> - Solves formulas written in symbolic logic. Runs in the browser.</a:t>
            </a:r>
          </a:p>
          <a:p>
            <a:r>
              <a:rPr lang="en-US" altLang="zh-CN" sz="2000" b="1" dirty="0"/>
              <a:t>Offline SAT solvers</a:t>
            </a:r>
            <a:r>
              <a:rPr lang="en-US" altLang="zh-CN" sz="2000" dirty="0"/>
              <a:t>[</a:t>
            </a:r>
            <a:r>
              <a:rPr lang="en-US" altLang="zh-CN" sz="2000" dirty="0">
                <a:hlinkClick r:id="rId7" tooltip="Edit section: Offline SAT solvers"/>
              </a:rPr>
              <a:t>edit</a:t>
            </a:r>
            <a:r>
              <a:rPr lang="en-US" altLang="zh-CN" sz="2000" dirty="0"/>
              <a:t>]</a:t>
            </a:r>
            <a:endParaRPr lang="en-US" altLang="zh-CN" sz="2000" b="1" dirty="0"/>
          </a:p>
          <a:p>
            <a:r>
              <a:rPr lang="en-US" altLang="zh-CN" sz="2000" dirty="0" err="1">
                <a:hlinkClick r:id="rId8"/>
              </a:rPr>
              <a:t>MiniSAT</a:t>
            </a:r>
            <a:r>
              <a:rPr lang="en-US" altLang="zh-CN" sz="2000" dirty="0"/>
              <a:t> – DIMACS-CNF format.</a:t>
            </a:r>
          </a:p>
          <a:p>
            <a:r>
              <a:rPr lang="en-US" altLang="zh-CN" sz="2000" dirty="0" err="1">
                <a:hlinkClick r:id="rId9"/>
              </a:rPr>
              <a:t>Lingeling</a:t>
            </a:r>
            <a:r>
              <a:rPr lang="en-US" altLang="zh-CN" sz="2000" dirty="0"/>
              <a:t> – won a gold medal in a 2011 SAT competition. </a:t>
            </a:r>
          </a:p>
          <a:p>
            <a:pPr lvl="1"/>
            <a:r>
              <a:rPr lang="en-US" altLang="zh-CN" sz="2000" dirty="0" err="1">
                <a:hlinkClick r:id="rId10"/>
              </a:rPr>
              <a:t>PicoSAT</a:t>
            </a:r>
            <a:r>
              <a:rPr lang="en-US" altLang="zh-CN" sz="2000" dirty="0"/>
              <a:t> – an earlier solver from the </a:t>
            </a:r>
            <a:r>
              <a:rPr lang="en-US" altLang="zh-CN" sz="2000" dirty="0" err="1"/>
              <a:t>Lingeling</a:t>
            </a:r>
            <a:r>
              <a:rPr lang="en-US" altLang="zh-CN" sz="2000" dirty="0"/>
              <a:t> group.</a:t>
            </a:r>
          </a:p>
          <a:p>
            <a:r>
              <a:rPr lang="en-US" altLang="zh-CN" sz="2000" dirty="0">
                <a:hlinkClick r:id="rId11"/>
              </a:rPr>
              <a:t>Sat4j</a:t>
            </a:r>
            <a:r>
              <a:rPr lang="en-US" altLang="zh-CN" sz="2000" dirty="0"/>
              <a:t> – DIMACS-CNF format. Java source code available.</a:t>
            </a:r>
          </a:p>
          <a:p>
            <a:r>
              <a:rPr lang="en-US" altLang="zh-CN" sz="2000" dirty="0">
                <a:hlinkClick r:id="rId12"/>
              </a:rPr>
              <a:t>Glucose</a:t>
            </a:r>
            <a:r>
              <a:rPr lang="en-US" altLang="zh-CN" sz="2000" dirty="0"/>
              <a:t> – DIMACS-CNF format.</a:t>
            </a:r>
          </a:p>
          <a:p>
            <a:r>
              <a:rPr lang="en-US" altLang="zh-CN" sz="2000" dirty="0" err="1">
                <a:hlinkClick r:id="rId13"/>
              </a:rPr>
              <a:t>RSat</a:t>
            </a:r>
            <a:r>
              <a:rPr lang="en-US" altLang="zh-CN" sz="2000" dirty="0"/>
              <a:t> – won a gold medal in a 2007 SAT competition.</a:t>
            </a:r>
          </a:p>
          <a:p>
            <a:r>
              <a:rPr lang="en-US" altLang="zh-CN" sz="2000" dirty="0">
                <a:hlinkClick r:id="rId14"/>
              </a:rPr>
              <a:t>UBCSAT</a:t>
            </a:r>
            <a:r>
              <a:rPr lang="en-US" altLang="zh-CN" sz="2000" dirty="0"/>
              <a:t>. Supports unweighted and weighted clauses, both in the DIMACS-CNF format. C source code hosted on </a:t>
            </a:r>
            <a:r>
              <a:rPr lang="en-US" altLang="zh-CN" sz="2000" dirty="0">
                <a:hlinkClick r:id="rId15"/>
              </a:rPr>
              <a:t>GitHub</a:t>
            </a:r>
            <a:r>
              <a:rPr lang="en-US" altLang="zh-CN" sz="2000" dirty="0"/>
              <a:t>.</a:t>
            </a:r>
          </a:p>
          <a:p>
            <a:endParaRPr lang="zh-CN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434F1F-ACA5-44F9-A55D-4BDAF5B4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altLang="zh-CN" dirty="0"/>
              <a:t>SAT</a:t>
            </a:r>
            <a:r>
              <a:rPr lang="zh-CN" altLang="en-US" dirty="0"/>
              <a:t>工具</a:t>
            </a:r>
            <a:r>
              <a:rPr lang="en-US" altLang="zh-CN" dirty="0"/>
              <a:t>——SAT Solver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2036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839416" y="1367359"/>
            <a:ext cx="10513168" cy="566124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Boolean satisfiability problem ——Wikipedia</a:t>
            </a:r>
          </a:p>
          <a:p>
            <a:pPr>
              <a:spcBef>
                <a:spcPts val="1200"/>
              </a:spcBef>
            </a:pP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DPLL algorithm ——Wikipedia</a:t>
            </a:r>
          </a:p>
          <a:p>
            <a:pPr>
              <a:spcBef>
                <a:spcPts val="1200"/>
              </a:spcBef>
            </a:pP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Conflict-Driven Clause Learning ——Wikipedia</a:t>
            </a:r>
          </a:p>
          <a:p>
            <a:pPr>
              <a:spcBef>
                <a:spcPts val="1200"/>
              </a:spcBef>
            </a:pPr>
            <a:endParaRPr lang="en-US" altLang="zh-CN" sz="2800" dirty="0"/>
          </a:p>
          <a:p>
            <a:pPr>
              <a:spcBef>
                <a:spcPts val="1200"/>
              </a:spcBef>
            </a:pPr>
            <a:r>
              <a:rPr lang="en-US" altLang="zh-CN" sz="2800" dirty="0"/>
              <a:t>Online SAT solvers</a:t>
            </a:r>
            <a:r>
              <a:rPr lang="zh-CN" altLang="en-US" sz="2800" dirty="0"/>
              <a:t>：</a:t>
            </a:r>
            <a:r>
              <a:rPr lang="en-US" altLang="zh-CN" sz="2800" dirty="0"/>
              <a:t>http://satrennespa.irisa.fr/WebContent/</a:t>
            </a:r>
          </a:p>
          <a:p>
            <a:pPr marL="0" indent="0">
              <a:spcBef>
                <a:spcPts val="1200"/>
              </a:spcBef>
              <a:buNone/>
            </a:pPr>
            <a:endParaRPr lang="en-US" altLang="zh-CN" sz="2800" dirty="0"/>
          </a:p>
          <a:p>
            <a:pPr>
              <a:spcBef>
                <a:spcPts val="1200"/>
              </a:spcBef>
            </a:pPr>
            <a:endParaRPr lang="en-US" altLang="zh-CN" sz="2800" dirty="0"/>
          </a:p>
          <a:p>
            <a:pPr marL="0" indent="0">
              <a:spcBef>
                <a:spcPts val="1200"/>
              </a:spcBef>
              <a:buNone/>
            </a:pPr>
            <a:endParaRPr lang="zh-CN" altLang="en-US" sz="2800" dirty="0"/>
          </a:p>
          <a:p>
            <a:pPr>
              <a:spcBef>
                <a:spcPts val="1200"/>
              </a:spcBef>
            </a:pPr>
            <a:endParaRPr lang="zh-CN" altLang="en-US" sz="28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6840D40-277F-42E7-8CAE-B25E4B263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0648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zh-CN" altLang="en-US" kern="0" dirty="0"/>
              <a:t>参考资料：</a:t>
            </a:r>
            <a:endParaRPr lang="zh-CN" altLang="zh-CN" kern="0" dirty="0"/>
          </a:p>
        </p:txBody>
      </p:sp>
    </p:spTree>
    <p:extLst>
      <p:ext uri="{BB962C8B-B14F-4D97-AF65-F5344CB8AC3E}">
        <p14:creationId xmlns:p14="http://schemas.microsoft.com/office/powerpoint/2010/main" val="4179251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76840D40-277F-42E7-8CAE-B25E4B263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808" y="2420888"/>
            <a:ext cx="432048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zh-CN" altLang="en-US" sz="9600" kern="0" dirty="0"/>
              <a:t>谢谢！</a:t>
            </a:r>
            <a:endParaRPr lang="zh-CN" altLang="zh-CN" sz="9600" kern="0" dirty="0"/>
          </a:p>
        </p:txBody>
      </p:sp>
    </p:spTree>
    <p:extLst>
      <p:ext uri="{BB962C8B-B14F-4D97-AF65-F5344CB8AC3E}">
        <p14:creationId xmlns:p14="http://schemas.microsoft.com/office/powerpoint/2010/main" val="360926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总览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1424" y="1412875"/>
            <a:ext cx="10513168" cy="47180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800" dirty="0"/>
              <a:t>SAT</a:t>
            </a:r>
            <a:r>
              <a:rPr lang="zh-CN" altLang="en-US" sz="2800" dirty="0"/>
              <a:t>问题简介</a:t>
            </a:r>
            <a:endParaRPr lang="en-US" altLang="zh-CN" sz="2800" dirty="0"/>
          </a:p>
          <a:p>
            <a:pPr>
              <a:spcBef>
                <a:spcPts val="1200"/>
              </a:spcBef>
            </a:pPr>
            <a:endParaRPr lang="en-US" altLang="zh-CN" sz="2800" dirty="0"/>
          </a:p>
          <a:p>
            <a:pPr>
              <a:spcBef>
                <a:spcPts val="1200"/>
              </a:spcBef>
            </a:pPr>
            <a:r>
              <a:rPr lang="zh-CN" altLang="en-US" sz="2800" dirty="0"/>
              <a:t>解决</a:t>
            </a:r>
            <a:r>
              <a:rPr lang="en-US" altLang="zh-CN" sz="2800" dirty="0"/>
              <a:t>SAT</a:t>
            </a:r>
            <a:r>
              <a:rPr lang="zh-CN" altLang="en-US" sz="2800" dirty="0"/>
              <a:t>问题的一种算法（</a:t>
            </a:r>
            <a:r>
              <a:rPr lang="en-US" altLang="zh-CN" sz="2800" dirty="0"/>
              <a:t>from DPLL to CDCL)</a:t>
            </a:r>
          </a:p>
          <a:p>
            <a:pPr>
              <a:spcBef>
                <a:spcPts val="1200"/>
              </a:spcBef>
            </a:pPr>
            <a:endParaRPr lang="en-US" altLang="zh-CN" sz="2800" dirty="0"/>
          </a:p>
          <a:p>
            <a:pPr>
              <a:spcBef>
                <a:spcPts val="1200"/>
              </a:spcBef>
            </a:pPr>
            <a:r>
              <a:rPr lang="en-US" altLang="zh-CN" sz="2800" dirty="0"/>
              <a:t>SAT solver</a:t>
            </a:r>
          </a:p>
          <a:p>
            <a:pPr>
              <a:spcBef>
                <a:spcPts val="1200"/>
              </a:spcBef>
            </a:pPr>
            <a:endParaRPr lang="en-US" altLang="zh-CN" sz="2800" dirty="0"/>
          </a:p>
          <a:p>
            <a:pPr>
              <a:spcBef>
                <a:spcPts val="1200"/>
              </a:spcBef>
            </a:pPr>
            <a:r>
              <a:rPr lang="zh-CN" altLang="en-US" sz="2800" dirty="0"/>
              <a:t>参考资料</a:t>
            </a:r>
          </a:p>
          <a:p>
            <a:pPr>
              <a:spcBef>
                <a:spcPts val="1200"/>
              </a:spcBef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81575" y="243559"/>
            <a:ext cx="10972800" cy="1139825"/>
          </a:xfrm>
        </p:spPr>
        <p:txBody>
          <a:bodyPr/>
          <a:lstStyle/>
          <a:p>
            <a:r>
              <a:rPr lang="en-US" altLang="zh-CN" dirty="0"/>
              <a:t>SAT</a:t>
            </a:r>
            <a:r>
              <a:rPr lang="zh-CN" altLang="en-US" dirty="0"/>
              <a:t>问题简介</a:t>
            </a:r>
            <a:endParaRPr lang="zh-CN" altLang="zh-CN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9259" y="1196752"/>
            <a:ext cx="10972800" cy="5273673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60000"/>
              </a:spcBef>
            </a:pPr>
            <a:r>
              <a:rPr lang="en-US" altLang="zh-CN" sz="2800" dirty="0"/>
              <a:t>SAT</a:t>
            </a:r>
            <a:r>
              <a:rPr lang="zh-CN" altLang="en-US" sz="2800" dirty="0"/>
              <a:t>问题，全称为</a:t>
            </a:r>
            <a:r>
              <a:rPr lang="en-US" altLang="zh-CN" sz="2800" dirty="0"/>
              <a:t>Boolean satisfiability problem</a:t>
            </a:r>
            <a:r>
              <a:rPr lang="zh-CN" altLang="en-US" sz="2800" dirty="0"/>
              <a:t>，它的目标是判断一个布尔代数式中是否存在一系列变量指定</a:t>
            </a:r>
            <a:r>
              <a:rPr lang="en-US" altLang="zh-CN" sz="2800" dirty="0"/>
              <a:t>(true</a:t>
            </a:r>
            <a:r>
              <a:rPr lang="zh-CN" altLang="en-US" sz="2800" dirty="0"/>
              <a:t>或</a:t>
            </a:r>
            <a:r>
              <a:rPr lang="en-US" altLang="zh-CN" sz="2800" dirty="0"/>
              <a:t>false)</a:t>
            </a:r>
            <a:r>
              <a:rPr lang="zh-CN" altLang="en-US" sz="2800" dirty="0"/>
              <a:t>使得这个代数式的值最终为真。</a:t>
            </a:r>
            <a:endParaRPr lang="en-US" altLang="zh-CN" sz="2800" dirty="0"/>
          </a:p>
          <a:p>
            <a:pPr>
              <a:lnSpc>
                <a:spcPct val="110000"/>
              </a:lnSpc>
              <a:spcBef>
                <a:spcPct val="60000"/>
              </a:spcBef>
            </a:pPr>
            <a:r>
              <a:rPr lang="zh-CN" altLang="en-US" sz="2800" dirty="0"/>
              <a:t>如果存在，则称这个布尔代数式是可满足的</a:t>
            </a:r>
            <a:r>
              <a:rPr lang="en-US" altLang="zh-CN" sz="2800" dirty="0"/>
              <a:t>(satisfiable);</a:t>
            </a:r>
          </a:p>
          <a:p>
            <a:pPr>
              <a:lnSpc>
                <a:spcPct val="110000"/>
              </a:lnSpc>
              <a:spcBef>
                <a:spcPct val="60000"/>
              </a:spcBef>
            </a:pPr>
            <a:r>
              <a:rPr lang="zh-CN" altLang="en-US" sz="2800" dirty="0"/>
              <a:t>如果不存在，则称其是不可满足的</a:t>
            </a:r>
            <a:r>
              <a:rPr lang="en-US" altLang="zh-CN" sz="2800" dirty="0"/>
              <a:t>(unsatisfiable)</a:t>
            </a:r>
            <a:r>
              <a:rPr lang="zh-CN" altLang="en-US" sz="2800" dirty="0"/>
              <a:t>，即这是一个永假式。</a:t>
            </a:r>
            <a:endParaRPr lang="en-US" altLang="zh-CN" sz="2800" dirty="0"/>
          </a:p>
          <a:p>
            <a:pPr>
              <a:lnSpc>
                <a:spcPct val="110000"/>
              </a:lnSpc>
              <a:spcBef>
                <a:spcPct val="60000"/>
              </a:spcBef>
            </a:pPr>
            <a:r>
              <a:rPr lang="zh-CN" altLang="en-US" sz="2800" dirty="0"/>
              <a:t>例如：</a:t>
            </a:r>
            <a:r>
              <a:rPr lang="en-US" altLang="zh-CN" sz="2800" dirty="0"/>
              <a:t>a ∧ (¬b) </a:t>
            </a:r>
            <a:r>
              <a:rPr lang="zh-CN" altLang="en-US" sz="2800" dirty="0"/>
              <a:t>是可满足的</a:t>
            </a:r>
            <a:r>
              <a:rPr lang="en-US" altLang="zh-CN" sz="2800" dirty="0"/>
              <a:t>(a = true; b = false);</a:t>
            </a:r>
          </a:p>
          <a:p>
            <a:pPr>
              <a:lnSpc>
                <a:spcPct val="110000"/>
              </a:lnSpc>
              <a:spcBef>
                <a:spcPct val="60000"/>
              </a:spcBef>
            </a:pPr>
            <a:r>
              <a:rPr lang="en-US" altLang="zh-CN" sz="2800" dirty="0"/>
              <a:t>           a ∧ (¬a) </a:t>
            </a:r>
            <a:r>
              <a:rPr lang="zh-CN" altLang="en-US" sz="2800" dirty="0"/>
              <a:t>是不可满足的。</a:t>
            </a:r>
            <a:endParaRPr lang="en-US" altLang="zh-CN" sz="2800" dirty="0"/>
          </a:p>
          <a:p>
            <a:pPr marL="0" indent="0">
              <a:lnSpc>
                <a:spcPct val="110000"/>
              </a:lnSpc>
              <a:spcBef>
                <a:spcPct val="60000"/>
              </a:spcBef>
              <a:buNone/>
            </a:pPr>
            <a:endParaRPr lang="zh-CN" altLang="zh-CN" dirty="0"/>
          </a:p>
          <a:p>
            <a:pPr>
              <a:lnSpc>
                <a:spcPct val="110000"/>
              </a:lnSpc>
              <a:spcBef>
                <a:spcPct val="60000"/>
              </a:spcBef>
            </a:pPr>
            <a:endParaRPr lang="en-US" altLang="zh-CN" dirty="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265F48B-66E0-4B76-8E9D-42AF59A087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983110"/>
              </p:ext>
            </p:extLst>
          </p:nvPr>
        </p:nvGraphicFramePr>
        <p:xfrm>
          <a:off x="4514850" y="2219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22193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57099FA-A234-4FA9-9EA0-22F6F6AEC8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473882"/>
              </p:ext>
            </p:extLst>
          </p:nvPr>
        </p:nvGraphicFramePr>
        <p:xfrm>
          <a:off x="4114800" y="220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20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804F6B1-B242-426A-A587-C2A96BE822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239890"/>
              </p:ext>
            </p:extLst>
          </p:nvPr>
        </p:nvGraphicFramePr>
        <p:xfrm>
          <a:off x="4114800" y="220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4800" y="220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9B8DD410-5063-4AF2-B585-88A8FABDC60A}"/>
              </a:ext>
            </a:extLst>
          </p:cNvPr>
          <p:cNvSpPr/>
          <p:nvPr/>
        </p:nvSpPr>
        <p:spPr>
          <a:xfrm>
            <a:off x="5936341" y="3244334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¬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SAT</a:t>
            </a:r>
            <a:r>
              <a:rPr lang="zh-CN" altLang="en-US" dirty="0"/>
              <a:t>问题简介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839416" y="1196752"/>
            <a:ext cx="10513168" cy="518457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800" dirty="0"/>
              <a:t>SAT</a:t>
            </a:r>
            <a:r>
              <a:rPr lang="zh-CN" altLang="en-US" sz="2800" dirty="0"/>
              <a:t>问题是历史上第一个被证明的</a:t>
            </a:r>
            <a:r>
              <a:rPr lang="en-US" altLang="zh-CN" sz="2800" dirty="0"/>
              <a:t>NP</a:t>
            </a:r>
            <a:r>
              <a:rPr lang="zh-CN" altLang="en-US" sz="2800" dirty="0"/>
              <a:t>难解问题</a:t>
            </a:r>
            <a:r>
              <a:rPr lang="en-US" altLang="zh-CN" sz="2800" dirty="0"/>
              <a:t>(NP-complete)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800" dirty="0"/>
              <a:t>   (NP</a:t>
            </a:r>
            <a:r>
              <a:rPr lang="zh-CN" altLang="en-US" sz="2800" dirty="0"/>
              <a:t>问题：</a:t>
            </a:r>
            <a:r>
              <a:rPr lang="en-US" altLang="zh-CN" sz="2800" dirty="0"/>
              <a:t>Non-Deterministic Polynomial Problems)</a:t>
            </a:r>
          </a:p>
          <a:p>
            <a:pPr marL="0" indent="0">
              <a:spcBef>
                <a:spcPts val="1200"/>
              </a:spcBef>
              <a:buNone/>
            </a:pPr>
            <a:endParaRPr lang="en-US" altLang="zh-CN" sz="2800" dirty="0"/>
          </a:p>
          <a:p>
            <a:pPr>
              <a:spcBef>
                <a:spcPts val="1200"/>
              </a:spcBef>
            </a:pPr>
            <a:r>
              <a:rPr lang="en-US" altLang="zh-CN" sz="2800" dirty="0"/>
              <a:t>SAT</a:t>
            </a:r>
            <a:r>
              <a:rPr lang="zh-CN" altLang="en-US" sz="2800" dirty="0"/>
              <a:t>问题是逻辑学的一个基本问题，也是当今计算机科学和人工智能研究的核心问题。工程技术、军事、工商管理、交通运输及自然科学研究中的许多重要问题。</a:t>
            </a:r>
            <a:endParaRPr lang="en-US" altLang="zh-CN" sz="2800" dirty="0"/>
          </a:p>
          <a:p>
            <a:pPr>
              <a:spcBef>
                <a:spcPts val="1200"/>
              </a:spcBef>
            </a:pPr>
            <a:endParaRPr lang="en-US" altLang="zh-CN" sz="2800" dirty="0"/>
          </a:p>
          <a:p>
            <a:pPr>
              <a:spcBef>
                <a:spcPts val="1200"/>
              </a:spcBef>
            </a:pPr>
            <a:r>
              <a:rPr lang="zh-CN" altLang="en-US" sz="2800" dirty="0"/>
              <a:t>致力于寻找求解</a:t>
            </a:r>
            <a:r>
              <a:rPr lang="en-US" altLang="zh-CN" sz="2800" dirty="0"/>
              <a:t>SAT</a:t>
            </a:r>
            <a:r>
              <a:rPr lang="zh-CN" altLang="en-US" sz="2800" dirty="0"/>
              <a:t>问题的快速而有效的算法，不仅在理论研究上而且在许多应用领域都具有极其重要的意义。</a:t>
            </a:r>
            <a:endParaRPr lang="en-US" altLang="zh-CN" sz="2800" dirty="0"/>
          </a:p>
          <a:p>
            <a:pPr marL="0" indent="0">
              <a:spcBef>
                <a:spcPts val="1200"/>
              </a:spcBef>
              <a:buNone/>
            </a:pPr>
            <a:endParaRPr lang="en-US" altLang="zh-CN" sz="2800" dirty="0"/>
          </a:p>
          <a:p>
            <a:pPr>
              <a:spcBef>
                <a:spcPts val="1200"/>
              </a:spcBef>
            </a:pPr>
            <a:endParaRPr lang="en-US" altLang="zh-CN" sz="2800" dirty="0"/>
          </a:p>
          <a:p>
            <a:pPr marL="0" indent="0">
              <a:spcBef>
                <a:spcPts val="1200"/>
              </a:spcBef>
              <a:buNone/>
            </a:pPr>
            <a:endParaRPr lang="zh-CN" altLang="en-US" sz="2800" dirty="0"/>
          </a:p>
          <a:p>
            <a:pPr>
              <a:spcBef>
                <a:spcPts val="1200"/>
              </a:spcBef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7053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81575" y="243559"/>
            <a:ext cx="10972800" cy="1139825"/>
          </a:xfrm>
        </p:spPr>
        <p:txBody>
          <a:bodyPr/>
          <a:lstStyle/>
          <a:p>
            <a:r>
              <a:rPr lang="en-US" altLang="zh-CN" dirty="0"/>
              <a:t>SAT</a:t>
            </a:r>
            <a:r>
              <a:rPr lang="zh-CN" altLang="en-US" dirty="0"/>
              <a:t>问题解决</a:t>
            </a:r>
            <a:r>
              <a:rPr lang="en-US" altLang="zh-CN" dirty="0"/>
              <a:t>——DPLL</a:t>
            </a:r>
            <a:endParaRPr lang="zh-CN" altLang="zh-CN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7625" y="1097533"/>
            <a:ext cx="11159389" cy="5544616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60000"/>
              </a:spcBef>
            </a:pPr>
            <a:r>
              <a:rPr lang="en-US" altLang="zh-CN" b="1" dirty="0"/>
              <a:t>Davis–Putnam–</a:t>
            </a:r>
            <a:r>
              <a:rPr lang="en-US" altLang="zh-CN" b="1" dirty="0" err="1"/>
              <a:t>Logemann</a:t>
            </a:r>
            <a:r>
              <a:rPr lang="en-US" altLang="zh-CN" b="1" dirty="0"/>
              <a:t>–</a:t>
            </a:r>
            <a:r>
              <a:rPr lang="en-US" altLang="zh-CN" b="1" dirty="0" err="1"/>
              <a:t>Lovelor</a:t>
            </a:r>
            <a:r>
              <a:rPr lang="en-US" altLang="zh-CN" dirty="0"/>
              <a:t> (</a:t>
            </a:r>
            <a:r>
              <a:rPr lang="en-US" altLang="zh-CN" b="1" dirty="0"/>
              <a:t>DPLL</a:t>
            </a:r>
            <a:r>
              <a:rPr lang="en-US" altLang="zh-CN" dirty="0"/>
              <a:t>) </a:t>
            </a:r>
            <a:r>
              <a:rPr lang="zh-CN" altLang="en-US" dirty="0"/>
              <a:t>是一个完备的</a:t>
            </a:r>
            <a:r>
              <a:rPr lang="en-US" altLang="zh-CN" dirty="0"/>
              <a:t>(complete)</a:t>
            </a:r>
            <a:r>
              <a:rPr lang="zh-CN" altLang="en-US" dirty="0"/>
              <a:t>，基于回溯</a:t>
            </a:r>
            <a:r>
              <a:rPr lang="en-US" altLang="zh-CN" dirty="0"/>
              <a:t>(backtracking-based)</a:t>
            </a:r>
            <a:r>
              <a:rPr lang="zh-CN" altLang="en-US" dirty="0"/>
              <a:t>的搜索算法，适用于合取范式</a:t>
            </a:r>
            <a:r>
              <a:rPr lang="en-US" altLang="zh-CN" dirty="0"/>
              <a:t>(CNF)</a:t>
            </a:r>
            <a:r>
              <a:rPr lang="zh-CN" altLang="en-US" dirty="0"/>
              <a:t>。</a:t>
            </a:r>
            <a:endParaRPr lang="en-US" altLang="zh-CN" sz="2800" dirty="0"/>
          </a:p>
          <a:p>
            <a:pPr>
              <a:lnSpc>
                <a:spcPct val="110000"/>
              </a:lnSpc>
              <a:spcBef>
                <a:spcPct val="60000"/>
              </a:spcBef>
            </a:pPr>
            <a:r>
              <a:rPr lang="zh-CN" altLang="en-US" sz="2800" dirty="0"/>
              <a:t>预处理：将布尔代数式转化为合取范式，如：</a:t>
            </a:r>
            <a:endParaRPr lang="en-US" altLang="zh-CN" sz="2800" dirty="0"/>
          </a:p>
          <a:p>
            <a:pPr>
              <a:lnSpc>
                <a:spcPct val="110000"/>
              </a:lnSpc>
              <a:spcBef>
                <a:spcPct val="60000"/>
              </a:spcBef>
            </a:pPr>
            <a:r>
              <a:rPr lang="zh-CN" altLang="en-US" sz="2800" dirty="0"/>
              <a:t>在合取范式中，每一个析取子式被称为一条语句</a:t>
            </a:r>
            <a:r>
              <a:rPr lang="en-US" altLang="zh-CN" sz="2800" dirty="0"/>
              <a:t>(clause)</a:t>
            </a:r>
            <a:r>
              <a:rPr lang="zh-CN" altLang="en-US" sz="2800" dirty="0"/>
              <a:t>，子式中每   一析取项被称为文字</a:t>
            </a:r>
            <a:r>
              <a:rPr lang="en-US" altLang="zh-CN" sz="2800" dirty="0"/>
              <a:t>(literal)</a:t>
            </a:r>
            <a:r>
              <a:rPr lang="zh-CN" altLang="en-US" sz="2800" dirty="0"/>
              <a:t>。如上式中：</a:t>
            </a:r>
            <a:r>
              <a:rPr lang="en-US" altLang="zh-CN" sz="2800" dirty="0"/>
              <a:t> (A ∨ ¬B ∨ ¬C)</a:t>
            </a:r>
            <a:r>
              <a:rPr lang="zh-CN" altLang="en-US" sz="2800" dirty="0"/>
              <a:t>为语句，</a:t>
            </a:r>
            <a:r>
              <a:rPr lang="en-US" altLang="zh-CN" sz="2800" dirty="0"/>
              <a:t>A</a:t>
            </a:r>
            <a:r>
              <a:rPr lang="zh-CN" altLang="en-US" sz="2800" dirty="0"/>
              <a:t>和</a:t>
            </a:r>
            <a:r>
              <a:rPr lang="en-US" altLang="zh-CN" sz="2800" dirty="0"/>
              <a:t> ¬B</a:t>
            </a:r>
            <a:r>
              <a:rPr lang="zh-CN" altLang="en-US" sz="2800" dirty="0"/>
              <a:t>都是文字。</a:t>
            </a:r>
            <a:r>
              <a:rPr lang="en-US" altLang="zh-CN" sz="2800" dirty="0"/>
              <a:t>             </a:t>
            </a:r>
          </a:p>
          <a:p>
            <a:pPr>
              <a:lnSpc>
                <a:spcPct val="110000"/>
              </a:lnSpc>
              <a:spcBef>
                <a:spcPct val="60000"/>
              </a:spcBef>
            </a:pPr>
            <a:r>
              <a:rPr lang="zh-CN" altLang="en-US" dirty="0"/>
              <a:t>引理：单元传播</a:t>
            </a:r>
            <a:r>
              <a:rPr lang="en-US" altLang="zh-CN" dirty="0"/>
              <a:t>(Unit propagation)</a:t>
            </a:r>
            <a:r>
              <a:rPr lang="zh-CN" altLang="en-US" dirty="0"/>
              <a:t>、纯文字消除</a:t>
            </a:r>
            <a:r>
              <a:rPr lang="en-US" altLang="zh-CN" dirty="0"/>
              <a:t>(Pure literal elimination)</a:t>
            </a:r>
            <a:endParaRPr lang="zh-CN" altLang="zh-CN" dirty="0"/>
          </a:p>
          <a:p>
            <a:pPr>
              <a:lnSpc>
                <a:spcPct val="110000"/>
              </a:lnSpc>
              <a:spcBef>
                <a:spcPct val="60000"/>
              </a:spcBef>
            </a:pPr>
            <a:endParaRPr lang="en-US" altLang="zh-CN" dirty="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265F48B-66E0-4B76-8E9D-42AF59A087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2219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1265F48B-66E0-4B76-8E9D-42AF59A087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22193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57099FA-A234-4FA9-9EA0-22F6F6AEC8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20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D57099FA-A234-4FA9-9EA0-22F6F6AEC8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20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804F6B1-B242-426A-A587-C2A96BE822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297703"/>
              </p:ext>
            </p:extLst>
          </p:nvPr>
        </p:nvGraphicFramePr>
        <p:xfrm>
          <a:off x="505797" y="1097533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804F6B1-B242-426A-A587-C2A96BE822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5797" y="1097533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66B6FE66-0D2E-458F-898C-F574B7631A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6130" y="2996952"/>
            <a:ext cx="3846934" cy="33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3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25216" y="1196752"/>
            <a:ext cx="10571384" cy="518457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800" dirty="0"/>
              <a:t>引理</a:t>
            </a:r>
            <a:r>
              <a:rPr lang="en-US" altLang="zh-CN" sz="2800" dirty="0"/>
              <a:t>1</a:t>
            </a:r>
            <a:r>
              <a:rPr lang="zh-CN" altLang="en-US" sz="2800" dirty="0"/>
              <a:t>：单元传播</a:t>
            </a:r>
            <a:r>
              <a:rPr lang="en-US" altLang="zh-CN" sz="2800" dirty="0"/>
              <a:t>(Unit propagation):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800" dirty="0"/>
              <a:t>       </a:t>
            </a:r>
            <a:r>
              <a:rPr lang="zh-CN" altLang="en-US" sz="2800" dirty="0"/>
              <a:t>当一条语句只包含一个文字（其未被指定</a:t>
            </a:r>
            <a:r>
              <a:rPr lang="en-US" altLang="zh-CN" sz="2800" dirty="0"/>
              <a:t>(assigned)</a:t>
            </a:r>
            <a:r>
              <a:rPr lang="zh-CN" altLang="en-US" sz="2800" dirty="0"/>
              <a:t>）时，这条语句被称为单元语句</a:t>
            </a:r>
            <a:r>
              <a:rPr lang="en-US" altLang="zh-CN" sz="2800" dirty="0"/>
              <a:t>(unit clause)</a:t>
            </a:r>
            <a:r>
              <a:rPr lang="zh-CN" altLang="en-US" sz="2800" dirty="0"/>
              <a:t>。整个合取范式可满足的必要条件是将其单元语句中的文字指定为真。</a:t>
            </a:r>
            <a:endParaRPr lang="en-US" altLang="zh-CN" sz="2800" dirty="0"/>
          </a:p>
          <a:p>
            <a:pPr marL="0" indent="0">
              <a:spcBef>
                <a:spcPts val="1200"/>
              </a:spcBef>
              <a:buNone/>
            </a:pPr>
            <a:endParaRPr lang="en-US" altLang="zh-CN" sz="2800" dirty="0"/>
          </a:p>
          <a:p>
            <a:pPr>
              <a:spcBef>
                <a:spcPts val="1200"/>
              </a:spcBef>
            </a:pPr>
            <a:r>
              <a:rPr lang="zh-CN" altLang="en-US" sz="2800" dirty="0"/>
              <a:t>例如：合取范式</a:t>
            </a:r>
            <a:r>
              <a:rPr lang="en-US" altLang="zh-CN" dirty="0"/>
              <a:t>(¬a) ∧ (a ∨ ¬b ∨ c)</a:t>
            </a:r>
            <a:r>
              <a:rPr lang="zh-CN" altLang="en-US" dirty="0"/>
              <a:t>中，</a:t>
            </a:r>
            <a:r>
              <a:rPr lang="en-US" altLang="zh-CN" dirty="0"/>
              <a:t>(¬a)</a:t>
            </a:r>
            <a:r>
              <a:rPr lang="zh-CN" altLang="en-US" dirty="0"/>
              <a:t>为单元语句，想让合取范式为真，则必须指定</a:t>
            </a:r>
            <a:r>
              <a:rPr lang="en-US" altLang="zh-CN" dirty="0"/>
              <a:t>¬a</a:t>
            </a:r>
            <a:r>
              <a:rPr lang="zh-CN" altLang="en-US" dirty="0"/>
              <a:t>为真，也即取</a:t>
            </a:r>
            <a:r>
              <a:rPr lang="en-US" altLang="zh-CN" dirty="0"/>
              <a:t>a = false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spcBef>
                <a:spcPts val="1200"/>
              </a:spcBef>
            </a:pP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应用引理</a:t>
            </a:r>
            <a:r>
              <a:rPr lang="en-US" altLang="zh-CN" dirty="0"/>
              <a:t>1</a:t>
            </a:r>
            <a:r>
              <a:rPr lang="zh-CN" altLang="en-US" dirty="0"/>
              <a:t>可化简要判断的布尔代数式，即减少搜索过程中的状态选择。</a:t>
            </a:r>
            <a:endParaRPr lang="zh-CN" altLang="zh-CN" dirty="0"/>
          </a:p>
          <a:p>
            <a:pPr>
              <a:spcBef>
                <a:spcPts val="1200"/>
              </a:spcBef>
            </a:pPr>
            <a:endParaRPr lang="en-US" altLang="zh-CN" sz="2800" dirty="0"/>
          </a:p>
          <a:p>
            <a:pPr>
              <a:spcBef>
                <a:spcPts val="1200"/>
              </a:spcBef>
            </a:pPr>
            <a:endParaRPr lang="en-US" altLang="zh-CN" sz="2800" dirty="0"/>
          </a:p>
          <a:p>
            <a:pPr marL="0" indent="0">
              <a:spcBef>
                <a:spcPts val="1200"/>
              </a:spcBef>
              <a:buNone/>
            </a:pPr>
            <a:endParaRPr lang="zh-CN" altLang="en-US" sz="2800" dirty="0"/>
          </a:p>
          <a:p>
            <a:pPr>
              <a:spcBef>
                <a:spcPts val="1200"/>
              </a:spcBef>
            </a:pPr>
            <a:endParaRPr lang="zh-CN" altLang="en-US" sz="28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B3AC9A-7E1D-40F4-92C1-1FF6182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0648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SAT</a:t>
            </a:r>
            <a:r>
              <a:rPr lang="zh-CN" altLang="en-US" kern="0" dirty="0"/>
              <a:t>问题解决</a:t>
            </a:r>
            <a:r>
              <a:rPr lang="en-US" altLang="zh-CN" kern="0" dirty="0"/>
              <a:t>——DPLL</a:t>
            </a:r>
            <a:endParaRPr lang="zh-CN" altLang="zh-CN" kern="0" dirty="0"/>
          </a:p>
        </p:txBody>
      </p:sp>
    </p:spTree>
    <p:extLst>
      <p:ext uri="{BB962C8B-B14F-4D97-AF65-F5344CB8AC3E}">
        <p14:creationId xmlns:p14="http://schemas.microsoft.com/office/powerpoint/2010/main" val="2700568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839416" y="1124744"/>
            <a:ext cx="10873208" cy="545544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800" dirty="0"/>
              <a:t>引理</a:t>
            </a:r>
            <a:r>
              <a:rPr lang="en-US" altLang="zh-CN" sz="2800" dirty="0"/>
              <a:t>2</a:t>
            </a:r>
            <a:r>
              <a:rPr lang="zh-CN" altLang="en-US" sz="2800" dirty="0"/>
              <a:t>：纯文字消除</a:t>
            </a:r>
            <a:r>
              <a:rPr lang="en-US" altLang="zh-CN" sz="2800" dirty="0"/>
              <a:t>(Pure literal elimination)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800" dirty="0"/>
              <a:t>       </a:t>
            </a:r>
            <a:r>
              <a:rPr lang="zh-CN" altLang="en-US" sz="2800" dirty="0"/>
              <a:t>当一个变元在整个布尔代数式中只以单极性（原变量或非变量）形式存在时，其被称为纯净文字</a:t>
            </a:r>
            <a:r>
              <a:rPr lang="en-US" altLang="zh-CN" sz="2800" dirty="0"/>
              <a:t>(pure literal)</a:t>
            </a:r>
            <a:r>
              <a:rPr lang="zh-CN" altLang="en-US" sz="2800" dirty="0"/>
              <a:t>。若合取范式中存在纯净文字，所有含纯净文字的语句都可以通过对该文字的真指定使得语句为真，因此将这些语句都可以省略，从而化简合取范式。</a:t>
            </a:r>
            <a:endParaRPr lang="zh-CN" altLang="zh-CN" sz="2800" dirty="0"/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800" dirty="0"/>
              <a:t>           </a:t>
            </a:r>
          </a:p>
          <a:p>
            <a:pPr>
              <a:spcBef>
                <a:spcPts val="1200"/>
              </a:spcBef>
            </a:pPr>
            <a:r>
              <a:rPr lang="zh-CN" altLang="en-US" sz="2800" dirty="0"/>
              <a:t>例如：</a:t>
            </a:r>
            <a:r>
              <a:rPr lang="en-US" altLang="zh-CN" sz="2800" dirty="0"/>
              <a:t> (¬a ∨ b) ∧ (a ∨ ¬b ∨ c) ∧ (c ∨ d)</a:t>
            </a:r>
            <a:r>
              <a:rPr lang="zh-CN" altLang="en-US" sz="2800" dirty="0"/>
              <a:t>中，</a:t>
            </a:r>
            <a:r>
              <a:rPr lang="en-US" altLang="zh-CN" sz="2800" dirty="0"/>
              <a:t>c</a:t>
            </a:r>
            <a:r>
              <a:rPr lang="zh-CN" altLang="en-US" sz="2800" dirty="0"/>
              <a:t>仅以原变量形式存在，故可赋值</a:t>
            </a:r>
            <a:r>
              <a:rPr lang="en-US" altLang="zh-CN" sz="2800" dirty="0"/>
              <a:t>c = true</a:t>
            </a:r>
            <a:r>
              <a:rPr lang="zh-CN" altLang="en-US" sz="2800" dirty="0"/>
              <a:t>使得包含</a:t>
            </a:r>
            <a:r>
              <a:rPr lang="en-US" altLang="zh-CN" sz="2800" dirty="0"/>
              <a:t>c</a:t>
            </a:r>
            <a:r>
              <a:rPr lang="zh-CN" altLang="en-US" sz="2800" dirty="0"/>
              <a:t>的</a:t>
            </a:r>
            <a:r>
              <a:rPr lang="en-US" altLang="zh-CN" sz="2800" dirty="0"/>
              <a:t>(a ∨ ¬b ∨ c)</a:t>
            </a:r>
            <a:r>
              <a:rPr lang="zh-CN" altLang="en-US" sz="2800" dirty="0"/>
              <a:t>与</a:t>
            </a:r>
            <a:r>
              <a:rPr lang="en-US" altLang="zh-CN" sz="2800" dirty="0"/>
              <a:t>(c ∨ d)</a:t>
            </a:r>
            <a:r>
              <a:rPr lang="zh-CN" altLang="en-US" sz="2800" dirty="0"/>
              <a:t>都为真，从而原式化简为</a:t>
            </a:r>
            <a:r>
              <a:rPr lang="en-US" altLang="zh-CN" sz="2800" dirty="0"/>
              <a:t>(¬a ∨ b)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>
              <a:spcBef>
                <a:spcPts val="1200"/>
              </a:spcBef>
            </a:pPr>
            <a:endParaRPr lang="en-US" altLang="zh-CN" sz="2800" dirty="0"/>
          </a:p>
          <a:p>
            <a:pPr>
              <a:spcBef>
                <a:spcPts val="1200"/>
              </a:spcBef>
            </a:pPr>
            <a:r>
              <a:rPr lang="zh-CN" altLang="en-US" sz="2800" dirty="0"/>
              <a:t>应用引理</a:t>
            </a:r>
            <a:r>
              <a:rPr lang="en-US" altLang="zh-CN" sz="2800" dirty="0"/>
              <a:t>2</a:t>
            </a:r>
            <a:r>
              <a:rPr lang="zh-CN" altLang="en-US" sz="2800" dirty="0"/>
              <a:t>可以使合取范式变短，减少搜索量。</a:t>
            </a:r>
            <a:endParaRPr lang="en-US" altLang="zh-CN" sz="2800" dirty="0"/>
          </a:p>
          <a:p>
            <a:pPr>
              <a:spcBef>
                <a:spcPts val="1200"/>
              </a:spcBef>
            </a:pPr>
            <a:endParaRPr lang="en-US" altLang="zh-CN" sz="2800" dirty="0"/>
          </a:p>
          <a:p>
            <a:pPr marL="0" indent="0">
              <a:spcBef>
                <a:spcPts val="1200"/>
              </a:spcBef>
              <a:buNone/>
            </a:pPr>
            <a:endParaRPr lang="zh-CN" altLang="en-US" sz="2800" dirty="0"/>
          </a:p>
          <a:p>
            <a:pPr>
              <a:spcBef>
                <a:spcPts val="1200"/>
              </a:spcBef>
            </a:pPr>
            <a:endParaRPr lang="zh-CN" altLang="en-US" sz="28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100A1AE-E6A4-47CC-8383-2C3263B19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0648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SAT</a:t>
            </a:r>
            <a:r>
              <a:rPr lang="zh-CN" altLang="en-US" kern="0" dirty="0"/>
              <a:t>问题解决</a:t>
            </a:r>
            <a:r>
              <a:rPr lang="en-US" altLang="zh-CN" kern="0" dirty="0"/>
              <a:t>——DPLL</a:t>
            </a:r>
            <a:endParaRPr lang="zh-CN" altLang="zh-CN" kern="0" dirty="0"/>
          </a:p>
        </p:txBody>
      </p:sp>
    </p:spTree>
    <p:extLst>
      <p:ext uri="{BB962C8B-B14F-4D97-AF65-F5344CB8AC3E}">
        <p14:creationId xmlns:p14="http://schemas.microsoft.com/office/powerpoint/2010/main" val="323513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839416" y="1196752"/>
            <a:ext cx="10513168" cy="518457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800" dirty="0"/>
              <a:t>主要过程</a:t>
            </a:r>
            <a:r>
              <a:rPr lang="zh-CN" altLang="en-US" sz="2800" dirty="0">
                <a:sym typeface="Wingdings" panose="05000000000000000000" pitchFamily="2" charset="2"/>
              </a:rPr>
              <a:t>：（</a:t>
            </a:r>
            <a:r>
              <a:rPr lang="en-US" altLang="zh-CN" dirty="0"/>
              <a:t>ϕ</a:t>
            </a:r>
            <a:r>
              <a:rPr lang="zh-CN" altLang="en-US" dirty="0"/>
              <a:t>表示一个合取范式，</a:t>
            </a:r>
            <a:r>
              <a:rPr lang="en-US" altLang="zh-CN" dirty="0"/>
              <a:t>L</a:t>
            </a:r>
            <a:r>
              <a:rPr lang="zh-CN" altLang="en-US" dirty="0"/>
              <a:t>表示文字）</a:t>
            </a:r>
            <a:endParaRPr lang="zh-CN" altLang="zh-CN" dirty="0"/>
          </a:p>
          <a:p>
            <a:pPr>
              <a:spcBef>
                <a:spcPts val="1200"/>
              </a:spcBef>
            </a:pPr>
            <a:r>
              <a:rPr lang="zh-CN" altLang="en-US" sz="2800" dirty="0">
                <a:sym typeface="Wingdings" panose="05000000000000000000" pitchFamily="2" charset="2"/>
              </a:rPr>
              <a:t>）</a:t>
            </a:r>
            <a:endParaRPr lang="en-US" altLang="zh-CN" sz="2800" dirty="0"/>
          </a:p>
          <a:p>
            <a:pPr marL="0" indent="0">
              <a:spcBef>
                <a:spcPts val="1200"/>
              </a:spcBef>
              <a:buNone/>
            </a:pPr>
            <a:endParaRPr lang="en-US" altLang="zh-CN" sz="2800" dirty="0"/>
          </a:p>
          <a:p>
            <a:pPr>
              <a:spcBef>
                <a:spcPts val="1200"/>
              </a:spcBef>
            </a:pPr>
            <a:endParaRPr lang="en-US" altLang="zh-CN" sz="2800" dirty="0"/>
          </a:p>
          <a:p>
            <a:pPr marL="0" indent="0">
              <a:spcBef>
                <a:spcPts val="1200"/>
              </a:spcBef>
              <a:buNone/>
            </a:pPr>
            <a:endParaRPr lang="zh-CN" altLang="en-US" sz="2800" dirty="0"/>
          </a:p>
          <a:p>
            <a:pPr>
              <a:spcBef>
                <a:spcPts val="1200"/>
              </a:spcBef>
            </a:pPr>
            <a:endParaRPr lang="zh-CN" altLang="en-US" sz="28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6840D40-277F-42E7-8CAE-B25E4B263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0648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SAT</a:t>
            </a:r>
            <a:r>
              <a:rPr lang="zh-CN" altLang="en-US" kern="0" dirty="0"/>
              <a:t>问题解决</a:t>
            </a:r>
            <a:r>
              <a:rPr lang="en-US" altLang="zh-CN" kern="0" dirty="0"/>
              <a:t>——DPLL</a:t>
            </a:r>
            <a:endParaRPr lang="zh-CN" altLang="zh-CN" kern="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C2B6DC-1546-4BCC-9EFA-48883418B6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27" r="35433" b="1226"/>
          <a:stretch/>
        </p:blipFill>
        <p:spPr>
          <a:xfrm>
            <a:off x="1127448" y="1757715"/>
            <a:ext cx="6336704" cy="483963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E0E62C9-F070-4DAC-8673-24177F025BB0}"/>
              </a:ext>
            </a:extLst>
          </p:cNvPr>
          <p:cNvSpPr txBox="1"/>
          <p:nvPr/>
        </p:nvSpPr>
        <p:spPr>
          <a:xfrm>
            <a:off x="8320578" y="1757715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举例：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66C1430-ABFA-4F1D-8AB9-7C7187BEE1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082" y="2250874"/>
            <a:ext cx="2626470" cy="416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97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839416" y="1196752"/>
            <a:ext cx="10513168" cy="566124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CDCL</a:t>
            </a:r>
            <a:r>
              <a:rPr lang="zh-CN" altLang="en-US" dirty="0"/>
              <a:t>全称为</a:t>
            </a:r>
            <a:r>
              <a:rPr lang="en-US" altLang="zh-CN" dirty="0"/>
              <a:t>Conflict-Driven Clause Learning</a:t>
            </a:r>
            <a:r>
              <a:rPr lang="zh-CN" altLang="en-US" dirty="0"/>
              <a:t>，它与</a:t>
            </a:r>
            <a:r>
              <a:rPr lang="en-US" altLang="zh-CN" dirty="0"/>
              <a:t>DPLL</a:t>
            </a:r>
            <a:r>
              <a:rPr lang="zh-CN" altLang="en-US" dirty="0"/>
              <a:t>的最大区别是：</a:t>
            </a:r>
            <a:r>
              <a:rPr lang="en-US" altLang="zh-CN" dirty="0"/>
              <a:t>CSCL</a:t>
            </a:r>
            <a:r>
              <a:rPr lang="zh-CN" altLang="en-US" dirty="0"/>
              <a:t>的搜索中回溯过程是非时序性的</a:t>
            </a:r>
            <a:r>
              <a:rPr lang="en-US" altLang="zh-CN" dirty="0"/>
              <a:t>(non-chronological)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主要过程：</a:t>
            </a:r>
            <a:endParaRPr lang="en-US" altLang="zh-CN" dirty="0"/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/>
              <a:t>        </a:t>
            </a:r>
            <a:r>
              <a:rPr lang="en-US" altLang="zh-CN" sz="2400" dirty="0"/>
              <a:t>1. </a:t>
            </a:r>
            <a:r>
              <a:rPr lang="zh-CN" altLang="en-US" sz="2400" dirty="0"/>
              <a:t>选取一个变量将其赋值为</a:t>
            </a:r>
            <a:r>
              <a:rPr lang="en-US" altLang="zh-CN" sz="2400" dirty="0"/>
              <a:t>true</a:t>
            </a:r>
            <a:r>
              <a:rPr lang="zh-CN" altLang="en-US" sz="2400" dirty="0"/>
              <a:t>或</a:t>
            </a:r>
            <a:r>
              <a:rPr lang="en-US" altLang="zh-CN" sz="2400" dirty="0"/>
              <a:t>false</a:t>
            </a:r>
            <a:r>
              <a:rPr lang="zh-CN" altLang="en-US" sz="2400" dirty="0"/>
              <a:t>，记录这个值。</a:t>
            </a:r>
            <a:endParaRPr lang="en-US" altLang="zh-CN" sz="2400" dirty="0"/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/>
              <a:t>          2. </a:t>
            </a:r>
            <a:r>
              <a:rPr lang="zh-CN" altLang="en-US" sz="2400" dirty="0"/>
              <a:t>使用引理</a:t>
            </a:r>
            <a:r>
              <a:rPr lang="en-US" altLang="zh-CN" sz="2400" dirty="0"/>
              <a:t>1(unit propagation)</a:t>
            </a:r>
            <a:r>
              <a:rPr lang="zh-CN" altLang="en-US" sz="2400" dirty="0"/>
              <a:t>化简合取范式。</a:t>
            </a:r>
            <a:endParaRPr lang="en-US" altLang="zh-CN" sz="2400" dirty="0"/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/>
              <a:t>          3. </a:t>
            </a:r>
            <a:r>
              <a:rPr lang="zh-CN" altLang="en-US" sz="2400" dirty="0"/>
              <a:t>构建决定关系图。</a:t>
            </a:r>
            <a:endParaRPr lang="en-US" altLang="zh-CN" sz="2400" dirty="0"/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/>
              <a:t>          4. </a:t>
            </a:r>
            <a:r>
              <a:rPr lang="zh-CN" altLang="en-US" sz="2400" dirty="0"/>
              <a:t>当关系图中出现冲突时，在图中找出导致这个冲突的分割，将该分割的否定作为一个新的语句加入到原式中，再回溯到这个分割的第一个赋值点处。     </a:t>
            </a:r>
            <a:endParaRPr lang="en-US" altLang="zh-CN" sz="2400" dirty="0"/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/>
              <a:t>          5. </a:t>
            </a:r>
            <a:r>
              <a:rPr lang="zh-CN" altLang="en-US" sz="2400" dirty="0"/>
              <a:t>重复过程</a:t>
            </a:r>
            <a:r>
              <a:rPr lang="en-US" altLang="zh-CN" sz="2400" dirty="0"/>
              <a:t>1-4</a:t>
            </a:r>
            <a:r>
              <a:rPr lang="zh-CN" altLang="en-US" sz="2400" dirty="0"/>
              <a:t>直到所有变量都已被赋值。</a:t>
            </a:r>
            <a:endParaRPr lang="zh-CN" altLang="zh-CN" sz="2400" dirty="0"/>
          </a:p>
          <a:p>
            <a:pPr>
              <a:spcBef>
                <a:spcPts val="1200"/>
              </a:spcBef>
            </a:pPr>
            <a:endParaRPr lang="en-US" altLang="zh-CN" sz="2800" dirty="0"/>
          </a:p>
          <a:p>
            <a:pPr marL="0" indent="0">
              <a:spcBef>
                <a:spcPts val="1200"/>
              </a:spcBef>
              <a:buNone/>
            </a:pPr>
            <a:endParaRPr lang="en-US" altLang="zh-CN" sz="2800" dirty="0"/>
          </a:p>
          <a:p>
            <a:pPr>
              <a:spcBef>
                <a:spcPts val="1200"/>
              </a:spcBef>
            </a:pPr>
            <a:endParaRPr lang="en-US" altLang="zh-CN" sz="2800" dirty="0"/>
          </a:p>
          <a:p>
            <a:pPr marL="0" indent="0">
              <a:spcBef>
                <a:spcPts val="1200"/>
              </a:spcBef>
              <a:buNone/>
            </a:pPr>
            <a:endParaRPr lang="zh-CN" altLang="en-US" sz="2800" dirty="0"/>
          </a:p>
          <a:p>
            <a:pPr>
              <a:spcBef>
                <a:spcPts val="1200"/>
              </a:spcBef>
            </a:pPr>
            <a:endParaRPr lang="zh-CN" altLang="en-US" sz="28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6840D40-277F-42E7-8CAE-B25E4B263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0648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SAT</a:t>
            </a:r>
            <a:r>
              <a:rPr lang="zh-CN" altLang="en-US" kern="0" dirty="0"/>
              <a:t>问题解决</a:t>
            </a:r>
            <a:r>
              <a:rPr lang="en-US" altLang="zh-CN" kern="0" dirty="0"/>
              <a:t>——CDCL</a:t>
            </a:r>
            <a:endParaRPr lang="zh-CN" altLang="zh-CN" kern="0" dirty="0"/>
          </a:p>
        </p:txBody>
      </p:sp>
    </p:spTree>
    <p:extLst>
      <p:ext uri="{BB962C8B-B14F-4D97-AF65-F5344CB8AC3E}">
        <p14:creationId xmlns:p14="http://schemas.microsoft.com/office/powerpoint/2010/main" val="13961072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default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5005</TotalTime>
  <Pages>0</Pages>
  <Words>1446</Words>
  <Characters>0</Characters>
  <Application>Microsoft Office PowerPoint</Application>
  <DocSecurity>0</DocSecurity>
  <PresentationFormat>宽屏</PresentationFormat>
  <Lines>0</Lines>
  <Paragraphs>133</Paragraphs>
  <Slides>14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华文行楷</vt:lpstr>
      <vt:lpstr>楷体</vt:lpstr>
      <vt:lpstr>宋体</vt:lpstr>
      <vt:lpstr>Arial</vt:lpstr>
      <vt:lpstr>Garamond</vt:lpstr>
      <vt:lpstr>Wingdings</vt:lpstr>
      <vt:lpstr>default</vt:lpstr>
      <vt:lpstr>Equation</vt:lpstr>
      <vt:lpstr>计算机问题求解 – open topic 2     -  介绍一种SAT求解算法</vt:lpstr>
      <vt:lpstr>总览</vt:lpstr>
      <vt:lpstr>SAT问题简介</vt:lpstr>
      <vt:lpstr>SAT问题简介</vt:lpstr>
      <vt:lpstr>SAT问题解决——DPLL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SAT工具——SAT Solver</vt:lpstr>
      <vt:lpstr>SAT工具——SAT Solver</vt:lpstr>
      <vt:lpstr>PowerPoint 演示文稿</vt:lpstr>
      <vt:lpstr>PowerPoint 演示文稿</vt:lpstr>
    </vt:vector>
  </TitlesOfParts>
  <Company>Nanjing University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     -  算法在计算机科学中的地位</dc:title>
  <dc:creator>Chen Daoxu</dc:creator>
  <cp:lastModifiedBy>Administrator</cp:lastModifiedBy>
  <cp:revision>145</cp:revision>
  <cp:lastPrinted>1601-01-01T00:00:00Z</cp:lastPrinted>
  <dcterms:created xsi:type="dcterms:W3CDTF">2010-10-07T02:50:25Z</dcterms:created>
  <dcterms:modified xsi:type="dcterms:W3CDTF">2018-04-16T06:00:37Z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3</vt:r8>
  </property>
  <property fmtid="{D5CDD505-2E9C-101B-9397-08002B2CF9AE}" pid="3" name="KSOProductBuildVer">
    <vt:lpwstr>2052-6.6.0.2461</vt:lpwstr>
  </property>
</Properties>
</file>