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sldIdLst>
    <p:sldId id="256" r:id="rId2"/>
    <p:sldId id="305" r:id="rId3"/>
    <p:sldId id="274" r:id="rId4"/>
    <p:sldId id="285" r:id="rId5"/>
    <p:sldId id="279" r:id="rId6"/>
    <p:sldId id="280" r:id="rId7"/>
    <p:sldId id="281" r:id="rId8"/>
    <p:sldId id="302" r:id="rId9"/>
    <p:sldId id="282" r:id="rId10"/>
    <p:sldId id="275" r:id="rId11"/>
    <p:sldId id="283" r:id="rId12"/>
    <p:sldId id="284" r:id="rId13"/>
    <p:sldId id="295" r:id="rId14"/>
    <p:sldId id="276" r:id="rId15"/>
    <p:sldId id="278" r:id="rId16"/>
    <p:sldId id="277" r:id="rId17"/>
    <p:sldId id="290" r:id="rId18"/>
    <p:sldId id="286" r:id="rId19"/>
    <p:sldId id="287" r:id="rId20"/>
    <p:sldId id="288" r:id="rId21"/>
    <p:sldId id="291" r:id="rId22"/>
    <p:sldId id="296" r:id="rId23"/>
    <p:sldId id="299" r:id="rId24"/>
    <p:sldId id="298" r:id="rId25"/>
    <p:sldId id="300" r:id="rId26"/>
    <p:sldId id="293" r:id="rId27"/>
    <p:sldId id="289" r:id="rId28"/>
    <p:sldId id="301" r:id="rId29"/>
    <p:sldId id="292" r:id="rId30"/>
    <p:sldId id="303" r:id="rId31"/>
    <p:sldId id="304" r:id="rId32"/>
    <p:sldId id="273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23" autoAdjust="0"/>
  </p:normalViewPr>
  <p:slideViewPr>
    <p:cSldViewPr>
      <p:cViewPr varScale="1">
        <p:scale>
          <a:sx n="73" d="100"/>
          <a:sy n="73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8C3774-37BE-48A5-807E-E0C4EB3652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05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naïve set theory" is a non-formalized theory, that is, a theory that uses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 tooltip="Natural language"/>
              </a:rPr>
              <a:t>natural language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to describe sets and operations on sets.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As a matter of convenience, use of naïve set theory and its formalism prevails even in higher mathematics – including in more formal settings of set theory itself.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C3774-37BE-48A5-807E-E0C4EB36521E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238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Npc    packing</a:t>
            </a:r>
            <a:r>
              <a:rPr lang="zh-CN" altLang="en-US" smtClean="0"/>
              <a:t>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美国选举人票</a:t>
            </a:r>
            <a:r>
              <a:rPr lang="en-US" altLang="zh-CN" smtClean="0"/>
              <a:t>538</a:t>
            </a:r>
            <a:r>
              <a:rPr lang="zh-CN" altLang="en-US" smtClean="0"/>
              <a:t>张。每个州按照人数产生选举人票数。竞选者赢得某个州的选举后，得到所有选举人票。</a:t>
            </a:r>
            <a:r>
              <a:rPr lang="en-US" altLang="zh-CN" smtClean="0"/>
              <a:t>50</a:t>
            </a:r>
            <a:r>
              <a:rPr lang="zh-CN" altLang="en-US" smtClean="0"/>
              <a:t>个州有</a:t>
            </a:r>
            <a:r>
              <a:rPr lang="en-US" altLang="zh-CN" smtClean="0"/>
              <a:t>50</a:t>
            </a:r>
            <a:r>
              <a:rPr lang="zh-CN" altLang="en-US" smtClean="0"/>
              <a:t>个数字。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有可能出现若干个州的选举人票的总和恰好是</a:t>
            </a:r>
            <a:r>
              <a:rPr lang="en-US" altLang="zh-CN" smtClean="0"/>
              <a:t>269</a:t>
            </a:r>
            <a:r>
              <a:rPr lang="zh-CN" altLang="en-US" smtClean="0"/>
              <a:t>张吗？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1DD673-7B4D-4EFC-8986-BD8AC1E1C7B0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422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37BE0D-8762-4867-88F3-91575F9F11E3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54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E76A6-7D9C-4D47-8025-B143251F18D1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623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4F805-4573-4E95-8543-CC548F615358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164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4F805-4573-4E95-8543-CC548F615358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623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31C826-4A4D-4F96-BF60-72D43618E310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563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B2233F-DD65-4DA7-BE06-0CF0D67F9C63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037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8B097-7D26-445A-9739-D9BE27451C0E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473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集合的交并差运算本质上是由元素在集合中的存在性的“且”、“或”和“非”定义的。因此，两者之间具有天然的相似性。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204650-86C0-4A75-B028-EB41A245002F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342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502E8-933C-4AD7-89A9-BAB10DCC75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58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BF3F5-CCC3-45F2-BC83-B5E3F57FEA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21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A49F6-BF4C-4963-BBCA-192D4A3365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157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A9D48-9C1D-4C89-94DB-8331985D319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64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0955-B2CD-4214-AB22-6FEAFE8130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17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AFEB4-F45C-4D5D-999B-FB7EB52B8E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71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7CC7B-2D1D-4636-B373-21D65504A4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408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F13C-43CB-4038-B6FC-49F36152EE4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1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F4E95-C38C-4EBB-856F-DD2722C2BC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62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2254C-9CD3-42A3-92C6-85C2AD9C6B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4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4F80-EC90-431A-ADED-36FDAED70B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15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736AAA7-7B4E-490C-B0C3-2C39ACF2F70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ted_States_presidential_election,_201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Bertrand_Russ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org_Cantor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act_cover" TargetMode="External"/><Relationship Id="rId2" Type="http://schemas.openxmlformats.org/officeDocument/2006/relationships/hyperlink" Target="https://en.wikipedia.org/wiki/Nondeterministic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uth's_Algorithm_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owe.com/sudoku-and-exact-cover%ef%bc%88%e6%95%b0%e7%8b%ac%e4%b8%8e%e5%ae%8c%e5%85%a8%e8%a6%86%e7%9b%96%ef%bc%89/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smtClean="0"/>
              <a:t> </a:t>
            </a:r>
            <a:r>
              <a:rPr lang="en-US" altLang="zh-CN" smtClean="0"/>
              <a:t>–</a:t>
            </a:r>
            <a:r>
              <a:rPr lang="zh-CN" altLang="en-US" smtClean="0"/>
              <a:t> </a:t>
            </a:r>
            <a:r>
              <a:rPr lang="zh-CN" altLang="en-US" sz="400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smtClean="0">
                <a:latin typeface="楷体" panose="02010609060101010101" pitchFamily="49" charset="-122"/>
                <a:ea typeface="楷体" panose="02010609060101010101" pitchFamily="49" charset="-122"/>
              </a:rPr>
              <a:t>1-8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    -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集合及其运算</a:t>
            </a:r>
            <a:endParaRPr lang="zh-CN" altLang="zh-CN" sz="40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204864"/>
            <a:ext cx="7997656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3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文氏图是否可以用于关于集合的数学证明？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36712"/>
            <a:ext cx="15240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文氏图与数学证明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1700213"/>
                <a:ext cx="8424738" cy="4411662"/>
              </a:xfrm>
            </p:spPr>
            <p:txBody>
              <a:bodyPr/>
              <a:lstStyle/>
              <a:p>
                <a:r>
                  <a:rPr lang="zh-CN" altLang="en-US" dirty="0" smtClean="0"/>
                  <a:t>文氏图不能代替数学证明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但可以帮助推测结论</a:t>
                </a:r>
              </a:p>
              <a:p>
                <a:r>
                  <a:rPr lang="zh-CN" altLang="en-US" dirty="0" smtClean="0"/>
                  <a:t>例子：</a:t>
                </a:r>
              </a:p>
              <a:p>
                <a:pPr lvl="1"/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充要条件：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zh-CN" altLang="en-US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700213"/>
                <a:ext cx="8424738" cy="4411662"/>
              </a:xfrm>
              <a:blipFill rotWithShape="0">
                <a:blip r:embed="rId5"/>
                <a:stretch>
                  <a:fillRect l="-651" t="-2210" r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00707"/>
              </p:ext>
            </p:extLst>
          </p:nvPr>
        </p:nvGraphicFramePr>
        <p:xfrm>
          <a:off x="5154488" y="2765425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BMP 图象" r:id="rId6" imgW="1762371" imgH="1495634" progId="Paint.Picture">
                  <p:embed/>
                </p:oleObj>
              </mc:Choice>
              <mc:Fallback>
                <p:oleObj name="BMP 图象" r:id="rId6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488" y="2765425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734" name="Text Box 6"/>
              <p:cNvSpPr txBox="1">
                <a:spLocks noChangeArrowheads="1"/>
              </p:cNvSpPr>
              <p:nvPr/>
            </p:nvSpPr>
            <p:spPr bwMode="auto">
              <a:xfrm>
                <a:off x="1433512" y="4365625"/>
                <a:ext cx="2778447" cy="584775"/>
              </a:xfrm>
              <a:prstGeom prst="rect">
                <a:avLst/>
              </a:prstGeom>
              <a:solidFill>
                <a:srgbClr val="CCFFCC"/>
              </a:solidFill>
              <a:ln w="57150" cmpd="thickThin">
                <a:solidFill>
                  <a:srgbClr val="99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3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32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kumimoji="1" lang="en-US" altLang="zh-CN" sz="32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sz="3200" i="1" dirty="0">
                          <a:latin typeface="Cambria Math" panose="02040503050406030204" pitchFamily="18" charset="0"/>
                        </a:rPr>
                        <m:t>=</m:t>
                      </m:r>
                    </m:oMath>
                  </m:oMathPara>
                </a14:m>
                <a:endParaRPr kumimoji="1" lang="en-US" altLang="zh-CN" sz="3200" dirty="0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373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512" y="4365625"/>
                <a:ext cx="277844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 cmpd="thickThin">
                <a:solidFill>
                  <a:srgbClr val="99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证明从图形得到的猜想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1484313"/>
                <a:ext cx="8075612" cy="4465637"/>
              </a:xfrm>
            </p:spPr>
            <p:txBody>
              <a:bodyPr/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当且仅当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400" dirty="0" smtClean="0">
                  <a:latin typeface="Tahoma" panose="020B0604030504040204" pitchFamily="34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5000"/>
                  </a:lnSpc>
                  <a:buNone/>
                </a:pPr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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，即：存在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</a:rPr>
                  <a:t>,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(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(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, 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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但已知：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，矛盾。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400" dirty="0">
                  <a:latin typeface="Tahoma" panose="020B0604030504040204" pitchFamily="34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5000"/>
                  </a:lnSpc>
                  <a:spcBef>
                    <a:spcPct val="60000"/>
                  </a:spcBef>
                  <a:buNone/>
                </a:pPr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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根据相对补运算定义，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;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假设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Symbol" panose="05050102010706020507" pitchFamily="18" charset="2"/>
                  </a:rPr>
                  <a:t>是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的真子集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; </a:t>
                </a:r>
                <a:r>
                  <a:rPr lang="zh-CN" altLang="en-US" sz="2400" dirty="0" smtClean="0"/>
                  <a:t>则存在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</a:rPr>
                  <a:t>,</a:t>
                </a:r>
                <a:r>
                  <a:rPr lang="zh-CN" altLang="en-US" sz="2400" dirty="0" smtClean="0">
                    <a:latin typeface="Tahoma" panose="020B0604030504040204" pitchFamily="34" charset="0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(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(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(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(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),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由相对补运算定义，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 smtClean="0">
                    <a:latin typeface="Tahoma" panose="020B0604030504040204" pitchFamily="34" charset="0"/>
                  </a:rPr>
                  <a:t>, </a:t>
                </a:r>
                <a:r>
                  <a:rPr lang="zh-CN" altLang="en-US" sz="2400" dirty="0" smtClean="0">
                    <a:latin typeface="Tahoma" panose="020B0604030504040204" pitchFamily="34" charset="0"/>
                  </a:rPr>
                  <a:t>与已知条件矛盾， </a:t>
                </a:r>
                <a:r>
                  <a:rPr lang="zh-CN" altLang="en-US" sz="2400" dirty="0" smtClean="0">
                    <a:latin typeface="Tahoma" panose="020B0604030504040204" pitchFamily="34" charset="0"/>
                    <a:sym typeface="Symbol" panose="05050102010706020507" pitchFamily="18" charset="2"/>
                  </a:rPr>
                  <a:t>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>
                  <a:latin typeface="Tahoma" panose="020B0604030504040204" pitchFamily="34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5000"/>
                  </a:lnSpc>
                </a:pPr>
                <a:endParaRPr lang="en-US" altLang="zh-CN" sz="2400" dirty="0" smtClean="0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1484313"/>
                <a:ext cx="8075612" cy="4465637"/>
              </a:xfrm>
              <a:blipFill rotWithShape="0">
                <a:blip r:embed="rId3"/>
                <a:stretch>
                  <a:fillRect l="-302" t="-1774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07975" y="981075"/>
            <a:ext cx="4402138" cy="1139825"/>
          </a:xfrm>
        </p:spPr>
        <p:txBody>
          <a:bodyPr/>
          <a:lstStyle/>
          <a:p>
            <a:r>
              <a:rPr lang="zh-CN" altLang="en-US" smtClean="0"/>
              <a:t>集合定律</a:t>
            </a:r>
          </a:p>
        </p:txBody>
      </p:sp>
      <p:pic>
        <p:nvPicPr>
          <p:cNvPr id="2150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205038"/>
            <a:ext cx="4602163" cy="4248150"/>
          </a:xfrm>
        </p:spPr>
      </p:pic>
      <p:pic>
        <p:nvPicPr>
          <p:cNvPr id="2150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216150"/>
            <a:ext cx="36195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3644900"/>
            <a:ext cx="4073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4702175" y="981075"/>
            <a:ext cx="44037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逻辑</a:t>
            </a:r>
            <a:r>
              <a:rPr lang="zh-CN" altLang="en-US" kern="0" dirty="0" smtClean="0"/>
              <a:t>定律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268760"/>
            <a:ext cx="6984776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你是否觉得有关集合运算的性质都“似曾相识”，你想到过为什么吗？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76375" y="486886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逻辑表达式与集合表达式如何“对应”？</a:t>
            </a:r>
            <a:endParaRPr lang="en-US" altLang="zh-CN" sz="28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758" y="1844824"/>
            <a:ext cx="7200799" cy="295465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如果一个问题的解可以通过枚举有限多个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子集来得</a:t>
            </a: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到，这个问题“难”吗？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4537199" cy="4530725"/>
          </a:xfrm>
        </p:spPr>
        <p:txBody>
          <a:bodyPr/>
          <a:lstStyle/>
          <a:p>
            <a:r>
              <a:rPr lang="zh-CN" altLang="en-US" dirty="0" smtClean="0"/>
              <a:t>美国的总统大选采用一种非常特别的“选举人”制度。</a:t>
            </a:r>
            <a:endParaRPr lang="en-US" altLang="zh-CN" dirty="0" smtClean="0"/>
          </a:p>
          <a:p>
            <a:r>
              <a:rPr lang="zh-CN" altLang="en-US" dirty="0" smtClean="0"/>
              <a:t>每个州的选举人数是事先确定的。</a:t>
            </a:r>
            <a:endParaRPr lang="en-US" altLang="zh-CN" dirty="0" smtClean="0"/>
          </a:p>
          <a:p>
            <a:r>
              <a:rPr lang="zh-CN" altLang="en-US" dirty="0" smtClean="0"/>
              <a:t>问题：有“平局”的可能吗？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00448"/>
            <a:ext cx="3838575" cy="2952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6016" y="5013176"/>
            <a:ext cx="4248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hlinkClick r:id="rId4"/>
              </a:rPr>
              <a:t>https://en.wikipedia.org/wiki/United_States_presidential_election,_</a:t>
            </a:r>
            <a:r>
              <a:rPr lang="zh-CN" altLang="en-US" sz="1000" dirty="0" smtClean="0">
                <a:hlinkClick r:id="rId4"/>
              </a:rPr>
              <a:t>2016</a:t>
            </a:r>
            <a:r>
              <a:rPr lang="zh-CN" altLang="en-US" sz="1000" dirty="0" smtClean="0"/>
              <a:t>  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一个著名的“难”问题 </a:t>
            </a:r>
            <a:r>
              <a:rPr lang="en-US" altLang="zh-CN" smtClean="0"/>
              <a:t>–</a:t>
            </a:r>
            <a:r>
              <a:rPr lang="zh-CN" altLang="en-US" smtClean="0"/>
              <a:t> 背包问题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95" y="3860801"/>
            <a:ext cx="633571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50825" y="3644900"/>
            <a:ext cx="8353425" cy="0"/>
          </a:xfrm>
          <a:prstGeom prst="line">
            <a:avLst/>
          </a:prstGeom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58324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6300788" y="2492375"/>
            <a:ext cx="1116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优化问题简化版本</a:t>
            </a:r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457200" y="3828257"/>
            <a:ext cx="1116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优化问题一般版本</a:t>
            </a:r>
          </a:p>
        </p:txBody>
      </p:sp>
      <p:pic>
        <p:nvPicPr>
          <p:cNvPr id="43010" name="Picture 2" descr="Image result for Knapsack probl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7" y="4657725"/>
            <a:ext cx="1594581" cy="13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另一个关于子集的问题：精确覆盖问题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341438"/>
                <a:ext cx="8642350" cy="5183187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/>
                  <a:t>问题的描述</a:t>
                </a:r>
                <a:r>
                  <a:rPr lang="en-US" altLang="zh-CN" sz="2800" dirty="0" smtClean="0"/>
                  <a:t>:</a:t>
                </a:r>
              </a:p>
              <a:p>
                <a:pPr lvl="1" eaLnBrk="1" hangingPunct="1"/>
                <a:r>
                  <a:rPr lang="en-US" altLang="zh-CN" sz="2400" dirty="0" smtClean="0"/>
                  <a:t>Given a set</a:t>
                </a:r>
                <a:r>
                  <a:rPr lang="en-US" altLang="zh-CN" sz="2400" i="1" dirty="0" smtClean="0"/>
                  <a:t> A</a:t>
                </a:r>
                <a:r>
                  <a:rPr lang="en-US" altLang="zh-CN" sz="2400" dirty="0" smtClean="0"/>
                  <a:t> and a finite set of subsets of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dirty="0" smtClean="0"/>
                  <a:t>: {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</a:t>
                </a:r>
                <a:r>
                  <a:rPr lang="en-US" altLang="zh-CN" sz="2400" i="1" dirty="0" err="1" smtClean="0"/>
                  <a:t>A</a:t>
                </a:r>
                <a:r>
                  <a:rPr lang="en-US" altLang="zh-CN" sz="2400" baseline="-25000" dirty="0" err="1" smtClean="0"/>
                  <a:t>k</a:t>
                </a:r>
                <a:r>
                  <a:rPr lang="en-US" altLang="zh-CN" sz="2400" dirty="0" smtClean="0"/>
                  <a:t>}, a </a:t>
                </a:r>
                <a:r>
                  <a:rPr lang="en-US" altLang="zh-CN" sz="2400" b="1" dirty="0" smtClean="0">
                    <a:solidFill>
                      <a:srgbClr val="C00000"/>
                    </a:solidFill>
                  </a:rPr>
                  <a:t>exact cover </a:t>
                </a:r>
                <a:r>
                  <a:rPr lang="en-US" altLang="zh-CN" sz="2400" dirty="0" smtClean="0"/>
                  <a:t>of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dirty="0" smtClean="0"/>
                  <a:t> with respect to the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baseline="-25000" dirty="0" smtClean="0"/>
                  <a:t>i</a:t>
                </a:r>
                <a:r>
                  <a:rPr lang="en-US" altLang="zh-CN" sz="2400" dirty="0" smtClean="0"/>
                  <a:t>’s is a set </a:t>
                </a:r>
                <a:r>
                  <a:rPr lang="en-US" altLang="zh-CN" sz="2400" i="1" dirty="0" smtClean="0"/>
                  <a:t>S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 smtClean="0"/>
                  <a:t> {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</a:t>
                </a:r>
                <a:r>
                  <a:rPr lang="en-US" altLang="zh-CN" sz="2400" i="1" dirty="0" err="1" smtClean="0"/>
                  <a:t>A</a:t>
                </a:r>
                <a:r>
                  <a:rPr lang="en-US" altLang="zh-CN" sz="2400" baseline="-25000" dirty="0" err="1" smtClean="0"/>
                  <a:t>k</a:t>
                </a:r>
                <a:r>
                  <a:rPr lang="en-US" altLang="zh-CN" sz="2400" dirty="0" smtClean="0"/>
                  <a:t>} , satisfying:</a:t>
                </a:r>
              </a:p>
              <a:p>
                <a:pPr lvl="2" eaLnBrk="1" hangingPunct="1"/>
                <a:r>
                  <a:rPr lang="en-US" altLang="zh-CN" dirty="0" smtClean="0"/>
                  <a:t>Any two sets in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are </a:t>
                </a:r>
                <a:r>
                  <a:rPr lang="en-US" altLang="zh-CN" i="1" dirty="0" smtClean="0">
                    <a:solidFill>
                      <a:srgbClr val="002060"/>
                    </a:solidFill>
                  </a:rPr>
                  <a:t>disjoint</a:t>
                </a:r>
                <a:r>
                  <a:rPr lang="en-US" altLang="zh-CN" dirty="0" smtClean="0"/>
                  <a:t>, and</a:t>
                </a:r>
              </a:p>
              <a:p>
                <a:pPr lvl="2" eaLnBrk="1" hangingPunct="1"/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en-US" altLang="zh-CN" sz="2400" dirty="0" smtClean="0">
                    <a:sym typeface="Symbol" panose="05050102010706020507" pitchFamily="18" charset="2"/>
                  </a:rPr>
                  <a:t>Mathematically, we call 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S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a </a:t>
                </a:r>
                <a:r>
                  <a:rPr lang="en-US" altLang="zh-CN" sz="2400" b="1" i="1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partition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of 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.</a:t>
                </a:r>
              </a:p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400" dirty="0" smtClean="0">
                    <a:sym typeface="Symbol" panose="05050102010706020507" pitchFamily="18" charset="2"/>
                  </a:rPr>
                  <a:t>一个例子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: 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a,b,c,d,e,f,g,h,i,j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};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a,c,d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a,b,e,f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3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b,f,g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4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d,h,i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5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a,h,j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6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e,h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7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c,i,j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}, </a:t>
                </a:r>
                <a:r>
                  <a:rPr lang="en-US" altLang="zh-CN" sz="20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000" baseline="-25000" dirty="0" smtClean="0">
                    <a:sym typeface="Symbol" panose="05050102010706020507" pitchFamily="18" charset="2"/>
                  </a:rPr>
                  <a:t>8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000" i="1" dirty="0" err="1" smtClean="0">
                    <a:sym typeface="Symbol" panose="05050102010706020507" pitchFamily="18" charset="2"/>
                  </a:rPr>
                  <a:t>i,j</a:t>
                </a:r>
                <a:r>
                  <a:rPr lang="en-US" altLang="zh-CN" sz="2000" dirty="0" smtClean="0">
                    <a:sym typeface="Symbol" panose="05050102010706020507" pitchFamily="18" charset="2"/>
                  </a:rPr>
                  <a:t>}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 smtClean="0">
                    <a:sym typeface="Symbol" panose="05050102010706020507" pitchFamily="18" charset="2"/>
                  </a:rPr>
                  <a:t>解是：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{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3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6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8</a:t>
                </a:r>
                <a:r>
                  <a:rPr lang="en-US" altLang="zh-CN" sz="2400" i="1" baseline="-250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}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286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341438"/>
                <a:ext cx="8642350" cy="5183187"/>
              </a:xfrm>
              <a:blipFill rotWithShape="0">
                <a:blip r:embed="rId2"/>
                <a:stretch>
                  <a:fillRect l="-423" t="-1529" r="-2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mtClean="0"/>
              <a:t>精确覆盖问题的矩阵表示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68313" y="1484313"/>
            <a:ext cx="820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Let |</a:t>
            </a:r>
            <a:r>
              <a:rPr lang="en-US" altLang="zh-CN" sz="1800" i="1"/>
              <a:t>A</a:t>
            </a:r>
            <a:r>
              <a:rPr lang="en-US" altLang="zh-CN" sz="1800"/>
              <a:t>|=</a:t>
            </a:r>
            <a:r>
              <a:rPr lang="en-US" altLang="zh-CN" sz="1800" i="1"/>
              <a:t>n</a:t>
            </a:r>
            <a:r>
              <a:rPr lang="en-US" altLang="zh-CN" sz="1800"/>
              <a:t>, and there are </a:t>
            </a:r>
            <a:r>
              <a:rPr lang="en-US" altLang="zh-CN" sz="1800" i="1"/>
              <a:t>m</a:t>
            </a:r>
            <a:r>
              <a:rPr lang="en-US" altLang="zh-CN" sz="1800"/>
              <a:t> subsets for </a:t>
            </a:r>
            <a:r>
              <a:rPr lang="en-US" altLang="zh-CN" sz="1800" i="1"/>
              <a:t>A</a:t>
            </a:r>
            <a:r>
              <a:rPr lang="en-US" altLang="zh-CN" sz="1800" baseline="-25000"/>
              <a:t>i</a:t>
            </a:r>
            <a:r>
              <a:rPr lang="en-US" altLang="zh-CN" sz="1800"/>
              <a:t>’s, we can represent the input of exact cover problem as a </a:t>
            </a:r>
            <a:r>
              <a:rPr lang="en-US" altLang="zh-CN" sz="1800" i="1"/>
              <a:t>m</a:t>
            </a:r>
            <a:r>
              <a:rPr lang="en-US" altLang="zh-CN" sz="1800">
                <a:sym typeface="Symbol" panose="05050102010706020507" pitchFamily="18" charset="2"/>
              </a:rPr>
              <a:t></a:t>
            </a:r>
            <a:r>
              <a:rPr lang="en-US" altLang="zh-CN" sz="1800" i="1">
                <a:sym typeface="Symbol" panose="05050102010706020507" pitchFamily="18" charset="2"/>
              </a:rPr>
              <a:t>n</a:t>
            </a:r>
            <a:r>
              <a:rPr lang="en-US" altLang="zh-CN" sz="1800">
                <a:sym typeface="Symbol" panose="05050102010706020507" pitchFamily="18" charset="2"/>
              </a:rPr>
              <a:t> matrix, with each row for a </a:t>
            </a:r>
            <a:r>
              <a:rPr lang="en-US" altLang="zh-CN" sz="1800" i="1">
                <a:sym typeface="Symbol" panose="05050102010706020507" pitchFamily="18" charset="2"/>
              </a:rPr>
              <a:t>A</a:t>
            </a:r>
            <a:r>
              <a:rPr lang="en-US" altLang="zh-CN" sz="1800" baseline="-25000">
                <a:sym typeface="Symbol" panose="05050102010706020507" pitchFamily="18" charset="2"/>
              </a:rPr>
              <a:t>i</a:t>
            </a:r>
            <a:r>
              <a:rPr lang="en-US" altLang="zh-CN" sz="1800"/>
              <a:t> . </a:t>
            </a:r>
            <a:endParaRPr lang="zh-CN" altLang="en-US" sz="180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61766"/>
              </p:ext>
            </p:extLst>
          </p:nvPr>
        </p:nvGraphicFramePr>
        <p:xfrm>
          <a:off x="323850" y="2637755"/>
          <a:ext cx="457676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7755"/>
                        <a:ext cx="4576763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2276872"/>
            <a:ext cx="3456384" cy="383694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47625" cmpd="tri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Arial" charset="0"/>
              </a:rPr>
              <a:t>Solution: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Arial" charset="0"/>
              </a:rPr>
              <a:t>Find a collection of rows of </a:t>
            </a:r>
            <a:r>
              <a:rPr lang="en-US" altLang="zh-CN" i="1" dirty="0">
                <a:latin typeface="Arial" charset="0"/>
              </a:rPr>
              <a:t>M</a:t>
            </a:r>
            <a:r>
              <a:rPr lang="en-US" altLang="zh-CN" dirty="0">
                <a:latin typeface="Arial" charset="0"/>
              </a:rPr>
              <a:t>: </a:t>
            </a:r>
            <a:r>
              <a:rPr lang="en-US" altLang="zh-CN" i="1" dirty="0">
                <a:latin typeface="Arial" charset="0"/>
              </a:rPr>
              <a:t>r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, </a:t>
            </a:r>
            <a:r>
              <a:rPr lang="en-US" altLang="zh-CN" i="1" dirty="0">
                <a:latin typeface="Arial" charset="0"/>
              </a:rPr>
              <a:t>r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</a:rPr>
              <a:t>,…</a:t>
            </a:r>
            <a:r>
              <a:rPr lang="en-US" altLang="zh-CN" i="1" dirty="0" err="1">
                <a:latin typeface="Arial" charset="0"/>
              </a:rPr>
              <a:t>r</a:t>
            </a:r>
            <a:r>
              <a:rPr lang="en-US" altLang="zh-CN" baseline="-25000" dirty="0" err="1">
                <a:latin typeface="Arial" charset="0"/>
              </a:rPr>
              <a:t>k</a:t>
            </a:r>
            <a:r>
              <a:rPr lang="en-US" altLang="zh-CN" dirty="0">
                <a:latin typeface="Arial" charset="0"/>
              </a:rPr>
              <a:t>, satisfying: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i="1" dirty="0" err="1">
                <a:latin typeface="Arial" charset="0"/>
              </a:rPr>
              <a:t>r</a:t>
            </a:r>
            <a:r>
              <a:rPr lang="en-US" altLang="zh-CN" baseline="-25000" dirty="0" err="1">
                <a:latin typeface="Arial" charset="0"/>
              </a:rPr>
              <a:t>i</a:t>
            </a:r>
            <a:r>
              <a:rPr lang="en-US" altLang="zh-CN" dirty="0" err="1">
                <a:latin typeface="Arial" charset="0"/>
                <a:sym typeface="Symbol"/>
              </a:rPr>
              <a:t></a:t>
            </a:r>
            <a:r>
              <a:rPr lang="en-US" altLang="zh-CN" i="1" dirty="0" err="1">
                <a:latin typeface="Arial" charset="0"/>
                <a:sym typeface="Symbol"/>
              </a:rPr>
              <a:t>r</a:t>
            </a:r>
            <a:r>
              <a:rPr lang="en-US" altLang="zh-CN" baseline="-25000" dirty="0" err="1">
                <a:latin typeface="Arial" charset="0"/>
                <a:sym typeface="Symbol"/>
              </a:rPr>
              <a:t>j</a:t>
            </a:r>
            <a:r>
              <a:rPr lang="en-US" altLang="zh-CN" dirty="0">
                <a:latin typeface="Arial" charset="0"/>
                <a:sym typeface="Symbol"/>
              </a:rPr>
              <a:t>=</a:t>
            </a:r>
            <a:r>
              <a:rPr lang="en-US" altLang="zh-CN" b="1" dirty="0">
                <a:latin typeface="Arial" charset="0"/>
                <a:sym typeface="Symbol"/>
              </a:rPr>
              <a:t>0</a:t>
            </a:r>
            <a:r>
              <a:rPr lang="en-US" altLang="zh-CN" dirty="0">
                <a:latin typeface="Arial" charset="0"/>
                <a:sym typeface="Symbol"/>
              </a:rPr>
              <a:t> for 1i,jk, and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i="1" dirty="0">
                <a:latin typeface="Arial" charset="0"/>
                <a:sym typeface="Symbol"/>
              </a:rPr>
              <a:t>r</a:t>
            </a:r>
            <a:r>
              <a:rPr lang="en-US" altLang="zh-CN" baseline="-25000" dirty="0">
                <a:latin typeface="Arial" charset="0"/>
                <a:sym typeface="Symbol"/>
              </a:rPr>
              <a:t>1</a:t>
            </a:r>
            <a:r>
              <a:rPr lang="en-US" altLang="zh-CN" dirty="0">
                <a:latin typeface="Arial" charset="0"/>
                <a:sym typeface="Symbol"/>
              </a:rPr>
              <a:t></a:t>
            </a:r>
            <a:r>
              <a:rPr lang="en-US" altLang="zh-CN" i="1" dirty="0">
                <a:latin typeface="Arial" charset="0"/>
                <a:sym typeface="Symbol"/>
              </a:rPr>
              <a:t>r</a:t>
            </a:r>
            <a:r>
              <a:rPr lang="en-US" altLang="zh-CN" baseline="-25000" dirty="0">
                <a:latin typeface="Arial" charset="0"/>
                <a:sym typeface="Symbol"/>
              </a:rPr>
              <a:t>2</a:t>
            </a:r>
            <a:r>
              <a:rPr lang="en-US" altLang="zh-CN" dirty="0">
                <a:latin typeface="Arial" charset="0"/>
                <a:sym typeface="Symbol"/>
              </a:rPr>
              <a:t>…</a:t>
            </a:r>
            <a:r>
              <a:rPr lang="en-US" altLang="zh-CN" i="1" dirty="0" err="1">
                <a:latin typeface="Arial" charset="0"/>
                <a:sym typeface="Symbol"/>
              </a:rPr>
              <a:t>r</a:t>
            </a:r>
            <a:r>
              <a:rPr lang="en-US" altLang="zh-CN" baseline="-25000" dirty="0" err="1">
                <a:latin typeface="Arial" charset="0"/>
                <a:sym typeface="Symbol"/>
              </a:rPr>
              <a:t>k</a:t>
            </a:r>
            <a:r>
              <a:rPr lang="en-US" altLang="zh-CN" dirty="0">
                <a:latin typeface="Arial" charset="0"/>
                <a:sym typeface="Symbol"/>
              </a:rPr>
              <a:t>=</a:t>
            </a:r>
            <a:r>
              <a:rPr lang="en-US" altLang="zh-CN" b="1" dirty="0">
                <a:latin typeface="Arial" charset="0"/>
                <a:sym typeface="Symbol"/>
              </a:rPr>
              <a:t>1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Arial" charset="0"/>
                <a:sym typeface="Symbol"/>
              </a:rPr>
              <a:t>where </a:t>
            </a:r>
            <a:r>
              <a:rPr lang="en-US" altLang="zh-CN" b="1" dirty="0">
                <a:latin typeface="Arial" charset="0"/>
                <a:sym typeface="Symbol"/>
              </a:rPr>
              <a:t>0</a:t>
            </a:r>
            <a:r>
              <a:rPr lang="en-US" altLang="zh-CN" dirty="0">
                <a:latin typeface="Arial" charset="0"/>
                <a:sym typeface="Symbol"/>
              </a:rPr>
              <a:t>=[0 0 0 0 0 0 0 0 0 0]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Arial" charset="0"/>
                <a:sym typeface="Symbol"/>
              </a:rPr>
              <a:t>           </a:t>
            </a:r>
            <a:r>
              <a:rPr lang="en-US" altLang="zh-CN" b="1" dirty="0">
                <a:latin typeface="Arial" charset="0"/>
                <a:sym typeface="Symbol"/>
              </a:rPr>
              <a:t>1</a:t>
            </a:r>
            <a:r>
              <a:rPr lang="en-US" altLang="zh-CN" dirty="0">
                <a:latin typeface="Arial" charset="0"/>
                <a:sym typeface="Symbol"/>
              </a:rPr>
              <a:t>=[1 1 1 1 1 1 1 1 1 1]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Arial" charset="0"/>
                <a:sym typeface="Symbol"/>
              </a:rPr>
              <a:t>and,  is </a:t>
            </a:r>
            <a:r>
              <a:rPr lang="en-US" altLang="zh-CN" dirty="0" err="1">
                <a:latin typeface="Arial" charset="0"/>
                <a:sym typeface="Symbol"/>
              </a:rPr>
              <a:t>boolean</a:t>
            </a:r>
            <a:r>
              <a:rPr lang="en-US" altLang="zh-CN" dirty="0">
                <a:latin typeface="Arial" charset="0"/>
                <a:sym typeface="Symbol"/>
              </a:rPr>
              <a:t> product,  is    	</a:t>
            </a:r>
            <a:r>
              <a:rPr lang="en-US" altLang="zh-CN" dirty="0" err="1">
                <a:latin typeface="Arial" charset="0"/>
                <a:sym typeface="Symbol"/>
              </a:rPr>
              <a:t>boolean</a:t>
            </a:r>
            <a:r>
              <a:rPr lang="en-US" altLang="zh-CN" dirty="0">
                <a:latin typeface="Arial" charset="0"/>
                <a:sym typeface="Symbol"/>
              </a:rPr>
              <a:t> sum 	</a:t>
            </a:r>
            <a:endParaRPr lang="en-US" altLang="zh-CN" dirty="0">
              <a:latin typeface="Arial" charset="0"/>
            </a:endParaRPr>
          </a:p>
          <a:p>
            <a:pPr eaLnBrk="1" hangingPunct="1">
              <a:lnSpc>
                <a:spcPts val="2000"/>
              </a:lnSpc>
              <a:defRPr/>
            </a:pPr>
            <a:endParaRPr lang="en-US" altLang="zh-CN" dirty="0">
              <a:latin typeface="Arial" charset="0"/>
            </a:endParaRPr>
          </a:p>
          <a:p>
            <a:pPr eaLnBrk="1" hangingPunct="1">
              <a:lnSpc>
                <a:spcPts val="2000"/>
              </a:lnSpc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227687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a    b    c    d     e    f     g    h     I     j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：什么是集合？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6408160" cy="4787835"/>
          </a:xfrm>
        </p:spPr>
        <p:txBody>
          <a:bodyPr/>
          <a:lstStyle/>
          <a:p>
            <a:r>
              <a:rPr lang="zh-CN" altLang="en-US" sz="2800" dirty="0" smtClean="0"/>
              <a:t>朴素集合论</a:t>
            </a:r>
            <a:r>
              <a:rPr lang="en-US" altLang="zh-CN" sz="2800" dirty="0" smtClean="0"/>
              <a:t>(Naïve Set Theory)</a:t>
            </a:r>
          </a:p>
          <a:p>
            <a:pPr lvl="1"/>
            <a:r>
              <a:rPr lang="zh-CN" altLang="en-US" sz="2400" dirty="0" smtClean="0"/>
              <a:t>一堆（满足特定性质的）物件</a:t>
            </a:r>
            <a:r>
              <a:rPr lang="zh-CN" altLang="en-US" sz="2400" dirty="0"/>
              <a:t>构成的</a:t>
            </a:r>
            <a:r>
              <a:rPr lang="zh-CN" altLang="en-US" sz="2400" dirty="0" smtClean="0"/>
              <a:t>整体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悖论：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罗素悖论：设</a:t>
            </a:r>
            <a:r>
              <a:rPr lang="zh-CN" altLang="en-US" sz="2000" dirty="0"/>
              <a:t>集合</a:t>
            </a:r>
            <a:r>
              <a:rPr lang="en-US" altLang="zh-CN" sz="2000" dirty="0"/>
              <a:t>S</a:t>
            </a:r>
            <a:r>
              <a:rPr lang="zh-CN" altLang="en-US" sz="2000" dirty="0"/>
              <a:t>是由一切不属于自身的集合所</a:t>
            </a:r>
            <a:r>
              <a:rPr lang="zh-CN" altLang="en-US" sz="2000" dirty="0" smtClean="0"/>
              <a:t>组成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800" dirty="0" smtClean="0"/>
          </a:p>
          <a:p>
            <a:pPr lvl="2"/>
            <a:r>
              <a:rPr lang="en-US" altLang="zh-CN" sz="2000" dirty="0" err="1"/>
              <a:t>Burali-Forti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paradox</a:t>
            </a:r>
          </a:p>
          <a:p>
            <a:pPr lvl="2"/>
            <a:r>
              <a:rPr lang="en-US" altLang="zh-CN" sz="2000" dirty="0" smtClean="0"/>
              <a:t>…</a:t>
            </a:r>
            <a:endParaRPr lang="en-US" altLang="zh-CN" sz="2400" dirty="0" smtClean="0"/>
          </a:p>
          <a:p>
            <a:r>
              <a:rPr lang="zh-CN" altLang="en-US" sz="2800" dirty="0" smtClean="0"/>
              <a:t>公理集合论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Axiomatic set </a:t>
            </a:r>
            <a:r>
              <a:rPr lang="en-US" altLang="zh-CN" sz="2800" dirty="0" smtClean="0"/>
              <a:t>theory)</a:t>
            </a:r>
          </a:p>
          <a:p>
            <a:pPr lvl="1"/>
            <a:r>
              <a:rPr lang="zh-CN" altLang="en-US" sz="2400" dirty="0"/>
              <a:t>集合和集合成员并</a:t>
            </a:r>
            <a:r>
              <a:rPr lang="zh-CN" altLang="en-US" sz="2400" b="1" dirty="0">
                <a:solidFill>
                  <a:srgbClr val="C00000"/>
                </a:solidFill>
              </a:rPr>
              <a:t>不直接被定义</a:t>
            </a:r>
            <a:r>
              <a:rPr lang="zh-CN" altLang="en-US" sz="2400" dirty="0"/>
              <a:t>，而是先规范可以描述其性质的一些</a:t>
            </a:r>
            <a:r>
              <a:rPr lang="zh-CN" altLang="en-US" sz="2400" dirty="0" smtClean="0"/>
              <a:t>公理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54" y="3284860"/>
            <a:ext cx="4702883" cy="43964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706845" y="1364997"/>
            <a:ext cx="2010487" cy="2278186"/>
            <a:chOff x="6706845" y="1364997"/>
            <a:chExt cx="2010487" cy="2278186"/>
          </a:xfrm>
        </p:grpSpPr>
        <p:pic>
          <p:nvPicPr>
            <p:cNvPr id="40964" name="Picture 4" descr="Georg Cantor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827" y="1364997"/>
              <a:ext cx="1544529" cy="2025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706845" y="3366184"/>
              <a:ext cx="20104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00"/>
                  </a:solidFill>
                </a:rPr>
                <a:t>Georg </a:t>
              </a:r>
              <a:r>
                <a:rPr lang="en-US" altLang="zh-CN" sz="1200" b="1" dirty="0" smtClean="0">
                  <a:solidFill>
                    <a:srgbClr val="000000"/>
                  </a:solidFill>
                </a:rPr>
                <a:t>Cantor(1845-1918)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88224" y="3643183"/>
            <a:ext cx="2247731" cy="2557658"/>
            <a:chOff x="6588224" y="3643183"/>
            <a:chExt cx="2247731" cy="2557658"/>
          </a:xfrm>
        </p:grpSpPr>
        <p:pic>
          <p:nvPicPr>
            <p:cNvPr id="40966" name="Picture 6" descr="Bertrand Russell transparent b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466" y="3643183"/>
              <a:ext cx="1580088" cy="234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6588224" y="5923842"/>
              <a:ext cx="2247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00"/>
                  </a:solidFill>
                </a:rPr>
                <a:t>Bertrand </a:t>
              </a:r>
              <a:r>
                <a:rPr lang="en-US" altLang="zh-CN" sz="1200" b="1" dirty="0" smtClean="0">
                  <a:solidFill>
                    <a:srgbClr val="000000"/>
                  </a:solidFill>
                </a:rPr>
                <a:t>Russell(1872-1970)</a:t>
              </a:r>
              <a:endParaRPr lang="zh-CN" altLang="en-US" sz="12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596010" y="6261585"/>
            <a:ext cx="8061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6"/>
              </a:rPr>
              <a:t>https://</a:t>
            </a:r>
            <a:r>
              <a:rPr lang="en-US" altLang="zh-CN" sz="1200" dirty="0" smtClean="0">
                <a:hlinkClick r:id="rId6"/>
              </a:rPr>
              <a:t>en.wikipedia.org/wiki/Georg_Cantor</a:t>
            </a:r>
            <a:endParaRPr lang="en-US" altLang="zh-CN" sz="1200" dirty="0" smtClean="0"/>
          </a:p>
          <a:p>
            <a:r>
              <a:rPr lang="zh-CN" altLang="en-US" sz="1200" dirty="0" smtClean="0">
                <a:hlinkClick r:id="rId7"/>
              </a:rPr>
              <a:t>https</a:t>
            </a:r>
            <a:r>
              <a:rPr lang="zh-CN" altLang="en-US" sz="1200" dirty="0">
                <a:hlinkClick r:id="rId7"/>
              </a:rPr>
              <a:t>://en.wikipedia.org/wiki/Bertrand_</a:t>
            </a:r>
            <a:r>
              <a:rPr lang="zh-CN" altLang="en-US" sz="1200" dirty="0" smtClean="0">
                <a:hlinkClick r:id="rId7"/>
              </a:rPr>
              <a:t>Russell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59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001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Knuth’s X Algorithm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7705725" cy="3960540"/>
          </a:xfrm>
          <a:ln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matrix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label the rows of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	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={};</a:t>
            </a:r>
          </a:p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If there is a column of 0’s in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return “No solution”</a:t>
            </a:r>
          </a:p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Otherwise: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column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fewest 1’s;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row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1 in column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}(</a:t>
            </a:r>
            <a:r>
              <a:rPr lang="en-US" altLang="zh-CN" sz="1800" dirty="0" err="1" smtClean="0">
                <a:hlinkClick r:id="rId2" tooltip="Nondeterministic algorithm"/>
              </a:rPr>
              <a:t>nondeterministically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Eliminate any row </a:t>
            </a:r>
            <a:r>
              <a:rPr lang="en-US" altLang="zh-C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having the property: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all columns in which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1;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row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row and column left, then output L, otherwise repeat (1) and (2) on the resulted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693" y="5229200"/>
            <a:ext cx="761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</a:rPr>
              <a:t>"Algorithm X"</a:t>
            </a:r>
            <a:r>
              <a:rPr lang="en-US" altLang="zh-CN" dirty="0">
                <a:solidFill>
                  <a:srgbClr val="222222"/>
                </a:solidFill>
              </a:rPr>
              <a:t> is </a:t>
            </a:r>
            <a:r>
              <a:rPr lang="en-US" altLang="zh-CN" dirty="0" smtClean="0">
                <a:solidFill>
                  <a:srgbClr val="222222"/>
                </a:solidFill>
              </a:rPr>
              <a:t>"</a:t>
            </a:r>
            <a:r>
              <a:rPr lang="en-US" altLang="zh-CN" dirty="0">
                <a:solidFill>
                  <a:srgbClr val="222222"/>
                </a:solidFill>
              </a:rPr>
              <a:t>the most obvious trial-and-error approach" for finding all solutions to the </a:t>
            </a:r>
            <a:r>
              <a:rPr lang="en-US" altLang="zh-CN" dirty="0">
                <a:solidFill>
                  <a:srgbClr val="0B0080"/>
                </a:solidFill>
                <a:hlinkClick r:id="rId3" tooltip="Exact cover"/>
              </a:rPr>
              <a:t>exact cover</a:t>
            </a:r>
            <a:r>
              <a:rPr lang="en-US" altLang="zh-CN" dirty="0">
                <a:solidFill>
                  <a:srgbClr val="222222"/>
                </a:solidFill>
              </a:rPr>
              <a:t> problem</a:t>
            </a:r>
            <a:endParaRPr lang="zh-CN" altLang="en-US" dirty="0"/>
          </a:p>
        </p:txBody>
      </p:sp>
      <p:sp>
        <p:nvSpPr>
          <p:cNvPr id="3" name="圆角矩形标注 2"/>
          <p:cNvSpPr/>
          <p:nvPr/>
        </p:nvSpPr>
        <p:spPr>
          <a:xfrm>
            <a:off x="4355976" y="116632"/>
            <a:ext cx="4788024" cy="1800200"/>
          </a:xfrm>
          <a:prstGeom prst="wedgeRoundRectCallout">
            <a:avLst>
              <a:gd name="adj1" fmla="val 3450"/>
              <a:gd name="adj2" fmla="val 11727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The nondeterministic choice </a:t>
            </a:r>
            <a:r>
              <a:rPr lang="en-US" altLang="zh-CN" dirty="0"/>
              <a:t>of </a:t>
            </a:r>
            <a:r>
              <a:rPr lang="en-US" altLang="zh-CN" i="1" dirty="0"/>
              <a:t>r</a:t>
            </a:r>
            <a:r>
              <a:rPr lang="en-US" altLang="zh-CN" dirty="0"/>
              <a:t> 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algorithm essentially </a:t>
            </a:r>
            <a:r>
              <a:rPr lang="en-US" altLang="zh-CN" dirty="0">
                <a:solidFill>
                  <a:srgbClr val="FF0000"/>
                </a:solidFill>
              </a:rPr>
              <a:t>clones</a:t>
            </a:r>
            <a:r>
              <a:rPr lang="en-US" altLang="zh-CN" dirty="0"/>
              <a:t> itself into independent </a:t>
            </a:r>
            <a:r>
              <a:rPr lang="en-US" altLang="zh-CN" dirty="0" smtClean="0"/>
              <a:t>sub-algorithms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each sub-algorithm </a:t>
            </a:r>
            <a:r>
              <a:rPr lang="en-US" altLang="zh-CN" dirty="0">
                <a:solidFill>
                  <a:srgbClr val="FF0000"/>
                </a:solidFill>
              </a:rPr>
              <a:t>inherits</a:t>
            </a:r>
            <a:r>
              <a:rPr lang="en-US" altLang="zh-CN" dirty="0"/>
              <a:t> the current matrix </a:t>
            </a:r>
            <a:r>
              <a:rPr lang="en-US" altLang="zh-CN" i="1" dirty="0"/>
              <a:t>A</a:t>
            </a:r>
            <a:r>
              <a:rPr lang="en-US" altLang="zh-CN" dirty="0"/>
              <a:t>, but reduces it with respect to a different row </a:t>
            </a:r>
            <a:r>
              <a:rPr lang="en-US" altLang="zh-CN" i="1" dirty="0"/>
              <a:t>r</a:t>
            </a:r>
            <a:r>
              <a:rPr lang="en-US" altLang="zh-CN" dirty="0"/>
              <a:t>.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5880947"/>
            <a:ext cx="698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hlinkClick r:id="rId4"/>
              </a:rPr>
              <a:t>https://en.wikipedia.org/wiki/Knuth%27s_Algorithm_</a:t>
            </a:r>
            <a:r>
              <a:rPr lang="zh-CN" altLang="en-US" sz="1200" dirty="0" smtClean="0">
                <a:hlinkClick r:id="rId4"/>
              </a:rPr>
              <a:t>X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900113" y="836613"/>
          <a:ext cx="45767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57676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300" y="836613"/>
            <a:ext cx="215900" cy="3240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331913" y="1700213"/>
            <a:ext cx="4464050" cy="288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Rounded Rectangle 4"/>
          <p:cNvSpPr/>
          <p:nvPr/>
        </p:nvSpPr>
        <p:spPr>
          <a:xfrm>
            <a:off x="1331913" y="1268413"/>
            <a:ext cx="4464050" cy="288925"/>
          </a:xfrm>
          <a:prstGeom prst="roundRect">
            <a:avLst/>
          </a:prstGeom>
          <a:solidFill>
            <a:schemeClr val="accent3">
              <a:lumMod val="8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51050" y="836613"/>
            <a:ext cx="0" cy="3311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35375" y="836613"/>
            <a:ext cx="0" cy="3311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1"/>
          <p:cNvGraphicFramePr>
            <a:graphicFrameLocks noChangeAspect="1"/>
          </p:cNvGraphicFramePr>
          <p:nvPr/>
        </p:nvGraphicFramePr>
        <p:xfrm>
          <a:off x="900113" y="836613"/>
          <a:ext cx="45767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57676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300" y="836613"/>
            <a:ext cx="215900" cy="32400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331913" y="1700213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6613"/>
            <a:ext cx="238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301750" y="2924175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01750" y="2276475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31913" y="2708275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6588" y="747713"/>
            <a:ext cx="0" cy="35274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4"/>
          <p:cNvSpPr/>
          <p:nvPr/>
        </p:nvSpPr>
        <p:spPr>
          <a:xfrm>
            <a:off x="1301750" y="1260475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"/>
          <p:cNvGraphicFramePr>
            <a:graphicFrameLocks noChangeAspect="1"/>
          </p:cNvGraphicFramePr>
          <p:nvPr/>
        </p:nvGraphicFramePr>
        <p:xfrm>
          <a:off x="900113" y="836613"/>
          <a:ext cx="45767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57676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300" y="836613"/>
            <a:ext cx="215900" cy="32400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331913" y="1700213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31913" y="1412875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6613"/>
            <a:ext cx="238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301750" y="2924175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84438" y="728663"/>
            <a:ext cx="0" cy="35274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19250" y="836613"/>
            <a:ext cx="215900" cy="32400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1301750" y="908050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01750" y="3500438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4"/>
          <p:cNvSpPr/>
          <p:nvPr/>
        </p:nvSpPr>
        <p:spPr>
          <a:xfrm>
            <a:off x="1331913" y="1303338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Rounded Rectangle 4"/>
          <p:cNvSpPr/>
          <p:nvPr/>
        </p:nvSpPr>
        <p:spPr>
          <a:xfrm>
            <a:off x="1331913" y="2160588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" name="Rounded Rectangle 4"/>
          <p:cNvSpPr/>
          <p:nvPr/>
        </p:nvSpPr>
        <p:spPr>
          <a:xfrm>
            <a:off x="1331913" y="2544763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"/>
          <p:cNvGraphicFramePr>
            <a:graphicFrameLocks noChangeAspect="1"/>
          </p:cNvGraphicFramePr>
          <p:nvPr/>
        </p:nvGraphicFramePr>
        <p:xfrm>
          <a:off x="900113" y="836613"/>
          <a:ext cx="45767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57676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300" y="836613"/>
            <a:ext cx="215900" cy="32400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331913" y="1700213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31913" y="1412875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6613"/>
            <a:ext cx="238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301750" y="2924175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1619250" y="836613"/>
            <a:ext cx="215900" cy="32400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1301750" y="908050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4716463" y="860425"/>
            <a:ext cx="215900" cy="32400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1187450" y="3789363"/>
            <a:ext cx="4464050" cy="287337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Rounded Rectangle 4"/>
          <p:cNvSpPr/>
          <p:nvPr/>
        </p:nvSpPr>
        <p:spPr>
          <a:xfrm>
            <a:off x="1331913" y="1303338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Rounded Rectangle 4"/>
          <p:cNvSpPr/>
          <p:nvPr/>
        </p:nvSpPr>
        <p:spPr>
          <a:xfrm>
            <a:off x="1331913" y="2112963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" name="Rounded Rectangle 4"/>
          <p:cNvSpPr/>
          <p:nvPr/>
        </p:nvSpPr>
        <p:spPr>
          <a:xfrm>
            <a:off x="1331913" y="2514600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" name="Rounded Rectangle 4"/>
          <p:cNvSpPr/>
          <p:nvPr/>
        </p:nvSpPr>
        <p:spPr>
          <a:xfrm>
            <a:off x="1331913" y="3357563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"/>
          <p:cNvGraphicFramePr>
            <a:graphicFrameLocks noChangeAspect="1"/>
          </p:cNvGraphicFramePr>
          <p:nvPr/>
        </p:nvGraphicFramePr>
        <p:xfrm>
          <a:off x="900113" y="836613"/>
          <a:ext cx="457676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公式" r:id="rId3" imgW="2527300" imgH="1828800" progId="Equation.3">
                  <p:embed/>
                </p:oleObj>
              </mc:Choice>
              <mc:Fallback>
                <p:oleObj name="公式" r:id="rId3" imgW="25273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457676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31913" y="1700213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31913" y="1412875"/>
            <a:ext cx="446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01750" y="2924175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1301750" y="908050"/>
            <a:ext cx="4464050" cy="28892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1331913" y="3789363"/>
            <a:ext cx="4464050" cy="287337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48" name="TextBox 15"/>
          <p:cNvSpPr txBox="1">
            <a:spLocks noChangeArrowheads="1"/>
          </p:cNvSpPr>
          <p:nvPr/>
        </p:nvSpPr>
        <p:spPr bwMode="auto">
          <a:xfrm>
            <a:off x="3370263" y="4425950"/>
            <a:ext cx="3671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结果是</a:t>
            </a:r>
            <a:r>
              <a:rPr lang="en-US" altLang="zh-CN" sz="2400">
                <a:solidFill>
                  <a:srgbClr val="C00000"/>
                </a:solidFill>
              </a:rPr>
              <a:t>: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{ </a:t>
            </a:r>
            <a:r>
              <a:rPr lang="en-US" altLang="zh-CN" sz="2400" i="1">
                <a:solidFill>
                  <a:srgbClr val="C00000"/>
                </a:solidFill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</a:rPr>
              <a:t>1</a:t>
            </a:r>
            <a:r>
              <a:rPr lang="en-US" altLang="zh-CN" sz="2400">
                <a:solidFill>
                  <a:srgbClr val="C00000"/>
                </a:solidFill>
              </a:rPr>
              <a:t>, </a:t>
            </a:r>
            <a:r>
              <a:rPr lang="en-US" altLang="zh-CN" sz="2400" i="1">
                <a:solidFill>
                  <a:srgbClr val="C00000"/>
                </a:solidFill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</a:rPr>
              <a:t>3</a:t>
            </a:r>
            <a:r>
              <a:rPr lang="en-US" altLang="zh-CN" sz="2400">
                <a:solidFill>
                  <a:srgbClr val="C00000"/>
                </a:solidFill>
              </a:rPr>
              <a:t>, </a:t>
            </a:r>
            <a:r>
              <a:rPr lang="en-US" altLang="zh-CN" sz="2400" i="1">
                <a:solidFill>
                  <a:srgbClr val="C00000"/>
                </a:solidFill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</a:rPr>
              <a:t>6</a:t>
            </a:r>
            <a:r>
              <a:rPr lang="en-US" altLang="zh-CN" sz="2400">
                <a:solidFill>
                  <a:srgbClr val="C00000"/>
                </a:solidFill>
              </a:rPr>
              <a:t>, </a:t>
            </a:r>
            <a:r>
              <a:rPr lang="en-US" altLang="zh-CN" sz="2400" i="1">
                <a:solidFill>
                  <a:srgbClr val="C00000"/>
                </a:solidFill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</a:rPr>
              <a:t>8</a:t>
            </a:r>
            <a:r>
              <a:rPr lang="en-US" altLang="zh-CN" sz="2400">
                <a:solidFill>
                  <a:srgbClr val="C00000"/>
                </a:solidFill>
              </a:rPr>
              <a:t> }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331913" y="1303338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Rounded Rectangle 4"/>
          <p:cNvSpPr/>
          <p:nvPr/>
        </p:nvSpPr>
        <p:spPr>
          <a:xfrm>
            <a:off x="1331913" y="2112963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" name="Rounded Rectangle 4"/>
          <p:cNvSpPr/>
          <p:nvPr/>
        </p:nvSpPr>
        <p:spPr>
          <a:xfrm>
            <a:off x="1331913" y="2514600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" name="Rounded Rectangle 4"/>
          <p:cNvSpPr/>
          <p:nvPr/>
        </p:nvSpPr>
        <p:spPr>
          <a:xfrm>
            <a:off x="1331913" y="3357563"/>
            <a:ext cx="4464050" cy="2889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7" y="1844824"/>
            <a:ext cx="698477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6</a:t>
            </a:r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: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你能否用集合模型描述“数独”（</a:t>
            </a:r>
            <a:r>
              <a:rPr lang="en-US" altLang="zh-CN" sz="48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Soduku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)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问题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268538" y="4868863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简单一点，且考虑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8624"/>
              </p:ext>
            </p:extLst>
          </p:nvPr>
        </p:nvGraphicFramePr>
        <p:xfrm>
          <a:off x="6804248" y="1077064"/>
          <a:ext cx="117579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 smtClean="0"/>
              <a:t>精确覆盖问题与“数独”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412875"/>
                <a:ext cx="6193060" cy="4752429"/>
              </a:xfrm>
            </p:spPr>
            <p:txBody>
              <a:bodyPr/>
              <a:lstStyle/>
              <a:p>
                <a:r>
                  <a:rPr lang="en-US" altLang="zh-CN" sz="1800" dirty="0" smtClean="0"/>
                  <a:t>Describe the problem in suitable form</a:t>
                </a:r>
              </a:p>
              <a:p>
                <a:pPr lvl="1"/>
                <a:r>
                  <a:rPr lang="en-US" altLang="zh-CN" sz="1800" dirty="0" smtClean="0"/>
                  <a:t>9 constraints for cells</a:t>
                </a:r>
              </a:p>
              <a:p>
                <a:pPr lvl="2"/>
                <a:r>
                  <a:rPr lang="en-US" altLang="zh-CN" sz="1600" dirty="0" smtClean="0"/>
                  <a:t>Each cell contains exactly one number</a:t>
                </a:r>
              </a:p>
              <a:p>
                <a:pPr lvl="2"/>
                <a:r>
                  <a:rPr lang="en-US" altLang="zh-CN" sz="1600" dirty="0" smtClean="0"/>
                  <a:t>e.g.,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1={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1#1,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1#2,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1#3}</m:t>
                    </m:r>
                  </m:oMath>
                </a14:m>
                <a:endParaRPr lang="en-US" altLang="zh-CN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2={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#1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1#2,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#3}</m:t>
                    </m:r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800" dirty="0" smtClean="0"/>
                  <a:t>9 constraints for numbers-columns</a:t>
                </a:r>
              </a:p>
              <a:p>
                <a:pPr lvl="2"/>
                <a:r>
                  <a:rPr lang="en-US" altLang="zh-CN" sz="1800" dirty="0" smtClean="0"/>
                  <a:t>Each number exists in one column exactly once</a:t>
                </a:r>
              </a:p>
              <a:p>
                <a:pPr lvl="2"/>
                <a:r>
                  <a:rPr lang="en-US" altLang="zh-CN" sz="1800" dirty="0" smtClean="0"/>
                  <a:t>e.g.,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1={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1#1,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2#1,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3#1}</m:t>
                    </m:r>
                  </m:oMath>
                </a14:m>
                <a:endParaRPr lang="en-US" altLang="zh-CN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1#2,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2#2,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3#2}</m:t>
                    </m:r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800" dirty="0" smtClean="0"/>
                  <a:t>9 constraints for numbers-rows</a:t>
                </a:r>
              </a:p>
              <a:p>
                <a:pPr lvl="2"/>
                <a:r>
                  <a:rPr lang="en-US" altLang="zh-CN" sz="1800" dirty="0"/>
                  <a:t>Each number exists in one </a:t>
                </a:r>
                <a:r>
                  <a:rPr lang="en-US" altLang="zh-CN" sz="1800" dirty="0" smtClean="0"/>
                  <a:t>row exactly </a:t>
                </a:r>
                <a:r>
                  <a:rPr lang="en-US" altLang="zh-CN" sz="1800" dirty="0"/>
                  <a:t>once</a:t>
                </a:r>
              </a:p>
              <a:p>
                <a:pPr lvl="2"/>
                <a:r>
                  <a:rPr lang="en-US" altLang="zh-CN" sz="1800" dirty="0" smtClean="0"/>
                  <a:t>e.g</a:t>
                </a:r>
                <a:r>
                  <a:rPr lang="en-US" altLang="zh-CN" sz="1800" dirty="0"/>
                  <a:t>.,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1#1,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#1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#1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2={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2#1,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78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412875"/>
                <a:ext cx="6193060" cy="4752429"/>
              </a:xfrm>
              <a:blipFill rotWithShape="0">
                <a:blip r:embed="rId2"/>
                <a:stretch>
                  <a:fillRect t="-770" b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02586"/>
              </p:ext>
            </p:extLst>
          </p:nvPr>
        </p:nvGraphicFramePr>
        <p:xfrm>
          <a:off x="6804248" y="1077064"/>
          <a:ext cx="117579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66429" y="2440116"/>
            <a:ext cx="273630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Construct </a:t>
            </a:r>
            <a:r>
              <a:rPr lang="en-US" altLang="zh-CN" sz="1400" dirty="0"/>
              <a:t>the matrix of covering </a:t>
            </a:r>
          </a:p>
          <a:p>
            <a:pPr lvl="1"/>
            <a:r>
              <a:rPr lang="en-US" altLang="zh-CN" sz="1400" dirty="0"/>
              <a:t>27 columns for constraints</a:t>
            </a:r>
          </a:p>
          <a:p>
            <a:pPr lvl="1"/>
            <a:r>
              <a:rPr lang="en-US" altLang="zh-CN" sz="1400" dirty="0"/>
              <a:t>27 rows for “moves”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5652120" y="1501546"/>
            <a:ext cx="1900572" cy="612648"/>
          </a:xfrm>
          <a:prstGeom prst="wedgeRectCallout">
            <a:avLst>
              <a:gd name="adj1" fmla="val -119852"/>
              <a:gd name="adj2" fmla="val 1473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代表一个</a:t>
            </a:r>
            <a:r>
              <a:rPr lang="zh-CN" altLang="en-US" sz="1400" dirty="0"/>
              <a:t>具体的数字填写，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C1R1</a:t>
            </a:r>
            <a:r>
              <a:rPr lang="zh-CN" altLang="en-US" sz="1400" dirty="0" smtClean="0"/>
              <a:t>填入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7201" y="6253862"/>
            <a:ext cx="8435280" cy="4154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en-US" altLang="zh-CN" sz="800" dirty="0">
                <a:hlinkClick r:id="rId3"/>
              </a:rPr>
              <a:t>http://</a:t>
            </a:r>
            <a:r>
              <a:rPr lang="en-US" altLang="zh-CN" sz="800" dirty="0" smtClean="0">
                <a:hlinkClick r:id="rId3"/>
              </a:rPr>
              <a:t>www.iroowe.com/sudoku-and-exact-cover%ef%bc%88%e6%95%b0%e7%8b%ac%e4%b8%8e%e5%ae%8c%e5%85%a8%e8%a6%86%e7%9b%96%ef%bc%89/</a:t>
            </a:r>
            <a:r>
              <a:rPr lang="en-US" altLang="zh-CN" sz="800" dirty="0" smtClean="0"/>
              <a:t>  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线形标注 3 6"/>
              <p:cNvSpPr/>
              <p:nvPr/>
            </p:nvSpPr>
            <p:spPr>
              <a:xfrm>
                <a:off x="5909646" y="4050605"/>
                <a:ext cx="2982835" cy="879610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97515"/>
                  <a:gd name="adj6" fmla="val -32170"/>
                  <a:gd name="adj7" fmla="val -102373"/>
                  <a:gd name="adj8" fmla="val -12003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2#1,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1#2,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zh-CN" altLang="en-US" dirty="0" smtClean="0"/>
                  <a:t>三者中任意有一个填写都能满足</a:t>
                </a:r>
                <a:r>
                  <a:rPr lang="en-US" altLang="zh-CN" dirty="0" smtClean="0"/>
                  <a:t>C1R2</a:t>
                </a:r>
                <a:r>
                  <a:rPr lang="zh-CN" altLang="en-US" dirty="0" smtClean="0"/>
                  <a:t>约束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线形标注 3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46" y="4050605"/>
                <a:ext cx="2982835" cy="879610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97515"/>
                  <a:gd name="adj6" fmla="val -32170"/>
                  <a:gd name="adj7" fmla="val -102373"/>
                  <a:gd name="adj8" fmla="val -120036"/>
                </a:avLst>
              </a:prstGeom>
              <a:blipFill rotWithShape="0">
                <a:blip r:embed="rId4"/>
                <a:stretch>
                  <a:fillRect r="-278" b="-5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矩阵的构建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矩阵有</a:t>
            </a:r>
            <a:r>
              <a:rPr lang="en-US" altLang="zh-CN" dirty="0" smtClean="0"/>
              <a:t>27</a:t>
            </a:r>
            <a:r>
              <a:rPr lang="zh-CN" altLang="en-US" dirty="0" smtClean="0"/>
              <a:t>列，矩阵的行数依赖于数独的初始布局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9</a:t>
            </a:r>
            <a:r>
              <a:rPr lang="zh-CN" altLang="en-US" dirty="0" smtClean="0"/>
              <a:t>列定义第一</a:t>
            </a:r>
            <a:r>
              <a:rPr lang="zh-CN" altLang="en-US" dirty="0"/>
              <a:t>类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(cell, Col-Row)</a:t>
            </a:r>
          </a:p>
          <a:p>
            <a:r>
              <a:rPr lang="zh-CN" altLang="en-US" dirty="0" smtClean="0"/>
              <a:t>中间</a:t>
            </a:r>
            <a:r>
              <a:rPr lang="en-US" altLang="zh-CN" dirty="0" smtClean="0"/>
              <a:t>9</a:t>
            </a:r>
            <a:r>
              <a:rPr lang="zh-CN" altLang="en-US" dirty="0" smtClean="0"/>
              <a:t>列定义</a:t>
            </a:r>
            <a:r>
              <a:rPr lang="zh-CN" altLang="en-US" dirty="0"/>
              <a:t>第二类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-Col)</a:t>
            </a:r>
          </a:p>
          <a:p>
            <a:r>
              <a:rPr lang="zh-CN" altLang="en-US" dirty="0" smtClean="0"/>
              <a:t>后</a:t>
            </a:r>
            <a:r>
              <a:rPr lang="en-US" altLang="zh-CN" dirty="0" smtClean="0"/>
              <a:t>9</a:t>
            </a:r>
            <a:r>
              <a:rPr lang="zh-CN" altLang="en-US" dirty="0" smtClean="0"/>
              <a:t>列定义第三</a:t>
            </a:r>
            <a:r>
              <a:rPr lang="zh-CN" altLang="en-US" dirty="0"/>
              <a:t>类</a:t>
            </a:r>
            <a:r>
              <a:rPr lang="zh-CN" altLang="en-US" dirty="0" smtClean="0"/>
              <a:t>约束</a:t>
            </a:r>
            <a:r>
              <a:rPr lang="en-US" altLang="zh-CN" dirty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-Row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1535" y="888528"/>
            <a:ext cx="7274801" cy="5636816"/>
            <a:chOff x="-207925" y="260350"/>
            <a:chExt cx="8235913" cy="6358859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495923"/>
                </p:ext>
              </p:extLst>
            </p:nvPr>
          </p:nvGraphicFramePr>
          <p:xfrm>
            <a:off x="1631950" y="342900"/>
            <a:ext cx="5880100" cy="574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Equation" r:id="rId3" imgW="5880100" imgH="6172200" progId="Equation.3">
                    <p:embed/>
                  </p:oleObj>
                </mc:Choice>
                <mc:Fallback>
                  <p:oleObj name="Equation" r:id="rId3" imgW="5880100" imgH="6172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950" y="342900"/>
                          <a:ext cx="5880100" cy="574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>
              <a:off x="971550" y="2205038"/>
              <a:ext cx="70564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1550" y="4152900"/>
              <a:ext cx="70564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63938" y="260350"/>
              <a:ext cx="0" cy="604837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08625" y="260350"/>
              <a:ext cx="0" cy="604837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3" name="TextBox 9"/>
            <p:cNvSpPr txBox="1">
              <a:spLocks noChangeArrowheads="1"/>
            </p:cNvSpPr>
            <p:nvPr/>
          </p:nvSpPr>
          <p:spPr bwMode="auto">
            <a:xfrm>
              <a:off x="-153952" y="1138238"/>
              <a:ext cx="1008061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/>
                <a:t>填入</a:t>
              </a: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9944" name="TextBox 10"/>
            <p:cNvSpPr txBox="1">
              <a:spLocks noChangeArrowheads="1"/>
            </p:cNvSpPr>
            <p:nvPr/>
          </p:nvSpPr>
          <p:spPr bwMode="auto">
            <a:xfrm>
              <a:off x="-187286" y="3100388"/>
              <a:ext cx="1008063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填入</a:t>
              </a:r>
              <a:r>
                <a:rPr lang="en-US" altLang="zh-CN" sz="1600"/>
                <a:t>2</a:t>
              </a:r>
              <a:endParaRPr lang="zh-CN" altLang="en-US" sz="1600"/>
            </a:p>
          </p:txBody>
        </p:sp>
        <p:sp>
          <p:nvSpPr>
            <p:cNvPr id="39945" name="TextBox 11"/>
            <p:cNvSpPr txBox="1">
              <a:spLocks noChangeArrowheads="1"/>
            </p:cNvSpPr>
            <p:nvPr/>
          </p:nvSpPr>
          <p:spPr bwMode="auto">
            <a:xfrm>
              <a:off x="-207925" y="4941888"/>
              <a:ext cx="1008061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/>
                <a:t>填入</a:t>
              </a:r>
              <a:r>
                <a:rPr lang="en-US" altLang="zh-CN" sz="1600"/>
                <a:t>3</a:t>
              </a:r>
              <a:endParaRPr lang="zh-CN" altLang="en-US" sz="1600"/>
            </a:p>
          </p:txBody>
        </p:sp>
        <p:sp>
          <p:nvSpPr>
            <p:cNvPr id="39946" name="TextBox 12"/>
            <p:cNvSpPr txBox="1">
              <a:spLocks noChangeArrowheads="1"/>
            </p:cNvSpPr>
            <p:nvPr/>
          </p:nvSpPr>
          <p:spPr bwMode="auto">
            <a:xfrm>
              <a:off x="1908175" y="6237288"/>
              <a:ext cx="1511300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/>
                <a:t>填在</a:t>
              </a:r>
              <a:r>
                <a:rPr lang="en-US" altLang="zh-CN" sz="1600" dirty="0"/>
                <a:t>(</a:t>
              </a:r>
              <a:r>
                <a:rPr lang="en-US" altLang="zh-CN" sz="1600" i="1" dirty="0" err="1"/>
                <a:t>i</a:t>
              </a:r>
              <a:r>
                <a:rPr lang="en-US" altLang="zh-CN" sz="1600" dirty="0" err="1"/>
                <a:t>,</a:t>
              </a:r>
              <a:r>
                <a:rPr lang="en-US" altLang="zh-CN" sz="1600" i="1" dirty="0" err="1"/>
                <a:t>j</a:t>
              </a:r>
              <a:r>
                <a:rPr lang="en-US" altLang="zh-CN" sz="1600" dirty="0"/>
                <a:t>) </a:t>
              </a:r>
              <a:r>
                <a:rPr lang="zh-CN" altLang="en-US" sz="1600" dirty="0"/>
                <a:t>中</a:t>
              </a:r>
              <a:endParaRPr lang="zh-CN" altLang="en-US" sz="1600" i="1" dirty="0"/>
            </a:p>
          </p:txBody>
        </p:sp>
        <p:sp>
          <p:nvSpPr>
            <p:cNvPr id="39947" name="TextBox 13"/>
            <p:cNvSpPr txBox="1">
              <a:spLocks noChangeArrowheads="1"/>
            </p:cNvSpPr>
            <p:nvPr/>
          </p:nvSpPr>
          <p:spPr bwMode="auto">
            <a:xfrm>
              <a:off x="3863975" y="6237288"/>
              <a:ext cx="1295400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k </a:t>
              </a:r>
              <a:r>
                <a:rPr lang="zh-CN" altLang="en-US" sz="1600"/>
                <a:t>在第 </a:t>
              </a:r>
              <a:r>
                <a:rPr lang="en-US" altLang="zh-CN" sz="1600" i="1"/>
                <a:t>i</a:t>
              </a:r>
              <a:r>
                <a:rPr lang="zh-CN" altLang="en-US" sz="1600"/>
                <a:t> 行</a:t>
              </a:r>
              <a:endParaRPr lang="zh-CN" altLang="en-US" sz="1600" i="1"/>
            </a:p>
          </p:txBody>
        </p:sp>
        <p:sp>
          <p:nvSpPr>
            <p:cNvPr id="39948" name="TextBox 14"/>
            <p:cNvSpPr txBox="1">
              <a:spLocks noChangeArrowheads="1"/>
            </p:cNvSpPr>
            <p:nvPr/>
          </p:nvSpPr>
          <p:spPr bwMode="auto">
            <a:xfrm>
              <a:off x="5940425" y="6205538"/>
              <a:ext cx="1295400" cy="38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/>
                <a:t>k </a:t>
              </a:r>
              <a:r>
                <a:rPr lang="zh-CN" altLang="en-US" sz="1600" dirty="0"/>
                <a:t>在第 </a:t>
              </a:r>
              <a:r>
                <a:rPr lang="en-US" altLang="zh-CN" sz="1600" i="1" dirty="0" err="1"/>
                <a:t>i</a:t>
              </a:r>
              <a:r>
                <a:rPr lang="zh-CN" altLang="en-US" sz="1600" dirty="0"/>
                <a:t> 列</a:t>
              </a:r>
              <a:endParaRPr lang="zh-CN" altLang="en-US" sz="1600" i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53203" y="1809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Cj</a:t>
            </a:r>
            <a:r>
              <a:rPr lang="en-US" altLang="zh-CN" sz="1600" b="1" dirty="0" err="1"/>
              <a:t>Ri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175022" y="16116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Nk</a:t>
            </a:r>
            <a:r>
              <a:rPr lang="en-US" altLang="zh-CN" sz="1600" b="1" dirty="0" err="1"/>
              <a:t>Ci</a:t>
            </a:r>
            <a:endParaRPr lang="zh-CN" altLang="en-US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933551" y="16116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Nk</a:t>
            </a:r>
            <a:r>
              <a:rPr lang="en-US" altLang="zh-CN" sz="1600" b="1" dirty="0" err="1"/>
              <a:t>Ri</a:t>
            </a:r>
            <a:endParaRPr lang="zh-CN" altLang="en-US" sz="16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380818" y="922268"/>
            <a:ext cx="607859" cy="1748530"/>
            <a:chOff x="1380818" y="654428"/>
            <a:chExt cx="607859" cy="1748530"/>
          </a:xfrm>
        </p:grpSpPr>
        <p:sp>
          <p:nvSpPr>
            <p:cNvPr id="4" name="文本框 3"/>
            <p:cNvSpPr txBox="1"/>
            <p:nvPr/>
          </p:nvSpPr>
          <p:spPr>
            <a:xfrm>
              <a:off x="1380818" y="65442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C1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R1#1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80818" y="84414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C1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R2#1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0818" y="103385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C1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R3#1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80818" y="1223564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C2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R1#1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80818" y="141327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C2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R2#1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80818" y="160298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C2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R3#1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80818" y="179270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C3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R1#1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80818" y="21721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C3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R3#1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80818" y="198241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6">
                      <a:lumMod val="75000"/>
                    </a:schemeClr>
                  </a:solidFill>
                </a:rPr>
                <a:t>C3</a:t>
              </a:r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R2#1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80818" y="2628296"/>
            <a:ext cx="607859" cy="1748530"/>
            <a:chOff x="1380818" y="654428"/>
            <a:chExt cx="607859" cy="1748530"/>
          </a:xfrm>
        </p:grpSpPr>
        <p:sp>
          <p:nvSpPr>
            <p:cNvPr id="69" name="文本框 68"/>
            <p:cNvSpPr txBox="1"/>
            <p:nvPr/>
          </p:nvSpPr>
          <p:spPr>
            <a:xfrm>
              <a:off x="1380818" y="65442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C1R1#2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80818" y="84414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C1R2#2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80818" y="103385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C1R3#2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380818" y="1223564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C2R1#2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380818" y="141327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C2R2#2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80818" y="160298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C2R3#2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80818" y="179270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C3R1#2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380818" y="21721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C3R3#2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380818" y="198241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C3R2#2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0818" y="4324586"/>
            <a:ext cx="607859" cy="1748530"/>
            <a:chOff x="1380818" y="654428"/>
            <a:chExt cx="607859" cy="1748530"/>
          </a:xfrm>
        </p:grpSpPr>
        <p:sp>
          <p:nvSpPr>
            <p:cNvPr id="79" name="文本框 78"/>
            <p:cNvSpPr txBox="1"/>
            <p:nvPr/>
          </p:nvSpPr>
          <p:spPr>
            <a:xfrm>
              <a:off x="1380818" y="65442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C1R1#3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380818" y="84414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C1R2#3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80818" y="103385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C1R3#3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380818" y="1223564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C2R1#3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380818" y="141327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C2R2#3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80818" y="1602988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C2R3#3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80818" y="179270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C3R1#3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380818" y="21721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C3R3#3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380818" y="198241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75000"/>
                    </a:schemeClr>
                  </a:solidFill>
                </a:rPr>
                <a:t>C3R2#3</a:t>
              </a:r>
              <a:endParaRPr lang="zh-CN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946701" y="899914"/>
            <a:ext cx="243990" cy="5184588"/>
          </a:xfrm>
          <a:prstGeom prst="roundRect">
            <a:avLst/>
          </a:prstGeom>
          <a:solidFill>
            <a:srgbClr val="CC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4235862" y="899914"/>
            <a:ext cx="243990" cy="5184588"/>
          </a:xfrm>
          <a:prstGeom prst="roundRect">
            <a:avLst/>
          </a:prstGeom>
          <a:solidFill>
            <a:srgbClr val="CC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6747804" y="899914"/>
            <a:ext cx="243990" cy="5184588"/>
          </a:xfrm>
          <a:prstGeom prst="roundRect">
            <a:avLst/>
          </a:prstGeom>
          <a:solidFill>
            <a:srgbClr val="CC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34126" y="433782"/>
            <a:ext cx="1772311" cy="546945"/>
            <a:chOff x="1934126" y="433782"/>
            <a:chExt cx="1772311" cy="546945"/>
          </a:xfrm>
        </p:grpSpPr>
        <p:sp>
          <p:nvSpPr>
            <p:cNvPr id="11" name="文本框 10"/>
            <p:cNvSpPr txBox="1"/>
            <p:nvPr/>
          </p:nvSpPr>
          <p:spPr>
            <a:xfrm rot="16200000">
              <a:off x="1791458" y="57645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C1R1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 rot="16200000">
              <a:off x="1988792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C1R2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16200000">
              <a:off x="217811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C1R3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 rot="16200000">
              <a:off x="2367430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C2R1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 rot="16200000">
              <a:off x="2556749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C2R2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 rot="16200000">
              <a:off x="2746068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C2R3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 rot="16200000">
              <a:off x="2935387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C3R1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 rot="16200000">
              <a:off x="3124706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C3R2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 rot="16200000">
              <a:off x="331402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C00000"/>
                  </a:solidFill>
                </a:rPr>
                <a:t>C3R3</a:t>
              </a:r>
              <a:endParaRPr lang="zh-CN" altLang="en-US" sz="10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3833" y="441797"/>
            <a:ext cx="1768465" cy="530916"/>
            <a:chOff x="1937973" y="441797"/>
            <a:chExt cx="1768465" cy="530916"/>
          </a:xfrm>
        </p:grpSpPr>
        <p:sp>
          <p:nvSpPr>
            <p:cNvPr id="114" name="文本框 113"/>
            <p:cNvSpPr txBox="1"/>
            <p:nvPr/>
          </p:nvSpPr>
          <p:spPr>
            <a:xfrm rot="16200000">
              <a:off x="1799473" y="580297"/>
              <a:ext cx="5309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N1C1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 rot="16200000">
              <a:off x="1988792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N1C2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 rot="16200000">
              <a:off x="217811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N1C3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 rot="16200000">
              <a:off x="236743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N2C1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 rot="16200000">
              <a:off x="2556749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N2C2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 rot="16200000">
              <a:off x="2746069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N2C3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 rot="16200000">
              <a:off x="2935388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N3C1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 rot="16200000">
              <a:off x="3124707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N3C2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 rot="16200000">
              <a:off x="3314022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70C0"/>
                  </a:solidFill>
                </a:rPr>
                <a:t>N3C3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366952" y="441797"/>
            <a:ext cx="1768465" cy="530916"/>
            <a:chOff x="1937973" y="441797"/>
            <a:chExt cx="1768465" cy="530916"/>
          </a:xfrm>
        </p:grpSpPr>
        <p:sp>
          <p:nvSpPr>
            <p:cNvPr id="134" name="文本框 133"/>
            <p:cNvSpPr txBox="1"/>
            <p:nvPr/>
          </p:nvSpPr>
          <p:spPr>
            <a:xfrm rot="16200000">
              <a:off x="1799473" y="580297"/>
              <a:ext cx="5309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N1R1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 rot="16200000">
              <a:off x="1988792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N1R2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 rot="16200000">
              <a:off x="217811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N1R3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 rot="16200000">
              <a:off x="2367431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N2R1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 rot="16200000">
              <a:off x="2556749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N2R2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 rot="16200000">
              <a:off x="2746069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N2R3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 rot="16200000">
              <a:off x="2935388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N3R1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 rot="16200000">
              <a:off x="3124707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N3R2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 rot="16200000">
              <a:off x="3314022" y="580297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7030A0"/>
                  </a:solidFill>
                </a:rPr>
                <a:t>N3R3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814622" y="530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初始为空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85546" y="1301692"/>
            <a:ext cx="14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每个约束必须被满足，且仅被满足一次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303" y="1988840"/>
            <a:ext cx="6882096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两个集合“相等”究竟是什么意思？</a:t>
            </a:r>
            <a:endParaRPr lang="en-US" altLang="zh-C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topic-1: </a:t>
            </a:r>
            <a:r>
              <a:rPr lang="zh-CN" altLang="en-US" dirty="0" smtClean="0"/>
              <a:t>自然数与集合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586" y="2294874"/>
            <a:ext cx="794993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如何利用集合来刻画</a:t>
            </a:r>
            <a:r>
              <a:rPr lang="zh-CN" altLang="en-US" sz="2400" dirty="0" smtClean="0"/>
              <a:t>自然数</a:t>
            </a:r>
            <a:endParaRPr lang="en-US" altLang="zh-CN" sz="2400" dirty="0" smtClean="0"/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列出你能找到的各种方式</a:t>
            </a:r>
            <a:endParaRPr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如何</a:t>
            </a:r>
            <a:r>
              <a:rPr lang="zh-CN" altLang="en-US" sz="2400" dirty="0" smtClean="0"/>
              <a:t>利用上述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各种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定义进一步刻画</a:t>
            </a:r>
            <a:r>
              <a:rPr lang="zh-CN" altLang="en-US" sz="2400" dirty="0"/>
              <a:t>自然数</a:t>
            </a:r>
            <a:r>
              <a:rPr lang="zh-CN" altLang="en-US" sz="2400" dirty="0" smtClean="0"/>
              <a:t>的“</a:t>
            </a:r>
            <a:r>
              <a:rPr lang="en-US" altLang="zh-CN" sz="2400" dirty="0"/>
              <a:t>+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6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en-US" altLang="zh-CN" dirty="0"/>
              <a:t>Open topic-2: </a:t>
            </a:r>
            <a:r>
              <a:rPr lang="en-US" altLang="zh-CN" dirty="0" smtClean="0"/>
              <a:t>Paradox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916832"/>
            <a:ext cx="5859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介绍和朴素集合论相关的著名悖论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Burali-Forti</a:t>
            </a:r>
            <a:r>
              <a:rPr lang="en-US" altLang="zh-CN" sz="2800" dirty="0" smtClean="0"/>
              <a:t>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Cantor's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。。。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67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problems: 6.7, 6.12, 6.14-18;</a:t>
            </a:r>
          </a:p>
          <a:p>
            <a:r>
              <a:rPr lang="en-US" altLang="zh-CN" dirty="0" smtClean="0"/>
              <a:t>problems: 7.1, 7.8-11;</a:t>
            </a:r>
          </a:p>
          <a:p>
            <a:r>
              <a:rPr lang="en-US" altLang="zh-CN" dirty="0" smtClean="0"/>
              <a:t>problems: 8.1, 8.4, 8.7, 8.8, 8.9, 8.11;</a:t>
            </a:r>
          </a:p>
          <a:p>
            <a:r>
              <a:rPr lang="en-US" altLang="zh-CN" dirty="0" smtClean="0"/>
              <a:t>problems: 9.2, 9.4, 9.12-14, 9.16</a:t>
            </a:r>
          </a:p>
          <a:p>
            <a:r>
              <a:rPr lang="en-US" altLang="zh-CN" dirty="0" smtClean="0"/>
              <a:t>project 27.3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关于集合相等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集合“完全由其包含的元素所确定”。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因此：两个集合相等，就是“两个集合所包含的元素</a:t>
            </a:r>
            <a:r>
              <a:rPr lang="zh-CN" altLang="en-US" b="1" dirty="0" smtClean="0">
                <a:solidFill>
                  <a:srgbClr val="C00000"/>
                </a:solidFill>
              </a:rPr>
              <a:t>完全一样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完全一样如何以严格的数学方式表述？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与集合包含的关系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对任意集合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且 </a:t>
            </a: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endParaRPr lang="zh-CN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基本证明方式（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62512"/>
              </a:xfrm>
            </p:spPr>
            <p:txBody>
              <a:bodyPr/>
              <a:lstStyle/>
              <a:p>
                <a:pPr algn="just"/>
                <a:r>
                  <a:rPr lang="zh-CN" altLang="en-US" b="1" dirty="0" smtClean="0">
                    <a:ea typeface="黑体" panose="02010609060101010101" pitchFamily="49" charset="-122"/>
                  </a:rPr>
                  <a:t>直接使用集合包含或相等定义</a:t>
                </a:r>
                <a:endParaRPr lang="zh-CN" altLang="en-US" b="1" dirty="0" smtClean="0">
                  <a:cs typeface="Arial" panose="020B0604020202020204" pitchFamily="34" charset="0"/>
                </a:endParaRPr>
              </a:p>
              <a:p>
                <a:pPr lvl="1" algn="just"/>
                <a:r>
                  <a:rPr lang="zh-CN" altLang="en-US" dirty="0" smtClean="0">
                    <a:latin typeface="Times New Roman" panose="02020603050405020304" pitchFamily="18" charset="0"/>
                  </a:rPr>
                  <a:t>例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 algn="just"/>
                <a:r>
                  <a:rPr lang="zh-CN" altLang="en-US" dirty="0" smtClean="0">
                    <a:latin typeface="Times New Roman" panose="02020603050405020304" pitchFamily="18" charset="0"/>
                  </a:rPr>
                  <a:t>例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62512"/>
              </a:xfrm>
              <a:blipFill rotWithShape="0">
                <a:blip r:embed="rId3"/>
                <a:stretch>
                  <a:fillRect l="-593" t="-2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63613" y="29718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例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，待证结论： </a:t>
            </a:r>
            <a:r>
              <a:rPr kumimoji="1" lang="en-US" altLang="zh-CN" sz="2000"/>
              <a:t>A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000"/>
              <a:t>B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73138" y="3324225"/>
            <a:ext cx="349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即：对任何</a:t>
            </a:r>
            <a:r>
              <a:rPr kumimoji="1" lang="en-US" altLang="zh-CN" sz="2000">
                <a:latin typeface="Times New Roman" panose="02020603050405020304" pitchFamily="18" charset="0"/>
              </a:rPr>
              <a:t>x, x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A  xB</a:t>
            </a:r>
            <a:endParaRPr kumimoji="1" lang="en-US" altLang="zh-CN" sz="2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16013" y="3810000"/>
            <a:ext cx="3495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因此：证明过程如下：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000"/>
              <a:t>    </a:t>
            </a:r>
            <a:r>
              <a:rPr kumimoji="1" lang="zh-CN" altLang="en-US" sz="2000">
                <a:solidFill>
                  <a:srgbClr val="996600"/>
                </a:solidFill>
              </a:rPr>
              <a:t>对任何</a:t>
            </a: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solidFill>
                  <a:srgbClr val="996600"/>
                </a:solidFill>
              </a:rPr>
              <a:t>, </a:t>
            </a:r>
            <a:r>
              <a:rPr kumimoji="1" lang="zh-CN" altLang="en-US" sz="2000">
                <a:solidFill>
                  <a:srgbClr val="996600"/>
                </a:solidFill>
              </a:rPr>
              <a:t>假设</a:t>
            </a: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A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填入适当内容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x B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zh-CN" altLang="en-US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因此： </a:t>
            </a:r>
            <a:r>
              <a:rPr kumimoji="1" lang="en-US" altLang="zh-CN" sz="2000">
                <a:solidFill>
                  <a:srgbClr val="996600"/>
                </a:solidFill>
              </a:rPr>
              <a:t>A</a:t>
            </a:r>
            <a:r>
              <a:rPr kumimoji="1" lang="en-US" altLang="zh-CN" sz="200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000">
                <a:solidFill>
                  <a:srgbClr val="996600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4621213" y="2971800"/>
                <a:ext cx="3767211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dirty="0" smtClean="0">
                    <a:latin typeface="Times New Roman" panose="02020603050405020304" pitchFamily="18" charset="0"/>
                  </a:rPr>
                  <a:t>因此：证明过程如下：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kumimoji="1" lang="zh-CN" altLang="en-US" sz="2000" dirty="0"/>
                  <a:t>    </a:t>
                </a:r>
                <a:r>
                  <a:rPr kumimoji="1" lang="zh-CN" altLang="en-US" sz="2000" dirty="0">
                    <a:solidFill>
                      <a:srgbClr val="996600"/>
                    </a:solidFill>
                  </a:rPr>
                  <a:t>对任何</a:t>
                </a:r>
                <a:r>
                  <a:rPr kumimoji="1" lang="en-US" altLang="zh-CN" sz="2000" dirty="0">
                    <a:solidFill>
                      <a:srgbClr val="9966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dirty="0">
                    <a:solidFill>
                      <a:srgbClr val="996600"/>
                    </a:solidFill>
                  </a:rPr>
                  <a:t>, </a:t>
                </a:r>
                <a:r>
                  <a:rPr kumimoji="1" lang="zh-CN" altLang="en-US" sz="2000" dirty="0">
                    <a:solidFill>
                      <a:srgbClr val="996600"/>
                    </a:solidFill>
                  </a:rPr>
                  <a:t>假设</a:t>
                </a:r>
                <a:r>
                  <a:rPr kumimoji="1" lang="en-US" altLang="zh-CN" sz="2000" dirty="0" err="1">
                    <a:solidFill>
                      <a:srgbClr val="9966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dirty="0" err="1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A</a:t>
                </a:r>
                <a:endParaRPr kumimoji="1" lang="en-US" altLang="zh-CN" sz="2000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由集合并定义：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1"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由已知条件：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1"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x B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kumimoji="1" lang="zh-CN" altLang="en-US" sz="2000" dirty="0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因此： </a:t>
                </a:r>
                <a:r>
                  <a:rPr kumimoji="1" lang="en-US" altLang="zh-CN" sz="2000" dirty="0">
                    <a:solidFill>
                      <a:srgbClr val="996600"/>
                    </a:solidFill>
                  </a:rPr>
                  <a:t>A</a:t>
                </a:r>
                <a:r>
                  <a:rPr kumimoji="1" lang="en-US" altLang="zh-CN" sz="2000" dirty="0">
                    <a:solidFill>
                      <a:srgbClr val="9966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kumimoji="1" lang="en-US" altLang="zh-CN" sz="2000" dirty="0">
                    <a:solidFill>
                      <a:srgbClr val="996600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1332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1213" y="2971800"/>
                <a:ext cx="3767211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618" t="-2174" b="-40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AutoShape 9"/>
          <p:cNvSpPr>
            <a:spLocks noChangeArrowheads="1"/>
          </p:cNvSpPr>
          <p:nvPr/>
        </p:nvSpPr>
        <p:spPr bwMode="auto">
          <a:xfrm rot="9351733">
            <a:off x="3749675" y="4105275"/>
            <a:ext cx="1447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  <p:bldP spid="133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基本证明方式（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350963"/>
                <a:ext cx="7696200" cy="4114800"/>
              </a:xfrm>
            </p:spPr>
            <p:txBody>
              <a:bodyPr/>
              <a:lstStyle/>
              <a:p>
                <a:pPr algn="just"/>
                <a:r>
                  <a:rPr lang="zh-CN" altLang="en-US" sz="2600" b="1" dirty="0" smtClean="0">
                    <a:ea typeface="黑体" panose="02010609060101010101" pitchFamily="49" charset="-122"/>
                  </a:rPr>
                  <a:t>利用运算定义作逻辑等值式推演</a:t>
                </a:r>
              </a:p>
              <a:p>
                <a:pPr lvl="1" algn="just"/>
                <a:r>
                  <a:rPr lang="zh-CN" altLang="en-US" sz="2200" b="1" dirty="0" smtClean="0">
                    <a:latin typeface="Times New Roman" panose="020206030504050203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∩ (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b="1" dirty="0" smtClean="0"/>
              </a:p>
              <a:p>
                <a:pPr lvl="1" algn="just">
                  <a:buFont typeface="Wingdings" panose="05000000000000000000" pitchFamily="2" charset="2"/>
                  <a:buNone/>
                </a:pPr>
                <a:r>
                  <a:rPr lang="en-US" altLang="zh-CN" sz="2200" dirty="0" smtClean="0"/>
                  <a:t>A-(B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C)={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x|xA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, but 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xB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C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}</a:t>
                </a:r>
              </a:p>
              <a:p>
                <a:pPr lvl="1" algn="just"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sym typeface="Symbol" panose="05050102010706020507" pitchFamily="18" charset="2"/>
                  </a:rPr>
                  <a:t>            ={x| 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xA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, but (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xB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 and 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xC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)}</a:t>
                </a:r>
              </a:p>
              <a:p>
                <a:pPr lvl="1" algn="just"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sym typeface="Symbol" panose="05050102010706020507" pitchFamily="18" charset="2"/>
                  </a:rPr>
                  <a:t>            ={x|(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xA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, but 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xB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) and (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xA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, but </a:t>
                </a:r>
                <a:r>
                  <a:rPr lang="en-US" altLang="zh-CN" sz="2200" dirty="0" err="1" smtClean="0">
                    <a:sym typeface="Symbol" panose="05050102010706020507" pitchFamily="18" charset="2"/>
                  </a:rPr>
                  <a:t>xC</a:t>
                </a:r>
                <a:r>
                  <a:rPr lang="en-US" altLang="zh-CN" sz="2200" dirty="0" smtClean="0">
                    <a:sym typeface="Symbol" panose="05050102010706020507" pitchFamily="18" charset="2"/>
                  </a:rPr>
                  <a:t>)}</a:t>
                </a:r>
              </a:p>
              <a:p>
                <a:pPr lvl="1" algn="just"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sym typeface="Symbol" panose="05050102010706020507" pitchFamily="18" charset="2"/>
                  </a:rPr>
                  <a:t>                = </a:t>
                </a:r>
                <a:r>
                  <a:rPr lang="en-US" altLang="zh-CN" sz="2200" dirty="0" smtClean="0"/>
                  <a:t>(A-B)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2200" dirty="0" smtClean="0"/>
                  <a:t> (A-C)</a:t>
                </a:r>
              </a:p>
              <a:p>
                <a:pPr lvl="1" algn="just"/>
                <a:endParaRPr lang="en-US" altLang="zh-CN" sz="2200" b="1" dirty="0" smtClean="0"/>
              </a:p>
              <a:p>
                <a:pPr algn="just"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350963"/>
                <a:ext cx="7696200" cy="4114800"/>
              </a:xfrm>
              <a:blipFill rotWithShape="0">
                <a:blip r:embed="rId3"/>
                <a:stretch>
                  <a:fillRect l="-317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525" y="4149725"/>
            <a:ext cx="7086600" cy="19145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另一种等价的描述方式：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-(BC)  (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(x(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BC)) 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kumimoji="1" lang="en-US" altLang="zh-CN" sz="2000" dirty="0">
              <a:solidFill>
                <a:srgbClr val="99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 (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(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</a:t>
            </a:r>
            <a:r>
              <a:rPr kumimoji="1" lang="en-US" altLang="zh-CN" sz="2000" dirty="0" err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                        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(x(A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B))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⋀ (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x(A-C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))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 x((A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B)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 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(A-C</a:t>
            </a:r>
            <a:r>
              <a:rPr kumimoji="1"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基本证明方式（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423988"/>
            <a:ext cx="8001000" cy="3733800"/>
          </a:xfrm>
        </p:spPr>
        <p:txBody>
          <a:bodyPr/>
          <a:lstStyle/>
          <a:p>
            <a:pPr algn="just"/>
            <a:r>
              <a:rPr lang="zh-CN" altLang="en-US" b="1" dirty="0" smtClean="0">
                <a:ea typeface="黑体" panose="02010609060101010101" pitchFamily="49" charset="-122"/>
              </a:rPr>
              <a:t>利用已知恒等式或等式作集合代数推演</a:t>
            </a:r>
          </a:p>
          <a:p>
            <a:pPr lvl="1" algn="just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0" y="2538413"/>
            <a:ext cx="3611242" cy="2786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542" y="2538412"/>
            <a:ext cx="4902217" cy="2978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基本证明方式（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423988"/>
            <a:ext cx="8001000" cy="3733800"/>
          </a:xfrm>
        </p:spPr>
        <p:txBody>
          <a:bodyPr/>
          <a:lstStyle/>
          <a:p>
            <a:pPr algn="just"/>
            <a:r>
              <a:rPr lang="zh-CN" altLang="en-US" b="1" dirty="0" smtClean="0">
                <a:ea typeface="黑体" panose="02010609060101010101" pitchFamily="49" charset="-122"/>
              </a:rPr>
              <a:t>利用已知恒等式或等式作集合代数推演</a:t>
            </a:r>
          </a:p>
          <a:p>
            <a:pPr lvl="1" algn="just"/>
            <a:r>
              <a:rPr lang="zh-CN" altLang="en-US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/>
              <a:t>B=A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 smtClean="0"/>
              <a:t> A-B=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zh-CN" b="1" dirty="0" smtClean="0"/>
          </a:p>
          <a:p>
            <a:pPr lvl="1" algn="just"/>
            <a:r>
              <a:rPr lang="zh-CN" altLang="en-US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smtClean="0"/>
              <a:t>(A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/>
              <a:t>B) = A</a:t>
            </a:r>
          </a:p>
          <a:p>
            <a:pPr lvl="1" algn="just"/>
            <a:r>
              <a:rPr lang="zh-CN" altLang="en-US" b="1" dirty="0" smtClean="0">
                <a:latin typeface="Times New Roman" panose="02020603050405020304" pitchFamily="18" charset="0"/>
              </a:rPr>
              <a:t>例：已知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 smtClean="0"/>
              <a:t>B=A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 smtClean="0"/>
              <a:t>C,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b="1" dirty="0" smtClean="0"/>
              <a:t>B=C</a:t>
            </a:r>
          </a:p>
          <a:p>
            <a:pPr lvl="1" algn="just"/>
            <a:r>
              <a:rPr lang="zh-CN" altLang="en-US" b="1" dirty="0" smtClean="0">
                <a:latin typeface="Times New Roman" panose="02020603050405020304" pitchFamily="18" charset="0"/>
              </a:rPr>
              <a:t>一个比较复杂的代入的例子：</a:t>
            </a:r>
          </a:p>
          <a:p>
            <a:pPr lvl="2" algn="just"/>
            <a:r>
              <a:rPr lang="zh-CN" altLang="en-US" b="1" dirty="0" smtClean="0">
                <a:latin typeface="Times New Roman" panose="02020603050405020304" pitchFamily="18" charset="0"/>
              </a:rPr>
              <a:t>利用</a:t>
            </a:r>
            <a:r>
              <a:rPr lang="en-US" altLang="zh-CN" b="1" dirty="0" smtClean="0"/>
              <a:t>A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/>
              <a:t>B=A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 smtClean="0"/>
              <a:t> 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 smtClean="0"/>
              <a:t>B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证明：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zh-CN" b="1" dirty="0" smtClean="0"/>
              <a:t>((A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smtClean="0"/>
              <a:t>B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smtClean="0"/>
              <a:t>C)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/>
              <a:t> (A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smtClean="0"/>
              <a:t>B))-((A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smtClean="0"/>
              <a:t>(B-C))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/>
              <a:t>A)=B-A</a:t>
            </a:r>
          </a:p>
          <a:p>
            <a:pPr lvl="1" algn="just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724400" y="685800"/>
            <a:ext cx="4038600" cy="2266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B=AA-B=: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A-B = 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B 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= (AB)(AA)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= A(BA)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= A(AB) = AA = 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19600" y="1219200"/>
            <a:ext cx="4114800" cy="13906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A-B=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AB=A: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B=(AB)(AB)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=A(BB)=AE=A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42988" y="5157788"/>
            <a:ext cx="6705600" cy="95250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3366FF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C)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1" lang="en-US" altLang="zh-CN" sz="2400">
                <a:latin typeface="Times New Roman" panose="02020603050405020304" pitchFamily="18" charset="0"/>
              </a:rPr>
              <a:t> (A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B)= (A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B)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(B-C))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1" lang="en-US" altLang="zh-CN" sz="2400">
                <a:latin typeface="Times New Roman" panose="02020603050405020304" pitchFamily="18" charset="0"/>
              </a:rPr>
              <a:t>A)=A, so </a:t>
            </a:r>
            <a:r>
              <a:rPr kumimoji="1" lang="zh-CN" altLang="en-US" sz="2400">
                <a:latin typeface="Times New Roman" panose="02020603050405020304" pitchFamily="18" charset="0"/>
              </a:rPr>
              <a:t>原式左边</a:t>
            </a:r>
            <a:r>
              <a:rPr kumimoji="1" lang="en-US" altLang="zh-CN" sz="2400">
                <a:latin typeface="Times New Roman" panose="02020603050405020304" pitchFamily="18" charset="0"/>
              </a:rPr>
              <a:t>=(A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latin typeface="Times New Roman" panose="02020603050405020304" pitchFamily="18" charset="0"/>
              </a:rPr>
              <a:t>B)-A=B-A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257800" y="1981200"/>
            <a:ext cx="3657600" cy="952500"/>
          </a:xfrm>
          <a:prstGeom prst="rect">
            <a:avLst/>
          </a:prstGeom>
          <a:solidFill>
            <a:srgbClr val="FFCC99"/>
          </a:solidFill>
          <a:ln w="57150" cmpd="thinThick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(AB)=(AE) (AB)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= A(EB) = AE = 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629400" y="1800225"/>
            <a:ext cx="2133600" cy="226695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B=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B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=(A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A)B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=A(AB)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=A(AC)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=C</a:t>
            </a:r>
          </a:p>
        </p:txBody>
      </p:sp>
    </p:spTree>
    <p:extLst>
      <p:ext uri="{BB962C8B-B14F-4D97-AF65-F5344CB8AC3E}">
        <p14:creationId xmlns:p14="http://schemas.microsoft.com/office/powerpoint/2010/main" val="29920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5" grpId="0" animBg="1" autoUpdateAnimBg="0"/>
      <p:bldP spid="15366" grpId="0" animBg="1" autoUpdateAnimBg="0"/>
      <p:bldP spid="15368" grpId="0" animBg="1" autoUpdateAnimBg="0"/>
      <p:bldP spid="1536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基本证明方式（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81125"/>
                <a:ext cx="8001000" cy="4568825"/>
              </a:xfrm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zh-CN" altLang="en-US" b="1" dirty="0" smtClean="0">
                    <a:ea typeface="黑体" panose="02010609060101010101" pitchFamily="49" charset="-122"/>
                  </a:rPr>
                  <a:t>循环证明一系列逻辑等值式</a:t>
                </a:r>
                <a:endParaRPr lang="en-US" altLang="zh-CN" b="1" dirty="0" smtClean="0">
                  <a:ea typeface="黑体" panose="02010609060101010101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endParaRPr lang="zh-CN" altLang="en-US" b="1" dirty="0" smtClean="0"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lvl="1" algn="just">
                  <a:lnSpc>
                    <a:spcPct val="90000"/>
                  </a:lnSpc>
                </a:pP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</a:rPr>
                  <a:t>对于上述等价命题序列，我们只需要证明：</a:t>
                </a:r>
              </a:p>
              <a:p>
                <a:pPr lvl="1"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</a:rPr>
                  <a:t>        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(1) </a:t>
                </a:r>
                <a:r>
                  <a:rPr lang="en-US" altLang="zh-CN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 (2)  (3)  (4)  (1)</a:t>
                </a: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</a:rPr>
                  <a:t>在以上例子的基础上，只要再证明：</a:t>
                </a:r>
              </a:p>
              <a:p>
                <a:pPr lvl="2"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=∅⇒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。</a:t>
                </a:r>
              </a:p>
              <a:p>
                <a:pPr lvl="2" algn="just">
                  <a:lnSpc>
                    <a:spcPct val="9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∩~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 smtClean="0"/>
              </a:p>
              <a:p>
                <a:pPr algn="just">
                  <a:lnSpc>
                    <a:spcPct val="9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9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81125"/>
                <a:ext cx="8001000" cy="4568825"/>
              </a:xfrm>
              <a:blipFill rotWithShape="0">
                <a:blip r:embed="rId3"/>
                <a:stretch>
                  <a:fillRect l="-686" t="-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77988" y="27289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77431" y="27289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240328" y="27289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76256" y="27289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4172</TotalTime>
  <Pages>0</Pages>
  <Words>1865</Words>
  <Characters>0</Characters>
  <Application>Microsoft Office PowerPoint</Application>
  <DocSecurity>0</DocSecurity>
  <PresentationFormat>全屏显示(4:3)</PresentationFormat>
  <Lines>0</Lines>
  <Paragraphs>310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 Unicode MS</vt:lpstr>
      <vt:lpstr>黑体</vt:lpstr>
      <vt:lpstr>华文行楷</vt:lpstr>
      <vt:lpstr>华文新魏</vt:lpstr>
      <vt:lpstr>楷体</vt:lpstr>
      <vt:lpstr>宋体</vt:lpstr>
      <vt:lpstr>Arial</vt:lpstr>
      <vt:lpstr>Cambria Math</vt:lpstr>
      <vt:lpstr>Garamond</vt:lpstr>
      <vt:lpstr>Symbol</vt:lpstr>
      <vt:lpstr>Tahoma</vt:lpstr>
      <vt:lpstr>Times New Roman</vt:lpstr>
      <vt:lpstr>Wingdings</vt:lpstr>
      <vt:lpstr>default</vt:lpstr>
      <vt:lpstr>BMP 图象</vt:lpstr>
      <vt:lpstr>公式</vt:lpstr>
      <vt:lpstr>Equation</vt:lpstr>
      <vt:lpstr>计算机问题求解 – 论题1-8     -  集合及其运算</vt:lpstr>
      <vt:lpstr>问题1：什么是集合？</vt:lpstr>
      <vt:lpstr>PowerPoint 演示文稿</vt:lpstr>
      <vt:lpstr>关于集合相等</vt:lpstr>
      <vt:lpstr>基本证明方式（1）</vt:lpstr>
      <vt:lpstr>基本证明方式（2）</vt:lpstr>
      <vt:lpstr>基本证明方式（3）</vt:lpstr>
      <vt:lpstr>基本证明方式（3）</vt:lpstr>
      <vt:lpstr>基本证明方式（4）</vt:lpstr>
      <vt:lpstr>PowerPoint 演示文稿</vt:lpstr>
      <vt:lpstr>文氏图与数学证明</vt:lpstr>
      <vt:lpstr>证明从图形得到的猜想</vt:lpstr>
      <vt:lpstr>集合定律</vt:lpstr>
      <vt:lpstr>PowerPoint 演示文稿</vt:lpstr>
      <vt:lpstr>PowerPoint 演示文稿</vt:lpstr>
      <vt:lpstr>一个例子</vt:lpstr>
      <vt:lpstr>一个著名的“难”问题 – 背包问题</vt:lpstr>
      <vt:lpstr>另一个关于子集的问题：精确覆盖问题</vt:lpstr>
      <vt:lpstr>精确覆盖问题的矩阵表示</vt:lpstr>
      <vt:lpstr>Knuth’s X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精确覆盖问题与“数独”</vt:lpstr>
      <vt:lpstr>矩阵的构建</vt:lpstr>
      <vt:lpstr>PowerPoint 演示文稿</vt:lpstr>
      <vt:lpstr>Open topic-1: 自然数与集合</vt:lpstr>
      <vt:lpstr>Open topic-2: Paradox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jun ma</cp:lastModifiedBy>
  <cp:revision>155</cp:revision>
  <cp:lastPrinted>1601-01-01T00:00:00Z</cp:lastPrinted>
  <dcterms:created xsi:type="dcterms:W3CDTF">2010-10-07T02:50:25Z</dcterms:created>
  <dcterms:modified xsi:type="dcterms:W3CDTF">2017-11-23T02:42:16Z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