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D63CF-2F41-4CB2-A158-FACD614B2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F33A1-4491-49D3-BFF7-5C618887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14B39-606F-4B31-9B50-975F0797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8681B-A1F1-4F20-ADC7-502CE1F9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5F2D8-CD35-41FE-8C8D-0F3E24D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3BCDC-AF43-44E0-B376-42CB4FB9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41CCF-E0E3-467E-A637-46AFA5C56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0D853-2C73-4C21-952C-4048395E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491A6-4074-40C6-AA53-7510C83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0FDE0-CDB6-4746-9E32-46D39AD5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2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A01003-0F0F-4627-9FFD-21ED5B1AD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541F3-16D2-4084-9EC1-FB9517535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A46A3-1C40-4E0E-878E-38FC917D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C8196-7DD7-40BF-8BB4-E99176C7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367A8-EC41-43E6-A42A-BBE74BAA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0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3D7DE-14DE-4303-9910-F8385E57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01444-0765-4B71-AB80-1888313C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8B355-0F6A-4342-81DA-D162DB96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E8125-7BFD-428D-A278-16C2FFE6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BADC5-D806-4EFB-8895-93E18556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1A38-0287-4274-8B72-F2DD28D9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476E7-E4DC-4ABF-BCB3-3A1A36B8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E9704-E7CE-4977-964E-6A6DA06E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15DB9-F3F3-43F0-933C-386E6D6B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BB063-34E6-4F44-821F-2BBEAE6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8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192D6-4035-4339-9969-06594A9C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988F9-4058-46FD-B9A4-6E898598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F90FD-ECD7-49E9-A85A-C3B071B8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4EDB8-9D3B-40E2-8894-AB56F7FA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662CB-2AF3-4A6C-AB53-E6700CE4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AFB5B-5B35-42A4-B754-DE22CFD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2FD88-EB06-414A-9133-4426B903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C98CD-2B09-4A9A-BA69-266CA150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84EBE5-6AB0-4903-B5A7-02D2B75AB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385954-604F-4EFC-9816-870AF63A8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C0337C-E09B-49BF-A356-9C662649E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465EEC-DF59-463E-B324-62D53F1C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A0F78-B78A-4BB3-B06E-13C13FD2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B28AF9-59C9-4570-9EA0-D2F36816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3E064-877F-4C99-8DD0-C40DAAD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D1CE9-3C0A-45C2-B551-CC6EFD32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5F8889-DD27-4E41-AC92-73293AC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E2222-CCA3-4069-85B6-D58E0646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7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2B72A3-9CA9-4633-8AB6-7156D0F9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60F4AE-228E-449A-A48B-1BA2FE7D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856CD-B436-4CB6-8EDB-289EB0DE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65E5A-1553-4233-811B-A55E29BC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B2813-5F2B-4F67-A991-904E7207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A403BC-0F2B-4BF7-85D2-28DC834E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F63E5-9872-4F04-AA7E-BB79F0C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EA6D2-453C-4FD7-AAD9-507715FD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B09BE-D206-4CED-9653-612651E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2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3619E-B66C-4D43-9E93-C3225FC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D75179-1F99-4AC5-8517-951A01BC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A97C67-757B-4D08-91C0-BCD8F014B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E2B24-49F1-4675-B3C6-AA54D52F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76783-8456-4600-B14F-3F2276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7EE4E-3D65-4051-9DFC-D5102BB6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9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3ECC3-4EDC-47FC-8C00-42465518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82695-BC8C-4D53-B9D5-007C1CAB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F3863-0779-45DB-924E-4AA42F0E3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0CA9-6F70-412E-8B41-DE52EF279F0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3968A-33DC-4767-9AF8-59D6B861C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2B17A-B2CF-49B8-8861-3A9985C39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AE5D-2032-4866-8F18-AADA0398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F54663-CF07-4493-9C2E-97BA184BA039}"/>
              </a:ext>
            </a:extLst>
          </p:cNvPr>
          <p:cNvSpPr/>
          <p:nvPr/>
        </p:nvSpPr>
        <p:spPr>
          <a:xfrm>
            <a:off x="2480266" y="2413337"/>
            <a:ext cx="72314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/>
              <a:t>Partition refinement</a:t>
            </a:r>
            <a:endParaRPr lang="zh-CN" altLang="en-US" sz="6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C292D4-2F8F-4F64-8C15-54E676C95189}"/>
              </a:ext>
            </a:extLst>
          </p:cNvPr>
          <p:cNvSpPr txBox="1"/>
          <p:nvPr/>
        </p:nvSpPr>
        <p:spPr>
          <a:xfrm>
            <a:off x="10112585" y="648866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2018.10.15 </a:t>
            </a:r>
            <a:r>
              <a:rPr lang="zh-CN" altLang="en-US" dirty="0"/>
              <a:t>马常风 </a:t>
            </a:r>
          </a:p>
        </p:txBody>
      </p:sp>
    </p:spTree>
    <p:extLst>
      <p:ext uri="{BB962C8B-B14F-4D97-AF65-F5344CB8AC3E}">
        <p14:creationId xmlns:p14="http://schemas.microsoft.com/office/powerpoint/2010/main" val="265030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DFA</a:t>
            </a:r>
            <a:r>
              <a:rPr lang="zh-CN" altLang="en-US" b="1" dirty="0"/>
              <a:t>最小化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42213E-AA7E-4F8D-8FEA-DA8A44A759AB}"/>
              </a:ext>
            </a:extLst>
          </p:cNvPr>
          <p:cNvSpPr txBox="1"/>
          <p:nvPr/>
        </p:nvSpPr>
        <p:spPr>
          <a:xfrm>
            <a:off x="477794" y="128587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类似于数电中状态机的化简。</a:t>
            </a:r>
          </a:p>
        </p:txBody>
      </p:sp>
    </p:spTree>
    <p:extLst>
      <p:ext uri="{BB962C8B-B14F-4D97-AF65-F5344CB8AC3E}">
        <p14:creationId xmlns:p14="http://schemas.microsoft.com/office/powerpoint/2010/main" val="244957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DFA</a:t>
            </a:r>
            <a:r>
              <a:rPr lang="zh-CN" altLang="en-US" b="1" dirty="0"/>
              <a:t>最小化算法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B5EC98-F0D0-455B-92DC-2EDE35FC32C4}"/>
                  </a:ext>
                </a:extLst>
              </p:cNvPr>
              <p:cNvSpPr txBox="1"/>
              <p:nvPr/>
            </p:nvSpPr>
            <p:spPr>
              <a:xfrm>
                <a:off x="477794" y="1352550"/>
                <a:ext cx="10972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时：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2.1</a:t>
                </a:r>
                <a:r>
                  <a:rPr lang="zh-CN" altLang="en-US" dirty="0"/>
                  <a:t>）从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中取出一个集合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</a:t>
                </a:r>
                <a:r>
                  <a:rPr lang="zh-CN" altLang="en-US" dirty="0"/>
                  <a:t>）遍历符号表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2.2.1</a:t>
                </a:r>
                <a:r>
                  <a:rPr lang="zh-CN" altLang="en-US" dirty="0"/>
                  <a:t>）令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2.2.2</a:t>
                </a:r>
                <a:r>
                  <a:rPr lang="zh-CN" altLang="en-US" dirty="0"/>
                  <a:t>）遍历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中的集合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2.2.2.1</a:t>
                </a:r>
                <a:r>
                  <a:rPr lang="zh-CN" altLang="en-US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并且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2.2.2.1.1</a:t>
                </a:r>
                <a:r>
                  <a:rPr lang="zh-CN" altLang="en-US" dirty="0"/>
                  <a:t>）将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删除并加入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		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2.2.2.1.2</a:t>
                </a:r>
                <a:r>
                  <a:rPr lang="zh-CN" altLang="en-US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			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2.2.2.1.2.1</a:t>
                </a:r>
                <a:r>
                  <a:rPr lang="zh-CN" altLang="en-US" dirty="0"/>
                  <a:t>）将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删除并加入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		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2.2.2.1.3</a:t>
                </a:r>
                <a:r>
                  <a:rPr lang="zh-CN" altLang="en-US" dirty="0"/>
                  <a:t>）否则，将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中较小的集合加入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B5EC98-F0D0-455B-92DC-2EDE35FC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" y="1352550"/>
                <a:ext cx="10972800" cy="3139321"/>
              </a:xfrm>
              <a:prstGeom prst="rect">
                <a:avLst/>
              </a:prstGeom>
              <a:blipFill>
                <a:blip r:embed="rId2"/>
                <a:stretch>
                  <a:fillRect l="-444" t="-1165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4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例子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1223AB-9C79-472A-96F8-4B9D441E02BF}"/>
              </a:ext>
            </a:extLst>
          </p:cNvPr>
          <p:cNvSpPr/>
          <p:nvPr/>
        </p:nvSpPr>
        <p:spPr>
          <a:xfrm>
            <a:off x="2305062" y="3737467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FF3717-8A4A-42A1-B3A9-BAEDDC58AA7A}"/>
              </a:ext>
            </a:extLst>
          </p:cNvPr>
          <p:cNvSpPr/>
          <p:nvPr/>
        </p:nvSpPr>
        <p:spPr>
          <a:xfrm>
            <a:off x="4063062" y="5516661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507954D-9F7D-4D99-A1EA-446063DBC221}"/>
              </a:ext>
            </a:extLst>
          </p:cNvPr>
          <p:cNvSpPr/>
          <p:nvPr/>
        </p:nvSpPr>
        <p:spPr>
          <a:xfrm>
            <a:off x="3595062" y="2422928"/>
            <a:ext cx="468000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86E43A-F215-42DE-8B75-CB375F3F37E3}"/>
              </a:ext>
            </a:extLst>
          </p:cNvPr>
          <p:cNvSpPr/>
          <p:nvPr/>
        </p:nvSpPr>
        <p:spPr>
          <a:xfrm>
            <a:off x="7037700" y="5383311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8585D6-19C0-48B7-BA23-3B9930867BE6}"/>
              </a:ext>
            </a:extLst>
          </p:cNvPr>
          <p:cNvSpPr/>
          <p:nvPr/>
        </p:nvSpPr>
        <p:spPr>
          <a:xfrm>
            <a:off x="8486774" y="3405200"/>
            <a:ext cx="468000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147A38B-094B-48DD-82F0-7097FCF3468A}"/>
              </a:ext>
            </a:extLst>
          </p:cNvPr>
          <p:cNvSpPr/>
          <p:nvPr/>
        </p:nvSpPr>
        <p:spPr>
          <a:xfrm>
            <a:off x="5474349" y="3761667"/>
            <a:ext cx="491151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F7AE33C-5E38-44CB-A01D-5E72D11C4555}"/>
              </a:ext>
            </a:extLst>
          </p:cNvPr>
          <p:cNvSpPr/>
          <p:nvPr/>
        </p:nvSpPr>
        <p:spPr>
          <a:xfrm>
            <a:off x="6194100" y="1487816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65DC1CDF-1EC7-4E7F-88F7-38606283DBBC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2526793" y="2669198"/>
            <a:ext cx="1080539" cy="1056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B5FA9C68-4E3B-484F-82A9-00EF33DE7AD8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rot="5400000">
            <a:off x="2692256" y="2834660"/>
            <a:ext cx="983613" cy="959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48D4927-008A-4993-913A-1B5720E2C1AB}"/>
              </a:ext>
            </a:extLst>
          </p:cNvPr>
          <p:cNvCxnSpPr>
            <a:stCxn id="13" idx="0"/>
            <a:endCxn id="13" idx="6"/>
          </p:cNvCxnSpPr>
          <p:nvPr/>
        </p:nvCxnSpPr>
        <p:spPr>
          <a:xfrm rot="16200000" flipH="1">
            <a:off x="6428100" y="1487816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EBBD633-778A-45AA-A95E-A9AB9B865C86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2528465" y="4216064"/>
            <a:ext cx="1545194" cy="1524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73614E7-A2E7-497C-AF0B-34B492D73002}"/>
              </a:ext>
            </a:extLst>
          </p:cNvPr>
          <p:cNvSpPr txBox="1"/>
          <p:nvPr/>
        </p:nvSpPr>
        <p:spPr>
          <a:xfrm>
            <a:off x="2483199" y="2822389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7EC382-75D5-4EBE-81B9-1FD63BF1EBEF}"/>
              </a:ext>
            </a:extLst>
          </p:cNvPr>
          <p:cNvSpPr txBox="1"/>
          <p:nvPr/>
        </p:nvSpPr>
        <p:spPr>
          <a:xfrm>
            <a:off x="2731305" y="51986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90A0F3C-B0F3-4CC4-9EAC-E86A36C73A80}"/>
              </a:ext>
            </a:extLst>
          </p:cNvPr>
          <p:cNvCxnSpPr>
            <a:stCxn id="9" idx="6"/>
            <a:endCxn id="10" idx="4"/>
          </p:cNvCxnSpPr>
          <p:nvPr/>
        </p:nvCxnSpPr>
        <p:spPr>
          <a:xfrm flipV="1">
            <a:off x="7505700" y="3873200"/>
            <a:ext cx="1215074" cy="1744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DD5362C-0D45-4ADA-A0C4-F479EE51F76F}"/>
              </a:ext>
            </a:extLst>
          </p:cNvPr>
          <p:cNvSpPr txBox="1"/>
          <p:nvPr/>
        </p:nvSpPr>
        <p:spPr>
          <a:xfrm>
            <a:off x="8387653" y="4748017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A6938245-6D3C-4291-B524-B17D7B4F58C2}"/>
              </a:ext>
            </a:extLst>
          </p:cNvPr>
          <p:cNvCxnSpPr>
            <a:stCxn id="9" idx="3"/>
            <a:endCxn id="6" idx="5"/>
          </p:cNvCxnSpPr>
          <p:nvPr/>
        </p:nvCxnSpPr>
        <p:spPr>
          <a:xfrm rot="5400000">
            <a:off x="5717706" y="4527593"/>
            <a:ext cx="133350" cy="2643712"/>
          </a:xfrm>
          <a:prstGeom prst="curvedConnector3">
            <a:avLst>
              <a:gd name="adj1" fmla="val 3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071C314-6F71-4138-9C35-50E32E71D199}"/>
              </a:ext>
            </a:extLst>
          </p:cNvPr>
          <p:cNvSpPr txBox="1"/>
          <p:nvPr/>
        </p:nvSpPr>
        <p:spPr>
          <a:xfrm>
            <a:off x="5561066" y="6199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D4DA12C-C32E-43C2-9102-7BB7D04CBA97}"/>
              </a:ext>
            </a:extLst>
          </p:cNvPr>
          <p:cNvCxnSpPr>
            <a:stCxn id="6" idx="1"/>
            <a:endCxn id="4" idx="5"/>
          </p:cNvCxnSpPr>
          <p:nvPr/>
        </p:nvCxnSpPr>
        <p:spPr>
          <a:xfrm rot="16200000" flipV="1">
            <a:off x="2693928" y="4147527"/>
            <a:ext cx="1448268" cy="1427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1601ACF-A8B8-4491-BFEC-DF7746D3BCB5}"/>
              </a:ext>
            </a:extLst>
          </p:cNvPr>
          <p:cNvSpPr txBox="1"/>
          <p:nvPr/>
        </p:nvSpPr>
        <p:spPr>
          <a:xfrm>
            <a:off x="3363519" y="4560589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335634CF-D8EE-4105-B2FA-85136CF82CDC}"/>
              </a:ext>
            </a:extLst>
          </p:cNvPr>
          <p:cNvCxnSpPr>
            <a:cxnSpLocks/>
            <a:stCxn id="6" idx="6"/>
            <a:endCxn id="11" idx="4"/>
          </p:cNvCxnSpPr>
          <p:nvPr/>
        </p:nvCxnSpPr>
        <p:spPr>
          <a:xfrm flipV="1">
            <a:off x="4531062" y="4229667"/>
            <a:ext cx="1188863" cy="1520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21DFF6F-0D05-4529-B51B-B4BF17F6E74C}"/>
              </a:ext>
            </a:extLst>
          </p:cNvPr>
          <p:cNvSpPr txBox="1"/>
          <p:nvPr/>
        </p:nvSpPr>
        <p:spPr>
          <a:xfrm>
            <a:off x="5125493" y="50353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DA35170F-B6DE-44D3-9301-25FEC066BEB1}"/>
              </a:ext>
            </a:extLst>
          </p:cNvPr>
          <p:cNvCxnSpPr>
            <a:stCxn id="13" idx="2"/>
            <a:endCxn id="8" idx="7"/>
          </p:cNvCxnSpPr>
          <p:nvPr/>
        </p:nvCxnSpPr>
        <p:spPr>
          <a:xfrm rot="10800000" flipV="1">
            <a:off x="3994526" y="1721815"/>
            <a:ext cx="2199575" cy="7696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97F80F0-2AB4-4DFE-8404-814954A97C96}"/>
              </a:ext>
            </a:extLst>
          </p:cNvPr>
          <p:cNvSpPr txBox="1"/>
          <p:nvPr/>
        </p:nvSpPr>
        <p:spPr>
          <a:xfrm>
            <a:off x="6885455" y="1277553"/>
            <a:ext cx="77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3FBCA41-749D-4355-8419-2191AF5ACE0C}"/>
              </a:ext>
            </a:extLst>
          </p:cNvPr>
          <p:cNvSpPr txBox="1"/>
          <p:nvPr/>
        </p:nvSpPr>
        <p:spPr>
          <a:xfrm>
            <a:off x="4769635" y="1584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93B68F11-F9AE-4365-8441-EAADD33CB142}"/>
              </a:ext>
            </a:extLst>
          </p:cNvPr>
          <p:cNvCxnSpPr>
            <a:stCxn id="11" idx="6"/>
            <a:endCxn id="10" idx="3"/>
          </p:cNvCxnSpPr>
          <p:nvPr/>
        </p:nvCxnSpPr>
        <p:spPr>
          <a:xfrm flipV="1">
            <a:off x="5965500" y="3804663"/>
            <a:ext cx="2589811" cy="191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538509A-92B2-47A5-A2B9-EE07F9D8266B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0800000" flipV="1">
            <a:off x="4297063" y="3995667"/>
            <a:ext cx="1177287" cy="1520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1EF1B89-8B35-4308-A863-C3F3E2EE927B}"/>
              </a:ext>
            </a:extLst>
          </p:cNvPr>
          <p:cNvSpPr txBox="1"/>
          <p:nvPr/>
        </p:nvSpPr>
        <p:spPr>
          <a:xfrm>
            <a:off x="7106237" y="3619297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9E4A8B-4B45-48EA-87E0-D4984C3838A7}"/>
              </a:ext>
            </a:extLst>
          </p:cNvPr>
          <p:cNvSpPr txBox="1"/>
          <p:nvPr/>
        </p:nvSpPr>
        <p:spPr>
          <a:xfrm>
            <a:off x="4268513" y="44987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370CE183-C78D-4F1D-B5A8-34F5A9023872}"/>
              </a:ext>
            </a:extLst>
          </p:cNvPr>
          <p:cNvCxnSpPr>
            <a:stCxn id="8" idx="6"/>
            <a:endCxn id="13" idx="3"/>
          </p:cNvCxnSpPr>
          <p:nvPr/>
        </p:nvCxnSpPr>
        <p:spPr>
          <a:xfrm flipV="1">
            <a:off x="4063062" y="1887279"/>
            <a:ext cx="2199575" cy="7696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73D3B04-5FE4-484A-8E9D-911A0A21ADD8}"/>
              </a:ext>
            </a:extLst>
          </p:cNvPr>
          <p:cNvSpPr txBox="1"/>
          <p:nvPr/>
        </p:nvSpPr>
        <p:spPr>
          <a:xfrm>
            <a:off x="5143128" y="2388245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6DDACE-6C74-4169-AEA5-5EBFA7E0516D}"/>
              </a:ext>
            </a:extLst>
          </p:cNvPr>
          <p:cNvSpPr txBox="1"/>
          <p:nvPr/>
        </p:nvSpPr>
        <p:spPr>
          <a:xfrm>
            <a:off x="3301062" y="316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D9604695-A67B-40F5-8F6B-4BA08FC51283}"/>
              </a:ext>
            </a:extLst>
          </p:cNvPr>
          <p:cNvCxnSpPr>
            <a:stCxn id="10" idx="0"/>
            <a:endCxn id="13" idx="6"/>
          </p:cNvCxnSpPr>
          <p:nvPr/>
        </p:nvCxnSpPr>
        <p:spPr>
          <a:xfrm rot="16200000" flipV="1">
            <a:off x="6849745" y="1534171"/>
            <a:ext cx="1683384" cy="20586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82EF3994-10AC-4F86-9136-B5A5E204EBED}"/>
              </a:ext>
            </a:extLst>
          </p:cNvPr>
          <p:cNvCxnSpPr>
            <a:stCxn id="10" idx="3"/>
            <a:endCxn id="9" idx="0"/>
          </p:cNvCxnSpPr>
          <p:nvPr/>
        </p:nvCxnSpPr>
        <p:spPr>
          <a:xfrm rot="5400000">
            <a:off x="7124182" y="3952182"/>
            <a:ext cx="1578648" cy="12836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A819E7A-8682-4546-AE8B-B1C44386DE98}"/>
              </a:ext>
            </a:extLst>
          </p:cNvPr>
          <p:cNvSpPr txBox="1"/>
          <p:nvPr/>
        </p:nvSpPr>
        <p:spPr>
          <a:xfrm>
            <a:off x="7780370" y="1769060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C4EC08-D7FE-4EE5-9E58-00B43BA06203}"/>
              </a:ext>
            </a:extLst>
          </p:cNvPr>
          <p:cNvSpPr txBox="1"/>
          <p:nvPr/>
        </p:nvSpPr>
        <p:spPr>
          <a:xfrm>
            <a:off x="7505700" y="43352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7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答案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94DA609-1D2D-4E18-A22F-F5D20ACF358D}"/>
              </a:ext>
            </a:extLst>
          </p:cNvPr>
          <p:cNvSpPr/>
          <p:nvPr/>
        </p:nvSpPr>
        <p:spPr>
          <a:xfrm>
            <a:off x="2305062" y="3737467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46EC3A-63B2-4306-97C5-EE60A756AB84}"/>
              </a:ext>
            </a:extLst>
          </p:cNvPr>
          <p:cNvSpPr/>
          <p:nvPr/>
        </p:nvSpPr>
        <p:spPr>
          <a:xfrm>
            <a:off x="4063062" y="5516661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DB784B-8604-4A03-8995-C2ABDA7B2FD8}"/>
              </a:ext>
            </a:extLst>
          </p:cNvPr>
          <p:cNvSpPr/>
          <p:nvPr/>
        </p:nvSpPr>
        <p:spPr>
          <a:xfrm>
            <a:off x="3595062" y="2422928"/>
            <a:ext cx="468000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EB2066-DC88-4863-8974-81BAC05D2682}"/>
              </a:ext>
            </a:extLst>
          </p:cNvPr>
          <p:cNvSpPr/>
          <p:nvPr/>
        </p:nvSpPr>
        <p:spPr>
          <a:xfrm>
            <a:off x="7216219" y="3971467"/>
            <a:ext cx="491151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2304BBB-8281-48CB-BAE3-726D6606CF2D}"/>
              </a:ext>
            </a:extLst>
          </p:cNvPr>
          <p:cNvSpPr/>
          <p:nvPr/>
        </p:nvSpPr>
        <p:spPr>
          <a:xfrm>
            <a:off x="6684503" y="1878528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DFB076C-0C9A-4EE6-A5C8-F667A99FDA0D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2526793" y="2669198"/>
            <a:ext cx="1080539" cy="1056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2070E57-D0CE-4072-B5ED-8E2A4DF40363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rot="5400000">
            <a:off x="2692256" y="2834660"/>
            <a:ext cx="983613" cy="959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181C24D7-372F-4311-8EB2-0115E7FA5262}"/>
              </a:ext>
            </a:extLst>
          </p:cNvPr>
          <p:cNvCxnSpPr>
            <a:stCxn id="12" idx="0"/>
            <a:endCxn id="12" idx="6"/>
          </p:cNvCxnSpPr>
          <p:nvPr/>
        </p:nvCxnSpPr>
        <p:spPr>
          <a:xfrm rot="16200000" flipH="1">
            <a:off x="6918503" y="1878528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96DFBFA-FB00-4A29-8C67-5AC9C37C52BD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2528465" y="4216064"/>
            <a:ext cx="1545194" cy="1524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5C3CD-67A0-46D2-AA56-CF10DE99BB0A}"/>
              </a:ext>
            </a:extLst>
          </p:cNvPr>
          <p:cNvSpPr txBox="1"/>
          <p:nvPr/>
        </p:nvSpPr>
        <p:spPr>
          <a:xfrm>
            <a:off x="2483199" y="2822389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3112EA-80F8-44FA-8FA3-41AE5F44D45A}"/>
              </a:ext>
            </a:extLst>
          </p:cNvPr>
          <p:cNvSpPr txBox="1"/>
          <p:nvPr/>
        </p:nvSpPr>
        <p:spPr>
          <a:xfrm>
            <a:off x="2731305" y="51986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4D020FB-F330-4F53-AA6B-20461319453D}"/>
              </a:ext>
            </a:extLst>
          </p:cNvPr>
          <p:cNvCxnSpPr>
            <a:stCxn id="6" idx="1"/>
            <a:endCxn id="4" idx="5"/>
          </p:cNvCxnSpPr>
          <p:nvPr/>
        </p:nvCxnSpPr>
        <p:spPr>
          <a:xfrm rot="16200000" flipV="1">
            <a:off x="2693928" y="4147527"/>
            <a:ext cx="1448268" cy="1427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222D524-2443-4FED-AE4E-487A85E3532D}"/>
              </a:ext>
            </a:extLst>
          </p:cNvPr>
          <p:cNvSpPr txBox="1"/>
          <p:nvPr/>
        </p:nvSpPr>
        <p:spPr>
          <a:xfrm>
            <a:off x="3363519" y="4560589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1C772F1A-CE11-4ABE-AF93-9E8DA8FD7069}"/>
              </a:ext>
            </a:extLst>
          </p:cNvPr>
          <p:cNvCxnSpPr>
            <a:cxnSpLocks/>
            <a:stCxn id="6" idx="6"/>
            <a:endCxn id="11" idx="4"/>
          </p:cNvCxnSpPr>
          <p:nvPr/>
        </p:nvCxnSpPr>
        <p:spPr>
          <a:xfrm flipV="1">
            <a:off x="4531062" y="4439467"/>
            <a:ext cx="2930733" cy="13111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88153B6-EB3E-4A37-81A7-5F763F9536E7}"/>
              </a:ext>
            </a:extLst>
          </p:cNvPr>
          <p:cNvSpPr txBox="1"/>
          <p:nvPr/>
        </p:nvSpPr>
        <p:spPr>
          <a:xfrm>
            <a:off x="6759645" y="51925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B7C3AA0-CB86-4510-B5CC-EA6F86D62A2C}"/>
              </a:ext>
            </a:extLst>
          </p:cNvPr>
          <p:cNvCxnSpPr>
            <a:stCxn id="12" idx="2"/>
            <a:endCxn id="8" idx="7"/>
          </p:cNvCxnSpPr>
          <p:nvPr/>
        </p:nvCxnSpPr>
        <p:spPr>
          <a:xfrm rot="10800000" flipV="1">
            <a:off x="3994525" y="2112527"/>
            <a:ext cx="2689978" cy="378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0DC8531-5643-4066-A51B-BE0E23BF83CC}"/>
              </a:ext>
            </a:extLst>
          </p:cNvPr>
          <p:cNvSpPr txBox="1"/>
          <p:nvPr/>
        </p:nvSpPr>
        <p:spPr>
          <a:xfrm>
            <a:off x="7470555" y="1609517"/>
            <a:ext cx="77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D2CE2A-2DFF-48D1-8ABB-200C1AAC28FF}"/>
              </a:ext>
            </a:extLst>
          </p:cNvPr>
          <p:cNvSpPr txBox="1"/>
          <p:nvPr/>
        </p:nvSpPr>
        <p:spPr>
          <a:xfrm>
            <a:off x="4917643" y="17089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74142E5-5677-4553-A275-47553101CB2C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rot="16200000" flipV="1">
            <a:off x="5032530" y="1784387"/>
            <a:ext cx="1217613" cy="32936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1F84AF0-6C35-4EA7-8950-4896A4F6731A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0800000" flipV="1">
            <a:off x="4297063" y="4205467"/>
            <a:ext cx="2919157" cy="13111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64E3418-0B71-4A9F-B830-7B0E467EC840}"/>
              </a:ext>
            </a:extLst>
          </p:cNvPr>
          <p:cNvSpPr txBox="1"/>
          <p:nvPr/>
        </p:nvSpPr>
        <p:spPr>
          <a:xfrm>
            <a:off x="5119656" y="3073024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C7C55B-C3FB-451F-8EB8-1CF406E152C5}"/>
              </a:ext>
            </a:extLst>
          </p:cNvPr>
          <p:cNvSpPr txBox="1"/>
          <p:nvPr/>
        </p:nvSpPr>
        <p:spPr>
          <a:xfrm>
            <a:off x="5262522" y="4146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EE17701C-1178-4B63-8C7B-6FF54670C2EF}"/>
              </a:ext>
            </a:extLst>
          </p:cNvPr>
          <p:cNvCxnSpPr>
            <a:stCxn id="8" idx="6"/>
            <a:endCxn id="12" idx="3"/>
          </p:cNvCxnSpPr>
          <p:nvPr/>
        </p:nvCxnSpPr>
        <p:spPr>
          <a:xfrm flipV="1">
            <a:off x="4063062" y="2277991"/>
            <a:ext cx="2689978" cy="378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B13DDD2-ACA8-418E-8614-F9A7ADEF4236}"/>
              </a:ext>
            </a:extLst>
          </p:cNvPr>
          <p:cNvSpPr txBox="1"/>
          <p:nvPr/>
        </p:nvSpPr>
        <p:spPr>
          <a:xfrm>
            <a:off x="5375523" y="2528232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5A6804-0DB2-44D1-B51D-4200271DF74B}"/>
              </a:ext>
            </a:extLst>
          </p:cNvPr>
          <p:cNvSpPr txBox="1"/>
          <p:nvPr/>
        </p:nvSpPr>
        <p:spPr>
          <a:xfrm>
            <a:off x="3301062" y="316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0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47FE71-61FC-4846-AA53-D4A51DFE58EA}"/>
              </a:ext>
            </a:extLst>
          </p:cNvPr>
          <p:cNvSpPr/>
          <p:nvPr/>
        </p:nvSpPr>
        <p:spPr>
          <a:xfrm>
            <a:off x="477794" y="1399059"/>
            <a:ext cx="507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https://en.wikipedia.org/wiki/Partition_refinement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FA4F63-E71B-4BC5-A187-A7FD738C5896}"/>
              </a:ext>
            </a:extLst>
          </p:cNvPr>
          <p:cNvSpPr/>
          <p:nvPr/>
        </p:nvSpPr>
        <p:spPr>
          <a:xfrm>
            <a:off x="477794" y="2211860"/>
            <a:ext cx="486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https://en.wikipedia.org/wiki/DFA_minimization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6CEB60-2551-4AFB-BB80-0CE75D3B9523}"/>
              </a:ext>
            </a:extLst>
          </p:cNvPr>
          <p:cNvSpPr/>
          <p:nvPr/>
        </p:nvSpPr>
        <p:spPr>
          <a:xfrm>
            <a:off x="477794" y="3024661"/>
            <a:ext cx="613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https://blog.csdn.net/qq_33605778/article/details/80105658</a:t>
            </a:r>
          </a:p>
        </p:txBody>
      </p:sp>
    </p:spTree>
    <p:extLst>
      <p:ext uri="{BB962C8B-B14F-4D97-AF65-F5344CB8AC3E}">
        <p14:creationId xmlns:p14="http://schemas.microsoft.com/office/powerpoint/2010/main" val="340461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4D2F67-3A6F-443A-B5E9-3736D88268F0}"/>
              </a:ext>
            </a:extLst>
          </p:cNvPr>
          <p:cNvSpPr txBox="1"/>
          <p:nvPr/>
        </p:nvSpPr>
        <p:spPr>
          <a:xfrm>
            <a:off x="497774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感谢</a:t>
            </a:r>
          </a:p>
        </p:txBody>
      </p:sp>
    </p:spTree>
    <p:extLst>
      <p:ext uri="{BB962C8B-B14F-4D97-AF65-F5344CB8AC3E}">
        <p14:creationId xmlns:p14="http://schemas.microsoft.com/office/powerpoint/2010/main" val="3938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846FD6-485B-4E25-AC77-0C0A0752DB11}"/>
              </a:ext>
            </a:extLst>
          </p:cNvPr>
          <p:cNvSpPr txBox="1"/>
          <p:nvPr/>
        </p:nvSpPr>
        <p:spPr>
          <a:xfrm>
            <a:off x="477794" y="1136822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 the design of algorithms, </a:t>
            </a:r>
            <a:r>
              <a:rPr lang="en-US" altLang="zh-CN" sz="2000" b="1" dirty="0"/>
              <a:t>partition refinement</a:t>
            </a:r>
            <a:r>
              <a:rPr lang="en-US" altLang="zh-CN" sz="2000" dirty="0"/>
              <a:t> is a technique for </a:t>
            </a:r>
            <a:r>
              <a:rPr lang="en-US" altLang="zh-CN" sz="2000" b="1" dirty="0"/>
              <a:t>representing a partition of a set</a:t>
            </a:r>
            <a:r>
              <a:rPr lang="en-US" altLang="zh-CN" sz="2000" dirty="0"/>
              <a:t> as a </a:t>
            </a:r>
            <a:r>
              <a:rPr lang="en-US" altLang="zh-CN" sz="2000" b="1" dirty="0"/>
              <a:t>data structure </a:t>
            </a:r>
            <a:r>
              <a:rPr lang="en-US" altLang="zh-CN" sz="2000" dirty="0"/>
              <a:t>that allows the partition to be refined by </a:t>
            </a:r>
            <a:r>
              <a:rPr lang="en-US" altLang="zh-CN" sz="2000" b="1" dirty="0"/>
              <a:t>splitting its sets into a larger number of smaller sets</a:t>
            </a:r>
            <a:r>
              <a:rPr lang="en-US" altLang="zh-CN" sz="2000" dirty="0"/>
              <a:t>. In that sense it is dual to the union-find data structure, which also maintains a partition into disjoint sets but in which the operations merge pairs of sets. </a:t>
            </a:r>
          </a:p>
          <a:p>
            <a:r>
              <a:rPr lang="en-US" altLang="zh-CN" sz="2000" dirty="0"/>
              <a:t>Partition refinement forms a key component of several efficient algorithms on graphs and finite automata, including </a:t>
            </a:r>
            <a:r>
              <a:rPr lang="en-US" altLang="zh-CN" sz="2000" b="1" dirty="0"/>
              <a:t>DFA minimization</a:t>
            </a:r>
            <a:r>
              <a:rPr lang="en-US" altLang="zh-CN" sz="2000" dirty="0"/>
              <a:t>, </a:t>
            </a:r>
            <a:r>
              <a:rPr lang="en-US" altLang="zh-CN" sz="2000" b="1" dirty="0"/>
              <a:t>the Coffman–Graham algorithm </a:t>
            </a:r>
            <a:r>
              <a:rPr lang="en-US" altLang="zh-CN" sz="2000" dirty="0"/>
              <a:t>for parallel scheduling, and </a:t>
            </a:r>
            <a:r>
              <a:rPr lang="en-US" altLang="zh-CN" sz="2000" b="1" dirty="0"/>
              <a:t>lexicographic breadth-first search</a:t>
            </a:r>
            <a:r>
              <a:rPr lang="en-US" altLang="zh-CN" sz="2000" dirty="0"/>
              <a:t> of graphs.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A44A95-3AD3-4BE9-B424-7AEAE76501C1}"/>
              </a:ext>
            </a:extLst>
          </p:cNvPr>
          <p:cNvSpPr txBox="1"/>
          <p:nvPr/>
        </p:nvSpPr>
        <p:spPr>
          <a:xfrm>
            <a:off x="477794" y="3887569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 refinement</a:t>
            </a:r>
            <a:r>
              <a:rPr lang="zh-CN" altLang="en-US" dirty="0"/>
              <a:t>是一种可以组织一种数据结构的技术，这种数据结构可以将一个大的集合划分成许多小的集合。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F8ACB5-7533-4E58-A650-E7206C18AA45}"/>
              </a:ext>
            </a:extLst>
          </p:cNvPr>
          <p:cNvSpPr txBox="1"/>
          <p:nvPr/>
        </p:nvSpPr>
        <p:spPr>
          <a:xfrm>
            <a:off x="477794" y="45339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 refinement</a:t>
            </a:r>
            <a:r>
              <a:rPr lang="zh-CN" altLang="en-US" dirty="0"/>
              <a:t>是许多图和有限状态机高效算法的关键，包括</a:t>
            </a:r>
            <a:r>
              <a:rPr lang="en-US" altLang="zh-CN" dirty="0"/>
              <a:t>DFA</a:t>
            </a:r>
            <a:r>
              <a:rPr lang="zh-CN" altLang="en-US" dirty="0"/>
              <a:t>最小化和字典广度优先算法。</a:t>
            </a:r>
          </a:p>
        </p:txBody>
      </p:sp>
    </p:spTree>
    <p:extLst>
      <p:ext uri="{BB962C8B-B14F-4D97-AF65-F5344CB8AC3E}">
        <p14:creationId xmlns:p14="http://schemas.microsoft.com/office/powerpoint/2010/main" val="179640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33F316-B486-43BC-886C-067AE7BB84A9}"/>
                  </a:ext>
                </a:extLst>
              </p:cNvPr>
              <p:cNvSpPr/>
              <p:nvPr/>
            </p:nvSpPr>
            <p:spPr>
              <a:xfrm>
                <a:off x="477793" y="1222713"/>
                <a:ext cx="1097279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A partition refinement algorithm maintains a family of disjoint sets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. At the start of the algorithm, this family contains a single set of all the elements in the data structure. At each step of the algorithm, a set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is presented to the algorithm, and 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in the family that contains members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is split into two sets, the intersection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the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33F316-B486-43BC-886C-067AE7BB8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3" y="1222713"/>
                <a:ext cx="10972799" cy="1938992"/>
              </a:xfrm>
              <a:prstGeom prst="rect">
                <a:avLst/>
              </a:prstGeom>
              <a:blipFill>
                <a:blip r:embed="rId2"/>
                <a:stretch>
                  <a:fillRect l="-833" t="-2201" r="-1056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F184A9A-15D0-474D-93C5-EA77BB92A744}"/>
                  </a:ext>
                </a:extLst>
              </p:cNvPr>
              <p:cNvSpPr txBox="1"/>
              <p:nvPr/>
            </p:nvSpPr>
            <p:spPr>
              <a:xfrm>
                <a:off x="477793" y="3428828"/>
                <a:ext cx="109727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Partition refinement</a:t>
                </a:r>
                <a:r>
                  <a:rPr lang="zh-CN" altLang="en-US" sz="2400" dirty="0"/>
                  <a:t>算法维护了一组互不相交的集合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。在算法的开始，这组集合仅有一个包含全部元素的集合。在算法的每一步都会给定任意一个集合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然后将这组集合中的每一个集合划分为两个集合，一个是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另一个是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\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F184A9A-15D0-474D-93C5-EA77BB92A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3" y="3428828"/>
                <a:ext cx="10972799" cy="1200329"/>
              </a:xfrm>
              <a:prstGeom prst="rect">
                <a:avLst/>
              </a:prstGeom>
              <a:blipFill>
                <a:blip r:embed="rId3"/>
                <a:stretch>
                  <a:fillRect l="-833" t="-3553" r="-83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3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举例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7E3B01F-3837-4709-B657-4B2C27B6A8ED}"/>
              </a:ext>
            </a:extLst>
          </p:cNvPr>
          <p:cNvSpPr/>
          <p:nvPr/>
        </p:nvSpPr>
        <p:spPr>
          <a:xfrm>
            <a:off x="1372391" y="25896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2 3 4 5 6 7 8 9 10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08961A-2C36-4F83-876F-12204E1A3F8E}"/>
                  </a:ext>
                </a:extLst>
              </p:cNvPr>
              <p:cNvSpPr txBox="1"/>
              <p:nvPr/>
            </p:nvSpPr>
            <p:spPr>
              <a:xfrm>
                <a:off x="2039730" y="4725815"/>
                <a:ext cx="819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08961A-2C36-4F83-876F-12204E1A3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30" y="4725815"/>
                <a:ext cx="8191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E099CB4F-621B-4B52-B5D7-DDA12C0E89A3}"/>
              </a:ext>
            </a:extLst>
          </p:cNvPr>
          <p:cNvSpPr/>
          <p:nvPr/>
        </p:nvSpPr>
        <p:spPr>
          <a:xfrm>
            <a:off x="5711113" y="1524113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3 5 7 9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A976E4-7EB4-43FB-8C9A-03F9AE658589}"/>
                  </a:ext>
                </a:extLst>
              </p:cNvPr>
              <p:cNvSpPr txBox="1"/>
              <p:nvPr/>
            </p:nvSpPr>
            <p:spPr>
              <a:xfrm>
                <a:off x="5889160" y="2987971"/>
                <a:ext cx="1273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A976E4-7EB4-43FB-8C9A-03F9AE65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60" y="2987971"/>
                <a:ext cx="127353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5891E13D-CD28-4F91-BFC4-63CB6E434F8F}"/>
              </a:ext>
            </a:extLst>
          </p:cNvPr>
          <p:cNvSpPr/>
          <p:nvPr/>
        </p:nvSpPr>
        <p:spPr>
          <a:xfrm>
            <a:off x="5793910" y="4516643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2 4 6 8 10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08DCDC-4183-4CD6-8551-30867D5B56EE}"/>
                  </a:ext>
                </a:extLst>
              </p:cNvPr>
              <p:cNvSpPr txBox="1"/>
              <p:nvPr/>
            </p:nvSpPr>
            <p:spPr>
              <a:xfrm>
                <a:off x="5782332" y="6083656"/>
                <a:ext cx="1368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08DCDC-4183-4CD6-8551-30867D5B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32" y="6083656"/>
                <a:ext cx="13687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F4A13E2-D688-4174-A527-C08ADBDD6EDF}"/>
              </a:ext>
            </a:extLst>
          </p:cNvPr>
          <p:cNvCxnSpPr>
            <a:stCxn id="2" idx="6"/>
            <a:endCxn id="10" idx="2"/>
          </p:cNvCxnSpPr>
          <p:nvPr/>
        </p:nvCxnSpPr>
        <p:spPr>
          <a:xfrm flipV="1">
            <a:off x="3532391" y="2244113"/>
            <a:ext cx="2178722" cy="1425517"/>
          </a:xfrm>
          <a:prstGeom prst="bentConnector3">
            <a:avLst>
              <a:gd name="adj1" fmla="val 78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5907B73-1CA9-44F0-AE35-4041831B27E0}"/>
              </a:ext>
            </a:extLst>
          </p:cNvPr>
          <p:cNvCxnSpPr>
            <a:stCxn id="2" idx="6"/>
            <a:endCxn id="12" idx="2"/>
          </p:cNvCxnSpPr>
          <p:nvPr/>
        </p:nvCxnSpPr>
        <p:spPr>
          <a:xfrm>
            <a:off x="3532391" y="3669630"/>
            <a:ext cx="2261519" cy="1567013"/>
          </a:xfrm>
          <a:prstGeom prst="bentConnector3">
            <a:avLst>
              <a:gd name="adj1" fmla="val 75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1384FC6-8878-4B17-A1B6-56573BE47081}"/>
              </a:ext>
            </a:extLst>
          </p:cNvPr>
          <p:cNvSpPr/>
          <p:nvPr/>
        </p:nvSpPr>
        <p:spPr>
          <a:xfrm>
            <a:off x="3938085" y="254896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2 4 6 8 10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348683-3647-49B8-9A02-25E4B47250E8}"/>
                  </a:ext>
                </a:extLst>
              </p:cNvPr>
              <p:cNvSpPr txBox="1"/>
              <p:nvPr/>
            </p:nvSpPr>
            <p:spPr>
              <a:xfrm>
                <a:off x="4068510" y="3646097"/>
                <a:ext cx="819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348683-3647-49B8-9A02-25E4B472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10" y="3646097"/>
                <a:ext cx="8191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A047DFBE-3E94-41B3-9C66-A7FAFF79796A}"/>
              </a:ext>
            </a:extLst>
          </p:cNvPr>
          <p:cNvSpPr/>
          <p:nvPr/>
        </p:nvSpPr>
        <p:spPr>
          <a:xfrm>
            <a:off x="7435235" y="1123161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1 2 5 6 9 10 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01F8515-9831-4A35-92C0-9ECFDF9F7285}"/>
                  </a:ext>
                </a:extLst>
              </p:cNvPr>
              <p:cNvSpPr txBox="1"/>
              <p:nvPr/>
            </p:nvSpPr>
            <p:spPr>
              <a:xfrm>
                <a:off x="7565660" y="2220298"/>
                <a:ext cx="819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01F8515-9831-4A35-92C0-9ECFDF9F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660" y="2220298"/>
                <a:ext cx="8191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C9F3056B-D3C1-4400-9F86-B7221796EBBF}"/>
              </a:ext>
            </a:extLst>
          </p:cNvPr>
          <p:cNvSpPr/>
          <p:nvPr/>
        </p:nvSpPr>
        <p:spPr>
          <a:xfrm>
            <a:off x="9041819" y="955589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3 7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8C9C06-01DC-4A59-862C-690AF09E2B9C}"/>
                  </a:ext>
                </a:extLst>
              </p:cNvPr>
              <p:cNvSpPr txBox="1"/>
              <p:nvPr/>
            </p:nvSpPr>
            <p:spPr>
              <a:xfrm>
                <a:off x="8873217" y="2062044"/>
                <a:ext cx="1233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8C9C06-01DC-4A59-862C-690AF09E2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217" y="2062044"/>
                <a:ext cx="123369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6BD413DC-F490-4755-A8D2-3776105C51A5}"/>
              </a:ext>
            </a:extLst>
          </p:cNvPr>
          <p:cNvSpPr/>
          <p:nvPr/>
        </p:nvSpPr>
        <p:spPr>
          <a:xfrm>
            <a:off x="9041819" y="246638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1 5 9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13259A6-7372-4853-8EE8-56B11BAEEAF3}"/>
                  </a:ext>
                </a:extLst>
              </p:cNvPr>
              <p:cNvSpPr txBox="1"/>
              <p:nvPr/>
            </p:nvSpPr>
            <p:spPr>
              <a:xfrm>
                <a:off x="8829134" y="3572835"/>
                <a:ext cx="1505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13259A6-7372-4853-8EE8-56B11BAE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34" y="3572835"/>
                <a:ext cx="15053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370B24F8-5A91-44C7-A757-85B4042A9E19}"/>
              </a:ext>
            </a:extLst>
          </p:cNvPr>
          <p:cNvSpPr/>
          <p:nvPr/>
        </p:nvSpPr>
        <p:spPr>
          <a:xfrm>
            <a:off x="9057613" y="3977171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4 8 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EC4676E-9EE9-49E9-85DC-8BEA5243556F}"/>
                  </a:ext>
                </a:extLst>
              </p:cNvPr>
              <p:cNvSpPr txBox="1"/>
              <p:nvPr/>
            </p:nvSpPr>
            <p:spPr>
              <a:xfrm>
                <a:off x="8960207" y="5057171"/>
                <a:ext cx="1243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EC4676E-9EE9-49E9-85DC-8BEA5243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207" y="5057171"/>
                <a:ext cx="124322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2F049AA7-7371-4608-B39E-34C4159593E0}"/>
              </a:ext>
            </a:extLst>
          </p:cNvPr>
          <p:cNvSpPr/>
          <p:nvPr/>
        </p:nvSpPr>
        <p:spPr>
          <a:xfrm>
            <a:off x="9077795" y="546077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2 6 10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3B55ADB-71D1-44CC-9B5C-EEABBB069E62}"/>
                  </a:ext>
                </a:extLst>
              </p:cNvPr>
              <p:cNvSpPr txBox="1"/>
              <p:nvPr/>
            </p:nvSpPr>
            <p:spPr>
              <a:xfrm>
                <a:off x="8829134" y="6540777"/>
                <a:ext cx="165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3B55ADB-71D1-44CC-9B5C-EEABBB06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34" y="6540777"/>
                <a:ext cx="16502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904226E-B96E-47B6-B454-AE513AF703F6}"/>
              </a:ext>
            </a:extLst>
          </p:cNvPr>
          <p:cNvCxnSpPr>
            <a:stCxn id="10" idx="6"/>
            <a:endCxn id="36" idx="2"/>
          </p:cNvCxnSpPr>
          <p:nvPr/>
        </p:nvCxnSpPr>
        <p:spPr>
          <a:xfrm flipV="1">
            <a:off x="7151113" y="1495589"/>
            <a:ext cx="1890706" cy="748524"/>
          </a:xfrm>
          <a:prstGeom prst="bentConnector3">
            <a:avLst>
              <a:gd name="adj1" fmla="val 80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29E45CD-4998-4FE1-88E5-F66E7EF922B6}"/>
              </a:ext>
            </a:extLst>
          </p:cNvPr>
          <p:cNvCxnSpPr>
            <a:stCxn id="10" idx="6"/>
            <a:endCxn id="38" idx="2"/>
          </p:cNvCxnSpPr>
          <p:nvPr/>
        </p:nvCxnSpPr>
        <p:spPr>
          <a:xfrm>
            <a:off x="7151113" y="2244113"/>
            <a:ext cx="1890706" cy="762267"/>
          </a:xfrm>
          <a:prstGeom prst="bentConnector3">
            <a:avLst>
              <a:gd name="adj1" fmla="val 80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29FF5B5-07F7-4599-B017-1590D8DC1D2D}"/>
              </a:ext>
            </a:extLst>
          </p:cNvPr>
          <p:cNvCxnSpPr>
            <a:stCxn id="12" idx="6"/>
            <a:endCxn id="40" idx="2"/>
          </p:cNvCxnSpPr>
          <p:nvPr/>
        </p:nvCxnSpPr>
        <p:spPr>
          <a:xfrm flipV="1">
            <a:off x="7233910" y="4517171"/>
            <a:ext cx="1823703" cy="719472"/>
          </a:xfrm>
          <a:prstGeom prst="bentConnector3">
            <a:avLst>
              <a:gd name="adj1" fmla="val 79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6B68ECD-C066-493F-BA1F-E6DCE8B50388}"/>
              </a:ext>
            </a:extLst>
          </p:cNvPr>
          <p:cNvCxnSpPr>
            <a:stCxn id="12" idx="6"/>
            <a:endCxn id="42" idx="2"/>
          </p:cNvCxnSpPr>
          <p:nvPr/>
        </p:nvCxnSpPr>
        <p:spPr>
          <a:xfrm>
            <a:off x="7233910" y="5236643"/>
            <a:ext cx="1843885" cy="764134"/>
          </a:xfrm>
          <a:prstGeom prst="bentConnector3">
            <a:avLst>
              <a:gd name="adj1" fmla="val 78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D78830F-614B-42B1-B286-6E8BA0D25D98}"/>
              </a:ext>
            </a:extLst>
          </p:cNvPr>
          <p:cNvSpPr/>
          <p:nvPr/>
        </p:nvSpPr>
        <p:spPr>
          <a:xfrm>
            <a:off x="7437613" y="409725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1 2 5 6 9 10 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1362B40-7819-4267-88E8-A3FDB13FCBF6}"/>
                  </a:ext>
                </a:extLst>
              </p:cNvPr>
              <p:cNvSpPr txBox="1"/>
              <p:nvPr/>
            </p:nvSpPr>
            <p:spPr>
              <a:xfrm>
                <a:off x="7568038" y="5194390"/>
                <a:ext cx="819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1362B40-7819-4267-88E8-A3FDB13F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038" y="5194390"/>
                <a:ext cx="8191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08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比较简单的实现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60E6D33-B819-41ED-A596-4D23E1FEDFA2}"/>
                  </a:ext>
                </a:extLst>
              </p:cNvPr>
              <p:cNvSpPr/>
              <p:nvPr/>
            </p:nvSpPr>
            <p:spPr>
              <a:xfrm>
                <a:off x="2153499" y="2349000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60E6D33-B819-41ED-A596-4D23E1FE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99" y="2349000"/>
                <a:ext cx="1440000" cy="43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1042741-922B-4176-A565-231CA456B346}"/>
              </a:ext>
            </a:extLst>
          </p:cNvPr>
          <p:cNvSpPr/>
          <p:nvPr/>
        </p:nvSpPr>
        <p:spPr>
          <a:xfrm>
            <a:off x="2153499" y="2781000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DC38-DB37-4797-9389-244D6BF7ABB5}"/>
              </a:ext>
            </a:extLst>
          </p:cNvPr>
          <p:cNvSpPr/>
          <p:nvPr/>
        </p:nvSpPr>
        <p:spPr>
          <a:xfrm>
            <a:off x="2153499" y="3213000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7DA291-1E24-432A-B7A6-01831C765157}"/>
              </a:ext>
            </a:extLst>
          </p:cNvPr>
          <p:cNvSpPr/>
          <p:nvPr/>
        </p:nvSpPr>
        <p:spPr>
          <a:xfrm>
            <a:off x="2153499" y="3645000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E554661-32F0-49E3-8A50-4257D9ED19BE}"/>
                  </a:ext>
                </a:extLst>
              </p:cNvPr>
              <p:cNvSpPr/>
              <p:nvPr/>
            </p:nvSpPr>
            <p:spPr>
              <a:xfrm>
                <a:off x="2153499" y="4663575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E554661-32F0-49E3-8A50-4257D9ED1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99" y="4663575"/>
                <a:ext cx="1440000" cy="43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6860F0E-776D-4516-BD18-7CBDCBFCF3B0}"/>
              </a:ext>
            </a:extLst>
          </p:cNvPr>
          <p:cNvSpPr/>
          <p:nvPr/>
        </p:nvSpPr>
        <p:spPr>
          <a:xfrm>
            <a:off x="2153499" y="5095575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CAD5CF-307B-4661-B659-DE3A1949232B}"/>
              </a:ext>
            </a:extLst>
          </p:cNvPr>
          <p:cNvSpPr/>
          <p:nvPr/>
        </p:nvSpPr>
        <p:spPr>
          <a:xfrm>
            <a:off x="2153499" y="5527575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56703E-0D06-48A0-86B8-9D449223FD3C}"/>
              </a:ext>
            </a:extLst>
          </p:cNvPr>
          <p:cNvSpPr/>
          <p:nvPr/>
        </p:nvSpPr>
        <p:spPr>
          <a:xfrm>
            <a:off x="2153499" y="5959575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3434AEA-D09E-4298-8B97-C71D82D15FED}"/>
              </a:ext>
            </a:extLst>
          </p:cNvPr>
          <p:cNvCxnSpPr>
            <a:stCxn id="13" idx="1"/>
            <a:endCxn id="2" idx="1"/>
          </p:cNvCxnSpPr>
          <p:nvPr/>
        </p:nvCxnSpPr>
        <p:spPr>
          <a:xfrm rot="10800000">
            <a:off x="2153499" y="2565001"/>
            <a:ext cx="12700" cy="3178575"/>
          </a:xfrm>
          <a:prstGeom prst="bentConnector3">
            <a:avLst>
              <a:gd name="adj1" fmla="val 46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805A66C-90E6-4E74-A6E3-603744D256CD}"/>
              </a:ext>
            </a:extLst>
          </p:cNvPr>
          <p:cNvSpPr/>
          <p:nvPr/>
        </p:nvSpPr>
        <p:spPr>
          <a:xfrm>
            <a:off x="2153498" y="1227407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Set 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31F55F-3E76-4B71-B615-5A96CD88BC1E}"/>
              </a:ext>
            </a:extLst>
          </p:cNvPr>
          <p:cNvCxnSpPr>
            <a:stCxn id="22" idx="2"/>
            <a:endCxn id="2" idx="0"/>
          </p:cNvCxnSpPr>
          <p:nvPr/>
        </p:nvCxnSpPr>
        <p:spPr>
          <a:xfrm>
            <a:off x="2873498" y="1659407"/>
            <a:ext cx="1" cy="68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832CF8-89AE-4028-ABC5-C2423DE31BA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873499" y="4077000"/>
            <a:ext cx="0" cy="58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7489F45-ADCB-4A51-989C-D8168DB66B21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 rot="5400000" flipH="1">
            <a:off x="291415" y="3809491"/>
            <a:ext cx="5164168" cy="1"/>
          </a:xfrm>
          <a:prstGeom prst="bentConnector5">
            <a:avLst>
              <a:gd name="adj1" fmla="val -4427"/>
              <a:gd name="adj2" fmla="val 94860100000"/>
              <a:gd name="adj3" fmla="val 104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37F27178-3703-4F62-9010-95828DC7ABC8}"/>
              </a:ext>
            </a:extLst>
          </p:cNvPr>
          <p:cNvCxnSpPr>
            <a:cxnSpLocks/>
            <a:stCxn id="8" idx="3"/>
            <a:endCxn id="22" idx="3"/>
          </p:cNvCxnSpPr>
          <p:nvPr/>
        </p:nvCxnSpPr>
        <p:spPr>
          <a:xfrm flipH="1" flipV="1">
            <a:off x="3593498" y="1443407"/>
            <a:ext cx="1" cy="198559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BA64C2A-B184-4571-A42C-834333514C2F}"/>
                  </a:ext>
                </a:extLst>
              </p:cNvPr>
              <p:cNvSpPr/>
              <p:nvPr/>
            </p:nvSpPr>
            <p:spPr>
              <a:xfrm>
                <a:off x="4668099" y="2562882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BA64C2A-B184-4571-A42C-834333514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99" y="2562882"/>
                <a:ext cx="1440000" cy="43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>
            <a:extLst>
              <a:ext uri="{FF2B5EF4-FFF2-40B4-BE49-F238E27FC236}">
                <a16:creationId xmlns:a16="http://schemas.microsoft.com/office/drawing/2014/main" id="{F80674D4-36DF-4A5B-85F8-B231FD869A80}"/>
              </a:ext>
            </a:extLst>
          </p:cNvPr>
          <p:cNvSpPr/>
          <p:nvPr/>
        </p:nvSpPr>
        <p:spPr>
          <a:xfrm>
            <a:off x="4668099" y="2994882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01CB678-DAFB-41C3-A92B-71B20AF5C2E1}"/>
              </a:ext>
            </a:extLst>
          </p:cNvPr>
          <p:cNvSpPr/>
          <p:nvPr/>
        </p:nvSpPr>
        <p:spPr>
          <a:xfrm>
            <a:off x="4668099" y="3426882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4EE5A1AD-0868-452D-A504-8BB33B4D88CC}"/>
                  </a:ext>
                </a:extLst>
              </p:cNvPr>
              <p:cNvSpPr/>
              <p:nvPr/>
            </p:nvSpPr>
            <p:spPr>
              <a:xfrm>
                <a:off x="7000875" y="2565000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4EE5A1AD-0868-452D-A504-8BB33B4D8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5" y="2565000"/>
                <a:ext cx="1440000" cy="43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 111">
            <a:extLst>
              <a:ext uri="{FF2B5EF4-FFF2-40B4-BE49-F238E27FC236}">
                <a16:creationId xmlns:a16="http://schemas.microsoft.com/office/drawing/2014/main" id="{C9F17AD4-10DF-4CF8-856F-5BD246F3DB15}"/>
              </a:ext>
            </a:extLst>
          </p:cNvPr>
          <p:cNvSpPr/>
          <p:nvPr/>
        </p:nvSpPr>
        <p:spPr>
          <a:xfrm>
            <a:off x="7000875" y="2997000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21E68DF-E962-433E-BF44-D635DCCDC907}"/>
              </a:ext>
            </a:extLst>
          </p:cNvPr>
          <p:cNvSpPr/>
          <p:nvPr/>
        </p:nvSpPr>
        <p:spPr>
          <a:xfrm>
            <a:off x="7000875" y="3429000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040D79-B181-40C2-878C-2D812C98AEEC}"/>
                  </a:ext>
                </a:extLst>
              </p:cNvPr>
              <p:cNvSpPr/>
              <p:nvPr/>
            </p:nvSpPr>
            <p:spPr>
              <a:xfrm>
                <a:off x="9333651" y="2565000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040D79-B181-40C2-878C-2D812C98A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51" y="2565000"/>
                <a:ext cx="1440000" cy="43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>
            <a:extLst>
              <a:ext uri="{FF2B5EF4-FFF2-40B4-BE49-F238E27FC236}">
                <a16:creationId xmlns:a16="http://schemas.microsoft.com/office/drawing/2014/main" id="{2F78A174-6A64-40E0-B591-A3A0D4D75BB4}"/>
              </a:ext>
            </a:extLst>
          </p:cNvPr>
          <p:cNvSpPr/>
          <p:nvPr/>
        </p:nvSpPr>
        <p:spPr>
          <a:xfrm>
            <a:off x="9333651" y="2997000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0002E19-B84E-4390-8B59-4CC069D23F9A}"/>
              </a:ext>
            </a:extLst>
          </p:cNvPr>
          <p:cNvSpPr/>
          <p:nvPr/>
        </p:nvSpPr>
        <p:spPr>
          <a:xfrm>
            <a:off x="9333651" y="3429000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CA56FAFF-C116-4B5E-A86A-5F534E3195F6}"/>
              </a:ext>
            </a:extLst>
          </p:cNvPr>
          <p:cNvCxnSpPr>
            <a:stCxn id="6" idx="3"/>
            <a:endCxn id="108" idx="0"/>
          </p:cNvCxnSpPr>
          <p:nvPr/>
        </p:nvCxnSpPr>
        <p:spPr>
          <a:xfrm flipV="1">
            <a:off x="3593499" y="2562882"/>
            <a:ext cx="1794600" cy="434118"/>
          </a:xfrm>
          <a:prstGeom prst="bentConnector4">
            <a:avLst>
              <a:gd name="adj1" fmla="val 29940"/>
              <a:gd name="adj2" fmla="val 152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A7F902B9-81A2-45E4-9B45-0601BB8D4757}"/>
              </a:ext>
            </a:extLst>
          </p:cNvPr>
          <p:cNvCxnSpPr>
            <a:stCxn id="109" idx="1"/>
            <a:endCxn id="2" idx="3"/>
          </p:cNvCxnSpPr>
          <p:nvPr/>
        </p:nvCxnSpPr>
        <p:spPr>
          <a:xfrm rot="10800000">
            <a:off x="3593499" y="2565000"/>
            <a:ext cx="1074600" cy="645882"/>
          </a:xfrm>
          <a:prstGeom prst="bentConnector3">
            <a:avLst>
              <a:gd name="adj1" fmla="val 34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592B753C-B0C8-40DD-A3DC-3B5AE8E089EE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 rot="5400000" flipH="1" flipV="1">
            <a:off x="5907546" y="2045553"/>
            <a:ext cx="1293882" cy="2332776"/>
          </a:xfrm>
          <a:prstGeom prst="bentConnector5">
            <a:avLst>
              <a:gd name="adj1" fmla="val -17668"/>
              <a:gd name="adj2" fmla="val 50000"/>
              <a:gd name="adj3" fmla="val 117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14F745EB-BFE5-4DE2-97E5-EF715D52174C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 rot="5400000" flipH="1" flipV="1">
            <a:off x="8239263" y="2046612"/>
            <a:ext cx="1296000" cy="2332776"/>
          </a:xfrm>
          <a:prstGeom prst="bentConnector5">
            <a:avLst>
              <a:gd name="adj1" fmla="val -17639"/>
              <a:gd name="adj2" fmla="val 50000"/>
              <a:gd name="adj3" fmla="val 117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EF313C9C-9B54-46D1-B13A-47DCD99BE1D1}"/>
              </a:ext>
            </a:extLst>
          </p:cNvPr>
          <p:cNvCxnSpPr>
            <a:stCxn id="116" idx="2"/>
            <a:endCxn id="2" idx="1"/>
          </p:cNvCxnSpPr>
          <p:nvPr/>
        </p:nvCxnSpPr>
        <p:spPr>
          <a:xfrm rot="5400000" flipH="1">
            <a:off x="5455575" y="-737076"/>
            <a:ext cx="1296000" cy="7900152"/>
          </a:xfrm>
          <a:prstGeom prst="bentConnector4">
            <a:avLst>
              <a:gd name="adj1" fmla="val -35278"/>
              <a:gd name="adj2" fmla="val 112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7283DF41-B953-4170-9ED4-2B7D4A17827D}"/>
              </a:ext>
            </a:extLst>
          </p:cNvPr>
          <p:cNvCxnSpPr>
            <a:cxnSpLocks/>
            <a:stCxn id="112" idx="1"/>
            <a:endCxn id="108" idx="3"/>
          </p:cNvCxnSpPr>
          <p:nvPr/>
        </p:nvCxnSpPr>
        <p:spPr>
          <a:xfrm rot="10800000">
            <a:off x="6108099" y="2778882"/>
            <a:ext cx="892776" cy="434118"/>
          </a:xfrm>
          <a:prstGeom prst="bentConnector3">
            <a:avLst>
              <a:gd name="adj1" fmla="val 67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EC2B9246-D089-4A06-9CC8-23C93FA70C33}"/>
              </a:ext>
            </a:extLst>
          </p:cNvPr>
          <p:cNvCxnSpPr>
            <a:stCxn id="115" idx="1"/>
            <a:endCxn id="111" idx="3"/>
          </p:cNvCxnSpPr>
          <p:nvPr/>
        </p:nvCxnSpPr>
        <p:spPr>
          <a:xfrm rot="10800000">
            <a:off x="8440875" y="2781000"/>
            <a:ext cx="892776" cy="432000"/>
          </a:xfrm>
          <a:prstGeom prst="bentConnector3">
            <a:avLst>
              <a:gd name="adj1" fmla="val 64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F6E96249-6C95-4661-B39A-AFAE826F8BA8}"/>
                  </a:ext>
                </a:extLst>
              </p:cNvPr>
              <p:cNvSpPr/>
              <p:nvPr/>
            </p:nvSpPr>
            <p:spPr>
              <a:xfrm>
                <a:off x="4668099" y="4879575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F6E96249-6C95-4661-B39A-AFAE826F8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99" y="4879575"/>
                <a:ext cx="1440000" cy="43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矩形 157">
            <a:extLst>
              <a:ext uri="{FF2B5EF4-FFF2-40B4-BE49-F238E27FC236}">
                <a16:creationId xmlns:a16="http://schemas.microsoft.com/office/drawing/2014/main" id="{FBBB457F-48E9-40D4-8CA4-F5EEB6AF17DE}"/>
              </a:ext>
            </a:extLst>
          </p:cNvPr>
          <p:cNvSpPr/>
          <p:nvPr/>
        </p:nvSpPr>
        <p:spPr>
          <a:xfrm>
            <a:off x="4668099" y="5311575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34C0DED-2A3A-48D5-AA20-E5F1FF4DC828}"/>
              </a:ext>
            </a:extLst>
          </p:cNvPr>
          <p:cNvSpPr/>
          <p:nvPr/>
        </p:nvSpPr>
        <p:spPr>
          <a:xfrm>
            <a:off x="4668099" y="5743575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8CBFF9FE-7799-4C93-8480-19388858E48B}"/>
                  </a:ext>
                </a:extLst>
              </p:cNvPr>
              <p:cNvSpPr/>
              <p:nvPr/>
            </p:nvSpPr>
            <p:spPr>
              <a:xfrm>
                <a:off x="7000875" y="4881693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8CBFF9FE-7799-4C93-8480-19388858E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5" y="4881693"/>
                <a:ext cx="1440000" cy="43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矩形 160">
            <a:extLst>
              <a:ext uri="{FF2B5EF4-FFF2-40B4-BE49-F238E27FC236}">
                <a16:creationId xmlns:a16="http://schemas.microsoft.com/office/drawing/2014/main" id="{1752A0F8-1292-428D-A782-BEF61280C4BC}"/>
              </a:ext>
            </a:extLst>
          </p:cNvPr>
          <p:cNvSpPr/>
          <p:nvPr/>
        </p:nvSpPr>
        <p:spPr>
          <a:xfrm>
            <a:off x="7000875" y="5313693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9B604E3-CCD0-4B34-B5E5-6CA7A9006785}"/>
              </a:ext>
            </a:extLst>
          </p:cNvPr>
          <p:cNvSpPr/>
          <p:nvPr/>
        </p:nvSpPr>
        <p:spPr>
          <a:xfrm>
            <a:off x="7000875" y="5745693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73F297B7-6A8D-4A52-850A-B33B3DE92A7E}"/>
                  </a:ext>
                </a:extLst>
              </p:cNvPr>
              <p:cNvSpPr/>
              <p:nvPr/>
            </p:nvSpPr>
            <p:spPr>
              <a:xfrm>
                <a:off x="9333651" y="4881693"/>
                <a:ext cx="144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73F297B7-6A8D-4A52-850A-B33B3DE92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51" y="4881693"/>
                <a:ext cx="1440000" cy="43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矩形 163">
            <a:extLst>
              <a:ext uri="{FF2B5EF4-FFF2-40B4-BE49-F238E27FC236}">
                <a16:creationId xmlns:a16="http://schemas.microsoft.com/office/drawing/2014/main" id="{4C46E2EE-BE24-432A-B20B-122B7E283D24}"/>
              </a:ext>
            </a:extLst>
          </p:cNvPr>
          <p:cNvSpPr/>
          <p:nvPr/>
        </p:nvSpPr>
        <p:spPr>
          <a:xfrm>
            <a:off x="9333651" y="5313693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9C25E97-69A2-4B19-8B6A-4C6C6B6FAFD7}"/>
              </a:ext>
            </a:extLst>
          </p:cNvPr>
          <p:cNvSpPr/>
          <p:nvPr/>
        </p:nvSpPr>
        <p:spPr>
          <a:xfrm>
            <a:off x="9333651" y="5745693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B0740616-5FF3-4614-BC02-717F04F1DF7F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 rot="5400000" flipH="1" flipV="1">
            <a:off x="5907546" y="4362246"/>
            <a:ext cx="1293882" cy="2332776"/>
          </a:xfrm>
          <a:prstGeom prst="bentConnector5">
            <a:avLst>
              <a:gd name="adj1" fmla="val -17668"/>
              <a:gd name="adj2" fmla="val 50000"/>
              <a:gd name="adj3" fmla="val 117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AFDAA25F-D58B-42EE-B293-C159DDF124A6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 rot="5400000" flipH="1" flipV="1">
            <a:off x="8239263" y="4363305"/>
            <a:ext cx="1296000" cy="2332776"/>
          </a:xfrm>
          <a:prstGeom prst="bentConnector5">
            <a:avLst>
              <a:gd name="adj1" fmla="val -17639"/>
              <a:gd name="adj2" fmla="val 50000"/>
              <a:gd name="adj3" fmla="val 117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88176133-2B06-4DCA-82A5-18105D1BA8C1}"/>
              </a:ext>
            </a:extLst>
          </p:cNvPr>
          <p:cNvCxnSpPr>
            <a:cxnSpLocks/>
            <a:stCxn id="161" idx="1"/>
            <a:endCxn id="157" idx="3"/>
          </p:cNvCxnSpPr>
          <p:nvPr/>
        </p:nvCxnSpPr>
        <p:spPr>
          <a:xfrm rot="10800000">
            <a:off x="6108099" y="5095575"/>
            <a:ext cx="892776" cy="434118"/>
          </a:xfrm>
          <a:prstGeom prst="bentConnector3">
            <a:avLst>
              <a:gd name="adj1" fmla="val 67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8A14F31E-230C-4EA9-82B8-C10427F9A0CC}"/>
              </a:ext>
            </a:extLst>
          </p:cNvPr>
          <p:cNvCxnSpPr>
            <a:stCxn id="164" idx="1"/>
            <a:endCxn id="160" idx="3"/>
          </p:cNvCxnSpPr>
          <p:nvPr/>
        </p:nvCxnSpPr>
        <p:spPr>
          <a:xfrm rot="10800000">
            <a:off x="8440875" y="5097693"/>
            <a:ext cx="892776" cy="432000"/>
          </a:xfrm>
          <a:prstGeom prst="bentConnector3">
            <a:avLst>
              <a:gd name="adj1" fmla="val 64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2F46E53B-B62E-4451-9779-D712F0BBFD06}"/>
              </a:ext>
            </a:extLst>
          </p:cNvPr>
          <p:cNvCxnSpPr>
            <a:stCxn id="12" idx="3"/>
            <a:endCxn id="157" idx="0"/>
          </p:cNvCxnSpPr>
          <p:nvPr/>
        </p:nvCxnSpPr>
        <p:spPr>
          <a:xfrm flipV="1">
            <a:off x="3593499" y="4879575"/>
            <a:ext cx="1794600" cy="432000"/>
          </a:xfrm>
          <a:prstGeom prst="bentConnector4">
            <a:avLst>
              <a:gd name="adj1" fmla="val 29940"/>
              <a:gd name="adj2" fmla="val 152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198E2DBE-78F5-470F-8564-310368FF09EE}"/>
              </a:ext>
            </a:extLst>
          </p:cNvPr>
          <p:cNvCxnSpPr>
            <a:stCxn id="158" idx="1"/>
            <a:endCxn id="11" idx="3"/>
          </p:cNvCxnSpPr>
          <p:nvPr/>
        </p:nvCxnSpPr>
        <p:spPr>
          <a:xfrm rot="10800000">
            <a:off x="3593499" y="4879575"/>
            <a:ext cx="1074600" cy="648000"/>
          </a:xfrm>
          <a:prstGeom prst="bentConnector3">
            <a:avLst>
              <a:gd name="adj1" fmla="val 31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F8E8E7EA-F891-4EC8-B5D3-BA00660BA1C5}"/>
              </a:ext>
            </a:extLst>
          </p:cNvPr>
          <p:cNvCxnSpPr>
            <a:stCxn id="165" idx="2"/>
            <a:endCxn id="11" idx="1"/>
          </p:cNvCxnSpPr>
          <p:nvPr/>
        </p:nvCxnSpPr>
        <p:spPr>
          <a:xfrm rot="5400000" flipH="1">
            <a:off x="5454516" y="1578558"/>
            <a:ext cx="1298118" cy="7900152"/>
          </a:xfrm>
          <a:prstGeom prst="bentConnector4">
            <a:avLst>
              <a:gd name="adj1" fmla="val -42558"/>
              <a:gd name="adj2" fmla="val 112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0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大概算法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3860C2-39DF-417B-AFE1-B759AB229DAD}"/>
                  </a:ext>
                </a:extLst>
              </p:cNvPr>
              <p:cNvSpPr txBox="1"/>
              <p:nvPr/>
            </p:nvSpPr>
            <p:spPr>
              <a:xfrm>
                <a:off x="477794" y="1257300"/>
                <a:ext cx="109728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）遍历每一个集合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en-US" altLang="zh-CN" sz="2000" dirty="0"/>
                  <a:t>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1.1</a:t>
                </a:r>
                <a:r>
                  <a:rPr lang="zh-CN" altLang="en-US" sz="2000" dirty="0"/>
                  <a:t>）创建一个集合指针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zh-CN" altLang="en-US" sz="2000" dirty="0"/>
                  <a:t>指向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𝑁𝑈𝐿𝐿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</a:t>
                </a:r>
                <a:r>
                  <a:rPr lang="zh-CN" altLang="en-US" sz="2000" dirty="0"/>
                  <a:t>）遍历每一个元素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en-US" altLang="zh-CN" sz="2000" dirty="0"/>
                  <a:t>	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1.2.1</a:t>
                </a:r>
                <a:r>
                  <a:rPr lang="zh-CN" altLang="en-US" sz="2000" dirty="0"/>
                  <a:t>）遍历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中的元素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en-US" altLang="zh-CN" sz="2000" dirty="0"/>
                  <a:t>		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1.2.1</a:t>
                </a:r>
                <a:r>
                  <a:rPr lang="zh-CN" altLang="en-US" sz="2000" dirty="0"/>
                  <a:t>）如果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			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1.2.1.1</a:t>
                </a:r>
                <a:r>
                  <a:rPr lang="zh-CN" altLang="en-US" sz="20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𝑁𝑈𝐿𝐿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				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1.2.1.1.1</a:t>
                </a:r>
                <a:r>
                  <a:rPr lang="zh-CN" altLang="en-US" sz="2000" dirty="0"/>
                  <a:t>）创建一个集合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𝑛𝑒𝑤𝑆</m:t>
                    </m:r>
                  </m:oMath>
                </a14:m>
                <a:r>
                  <a:rPr lang="zh-CN" altLang="en-US" sz="2000" dirty="0"/>
                  <a:t>并让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指向</m:t>
                    </m:r>
                  </m:oMath>
                </a14:m>
                <a:r>
                  <a:rPr lang="zh-CN" altLang="en-US" sz="2000" dirty="0"/>
                  <a:t>该集合。</a:t>
                </a:r>
                <a:endParaRPr lang="en-US" altLang="zh-CN" sz="2000" dirty="0"/>
              </a:p>
              <a:p>
                <a:r>
                  <a:rPr lang="en-US" altLang="zh-CN" sz="2000" dirty="0"/>
                  <a:t>				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1.2.1.1.2</a:t>
                </a:r>
                <a:r>
                  <a:rPr lang="zh-CN" altLang="en-US" sz="2000" dirty="0"/>
                  <a:t>）删除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，并将该元素插入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𝑛𝑒𝑤𝑆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en-US" altLang="zh-CN" sz="2000" dirty="0"/>
                  <a:t>			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1.2.1.2</a:t>
                </a:r>
                <a:r>
                  <a:rPr lang="zh-CN" altLang="en-US" sz="2000" dirty="0"/>
                  <a:t>）否则，删除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，并将该元素插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指向</m:t>
                    </m:r>
                  </m:oMath>
                </a14:m>
                <a:r>
                  <a:rPr lang="zh-CN" altLang="en-US" sz="2000" dirty="0"/>
                  <a:t>的集合。</a:t>
                </a:r>
                <a:endParaRPr lang="en-US" altLang="zh-CN" sz="2000" dirty="0"/>
              </a:p>
              <a:p>
                <a:r>
                  <a:rPr lang="en-US" altLang="zh-CN" sz="2000" dirty="0"/>
                  <a:t>				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1.2.1.3</a:t>
                </a:r>
                <a:r>
                  <a:rPr lang="zh-CN" altLang="en-US" sz="2000" dirty="0"/>
                  <a:t>）终止遍历。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3860C2-39DF-417B-AFE1-B759AB229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" y="1257300"/>
                <a:ext cx="10972800" cy="3170099"/>
              </a:xfrm>
              <a:prstGeom prst="rect">
                <a:avLst/>
              </a:prstGeom>
              <a:blipFill>
                <a:blip r:embed="rId2"/>
                <a:stretch>
                  <a:fillRect l="-556" t="-962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741B12-42AD-4ED0-A6C1-990CE5D0C5A2}"/>
                  </a:ext>
                </a:extLst>
              </p:cNvPr>
              <p:cNvSpPr txBox="1"/>
              <p:nvPr/>
            </p:nvSpPr>
            <p:spPr>
              <a:xfrm>
                <a:off x="657225" y="4867275"/>
                <a:ext cx="10793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一次操作时间复杂度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n</a:t>
                </a:r>
                <a:r>
                  <a:rPr lang="zh-CN" altLang="en-US" sz="2000" dirty="0"/>
                  <a:t>为集合内元素的个数，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集合内元素的个数。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741B12-42AD-4ED0-A6C1-990CE5D0C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4867275"/>
                <a:ext cx="10793369" cy="400110"/>
              </a:xfrm>
              <a:prstGeom prst="rect">
                <a:avLst/>
              </a:prstGeom>
              <a:blipFill>
                <a:blip r:embed="rId3"/>
                <a:stretch>
                  <a:fillRect l="-62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1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DFA</a:t>
            </a:r>
            <a:r>
              <a:rPr lang="zh-CN" altLang="en-US" b="1" dirty="0"/>
              <a:t>最小化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86A9F0-3E23-4702-BE01-6561C565AE8C}"/>
                  </a:ext>
                </a:extLst>
              </p:cNvPr>
              <p:cNvSpPr txBox="1"/>
              <p:nvPr/>
            </p:nvSpPr>
            <p:spPr>
              <a:xfrm>
                <a:off x="477794" y="1304925"/>
                <a:ext cx="10972800" cy="234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DFA</a:t>
                </a:r>
                <a:r>
                  <a:rPr lang="zh-CN" altLang="en-US" sz="2400" dirty="0"/>
                  <a:t>即确定有限自动机，由五个参数定义：</a:t>
                </a: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状态的有限集合。</a:t>
                </a: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+mn-ea"/>
                  </a:rPr>
                  <a:t>输入符号的有限集合。</a:t>
                </a:r>
                <a:endParaRPr lang="en-US" altLang="zh-CN" sz="2400" b="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（</a:t>
                </a:r>
                <a:r>
                  <a:rPr lang="en-US" altLang="zh-CN" sz="2400" dirty="0">
                    <a:latin typeface="+mn-ea"/>
                  </a:rPr>
                  <a:t>3</a:t>
                </a:r>
                <a:r>
                  <a:rPr lang="zh-CN" altLang="en-US" sz="2400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+mn-ea"/>
                  </a:rPr>
                  <a:t>初始状态。</a:t>
                </a:r>
                <a:endParaRPr lang="en-US" altLang="zh-CN" sz="2400" b="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（</a:t>
                </a:r>
                <a:r>
                  <a:rPr lang="en-US" altLang="zh-CN" sz="2400" dirty="0">
                    <a:latin typeface="+mn-ea"/>
                  </a:rPr>
                  <a:t>4</a:t>
                </a:r>
                <a:r>
                  <a:rPr lang="zh-CN" altLang="en-US" sz="2400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终止</m:t>
                    </m:r>
                  </m:oMath>
                </a14:m>
                <a:r>
                  <a:rPr lang="zh-CN" altLang="en-US" sz="2400" b="0" dirty="0">
                    <a:latin typeface="+mn-ea"/>
                  </a:rPr>
                  <a:t>状态的有限集合。</a:t>
                </a:r>
                <a:endParaRPr lang="en-US" altLang="zh-CN" sz="2400" b="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（</a:t>
                </a:r>
                <a:r>
                  <a:rPr lang="en-US" altLang="zh-CN" sz="2400" dirty="0">
                    <a:latin typeface="+mn-ea"/>
                  </a:rPr>
                  <a:t>5</a:t>
                </a:r>
                <a:r>
                  <a:rPr lang="zh-CN" altLang="en-US" sz="2400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状态</m:t>
                    </m:r>
                  </m:oMath>
                </a14:m>
                <a:r>
                  <a:rPr lang="zh-CN" altLang="en-US" sz="2400" b="0" dirty="0">
                    <a:latin typeface="+mn-ea"/>
                  </a:rPr>
                  <a:t>转移函数。</a:t>
                </a:r>
                <a:endParaRPr lang="en-US" altLang="zh-CN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86A9F0-3E23-4702-BE01-6561C565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" y="1304925"/>
                <a:ext cx="10972800" cy="2342885"/>
              </a:xfrm>
              <a:prstGeom prst="rect">
                <a:avLst/>
              </a:prstGeom>
              <a:blipFill>
                <a:blip r:embed="rId2"/>
                <a:stretch>
                  <a:fillRect l="-833" t="-1823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E954616-E684-4AA9-AB9D-BF8ACBA48BEC}"/>
              </a:ext>
            </a:extLst>
          </p:cNvPr>
          <p:cNvSpPr txBox="1"/>
          <p:nvPr/>
        </p:nvSpPr>
        <p:spPr>
          <a:xfrm>
            <a:off x="477794" y="4429125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最小化</a:t>
            </a:r>
            <a:r>
              <a:rPr lang="en-US" altLang="zh-CN" sz="2400" dirty="0"/>
              <a:t>DFA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）状态数最小，没有多余状态。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）与原</a:t>
            </a:r>
            <a:r>
              <a:rPr lang="en-US" altLang="zh-CN" sz="2400" dirty="0"/>
              <a:t>DFA</a:t>
            </a:r>
            <a:r>
              <a:rPr lang="zh-CN" altLang="en-US" sz="2400" dirty="0"/>
              <a:t>等价。</a:t>
            </a:r>
          </a:p>
        </p:txBody>
      </p:sp>
    </p:spTree>
    <p:extLst>
      <p:ext uri="{BB962C8B-B14F-4D97-AF65-F5344CB8AC3E}">
        <p14:creationId xmlns:p14="http://schemas.microsoft.com/office/powerpoint/2010/main" val="131318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状态数最小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79D199-A811-4ED5-A602-BF63D297CA34}"/>
              </a:ext>
            </a:extLst>
          </p:cNvPr>
          <p:cNvSpPr txBox="1"/>
          <p:nvPr/>
        </p:nvSpPr>
        <p:spPr>
          <a:xfrm>
            <a:off x="477795" y="1333500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多余状态：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）从此状态没有通路能到达终止状态。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）从初始状态没有通路能到达此状态。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AB2203-4974-476C-972E-B37BE4FFF35B}"/>
              </a:ext>
            </a:extLst>
          </p:cNvPr>
          <p:cNvSpPr txBox="1"/>
          <p:nvPr/>
        </p:nvSpPr>
        <p:spPr>
          <a:xfrm>
            <a:off x="477794" y="2628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例子：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AC23592-AB99-42E0-BEB8-A4BF2ECD90F8}"/>
              </a:ext>
            </a:extLst>
          </p:cNvPr>
          <p:cNvSpPr/>
          <p:nvPr/>
        </p:nvSpPr>
        <p:spPr>
          <a:xfrm>
            <a:off x="3848100" y="4671542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6EB6BF-4AEC-4D79-B7F6-B2D8DFD8DA85}"/>
              </a:ext>
            </a:extLst>
          </p:cNvPr>
          <p:cNvSpPr/>
          <p:nvPr/>
        </p:nvSpPr>
        <p:spPr>
          <a:xfrm>
            <a:off x="5491812" y="4671542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620878-1867-4E92-AEC3-C39C8FEA7CFC}"/>
              </a:ext>
            </a:extLst>
          </p:cNvPr>
          <p:cNvSpPr/>
          <p:nvPr/>
        </p:nvSpPr>
        <p:spPr>
          <a:xfrm>
            <a:off x="5491812" y="5797902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D65E284-A1D8-497B-911E-6D67088A72C8}"/>
              </a:ext>
            </a:extLst>
          </p:cNvPr>
          <p:cNvSpPr/>
          <p:nvPr/>
        </p:nvSpPr>
        <p:spPr>
          <a:xfrm>
            <a:off x="7135524" y="4671542"/>
            <a:ext cx="468000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2D6D32-4F3A-454B-B9FC-F503784738F6}"/>
              </a:ext>
            </a:extLst>
          </p:cNvPr>
          <p:cNvSpPr/>
          <p:nvPr/>
        </p:nvSpPr>
        <p:spPr>
          <a:xfrm>
            <a:off x="5491812" y="3545182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F0C8C3-200B-4C73-8639-EB7F39A18C3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316100" y="4905542"/>
            <a:ext cx="1175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7C484F-E333-40D9-B105-36D9240FA91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959812" y="4905542"/>
            <a:ext cx="1175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AD1E97-BEF1-4C42-A1C4-16E656C3F2EF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4247563" y="5071005"/>
            <a:ext cx="1312786" cy="79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2322A6-4529-438F-AB18-F53E6959F7FA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5891275" y="3944645"/>
            <a:ext cx="1312786" cy="79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C054DA1-2CA9-478E-898D-8FAA4AC70788}"/>
              </a:ext>
            </a:extLst>
          </p:cNvPr>
          <p:cNvCxnSpPr>
            <a:cxnSpLocks/>
            <a:stCxn id="9" idx="0"/>
            <a:endCxn id="9" idx="6"/>
          </p:cNvCxnSpPr>
          <p:nvPr/>
        </p:nvCxnSpPr>
        <p:spPr>
          <a:xfrm rot="16200000" flipH="1">
            <a:off x="5725812" y="5797902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84F10FD-5BDC-41F6-BE77-278671C58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5812" y="3539592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560C00C2-5C65-4594-BD9F-AC1BB33010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5812" y="4653836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F002F7A-BA8C-448B-88D8-72B31901EB78}"/>
              </a:ext>
            </a:extLst>
          </p:cNvPr>
          <p:cNvSpPr txBox="1"/>
          <p:nvPr/>
        </p:nvSpPr>
        <p:spPr>
          <a:xfrm>
            <a:off x="4715563" y="4618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09728C-BF07-4287-A229-F077A9DE6445}"/>
              </a:ext>
            </a:extLst>
          </p:cNvPr>
          <p:cNvSpPr txBox="1"/>
          <p:nvPr/>
        </p:nvSpPr>
        <p:spPr>
          <a:xfrm>
            <a:off x="5015645" y="5274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9C55FC-DD82-4EAC-B8AA-F316CD4E528E}"/>
              </a:ext>
            </a:extLst>
          </p:cNvPr>
          <p:cNvSpPr txBox="1"/>
          <p:nvPr/>
        </p:nvSpPr>
        <p:spPr>
          <a:xfrm>
            <a:off x="6096000" y="31570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62DDA3-87C9-455E-9646-5D01B2A73916}"/>
              </a:ext>
            </a:extLst>
          </p:cNvPr>
          <p:cNvSpPr txBox="1"/>
          <p:nvPr/>
        </p:nvSpPr>
        <p:spPr>
          <a:xfrm>
            <a:off x="6547668" y="4013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DCC203-A74F-4A85-B450-AC9500D724B9}"/>
              </a:ext>
            </a:extLst>
          </p:cNvPr>
          <p:cNvSpPr txBox="1"/>
          <p:nvPr/>
        </p:nvSpPr>
        <p:spPr>
          <a:xfrm>
            <a:off x="6096000" y="4229104"/>
            <a:ext cx="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92002C-E71B-44F8-A50A-CF52BFF8F7C5}"/>
              </a:ext>
            </a:extLst>
          </p:cNvPr>
          <p:cNvSpPr txBox="1"/>
          <p:nvPr/>
        </p:nvSpPr>
        <p:spPr>
          <a:xfrm>
            <a:off x="6427812" y="4623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E75DF0-AB99-4287-A7EF-DF98A198F783}"/>
              </a:ext>
            </a:extLst>
          </p:cNvPr>
          <p:cNvSpPr txBox="1"/>
          <p:nvPr/>
        </p:nvSpPr>
        <p:spPr>
          <a:xfrm>
            <a:off x="6178390" y="55330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7CD7ED1-4E78-4736-9821-D81B44E67B5F}"/>
              </a:ext>
            </a:extLst>
          </p:cNvPr>
          <p:cNvCxnSpPr>
            <a:cxnSpLocks/>
          </p:cNvCxnSpPr>
          <p:nvPr/>
        </p:nvCxnSpPr>
        <p:spPr>
          <a:xfrm>
            <a:off x="477794" y="955589"/>
            <a:ext cx="1097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FD0614C-D71F-43D6-A07E-3DD334354E6E}"/>
              </a:ext>
            </a:extLst>
          </p:cNvPr>
          <p:cNvSpPr txBox="1"/>
          <p:nvPr/>
        </p:nvSpPr>
        <p:spPr>
          <a:xfrm>
            <a:off x="477794" y="405025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等价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7D8B-4B3A-49AB-99BE-406F4F2542C5}"/>
              </a:ext>
            </a:extLst>
          </p:cNvPr>
          <p:cNvSpPr txBox="1"/>
          <p:nvPr/>
        </p:nvSpPr>
        <p:spPr>
          <a:xfrm>
            <a:off x="477794" y="1390650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等价条件（状态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等价）：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）一致性条件：状态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必须同时为终止状态或非终止状态。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）蔓延性条件：状态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对所有输入必须跳转到对应的等价的状态。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C7E51D-ECD0-4A86-A791-EA2075E35EA2}"/>
              </a:ext>
            </a:extLst>
          </p:cNvPr>
          <p:cNvSpPr txBox="1"/>
          <p:nvPr/>
        </p:nvSpPr>
        <p:spPr>
          <a:xfrm>
            <a:off x="477794" y="25909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例子：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C8CAA2-238F-4D5F-9C36-56C4133B0567}"/>
              </a:ext>
            </a:extLst>
          </p:cNvPr>
          <p:cNvSpPr/>
          <p:nvPr/>
        </p:nvSpPr>
        <p:spPr>
          <a:xfrm>
            <a:off x="3924312" y="4004375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1BFC98-04E8-451D-B10A-60FB0D55D31F}"/>
              </a:ext>
            </a:extLst>
          </p:cNvPr>
          <p:cNvSpPr/>
          <p:nvPr/>
        </p:nvSpPr>
        <p:spPr>
          <a:xfrm>
            <a:off x="5588493" y="4000083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C115E1-BC64-48F8-9B59-5271E5C05611}"/>
              </a:ext>
            </a:extLst>
          </p:cNvPr>
          <p:cNvSpPr/>
          <p:nvPr/>
        </p:nvSpPr>
        <p:spPr>
          <a:xfrm>
            <a:off x="7252674" y="4000083"/>
            <a:ext cx="468000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0F20D3E-32A2-4397-96C6-D77CF2677E78}"/>
              </a:ext>
            </a:extLst>
          </p:cNvPr>
          <p:cNvSpPr/>
          <p:nvPr/>
        </p:nvSpPr>
        <p:spPr>
          <a:xfrm>
            <a:off x="3924312" y="5434411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8962311-D917-49AF-9CF0-8F904E2F1C7F}"/>
              </a:ext>
            </a:extLst>
          </p:cNvPr>
          <p:cNvSpPr/>
          <p:nvPr/>
        </p:nvSpPr>
        <p:spPr>
          <a:xfrm>
            <a:off x="5588493" y="5434411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C7818B7-5801-46D3-9CA8-10698E9783FD}"/>
              </a:ext>
            </a:extLst>
          </p:cNvPr>
          <p:cNvSpPr/>
          <p:nvPr/>
        </p:nvSpPr>
        <p:spPr>
          <a:xfrm>
            <a:off x="7252674" y="5434411"/>
            <a:ext cx="468000" cy="468000"/>
          </a:xfrm>
          <a:prstGeom prst="ellipse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7C0A33-2320-477B-ADBA-DC776C87389F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392312" y="4234083"/>
            <a:ext cx="1196181" cy="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60DABAD-2D9B-4437-B83B-D81443B65BFF}"/>
              </a:ext>
            </a:extLst>
          </p:cNvPr>
          <p:cNvCxnSpPr>
            <a:stCxn id="6" idx="4"/>
            <a:endCxn id="28" idx="0"/>
          </p:cNvCxnSpPr>
          <p:nvPr/>
        </p:nvCxnSpPr>
        <p:spPr>
          <a:xfrm>
            <a:off x="4158312" y="4472375"/>
            <a:ext cx="0" cy="96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6E26C0D-DEFF-47CF-8154-9091394E147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056493" y="4234083"/>
            <a:ext cx="119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F325084-9DE8-4DBC-BC16-07588383B61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4392312" y="5668411"/>
            <a:ext cx="119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B15D442-65F9-40B3-8A05-C0E4D9EDDC61}"/>
              </a:ext>
            </a:extLst>
          </p:cNvPr>
          <p:cNvCxnSpPr>
            <a:stCxn id="29" idx="0"/>
            <a:endCxn id="8" idx="4"/>
          </p:cNvCxnSpPr>
          <p:nvPr/>
        </p:nvCxnSpPr>
        <p:spPr>
          <a:xfrm flipV="1">
            <a:off x="5822493" y="4468083"/>
            <a:ext cx="0" cy="9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EC0D6-D833-4327-8B60-8820B5718F41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6056493" y="5668411"/>
            <a:ext cx="119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07509A4-974B-44B9-8DD4-EF7E1B2563CE}"/>
              </a:ext>
            </a:extLst>
          </p:cNvPr>
          <p:cNvCxnSpPr>
            <a:stCxn id="30" idx="0"/>
            <a:endCxn id="10" idx="4"/>
          </p:cNvCxnSpPr>
          <p:nvPr/>
        </p:nvCxnSpPr>
        <p:spPr>
          <a:xfrm flipV="1">
            <a:off x="7486674" y="4468083"/>
            <a:ext cx="0" cy="9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D3845ED7-7609-46B3-A0C6-1527D6E667D1}"/>
              </a:ext>
            </a:extLst>
          </p:cNvPr>
          <p:cNvCxnSpPr>
            <a:stCxn id="28" idx="2"/>
            <a:endCxn id="28" idx="4"/>
          </p:cNvCxnSpPr>
          <p:nvPr/>
        </p:nvCxnSpPr>
        <p:spPr>
          <a:xfrm rot="10800000" flipH="1" flipV="1">
            <a:off x="3924312" y="5668411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359E5E93-20ED-4B9A-B478-E250021D50A8}"/>
              </a:ext>
            </a:extLst>
          </p:cNvPr>
          <p:cNvCxnSpPr>
            <a:stCxn id="8" idx="0"/>
            <a:endCxn id="8" idx="6"/>
          </p:cNvCxnSpPr>
          <p:nvPr/>
        </p:nvCxnSpPr>
        <p:spPr>
          <a:xfrm rot="16200000" flipH="1">
            <a:off x="5822493" y="4000083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C2F45C8B-827E-483F-ADE6-5046CF051662}"/>
              </a:ext>
            </a:extLst>
          </p:cNvPr>
          <p:cNvCxnSpPr>
            <a:cxnSpLocks/>
            <a:stCxn id="10" idx="0"/>
            <a:endCxn id="10" idx="6"/>
          </p:cNvCxnSpPr>
          <p:nvPr/>
        </p:nvCxnSpPr>
        <p:spPr>
          <a:xfrm rot="16200000" flipH="1">
            <a:off x="7486674" y="4000083"/>
            <a:ext cx="234000" cy="234000"/>
          </a:xfrm>
          <a:prstGeom prst="curvedConnector4">
            <a:avLst>
              <a:gd name="adj1" fmla="val -97692"/>
              <a:gd name="adj2" fmla="val 19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78FE0C2-E0DD-4D9B-9429-2C4992D35C7A}"/>
              </a:ext>
            </a:extLst>
          </p:cNvPr>
          <p:cNvSpPr txBox="1"/>
          <p:nvPr/>
        </p:nvSpPr>
        <p:spPr>
          <a:xfrm>
            <a:off x="4786196" y="38647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2C153EF-5BEF-4DBF-8D17-F01E6B657B3C}"/>
              </a:ext>
            </a:extLst>
          </p:cNvPr>
          <p:cNvSpPr txBox="1"/>
          <p:nvPr/>
        </p:nvSpPr>
        <p:spPr>
          <a:xfrm>
            <a:off x="3858230" y="4755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FCE876-977E-4B21-80B7-B01DE07AF810}"/>
              </a:ext>
            </a:extLst>
          </p:cNvPr>
          <p:cNvSpPr txBox="1"/>
          <p:nvPr/>
        </p:nvSpPr>
        <p:spPr>
          <a:xfrm>
            <a:off x="3409950" y="57854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702224B-A5E8-440D-ABA2-70FD31778D8F}"/>
              </a:ext>
            </a:extLst>
          </p:cNvPr>
          <p:cNvSpPr txBox="1"/>
          <p:nvPr/>
        </p:nvSpPr>
        <p:spPr>
          <a:xfrm>
            <a:off x="4796419" y="5677933"/>
            <a:ext cx="260369" cy="3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5DE3CDD-FD20-466F-B97F-E303A505D9DA}"/>
              </a:ext>
            </a:extLst>
          </p:cNvPr>
          <p:cNvSpPr txBox="1"/>
          <p:nvPr/>
        </p:nvSpPr>
        <p:spPr>
          <a:xfrm>
            <a:off x="5573032" y="47539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D94093-59C3-40B1-8840-8226D047EF06}"/>
              </a:ext>
            </a:extLst>
          </p:cNvPr>
          <p:cNvSpPr txBox="1"/>
          <p:nvPr/>
        </p:nvSpPr>
        <p:spPr>
          <a:xfrm>
            <a:off x="6096000" y="34586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173FCF0-05B5-4E47-930C-FB9A758E13C4}"/>
              </a:ext>
            </a:extLst>
          </p:cNvPr>
          <p:cNvSpPr txBox="1"/>
          <p:nvPr/>
        </p:nvSpPr>
        <p:spPr>
          <a:xfrm>
            <a:off x="6558708" y="38976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750F387-D4C2-45AC-9633-4F278BAA4BA7}"/>
              </a:ext>
            </a:extLst>
          </p:cNvPr>
          <p:cNvSpPr txBox="1"/>
          <p:nvPr/>
        </p:nvSpPr>
        <p:spPr>
          <a:xfrm>
            <a:off x="7954674" y="36872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76FD284-16B4-4E87-9CCA-0708A4F79DB2}"/>
              </a:ext>
            </a:extLst>
          </p:cNvPr>
          <p:cNvSpPr txBox="1"/>
          <p:nvPr/>
        </p:nvSpPr>
        <p:spPr>
          <a:xfrm>
            <a:off x="7561816" y="47684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8F2DDB-D9C6-4A50-9CBC-FCC2CF219FAD}"/>
              </a:ext>
            </a:extLst>
          </p:cNvPr>
          <p:cNvSpPr txBox="1"/>
          <p:nvPr/>
        </p:nvSpPr>
        <p:spPr>
          <a:xfrm>
            <a:off x="6588198" y="57254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01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815</Words>
  <Application>Microsoft Office PowerPoint</Application>
  <PresentationFormat>宽屏</PresentationFormat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910558180@qq.com</dc:creator>
  <cp:lastModifiedBy>910558180@qq.com</cp:lastModifiedBy>
  <cp:revision>25</cp:revision>
  <dcterms:created xsi:type="dcterms:W3CDTF">2018-10-13T09:25:50Z</dcterms:created>
  <dcterms:modified xsi:type="dcterms:W3CDTF">2018-10-15T00:12:38Z</dcterms:modified>
</cp:coreProperties>
</file>