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74AF-527E-4EFE-AED4-E33F56E8C305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A52D-CCE7-40F9-8194-83E879193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0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左上：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个字母和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个数字的</a:t>
            </a:r>
            <a:r>
              <a:rPr lang="en-US" altLang="zh-CN" dirty="0" err="1" smtClean="0"/>
              <a:t>polybius</a:t>
            </a:r>
            <a:r>
              <a:rPr lang="zh-CN" altLang="en-US" dirty="0" smtClean="0"/>
              <a:t>方格，构成由</a:t>
            </a:r>
            <a:r>
              <a:rPr lang="en-US" altLang="zh-CN" dirty="0" err="1" smtClean="0"/>
              <a:t>adfgvx</a:t>
            </a:r>
            <a:r>
              <a:rPr lang="zh-CN" altLang="en-US" dirty="0" smtClean="0"/>
              <a:t>的第一次加密函数。</a:t>
            </a:r>
            <a:endParaRPr lang="en-US" altLang="zh-CN" dirty="0" smtClean="0"/>
          </a:p>
          <a:p>
            <a:r>
              <a:rPr lang="en-US" altLang="zh-CN" dirty="0" smtClean="0"/>
              <a:t>Rifle</a:t>
            </a:r>
            <a:r>
              <a:rPr lang="zh-CN" altLang="en-US" dirty="0" smtClean="0"/>
              <a:t>称为移位秘钥。在密文方格上面写上，按照字母次序按列遍历，形成最终密文。</a:t>
            </a:r>
            <a:endParaRPr lang="en-US" altLang="zh-CN" dirty="0" smtClean="0"/>
          </a:p>
          <a:p>
            <a:r>
              <a:rPr lang="zh-CN" altLang="en-US" dirty="0" smtClean="0"/>
              <a:t>解码结果：</a:t>
            </a:r>
            <a:r>
              <a:rPr lang="en-US" altLang="zh-CN" dirty="0" err="1" smtClean="0"/>
              <a:t>findthewapons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01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ADFGVX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张天豪 陆纪圆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47814" y="404813"/>
            <a:ext cx="5994797" cy="91916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古典密码：德国陆军强于恺撒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1" y="1196975"/>
            <a:ext cx="340161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1916113"/>
            <a:ext cx="2375297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5057775" y="1824038"/>
            <a:ext cx="20776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Plaintext: </a:t>
            </a:r>
            <a:r>
              <a:rPr lang="en-US" altLang="zh-CN" sz="2000" dirty="0">
                <a:solidFill>
                  <a:srgbClr val="C00000"/>
                </a:solidFill>
                <a:latin typeface="Eras Demi ITC" panose="020B0805030504020804" pitchFamily="34" charset="0"/>
              </a:rPr>
              <a:t>field cipher</a:t>
            </a:r>
            <a:endParaRPr lang="zh-CN" altLang="en-US" sz="2000" dirty="0">
              <a:solidFill>
                <a:srgbClr val="C000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78" y="2676525"/>
            <a:ext cx="342304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 rot="5400000">
            <a:off x="5797352" y="2288580"/>
            <a:ext cx="431800" cy="239316"/>
          </a:xfrm>
          <a:prstGeom prst="strip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3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86" y="3422650"/>
            <a:ext cx="171688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triped Right Arrow 9"/>
          <p:cNvSpPr/>
          <p:nvPr/>
        </p:nvSpPr>
        <p:spPr>
          <a:xfrm rot="5400000">
            <a:off x="5785446" y="3058517"/>
            <a:ext cx="431800" cy="239316"/>
          </a:xfrm>
          <a:prstGeom prst="strip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323286" y="3422650"/>
            <a:ext cx="1664494" cy="30003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23" name="TextBox 5"/>
          <p:cNvSpPr txBox="1">
            <a:spLocks noChangeArrowheads="1"/>
          </p:cNvSpPr>
          <p:nvPr/>
        </p:nvSpPr>
        <p:spPr bwMode="auto">
          <a:xfrm>
            <a:off x="7348537" y="3063875"/>
            <a:ext cx="53935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key</a:t>
            </a:r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87779" y="3278188"/>
            <a:ext cx="351234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0" y="5745165"/>
            <a:ext cx="2783681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0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char table[6]={'A','D','F','G','V','X'};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ttt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char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}order[100];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order_num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char a[6][6]={{'B','3','M','R','L','I'},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{</a:t>
            </a:r>
            <a:r>
              <a:rPr lang="en-US" altLang="zh-CN" dirty="0"/>
              <a:t>'A','6','F','*','8','2'},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{</a:t>
            </a:r>
            <a:r>
              <a:rPr lang="en-US" altLang="zh-CN" dirty="0"/>
              <a:t>'C','7','S','E','U','H</a:t>
            </a:r>
            <a:r>
              <a:rPr lang="en-US" altLang="zh-CN" dirty="0" smtClean="0"/>
              <a:t>'},</a:t>
            </a:r>
            <a:r>
              <a:rPr lang="en-US" altLang="zh-CN" dirty="0"/>
              <a:t>		</a:t>
            </a:r>
            <a:r>
              <a:rPr lang="en-US" altLang="zh-CN" dirty="0" smtClean="0"/>
              <a:t>			{</a:t>
            </a:r>
            <a:r>
              <a:rPr lang="en-US" altLang="zh-CN" dirty="0"/>
              <a:t>'Z','9','D','X','K','V</a:t>
            </a:r>
            <a:r>
              <a:rPr lang="en-US" altLang="zh-CN" dirty="0" smtClean="0"/>
              <a:t>'},</a:t>
            </a:r>
          </a:p>
          <a:p>
            <a:pPr marL="2743200" lvl="6" indent="0"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'1','Q','Y','W','5','P</a:t>
            </a:r>
            <a:r>
              <a:rPr lang="en-US" altLang="zh-CN" dirty="0" smtClean="0"/>
              <a:t>'},</a:t>
            </a:r>
          </a:p>
          <a:p>
            <a:pPr marL="2743200" lvl="6" indent="0"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'N','J','T','4','G','O'}};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s;string</a:t>
            </a:r>
            <a:r>
              <a:rPr lang="en-US" altLang="zh-CN" dirty="0"/>
              <a:t> trans;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&lt;&lt;"Plaintext:         ";</a:t>
            </a:r>
          </a:p>
          <a:p>
            <a:r>
              <a:rPr lang="en-US" altLang="zh-CN" dirty="0"/>
              <a:t>while(</a:t>
            </a:r>
            <a:r>
              <a:rPr lang="en-US" altLang="zh-CN" dirty="0" err="1"/>
              <a:t>cin</a:t>
            </a:r>
            <a:r>
              <a:rPr lang="en-US" altLang="zh-CN" dirty="0"/>
              <a:t>&gt;&gt;s){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&lt;&lt;"Transposition key: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&gt;&gt;trans;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	s[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toupper</a:t>
            </a:r>
            <a:r>
              <a:rPr lang="en-US" altLang="zh-CN" dirty="0"/>
              <a:t>(s[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ans</a:t>
            </a:r>
            <a:r>
              <a:rPr lang="en-US" altLang="zh-CN" dirty="0"/>
              <a:t>=encode(</a:t>
            </a:r>
            <a:r>
              <a:rPr lang="en-US" altLang="zh-CN" dirty="0" err="1"/>
              <a:t>s,len,trans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Ciphertext</a:t>
            </a:r>
            <a:r>
              <a:rPr lang="en-US" altLang="zh-CN" dirty="0"/>
              <a:t>:        "&lt;&lt;</a:t>
            </a:r>
            <a:r>
              <a:rPr lang="en-US" altLang="zh-CN" dirty="0" err="1"/>
              <a:t>ans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&lt;&lt;"Plaintext: ";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4320480" cy="47525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string encode(string </a:t>
            </a:r>
            <a:r>
              <a:rPr lang="en-US" altLang="zh-CN" dirty="0" err="1"/>
              <a:t>s,int</a:t>
            </a:r>
            <a:r>
              <a:rPr lang="en-US" altLang="zh-CN" dirty="0"/>
              <a:t> </a:t>
            </a:r>
            <a:r>
              <a:rPr lang="en-US" altLang="zh-CN" dirty="0" err="1"/>
              <a:t>len,string</a:t>
            </a:r>
            <a:r>
              <a:rPr lang="en-US" altLang="zh-CN" dirty="0"/>
              <a:t> trans){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ans</a:t>
            </a:r>
            <a:r>
              <a:rPr lang="en-US" altLang="zh-CN" dirty="0"/>
              <a:t>="";</a:t>
            </a:r>
          </a:p>
          <a:p>
            <a:r>
              <a:rPr lang="en-US" altLang="zh-CN" dirty="0"/>
              <a:t>//phase 1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 err="1"/>
              <a:t>tmp</a:t>
            </a:r>
            <a:r>
              <a:rPr lang="en-US" altLang="zh-CN" dirty="0"/>
              <a:t>=find(s[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tmp</a:t>
            </a:r>
            <a:r>
              <a:rPr lang="en-US" altLang="zh-CN" dirty="0"/>
              <a:t>=="") </a:t>
            </a:r>
            <a:endParaRPr lang="en-US" altLang="zh-CN" dirty="0" smtClean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"Unsupported message!";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ans</a:t>
            </a:r>
            <a:r>
              <a:rPr lang="en-US" altLang="zh-CN" dirty="0"/>
              <a:t>+=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13158" y="1700808"/>
            <a:ext cx="4320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string find(char x){</a:t>
            </a:r>
          </a:p>
          <a:p>
            <a:r>
              <a:rPr lang="en-US" altLang="zh-CN" dirty="0"/>
              <a:t>	string ret</a:t>
            </a:r>
            <a:r>
              <a:rPr lang="en-US" altLang="zh-CN" dirty="0" smtClean="0"/>
              <a:t>="";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=0;i&lt;6;i++)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j=0;j&lt;6;j++)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if(x</a:t>
            </a:r>
            <a:r>
              <a:rPr lang="en-US" altLang="zh-CN" dirty="0"/>
              <a:t>==a[</a:t>
            </a:r>
            <a:r>
              <a:rPr lang="en-US" altLang="zh-CN" dirty="0" err="1"/>
              <a:t>i</a:t>
            </a:r>
            <a:r>
              <a:rPr lang="en-US" altLang="zh-CN" dirty="0"/>
              <a:t>][j]) 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char </a:t>
            </a:r>
            <a:r>
              <a:rPr lang="en-US" altLang="zh-CN" dirty="0" err="1"/>
              <a:t>tmp</a:t>
            </a:r>
            <a:r>
              <a:rPr lang="en-US" altLang="zh-CN" dirty="0"/>
              <a:t>=table[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char </a:t>
            </a:r>
            <a:r>
              <a:rPr lang="en-US" altLang="zh-CN" dirty="0"/>
              <a:t>tmp2=table[j];</a:t>
            </a:r>
          </a:p>
          <a:p>
            <a:r>
              <a:rPr lang="en-US" altLang="zh-CN" dirty="0"/>
              <a:t>				ret+=</a:t>
            </a:r>
            <a:r>
              <a:rPr lang="en-US" altLang="zh-CN" dirty="0" err="1"/>
              <a:t>tmp;ret</a:t>
            </a:r>
            <a:r>
              <a:rPr lang="en-US" altLang="zh-CN" dirty="0"/>
              <a:t>+=tmp2;</a:t>
            </a:r>
          </a:p>
          <a:p>
            <a:r>
              <a:rPr lang="en-US" altLang="zh-CN" dirty="0"/>
              <a:t>				return ret;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return ret</a:t>
            </a:r>
            <a:r>
              <a:rPr lang="en-US" altLang="zh-CN" dirty="0" smtClean="0"/>
              <a:t>;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3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556792"/>
            <a:ext cx="4546848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//phase 2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initorder</a:t>
            </a:r>
            <a:r>
              <a:rPr lang="en-US" altLang="zh-CN" dirty="0"/>
              <a:t>(trans);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len2=</a:t>
            </a:r>
            <a:r>
              <a:rPr lang="en-US" altLang="zh-CN" dirty="0" err="1"/>
              <a:t>ans.length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string ret="";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order_num;i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lang="en-US" altLang="zh-CN" dirty="0"/>
              <a:t>=order[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pos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while(</a:t>
            </a:r>
            <a:r>
              <a:rPr lang="en-US" altLang="zh-CN" dirty="0" err="1"/>
              <a:t>st</a:t>
            </a:r>
            <a:r>
              <a:rPr lang="en-US" altLang="zh-CN" dirty="0"/>
              <a:t>&lt;len2){</a:t>
            </a:r>
          </a:p>
          <a:p>
            <a:r>
              <a:rPr lang="en-US" altLang="zh-CN" dirty="0"/>
              <a:t>			ret+=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st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st</a:t>
            </a:r>
            <a:r>
              <a:rPr lang="en-US" altLang="zh-CN" dirty="0"/>
              <a:t>+=</a:t>
            </a:r>
            <a:r>
              <a:rPr lang="en-US" altLang="zh-CN" dirty="0" err="1"/>
              <a:t>order_num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return ret;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9992" y="1628800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initorder</a:t>
            </a:r>
            <a:r>
              <a:rPr lang="en-US" altLang="zh-CN" dirty="0"/>
              <a:t>(string trans){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order_num</a:t>
            </a:r>
            <a:r>
              <a:rPr lang="en-US" altLang="zh-CN" dirty="0"/>
              <a:t>=</a:t>
            </a:r>
            <a:r>
              <a:rPr lang="en-US" altLang="zh-CN" dirty="0" err="1"/>
              <a:t>trans.length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order_num;i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order[</a:t>
            </a:r>
            <a:r>
              <a:rPr lang="en-US" altLang="zh-CN" dirty="0" err="1"/>
              <a:t>i</a:t>
            </a:r>
            <a:r>
              <a:rPr lang="en-US" altLang="zh-CN" dirty="0"/>
              <a:t>].x=</a:t>
            </a:r>
            <a:r>
              <a:rPr lang="en-US" altLang="zh-CN" dirty="0" err="1"/>
              <a:t>toupper</a:t>
            </a:r>
            <a:r>
              <a:rPr lang="en-US" altLang="zh-CN" dirty="0"/>
              <a:t>(trans[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	order[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pos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sort(</a:t>
            </a:r>
            <a:r>
              <a:rPr lang="en-US" altLang="zh-CN" dirty="0" err="1" smtClean="0"/>
              <a:t>order,order+order_num,cmp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加密实例</a:t>
            </a:r>
            <a:endParaRPr lang="zh-CN" altLang="en-US" dirty="0"/>
          </a:p>
        </p:txBody>
      </p:sp>
      <p:pic>
        <p:nvPicPr>
          <p:cNvPr id="1026" name="Picture 2" descr="C:\Users\Mr.Chang\Documents\学习文档\问求\密码算法\QQ截图201704061356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72050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解密部分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Office PowerPoint</Application>
  <PresentationFormat>全屏显示(4:3)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ADFGVX</vt:lpstr>
      <vt:lpstr>古典密码：德国陆军强于恺撒</vt:lpstr>
      <vt:lpstr>加密代码分析</vt:lpstr>
      <vt:lpstr>加密代码分析</vt:lpstr>
      <vt:lpstr>加密代码分析</vt:lpstr>
      <vt:lpstr>加密代码分析</vt:lpstr>
      <vt:lpstr>加密实例</vt:lpstr>
      <vt:lpstr>解密部分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ADFGVX</dc:title>
  <dc:creator>Mr.Chang</dc:creator>
  <cp:lastModifiedBy>Mr.Chang</cp:lastModifiedBy>
  <cp:revision>3</cp:revision>
  <dcterms:created xsi:type="dcterms:W3CDTF">2017-04-06T05:22:24Z</dcterms:created>
  <dcterms:modified xsi:type="dcterms:W3CDTF">2017-04-06T05:57:46Z</dcterms:modified>
</cp:coreProperties>
</file>