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0" r:id="rId2"/>
    <p:sldMasterId id="2147483698" r:id="rId3"/>
  </p:sldMasterIdLst>
  <p:notesMasterIdLst>
    <p:notesMasterId r:id="rId32"/>
  </p:notesMasterIdLst>
  <p:sldIdLst>
    <p:sldId id="258" r:id="rId4"/>
    <p:sldId id="25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0" r:id="rId15"/>
    <p:sldId id="273" r:id="rId16"/>
    <p:sldId id="279" r:id="rId17"/>
    <p:sldId id="280" r:id="rId18"/>
    <p:sldId id="283" r:id="rId19"/>
    <p:sldId id="281" r:id="rId20"/>
    <p:sldId id="282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84" r:id="rId29"/>
    <p:sldId id="286" r:id="rId30"/>
    <p:sldId id="287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714" autoAdjust="0"/>
  </p:normalViewPr>
  <p:slideViewPr>
    <p:cSldViewPr>
      <p:cViewPr varScale="1">
        <p:scale>
          <a:sx n="59" d="100"/>
          <a:sy n="59" d="100"/>
        </p:scale>
        <p:origin x="152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Microsoft YaHei" pitchFamily="34" charset="-122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Microsoft YaHei" pitchFamily="34" charset="-122"/>
                <a:cs typeface="+mn-cs"/>
              </a:defRPr>
            </a:lvl1pPr>
          </a:lstStyle>
          <a:p>
            <a:pPr>
              <a:defRPr/>
            </a:pPr>
            <a:fld id="{93C53F48-AB65-4E31-8154-4831316168CB}" type="datetimeFigureOut">
              <a:rPr lang="en-US" smtClean="0"/>
              <a:pPr>
                <a:defRPr/>
              </a:pPr>
              <a:t>12/11/2017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Microsoft YaHei" pitchFamily="34" charset="-122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Microsoft YaHei" pitchFamily="34" charset="-122"/>
                <a:cs typeface="+mn-cs"/>
              </a:defRPr>
            </a:lvl1pPr>
          </a:lstStyle>
          <a:p>
            <a:pPr>
              <a:defRPr/>
            </a:pPr>
            <a:fld id="{BDAF50D7-A8C8-4FA4-A6D0-BE73B799CCC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280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icrosoft YaHei" pitchFamily="34" charset="-122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icrosoft YaHei" pitchFamily="34" charset="-122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icrosoft YaHei" pitchFamily="34" charset="-122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icrosoft YaHei" pitchFamily="34" charset="-122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icrosoft YaHei" pitchFamily="34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中文翻译仅供参考</a:t>
            </a:r>
            <a:endParaRPr lang="en-US" altLang="zh-CN" dirty="0" smtClean="0"/>
          </a:p>
          <a:p>
            <a:r>
              <a:rPr lang="zh-CN" altLang="en-US" dirty="0" smtClean="0"/>
              <a:t>主要给大家补充一些比较基础的知识</a:t>
            </a:r>
            <a:endParaRPr lang="en-US" altLang="zh-CN" dirty="0" smtClean="0"/>
          </a:p>
          <a:p>
            <a:r>
              <a:rPr lang="zh-CN" altLang="en-US" dirty="0" smtClean="0"/>
              <a:t>如部分内容有误还请大佬们及时指出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F50D7-A8C8-4FA4-A6D0-BE73B799CCC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08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偏序的</a:t>
            </a:r>
            <a:r>
              <a:rPr lang="en-US" altLang="zh-CN" dirty="0" smtClean="0"/>
              <a:t>diagraph</a:t>
            </a:r>
            <a:r>
              <a:rPr lang="zh-CN" altLang="en-US" dirty="0" smtClean="0"/>
              <a:t>上没有长度超过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cycle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F50D7-A8C8-4FA4-A6D0-BE73B799CCC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91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与偏序最大的不同在于反自反 且 强反对称</a:t>
            </a:r>
            <a:endParaRPr lang="en-US" altLang="zh-CN" dirty="0" smtClean="0"/>
          </a:p>
          <a:p>
            <a:r>
              <a:rPr lang="en-US" altLang="zh-CN" dirty="0" smtClean="0"/>
              <a:t>x&lt;x</a:t>
            </a:r>
            <a:r>
              <a:rPr lang="zh-CN" altLang="en-US" dirty="0" smtClean="0"/>
              <a:t>不成立</a:t>
            </a:r>
            <a:endParaRPr lang="en-US" altLang="zh-CN" dirty="0" smtClean="0"/>
          </a:p>
          <a:p>
            <a:r>
              <a:rPr lang="en-US" altLang="zh-CN" baseline="0" dirty="0" smtClean="0">
                <a:sym typeface="Wingdings" panose="05000000000000000000" pitchFamily="2" charset="2"/>
              </a:rPr>
              <a:t>x &lt; y  y &lt; x </a:t>
            </a:r>
            <a:r>
              <a:rPr lang="zh-CN" altLang="en-US" baseline="0" dirty="0" smtClean="0">
                <a:sym typeface="Wingdings" panose="05000000000000000000" pitchFamily="2" charset="2"/>
              </a:rPr>
              <a:t>不成立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F50D7-A8C8-4FA4-A6D0-BE73B799CCC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95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“x</a:t>
            </a:r>
            <a:r>
              <a:rPr lang="en-US" altLang="zh-CN" baseline="0" dirty="0" smtClean="0"/>
              <a:t> is less than x”</a:t>
            </a:r>
            <a:r>
              <a:rPr lang="zh-CN" altLang="en-US" dirty="0" smtClean="0"/>
              <a:t>不成立</a:t>
            </a:r>
            <a:endParaRPr lang="en-US" altLang="zh-CN" dirty="0" smtClean="0"/>
          </a:p>
          <a:p>
            <a:r>
              <a:rPr lang="en-US" altLang="zh-CN" dirty="0" smtClean="0"/>
              <a:t>x</a:t>
            </a:r>
            <a:r>
              <a:rPr lang="en-US" altLang="zh-CN" baseline="0" dirty="0" smtClean="0"/>
              <a:t> is less than y, y is less than z </a:t>
            </a:r>
            <a:r>
              <a:rPr lang="en-US" altLang="zh-CN" baseline="0" dirty="0" smtClean="0">
                <a:sym typeface="Wingdings" panose="05000000000000000000" pitchFamily="2" charset="2"/>
              </a:rPr>
              <a:t> x is less than z</a:t>
            </a:r>
          </a:p>
          <a:p>
            <a:r>
              <a:rPr lang="en-US" altLang="zh-CN" baseline="0" dirty="0" smtClean="0">
                <a:sym typeface="Wingdings" panose="05000000000000000000" pitchFamily="2" charset="2"/>
              </a:rPr>
              <a:t>x is less than y  y is not less than x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F50D7-A8C8-4FA4-A6D0-BE73B799CCC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91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严格偏序与偏序的互推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F50D7-A8C8-4FA4-A6D0-BE73B799CCC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81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可比性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a, b</a:t>
            </a:r>
            <a:r>
              <a:rPr lang="zh-CN" altLang="en-US" dirty="0" smtClean="0"/>
              <a:t>）或（</a:t>
            </a:r>
            <a:r>
              <a:rPr lang="en-US" altLang="zh-CN" dirty="0" smtClean="0"/>
              <a:t>b, a</a:t>
            </a:r>
            <a:r>
              <a:rPr lang="zh-CN" altLang="en-US" dirty="0" smtClean="0"/>
              <a:t>）满足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上的这个偏序关系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F50D7-A8C8-4FA4-A6D0-BE73B799CCC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72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要求其中任意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个元素都是可比的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F50D7-A8C8-4FA4-A6D0-BE73B799CCC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086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全序是一种特殊的偏序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F50D7-A8C8-4FA4-A6D0-BE73B799CCC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573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大于等于，小于等于</a:t>
            </a:r>
            <a:endParaRPr lang="en-US" altLang="zh-CN" dirty="0" smtClean="0"/>
          </a:p>
          <a:p>
            <a:r>
              <a:rPr lang="zh-CN" altLang="en-US" dirty="0" smtClean="0"/>
              <a:t>也都是正整数上的全序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F50D7-A8C8-4FA4-A6D0-BE73B799CCC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62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字典序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F50D7-A8C8-4FA4-A6D0-BE73B799CCC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383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解释几个概念</a:t>
            </a:r>
            <a:endParaRPr lang="en-US" altLang="zh-CN" dirty="0" smtClean="0"/>
          </a:p>
          <a:p>
            <a:r>
              <a:rPr lang="zh-CN" altLang="en-US" dirty="0" smtClean="0"/>
              <a:t>不一定有（不可比）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F50D7-A8C8-4FA4-A6D0-BE73B799CCC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557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spcBef>
                <a:spcPct val="0"/>
              </a:spcBef>
              <a:buFont typeface="+mj-lt"/>
              <a:buNone/>
            </a:pPr>
            <a:endParaRPr lang="zh-CN" altLang="en-US" noProof="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099" name="Slide Image Placeholder 5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33400" y="460375"/>
            <a:ext cx="3144838" cy="23590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Maximal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minimal</a:t>
            </a:r>
            <a:r>
              <a:rPr lang="zh-CN" altLang="en-US" dirty="0" smtClean="0"/>
              <a:t>不一定唯一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F50D7-A8C8-4FA4-A6D0-BE73B799CCC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132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X</a:t>
            </a:r>
            <a:r>
              <a:rPr lang="zh-CN" altLang="en-US" dirty="0" smtClean="0"/>
              <a:t>不一定是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中的元素</a:t>
            </a:r>
            <a:endParaRPr lang="en-US" altLang="zh-CN" dirty="0" smtClean="0"/>
          </a:p>
          <a:p>
            <a:r>
              <a:rPr lang="zh-CN" altLang="en-US" dirty="0" smtClean="0"/>
              <a:t>但是必须是</a:t>
            </a:r>
            <a:r>
              <a:rPr lang="en-US" altLang="zh-CN" dirty="0" smtClean="0"/>
              <a:t>P</a:t>
            </a:r>
            <a:r>
              <a:rPr lang="zh-CN" altLang="en-US" dirty="0" smtClean="0"/>
              <a:t>中的元素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F50D7-A8C8-4FA4-A6D0-BE73B799CCC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6689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举例分析</a:t>
            </a:r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zh-CN" altLang="en-US" dirty="0" smtClean="0"/>
              <a:t>可以整除其他任何元素</a:t>
            </a:r>
            <a:endParaRPr lang="en-US" altLang="zh-CN" dirty="0" smtClean="0"/>
          </a:p>
          <a:p>
            <a:r>
              <a:rPr lang="zh-CN" altLang="en-US" dirty="0" smtClean="0"/>
              <a:t>没有</a:t>
            </a:r>
            <a:r>
              <a:rPr lang="en-US" altLang="zh-CN" dirty="0" smtClean="0"/>
              <a:t>greatest</a:t>
            </a:r>
            <a:r>
              <a:rPr lang="zh-CN" altLang="en-US" dirty="0" smtClean="0"/>
              <a:t>，没有</a:t>
            </a:r>
            <a:r>
              <a:rPr lang="en-US" altLang="zh-CN" dirty="0" smtClean="0"/>
              <a:t>maximal(</a:t>
            </a:r>
            <a:r>
              <a:rPr lang="en-US" altLang="zh-CN" sz="1200" i="0" kern="1200" dirty="0" smtClean="0">
                <a:solidFill>
                  <a:schemeClr val="tx1"/>
                </a:solidFill>
                <a:effectLst/>
                <a:latin typeface="Microsoft YaHei" pitchFamily="34" charset="-122"/>
                <a:ea typeface="+mn-ea"/>
                <a:cs typeface="+mn-cs"/>
              </a:rPr>
              <a:t>any g divides for instance 2g)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F50D7-A8C8-4FA4-A6D0-BE73B799CCC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4447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举例分析</a:t>
            </a:r>
            <a:endParaRPr lang="en-US" altLang="zh-CN" dirty="0" smtClean="0"/>
          </a:p>
          <a:p>
            <a:r>
              <a:rPr lang="en-US" altLang="zh-CN" dirty="0" smtClean="0"/>
              <a:t>0</a:t>
            </a:r>
            <a:r>
              <a:rPr lang="zh-CN" altLang="en-US" dirty="0" smtClean="0"/>
              <a:t>是任何数的倍数（如果认为</a:t>
            </a:r>
            <a:r>
              <a:rPr lang="en-US" altLang="zh-CN" dirty="0" smtClean="0"/>
              <a:t>0|0</a:t>
            </a:r>
            <a:r>
              <a:rPr lang="zh-CN" altLang="en-US" dirty="0" smtClean="0"/>
              <a:t>的话）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F50D7-A8C8-4FA4-A6D0-BE73B799CCC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1383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举例分析</a:t>
            </a:r>
            <a:endParaRPr lang="en-US" altLang="zh-CN" dirty="0" smtClean="0"/>
          </a:p>
          <a:p>
            <a:r>
              <a:rPr lang="zh-CN" altLang="en-US" dirty="0" smtClean="0"/>
              <a:t>没有</a:t>
            </a:r>
            <a:r>
              <a:rPr lang="en-US" altLang="zh-CN" dirty="0" smtClean="0"/>
              <a:t>least</a:t>
            </a:r>
            <a:r>
              <a:rPr lang="zh-CN" altLang="en-US" dirty="0" smtClean="0"/>
              <a:t>（不可比）</a:t>
            </a:r>
            <a:endParaRPr lang="en-US" altLang="zh-CN" dirty="0" smtClean="0"/>
          </a:p>
          <a:p>
            <a:r>
              <a:rPr lang="zh-CN" altLang="en-US" dirty="0" smtClean="0"/>
              <a:t>任何素数都是</a:t>
            </a:r>
            <a:r>
              <a:rPr lang="en-US" altLang="zh-CN" dirty="0" smtClean="0"/>
              <a:t>minimal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F50D7-A8C8-4FA4-A6D0-BE73B799CCC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9015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举例分析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不在偏序集中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F50D7-A8C8-4FA4-A6D0-BE73B799CCC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950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部分等价</a:t>
            </a:r>
            <a:endParaRPr lang="en-US" altLang="zh-CN" dirty="0" smtClean="0"/>
          </a:p>
          <a:p>
            <a:r>
              <a:rPr lang="zh-CN" altLang="en-US" dirty="0" smtClean="0"/>
              <a:t>区别于等价：不一定自反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F50D7-A8C8-4FA4-A6D0-BE73B799CCC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484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X</a:t>
            </a:r>
            <a:r>
              <a:rPr lang="zh-CN" altLang="en-US" dirty="0" smtClean="0"/>
              <a:t>上可能没有定义，所以不是</a:t>
            </a:r>
            <a:r>
              <a:rPr lang="en-US" altLang="zh-CN" dirty="0" smtClean="0"/>
              <a:t>reflective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F50D7-A8C8-4FA4-A6D0-BE73B799CCC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定义：设</a:t>
            </a:r>
            <a:r>
              <a:rPr lang="en-US" altLang="zh-CN" dirty="0" smtClean="0"/>
              <a:t>R</a:t>
            </a:r>
            <a:r>
              <a:rPr lang="zh-CN" altLang="en-US" dirty="0" smtClean="0"/>
              <a:t>为非空集合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上的关系，如果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是自反的、反对称的和可传递的，则称</a:t>
            </a:r>
            <a:r>
              <a:rPr lang="en-US" altLang="zh-CN" dirty="0" smtClean="0"/>
              <a:t>R</a:t>
            </a:r>
            <a:r>
              <a:rPr lang="zh-CN" altLang="en-US" dirty="0" smtClean="0"/>
              <a:t>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上的偏序关系。</a:t>
            </a:r>
            <a:endParaRPr lang="en-US" altLang="zh-CN" dirty="0" smtClean="0"/>
          </a:p>
          <a:p>
            <a:r>
              <a:rPr lang="zh-CN" altLang="en-US" dirty="0" smtClean="0"/>
              <a:t>其中（自反性）</a:t>
            </a:r>
            <a:r>
              <a:rPr lang="en-US" altLang="zh-CN" dirty="0" err="1" smtClean="0"/>
              <a:t>x~x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（反对称性）如果</a:t>
            </a:r>
            <a:r>
              <a:rPr lang="en-US" altLang="zh-CN" dirty="0" err="1" smtClean="0"/>
              <a:t>x~y</a:t>
            </a:r>
            <a:r>
              <a:rPr lang="en-US" altLang="zh-CN" dirty="0" smtClean="0"/>
              <a:t>,</a:t>
            </a:r>
            <a:r>
              <a:rPr lang="zh-CN" altLang="en-US" dirty="0" smtClean="0"/>
              <a:t>且</a:t>
            </a:r>
            <a:r>
              <a:rPr lang="en-US" altLang="zh-CN" dirty="0" err="1" smtClean="0"/>
              <a:t>y~x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</a:t>
            </a:r>
            <a:r>
              <a:rPr lang="en-US" altLang="zh-CN" dirty="0" smtClean="0"/>
              <a:t>x=y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（传递性）如果</a:t>
            </a:r>
            <a:r>
              <a:rPr lang="en-US" altLang="zh-CN" dirty="0" err="1" smtClean="0"/>
              <a:t>x~y</a:t>
            </a:r>
            <a:r>
              <a:rPr lang="en-US" altLang="zh-CN" dirty="0" smtClean="0"/>
              <a:t>,</a:t>
            </a:r>
            <a:r>
              <a:rPr lang="zh-CN" altLang="en-US" dirty="0" smtClean="0"/>
              <a:t>且</a:t>
            </a:r>
            <a:r>
              <a:rPr lang="en-US" altLang="zh-CN" dirty="0" err="1" smtClean="0"/>
              <a:t>y~z</a:t>
            </a:r>
            <a:r>
              <a:rPr lang="en-US" altLang="zh-CN" dirty="0" smtClean="0"/>
              <a:t> ,</a:t>
            </a:r>
            <a:r>
              <a:rPr lang="zh-CN" altLang="en-US" dirty="0" smtClean="0"/>
              <a:t>则</a:t>
            </a:r>
            <a:r>
              <a:rPr lang="en-US" altLang="zh-CN" dirty="0" err="1" smtClean="0"/>
              <a:t>x~z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F50D7-A8C8-4FA4-A6D0-BE73B799CCC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1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F50D7-A8C8-4FA4-A6D0-BE73B799CCC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42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一个集合</a:t>
            </a:r>
            <a:r>
              <a:rPr lang="en-US" altLang="zh-CN" dirty="0" smtClean="0"/>
              <a:t>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上的偏序关系</a:t>
            </a:r>
            <a:r>
              <a:rPr lang="en-US" altLang="zh-CN" dirty="0" smtClean="0"/>
              <a:t>R</a:t>
            </a:r>
            <a:r>
              <a:rPr lang="zh-CN" altLang="en-US" dirty="0" smtClean="0"/>
              <a:t>一起叫作偏序集，记作</a:t>
            </a:r>
            <a:r>
              <a:rPr lang="en-US" altLang="zh-CN" dirty="0" smtClean="0"/>
              <a:t>&lt;A,R&gt;</a:t>
            </a:r>
            <a:r>
              <a:rPr lang="zh-CN" altLang="en-US" dirty="0" smtClean="0"/>
              <a:t>或</a:t>
            </a:r>
            <a:r>
              <a:rPr lang="en-US" altLang="zh-CN" dirty="0" smtClean="0"/>
              <a:t>&lt;A, ≦&gt;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F50D7-A8C8-4FA4-A6D0-BE73B799CCC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527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 </a:t>
            </a:r>
            <a:r>
              <a:rPr lang="zh-CN" altLang="en-US" dirty="0" smtClean="0"/>
              <a:t>是集合</a:t>
            </a:r>
            <a:r>
              <a:rPr lang="en-US" altLang="zh-CN" dirty="0" smtClean="0"/>
              <a:t>S</a:t>
            </a:r>
            <a:r>
              <a:rPr lang="zh-CN" altLang="en-US" dirty="0" smtClean="0"/>
              <a:t>所有子集所构成的集合。包含关系是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上的一个偏序关系。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F50D7-A8C8-4FA4-A6D0-BE73B799CCC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70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小于等于和大于等于是正整数集上的偏序。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F50D7-A8C8-4FA4-A6D0-BE73B799CCC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474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整除关系是整数集上的偏序。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F50D7-A8C8-4FA4-A6D0-BE73B799CCC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080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若一个关系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是集合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上的偏序， 则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的逆也是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上的一个偏序。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F50D7-A8C8-4FA4-A6D0-BE73B799CCC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73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709A2-0FF7-465A-BF54-EEBDD6F98870}" type="datetimeFigureOut">
              <a:rPr lang="en-US"/>
              <a:pPr>
                <a:defRPr/>
              </a:pPr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51A61-EFE6-4F55-A064-EF071CD16A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3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CD685-BFEA-4FDA-9781-092B54C91BEE}" type="datetimeFigureOut">
              <a:rPr lang="en-US"/>
              <a:pPr>
                <a:defRPr/>
              </a:pPr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1BD8F-69FF-4EB0-AC5D-5A06617BD5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5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0ECD1-9D2F-4054-BBDB-A15D6FFA5FA2}" type="datetimeFigureOut">
              <a:rPr lang="en-US"/>
              <a:pPr>
                <a:defRPr/>
              </a:pPr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31810-0E01-4346-BF69-664A370EDD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96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D709A2-0FF7-465A-BF54-EEBDD6F98870}" type="datetimeFigureOut">
              <a:rPr lang="en-US" smtClean="0"/>
              <a:pPr>
                <a:defRPr/>
              </a:pPr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C51A61-EFE6-4F55-A064-EF071CD16A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215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629D8B-E894-4381-B939-68E5EFBCD0DA}" type="datetimeFigureOut">
              <a:rPr lang="en-US" smtClean="0"/>
              <a:pPr>
                <a:defRPr/>
              </a:pPr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CE8A95-6521-4ABC-A9F4-C001968521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65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875C60-54A8-4745-9091-4DE59ADA029C}" type="datetimeFigureOut">
              <a:rPr lang="en-US" smtClean="0"/>
              <a:pPr>
                <a:defRPr/>
              </a:pPr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75A632-B56A-4BE9-80FF-58597B1FDD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355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343479-DA24-4DFA-8202-E540DFE7EFA8}" type="datetimeFigureOut">
              <a:rPr lang="en-US" smtClean="0"/>
              <a:pPr>
                <a:defRPr/>
              </a:pPr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331CA0-DB84-46EA-9036-192ED6778D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45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749F9A-6FAC-427E-A467-BA6BCDBDDBCA}" type="datetimeFigureOut">
              <a:rPr lang="en-US" smtClean="0"/>
              <a:pPr>
                <a:defRPr/>
              </a:pPr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8EF2FD-2FEB-4A0A-9AF6-84C5F0DF7E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13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5144C4-D9D3-4988-9F06-D0CF3687B5E5}" type="datetimeFigureOut">
              <a:rPr lang="en-US" smtClean="0"/>
              <a:pPr>
                <a:defRPr/>
              </a:pPr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E05A3E-7945-4763-991A-9E126D7C21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534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8FB20B-EF38-4976-8A4C-FAA19741519E}" type="datetimeFigureOut">
              <a:rPr lang="en-US" smtClean="0"/>
              <a:pPr>
                <a:defRPr/>
              </a:pPr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692F30-7C1E-4A05-A6ED-B8ADCB42D0A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889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0D49CE5-62E1-41AD-953D-2DD2FA3F53F8}" type="datetimeFigureOut">
              <a:rPr lang="en-US" smtClean="0"/>
              <a:pPr>
                <a:defRPr/>
              </a:pPr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D1572E3-20D0-4BDC-A6C4-F10A38D22B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5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29D8B-E894-4381-B939-68E5EFBCD0DA}" type="datetimeFigureOut">
              <a:rPr lang="en-US"/>
              <a:pPr>
                <a:defRPr/>
              </a:pPr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E8A95-6521-4ABC-A9F4-C001968521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221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DAF687-560E-4DFE-BCF9-8E09DE520081}" type="datetimeFigureOut">
              <a:rPr lang="en-US" smtClean="0"/>
              <a:pPr>
                <a:defRPr/>
              </a:pPr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2EA120-532B-46B5-9489-D97F13253F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709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5CD685-BFEA-4FDA-9781-092B54C91BEE}" type="datetimeFigureOut">
              <a:rPr lang="en-US" smtClean="0"/>
              <a:pPr>
                <a:defRPr/>
              </a:pPr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D1BD8F-69FF-4EB0-AC5D-5A06617BD5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87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70ECD1-9D2F-4054-BBDB-A15D6FFA5FA2}" type="datetimeFigureOut">
              <a:rPr lang="en-US" smtClean="0"/>
              <a:pPr>
                <a:defRPr/>
              </a:pPr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31810-0E01-4346-BF69-664A370EDD1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3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75C60-54A8-4745-9091-4DE59ADA029C}" type="datetimeFigureOut">
              <a:rPr lang="en-US"/>
              <a:pPr>
                <a:defRPr/>
              </a:pPr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75A632-B56A-4BE9-80FF-58597B1FDD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43479-DA24-4DFA-8202-E540DFE7EFA8}" type="datetimeFigureOut">
              <a:rPr lang="en-US"/>
              <a:pPr>
                <a:defRPr/>
              </a:pPr>
              <a:t>12/11/2017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31CA0-DB84-46EA-9036-192ED6778D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7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49F9A-6FAC-427E-A467-BA6BCDBDDBCA}" type="datetimeFigureOut">
              <a:rPr lang="en-US"/>
              <a:pPr>
                <a:defRPr/>
              </a:pPr>
              <a:t>12/11/2017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EF2FD-2FEB-4A0A-9AF6-84C5F0DF7E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6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144C4-D9D3-4988-9F06-D0CF3687B5E5}" type="datetimeFigureOut">
              <a:rPr lang="en-US"/>
              <a:pPr>
                <a:defRPr/>
              </a:pPr>
              <a:t>12/11/2017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05A3E-7945-4763-991A-9E126D7C21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6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FB20B-EF38-4976-8A4C-FAA19741519E}" type="datetimeFigureOut">
              <a:rPr lang="en-US"/>
              <a:pPr>
                <a:defRPr/>
              </a:pPr>
              <a:t>12/11/2017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92F30-7C1E-4A05-A6ED-B8ADCB42D0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3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49CE5-62E1-41AD-953D-2DD2FA3F53F8}" type="datetimeFigureOut">
              <a:rPr lang="en-US"/>
              <a:pPr>
                <a:defRPr/>
              </a:pPr>
              <a:t>12/11/2017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572E3-20D0-4BDC-A6C4-F10A38D22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1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AF687-560E-4DFE-BCF9-8E09DE520081}" type="datetimeFigureOut">
              <a:rPr lang="en-US"/>
              <a:pPr>
                <a:defRPr/>
              </a:pPr>
              <a:t>12/11/2017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EA120-532B-46B5-9489-D97F13253F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6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Microsoft YaHei" pitchFamily="34" charset="-122"/>
                <a:cs typeface="+mn-cs"/>
              </a:defRPr>
            </a:lvl1pPr>
          </a:lstStyle>
          <a:p>
            <a:pPr>
              <a:defRPr/>
            </a:pPr>
            <a:fld id="{77086A03-69E0-47B4-B6FC-354F3A9B9EA7}" type="datetimeFigureOut">
              <a:rPr lang="en-US" smtClean="0"/>
              <a:pPr>
                <a:defRPr/>
              </a:pPr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Microsoft YaHei" pitchFamily="34" charset="-122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Microsoft YaHei" pitchFamily="34" charset="-122"/>
                <a:cs typeface="+mn-cs"/>
              </a:defRPr>
            </a:lvl1pPr>
          </a:lstStyle>
          <a:p>
            <a:pPr>
              <a:defRPr/>
            </a:pPr>
            <a:fld id="{7DADEAC6-19A0-4197-A464-898191FA45B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Microsoft YaHei" pitchFamily="34" charset="-122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Microsoft YaHei" pitchFamily="34" charset="-122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Microsoft YaHei" pitchFamily="34" charset="-122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Microsoft YaHei" pitchFamily="34" charset="-122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Microsoft YaHei" pitchFamily="34" charset="-122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Microsoft YaHei" pitchFamily="34" charset="-122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7086A03-69E0-47B4-B6FC-354F3A9B9EA7}" type="datetimeFigureOut">
              <a:rPr lang="en-US" smtClean="0"/>
              <a:pPr>
                <a:defRPr/>
              </a:pPr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DADEAC6-19A0-4197-A464-898191FA45B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74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mathworld.wolfram.com/" TargetMode="External"/><Relationship Id="rId2" Type="http://schemas.openxmlformats.org/officeDocument/2006/relationships/hyperlink" Target="https://en.wikipedia.org/wiki/Partially_ordered_set" TargetMode="Externa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6000" b="1" dirty="0" smtClean="0"/>
              <a:t>Open Topic 1-9(1) :</a:t>
            </a:r>
            <a:br>
              <a:rPr lang="en-US" altLang="zh-CN" sz="6000" b="1" dirty="0" smtClean="0"/>
            </a:br>
            <a:r>
              <a:rPr lang="zh-CN" altLang="en-US" sz="6000" b="1" dirty="0"/>
              <a:t>概念辨析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2017 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12 </a:t>
            </a:r>
            <a:r>
              <a:rPr lang="zh-CN" altLang="en-US" dirty="0" smtClean="0"/>
              <a:t>月 </a:t>
            </a:r>
            <a:r>
              <a:rPr lang="en-US" altLang="zh-CN" dirty="0" smtClean="0"/>
              <a:t>11 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pPr algn="r"/>
            <a:r>
              <a:rPr lang="zh-CN" altLang="en-US" dirty="0"/>
              <a:t>何润</a:t>
            </a:r>
            <a:r>
              <a:rPr lang="zh-CN" altLang="en-US" dirty="0" smtClean="0"/>
              <a:t>雨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孙思钰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911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Partial Order    </a:t>
            </a:r>
            <a:r>
              <a:rPr lang="zh-CN" altLang="en-US" b="1" dirty="0" smtClean="0"/>
              <a:t>偏序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22960" y="1916832"/>
            <a:ext cx="7637472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  <a:spcAft>
                <a:spcPts val="600"/>
              </a:spcAft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Theorem :</a:t>
            </a:r>
          </a:p>
          <a:p>
            <a:pPr>
              <a:lnSpc>
                <a:spcPct val="250000"/>
              </a:lnSpc>
            </a:pPr>
            <a:r>
              <a:rPr lang="en-US" altLang="zh-CN" sz="2400" dirty="0"/>
              <a:t>The diagraph of the partial order has no cycle of length greater than 1.</a:t>
            </a:r>
            <a:endParaRPr lang="en-US" altLang="zh-CN" sz="24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811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Strict Partial Order    </a:t>
            </a:r>
            <a:r>
              <a:rPr lang="zh-CN" altLang="en-US" b="1" dirty="0" smtClean="0"/>
              <a:t>严格偏序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22960" y="1916832"/>
            <a:ext cx="76374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Irreflective 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反自反的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Asymmetric 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强反对称的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Transitive 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可传递的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238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Strict Partial Order    </a:t>
            </a:r>
            <a:r>
              <a:rPr lang="zh-CN" altLang="en-US" b="1" dirty="0" smtClean="0"/>
              <a:t>严格偏序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22960" y="1737361"/>
            <a:ext cx="7637472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  <a:spcAft>
                <a:spcPts val="600"/>
              </a:spcAft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Example</a:t>
            </a:r>
          </a:p>
          <a:p>
            <a:pPr>
              <a:lnSpc>
                <a:spcPct val="2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relation “less than” is a strict partial order on Z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>
              <a:lnSpc>
                <a:spcPct val="2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relation “more than” is a strict partial order on Z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245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22960" y="2132856"/>
            <a:ext cx="763747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Every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partial order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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induces a strict order :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&lt; b : (a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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b)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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b).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Every strict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order &lt; induces a partial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order :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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: (a &lt; b)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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 = b).</a:t>
            </a:r>
          </a:p>
        </p:txBody>
      </p:sp>
    </p:spTree>
    <p:extLst>
      <p:ext uri="{BB962C8B-B14F-4D97-AF65-F5344CB8AC3E}">
        <p14:creationId xmlns:p14="http://schemas.microsoft.com/office/powerpoint/2010/main" val="390143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Comparability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22960" y="1916832"/>
            <a:ext cx="7637472" cy="2201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/>
              <a:t>If (A, </a:t>
            </a:r>
            <a:r>
              <a:rPr lang="en-US" altLang="zh-CN" sz="2400" dirty="0"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) is a </a:t>
            </a:r>
            <a:r>
              <a:rPr lang="en-US" altLang="zh-CN" sz="2400" dirty="0" smtClean="0"/>
              <a:t>poset, the </a:t>
            </a:r>
            <a:r>
              <a:rPr lang="en-US" altLang="zh-CN" sz="2400" dirty="0"/>
              <a:t>elements a and b are said to be </a:t>
            </a:r>
            <a:r>
              <a:rPr lang="en-US" altLang="zh-CN" sz="2400" b="1" dirty="0"/>
              <a:t>comparable</a:t>
            </a:r>
            <a:r>
              <a:rPr lang="en-US" altLang="zh-CN" sz="2400" dirty="0"/>
              <a:t> if </a:t>
            </a:r>
            <a:endParaRPr lang="zh-CN" altLang="zh-CN" sz="2400" dirty="0"/>
          </a:p>
          <a:p>
            <a:pPr algn="ctr">
              <a:lnSpc>
                <a:spcPct val="200000"/>
              </a:lnSpc>
            </a:pPr>
            <a:r>
              <a:rPr lang="en-US" altLang="zh-CN" sz="2400" dirty="0"/>
              <a:t>a </a:t>
            </a:r>
            <a:r>
              <a:rPr lang="en-US" altLang="zh-CN" sz="2400" dirty="0"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b or b </a:t>
            </a:r>
            <a:r>
              <a:rPr lang="en-US" altLang="zh-CN" sz="2400" dirty="0"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a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347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Total Order    </a:t>
            </a:r>
            <a:r>
              <a:rPr lang="zh-CN" altLang="en-US" b="1" dirty="0" smtClean="0"/>
              <a:t>全序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22960" y="1916832"/>
            <a:ext cx="76374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Reflective 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自反的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Antisymmetric 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反对称的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Transitive 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可传递的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Comparable 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可比的 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218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88" y="756665"/>
            <a:ext cx="4867311" cy="244827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3212976"/>
            <a:ext cx="4528120" cy="267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5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Total Order    </a:t>
            </a:r>
            <a:r>
              <a:rPr lang="zh-CN" altLang="en-US" b="1" dirty="0" smtClean="0"/>
              <a:t>全序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22960" y="1737361"/>
            <a:ext cx="763747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  <a:spcAft>
                <a:spcPts val="600"/>
              </a:spcAft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Example 01</a:t>
            </a:r>
          </a:p>
          <a:p>
            <a:pPr>
              <a:lnSpc>
                <a:spcPct val="2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:  the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 of all positive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integers</a:t>
            </a:r>
          </a:p>
          <a:p>
            <a:pPr>
              <a:lnSpc>
                <a:spcPct val="2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“less than or equal to” is a total order on Z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“more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 or equal to” is a total order on Z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466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Total Order    </a:t>
            </a:r>
            <a:r>
              <a:rPr lang="zh-CN" altLang="en-US" b="1" dirty="0" smtClean="0"/>
              <a:t>全序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22960" y="2060848"/>
            <a:ext cx="763747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Example 02 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Lexicographic (Dictionary order)</a:t>
            </a:r>
          </a:p>
          <a:p>
            <a:pPr>
              <a:lnSpc>
                <a:spcPct val="2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(a, b) &lt; (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a’,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b’) if a &lt; a’ or if a = a’ and b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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b’.</a:t>
            </a:r>
          </a:p>
        </p:txBody>
      </p:sp>
    </p:spTree>
    <p:extLst>
      <p:ext uri="{BB962C8B-B14F-4D97-AF65-F5344CB8AC3E}">
        <p14:creationId xmlns:p14="http://schemas.microsoft.com/office/powerpoint/2010/main" val="365922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Extrema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22960" y="1916832"/>
            <a:ext cx="763747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 dirty="0" smtClean="0"/>
              <a:t>Greatest </a:t>
            </a:r>
            <a:r>
              <a:rPr lang="en-US" altLang="zh-CN" sz="2400" b="1" dirty="0"/>
              <a:t>element and least element: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An </a:t>
            </a:r>
            <a:r>
              <a:rPr lang="en-US" altLang="zh-CN" dirty="0"/>
              <a:t>element g in P is a greatest element if for every element a in P, a </a:t>
            </a:r>
            <a:r>
              <a:rPr lang="zh-CN" altLang="zh-CN" dirty="0"/>
              <a:t>≤</a:t>
            </a:r>
            <a:r>
              <a:rPr lang="en-US" altLang="zh-CN" dirty="0"/>
              <a:t> g. 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An </a:t>
            </a:r>
            <a:r>
              <a:rPr lang="en-US" altLang="zh-CN" dirty="0"/>
              <a:t>element m in P is a least element if for every element a in P, a </a:t>
            </a:r>
            <a:r>
              <a:rPr lang="zh-CN" altLang="zh-CN" dirty="0"/>
              <a:t>≥</a:t>
            </a:r>
            <a:r>
              <a:rPr lang="en-US" altLang="zh-CN" dirty="0"/>
              <a:t> m. 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A </a:t>
            </a:r>
            <a:r>
              <a:rPr lang="en-US" altLang="zh-CN" dirty="0"/>
              <a:t>poset can only have one greatest or least element.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9117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/>
          <p:cNvSpPr/>
          <p:nvPr/>
        </p:nvSpPr>
        <p:spPr>
          <a:xfrm>
            <a:off x="-3429000" y="0"/>
            <a:ext cx="6858000" cy="6858000"/>
          </a:xfrm>
          <a:prstGeom prst="arc">
            <a:avLst>
              <a:gd name="adj1" fmla="val 16200000"/>
              <a:gd name="adj2" fmla="val 5370932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black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 flipH="1">
            <a:off x="3138488" y="1279525"/>
            <a:ext cx="38401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r>
              <a:rPr lang="en-US" altLang="zh-CN" sz="2200" b="1" dirty="0" smtClean="0">
                <a:solidFill>
                  <a:srgbClr val="7F7F7F"/>
                </a:solidFill>
                <a:latin typeface="Microsoft YaHei" pitchFamily="34" charset="-122"/>
                <a:ea typeface="Microsoft YaHei" pitchFamily="34" charset="-122"/>
                <a:sym typeface="Calibri" pitchFamily="34" charset="0"/>
              </a:rPr>
              <a:t>Partial Order</a:t>
            </a:r>
            <a:endParaRPr lang="zh-CN" altLang="en-US" sz="2200" b="1" dirty="0">
              <a:solidFill>
                <a:srgbClr val="7F7F7F"/>
              </a:solidFill>
              <a:latin typeface="Microsoft YaHei" pitchFamily="34" charset="-122"/>
              <a:ea typeface="Microsoft YaHei" pitchFamily="34" charset="-122"/>
              <a:sym typeface="Calibri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 flipH="1">
            <a:off x="3627438" y="2557463"/>
            <a:ext cx="38401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r>
              <a:rPr lang="en-US" altLang="zh-CN" sz="2200" b="1" dirty="0" smtClean="0">
                <a:solidFill>
                  <a:srgbClr val="7F7F7F"/>
                </a:solidFill>
                <a:latin typeface="Microsoft YaHei" pitchFamily="34" charset="-122"/>
                <a:ea typeface="Microsoft YaHei" pitchFamily="34" charset="-122"/>
                <a:sym typeface="Calibri" pitchFamily="34" charset="0"/>
              </a:rPr>
              <a:t>Strict Partial Order</a:t>
            </a:r>
            <a:endParaRPr lang="zh-CN" altLang="en-US" sz="2200" b="1" dirty="0">
              <a:solidFill>
                <a:srgbClr val="7F7F7F"/>
              </a:solidFill>
              <a:latin typeface="Microsoft YaHei" pitchFamily="34" charset="-122"/>
              <a:ea typeface="Microsoft YaHei" pitchFamily="34" charset="-122"/>
              <a:sym typeface="Calibri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 flipH="1">
            <a:off x="3627438" y="3835400"/>
            <a:ext cx="38401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r>
              <a:rPr lang="en-US" altLang="zh-CN" sz="2200" b="1" dirty="0" smtClean="0">
                <a:solidFill>
                  <a:srgbClr val="7F7F7F"/>
                </a:solidFill>
                <a:latin typeface="Microsoft YaHei" pitchFamily="34" charset="-122"/>
                <a:ea typeface="Microsoft YaHei" pitchFamily="34" charset="-122"/>
                <a:sym typeface="Calibri" pitchFamily="34" charset="0"/>
              </a:rPr>
              <a:t>Total Order</a:t>
            </a:r>
            <a:endParaRPr lang="zh-CN" altLang="en-US" sz="2200" b="1" dirty="0">
              <a:solidFill>
                <a:srgbClr val="7F7F7F"/>
              </a:solidFill>
              <a:latin typeface="Microsoft YaHei" pitchFamily="34" charset="-122"/>
              <a:ea typeface="Microsoft YaHei" pitchFamily="34" charset="-122"/>
              <a:sym typeface="Calibri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 flipH="1">
            <a:off x="3194049" y="5113338"/>
            <a:ext cx="42735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00000"/>
            </a:pPr>
            <a:r>
              <a:rPr lang="en-US" altLang="zh-CN" sz="2200" b="1" dirty="0" smtClean="0">
                <a:solidFill>
                  <a:srgbClr val="7F7F7F"/>
                </a:solidFill>
                <a:latin typeface="Microsoft YaHei" pitchFamily="34" charset="-122"/>
                <a:ea typeface="Microsoft YaHei" pitchFamily="34" charset="-122"/>
                <a:sym typeface="Calibri" pitchFamily="34" charset="0"/>
              </a:rPr>
              <a:t>Partial Equivalence Relation</a:t>
            </a:r>
            <a:endParaRPr lang="zh-CN" altLang="en-US" sz="2200" b="1" dirty="0">
              <a:solidFill>
                <a:srgbClr val="7F7F7F"/>
              </a:solidFill>
              <a:latin typeface="Microsoft YaHei" pitchFamily="34" charset="-122"/>
              <a:ea typeface="Microsoft YaHei" pitchFamily="34" charset="-122"/>
              <a:sym typeface="Calibri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721676" y="1370363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220192" y="2638879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222174" y="3907395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733551" y="5175910"/>
            <a:ext cx="311727" cy="311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9" name="Arc 18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 rot="5400000">
            <a:off x="-3128963" y="3314701"/>
            <a:ext cx="6245225" cy="228600"/>
            <a:chOff x="-3200400" y="3314700"/>
            <a:chExt cx="6246420" cy="228600"/>
          </a:xfrm>
        </p:grpSpPr>
        <p:sp>
          <p:nvSpPr>
            <p:cNvPr id="13" name="Rounded Rectangle 12"/>
            <p:cNvSpPr/>
            <p:nvPr/>
          </p:nvSpPr>
          <p:spPr>
            <a:xfrm rot="5400000">
              <a:off x="1331520" y="1828800"/>
              <a:ext cx="228600" cy="3200400"/>
            </a:xfrm>
            <a:prstGeom prst="roundRect">
              <a:avLst>
                <a:gd name="adj" fmla="val 3505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  <a:latin typeface="Microsoft YaHei" pitchFamily="34" charset="-122"/>
                <a:ea typeface="Microsoft YaHei" pitchFamily="34" charset="-122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 rot="5400000">
              <a:off x="-1714500" y="1828800"/>
              <a:ext cx="228600" cy="3200400"/>
            </a:xfrm>
            <a:prstGeom prst="roundRect">
              <a:avLst>
                <a:gd name="adj" fmla="val 35051"/>
              </a:avLst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  <a:latin typeface="Microsoft YaHei" pitchFamily="34" charset="-122"/>
                <a:ea typeface="Microsoft YaHei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738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Extrema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22960" y="1916832"/>
            <a:ext cx="806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 dirty="0"/>
              <a:t>Maximal elements and minimal elements:</a:t>
            </a:r>
            <a:r>
              <a:rPr lang="en-US" altLang="zh-CN" sz="2400" dirty="0" smtClean="0"/>
              <a:t> 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An element g in P is a maximal element if there is no element a in P such that a &gt; g. 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An </a:t>
            </a:r>
            <a:r>
              <a:rPr lang="en-US" altLang="zh-CN" dirty="0"/>
              <a:t>element m in P is a minimal element if there is no element a in P such that a &lt; m.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147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Extrema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22960" y="1916832"/>
            <a:ext cx="806952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 dirty="0" smtClean="0"/>
              <a:t>Upper </a:t>
            </a:r>
            <a:r>
              <a:rPr lang="en-US" altLang="zh-CN" sz="2400" b="1" dirty="0"/>
              <a:t>and lower </a:t>
            </a:r>
            <a:r>
              <a:rPr lang="en-US" altLang="zh-CN" sz="2400" b="1" dirty="0" smtClean="0"/>
              <a:t>bounds : </a:t>
            </a:r>
            <a:endParaRPr lang="en-US" altLang="zh-CN" sz="2400" dirty="0" smtClean="0"/>
          </a:p>
          <a:p>
            <a:pPr algn="just">
              <a:lnSpc>
                <a:spcPct val="200000"/>
              </a:lnSpc>
            </a:pPr>
            <a:r>
              <a:rPr lang="en-US" altLang="zh-CN" dirty="0"/>
              <a:t>For a subset A of P, </a:t>
            </a:r>
            <a:endParaRPr lang="en-US" altLang="zh-CN" dirty="0" smtClean="0"/>
          </a:p>
          <a:p>
            <a:pPr algn="just">
              <a:lnSpc>
                <a:spcPct val="200000"/>
              </a:lnSpc>
            </a:pPr>
            <a:r>
              <a:rPr lang="en-US" altLang="zh-CN" dirty="0" smtClean="0"/>
              <a:t>An </a:t>
            </a:r>
            <a:r>
              <a:rPr lang="en-US" altLang="zh-CN" dirty="0"/>
              <a:t>element x in P is an upper bound of A if a ≤ </a:t>
            </a:r>
            <a:r>
              <a:rPr lang="en-US" altLang="zh-CN" dirty="0" smtClean="0"/>
              <a:t>x </a:t>
            </a:r>
            <a:r>
              <a:rPr lang="en-US" altLang="zh-CN" dirty="0"/>
              <a:t>for each element a in A.</a:t>
            </a:r>
            <a:endParaRPr lang="en-US" altLang="zh-CN" dirty="0" smtClean="0"/>
          </a:p>
          <a:p>
            <a:pPr algn="just">
              <a:lnSpc>
                <a:spcPct val="200000"/>
              </a:lnSpc>
            </a:pPr>
            <a:r>
              <a:rPr lang="en-US" altLang="zh-CN" dirty="0" smtClean="0"/>
              <a:t>An </a:t>
            </a:r>
            <a:r>
              <a:rPr lang="en-US" altLang="zh-CN" dirty="0"/>
              <a:t>element x in P is a lower bound of A if a ≥ x, for each element a in </a:t>
            </a:r>
            <a:r>
              <a:rPr lang="en-US" altLang="zh-CN" dirty="0" smtClean="0"/>
              <a:t>A. </a:t>
            </a:r>
          </a:p>
        </p:txBody>
      </p:sp>
    </p:spTree>
    <p:extLst>
      <p:ext uri="{BB962C8B-B14F-4D97-AF65-F5344CB8AC3E}">
        <p14:creationId xmlns:p14="http://schemas.microsoft.com/office/powerpoint/2010/main" val="132837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Extrema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22960" y="1916832"/>
            <a:ext cx="806952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 dirty="0" smtClean="0"/>
              <a:t>Example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pPr>
              <a:lnSpc>
                <a:spcPct val="200000"/>
              </a:lnSpc>
            </a:pPr>
            <a:r>
              <a:rPr lang="en-US" altLang="zh-CN" dirty="0"/>
              <a:t>C</a:t>
            </a:r>
            <a:r>
              <a:rPr lang="en-US" altLang="zh-CN" dirty="0" smtClean="0"/>
              <a:t>onsider </a:t>
            </a:r>
            <a:r>
              <a:rPr lang="en-US" altLang="zh-CN" dirty="0"/>
              <a:t>the positive integers, ordered by </a:t>
            </a:r>
            <a:r>
              <a:rPr lang="en-US" altLang="zh-CN" dirty="0" smtClean="0"/>
              <a:t>divisibility.</a:t>
            </a:r>
          </a:p>
          <a:p>
            <a:pPr algn="just">
              <a:lnSpc>
                <a:spcPct val="200000"/>
              </a:lnSpc>
            </a:pPr>
            <a:r>
              <a:rPr lang="en-US" altLang="zh-CN" dirty="0"/>
              <a:t>1 is a least element</a:t>
            </a:r>
            <a:r>
              <a:rPr lang="en-US" altLang="zh-CN" dirty="0" smtClean="0"/>
              <a:t>.</a:t>
            </a:r>
          </a:p>
          <a:p>
            <a:pPr algn="just">
              <a:lnSpc>
                <a:spcPct val="200000"/>
              </a:lnSpc>
            </a:pPr>
            <a:r>
              <a:rPr lang="en-US" altLang="zh-CN" dirty="0" smtClean="0"/>
              <a:t>No greatest element.  No maximal element.</a:t>
            </a:r>
          </a:p>
        </p:txBody>
      </p:sp>
    </p:spTree>
    <p:extLst>
      <p:ext uri="{BB962C8B-B14F-4D97-AF65-F5344CB8AC3E}">
        <p14:creationId xmlns:p14="http://schemas.microsoft.com/office/powerpoint/2010/main" val="382094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Extrema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22960" y="1916832"/>
            <a:ext cx="806952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 dirty="0" smtClean="0"/>
              <a:t>Example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Consider the positive integers and 0, ordered by divisibility.</a:t>
            </a:r>
          </a:p>
          <a:p>
            <a:pPr algn="just">
              <a:lnSpc>
                <a:spcPct val="200000"/>
              </a:lnSpc>
            </a:pPr>
            <a:r>
              <a:rPr lang="en-US" altLang="zh-CN" dirty="0" smtClean="0"/>
              <a:t>1 </a:t>
            </a:r>
            <a:r>
              <a:rPr lang="en-US" altLang="zh-CN" dirty="0"/>
              <a:t>is a least element</a:t>
            </a:r>
            <a:r>
              <a:rPr lang="en-US" altLang="zh-CN" dirty="0" smtClean="0"/>
              <a:t>.</a:t>
            </a:r>
          </a:p>
          <a:p>
            <a:pPr algn="just">
              <a:lnSpc>
                <a:spcPct val="200000"/>
              </a:lnSpc>
            </a:pPr>
            <a:r>
              <a:rPr lang="en-US" altLang="zh-CN" dirty="0" smtClean="0"/>
              <a:t>0 is a  greatest element.</a:t>
            </a:r>
          </a:p>
        </p:txBody>
      </p:sp>
    </p:spTree>
    <p:extLst>
      <p:ext uri="{BB962C8B-B14F-4D97-AF65-F5344CB8AC3E}">
        <p14:creationId xmlns:p14="http://schemas.microsoft.com/office/powerpoint/2010/main" val="262619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Extrema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22960" y="1916832"/>
            <a:ext cx="806952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 dirty="0" smtClean="0"/>
              <a:t>Example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Consider the positive integers but 1 excluded, ordered by divisibility.</a:t>
            </a:r>
          </a:p>
          <a:p>
            <a:pPr algn="just">
              <a:lnSpc>
                <a:spcPct val="200000"/>
              </a:lnSpc>
            </a:pPr>
            <a:r>
              <a:rPr lang="en-US" altLang="zh-CN" dirty="0" smtClean="0"/>
              <a:t>No least element.</a:t>
            </a:r>
          </a:p>
          <a:p>
            <a:pPr algn="just">
              <a:lnSpc>
                <a:spcPct val="200000"/>
              </a:lnSpc>
            </a:pPr>
            <a:r>
              <a:rPr lang="en-US" altLang="zh-CN" dirty="0" smtClean="0"/>
              <a:t>Any prime number is a minimal element.</a:t>
            </a:r>
          </a:p>
        </p:txBody>
      </p:sp>
    </p:spTree>
    <p:extLst>
      <p:ext uri="{BB962C8B-B14F-4D97-AF65-F5344CB8AC3E}">
        <p14:creationId xmlns:p14="http://schemas.microsoft.com/office/powerpoint/2010/main" val="376847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Extrema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22960" y="1916832"/>
            <a:ext cx="806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 dirty="0" smtClean="0"/>
              <a:t>Example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Consider the positive integers </a:t>
            </a:r>
            <a:r>
              <a:rPr lang="en-US" altLang="zh-CN" dirty="0"/>
              <a:t>but 1 excluded</a:t>
            </a:r>
            <a:r>
              <a:rPr lang="en-US" altLang="zh-CN" dirty="0" smtClean="0"/>
              <a:t>, ordered by divisibility.</a:t>
            </a:r>
          </a:p>
          <a:p>
            <a:pPr algn="just">
              <a:lnSpc>
                <a:spcPct val="200000"/>
              </a:lnSpc>
            </a:pPr>
            <a:r>
              <a:rPr lang="en-US" altLang="zh-CN" dirty="0" smtClean="0"/>
              <a:t>60 is an upper bound of the subset {2, 3, 5, 10}, which does not have a lower bound.</a:t>
            </a:r>
          </a:p>
        </p:txBody>
      </p:sp>
    </p:spTree>
    <p:extLst>
      <p:ext uri="{BB962C8B-B14F-4D97-AF65-F5344CB8AC3E}">
        <p14:creationId xmlns:p14="http://schemas.microsoft.com/office/powerpoint/2010/main" val="191091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Partial Equivalence Relation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22960" y="1916832"/>
            <a:ext cx="76374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Symmetric 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对称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Transitive 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可传递的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2960" y="4077072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If R is also reflexive, then R is an equivalence relation.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9459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Partial Equivalence Relation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22960" y="1737361"/>
            <a:ext cx="792550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  <a:spcAft>
                <a:spcPts val="600"/>
              </a:spcAft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Example </a:t>
            </a:r>
          </a:p>
          <a:p>
            <a:pPr>
              <a:lnSpc>
                <a:spcPct val="2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 is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defined on some elements of A but not all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>
              <a:lnSpc>
                <a:spcPct val="2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≈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and only if f is defined at x, f is defined at y, and f ( x ) = f ( y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).</a:t>
            </a:r>
          </a:p>
          <a:p>
            <a:pPr>
              <a:lnSpc>
                <a:spcPct val="2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≈ is a partial equivalence but not a equivalence.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20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参考文献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22960" y="1737361"/>
            <a:ext cx="79975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 smtClean="0"/>
              <a:t>1-9</a:t>
            </a:r>
            <a:r>
              <a:rPr lang="zh-CN" altLang="en-US" sz="2400" dirty="0" smtClean="0"/>
              <a:t>关系及其基本性质</a:t>
            </a:r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pptx</a:t>
            </a:r>
            <a:endParaRPr lang="en-US" altLang="zh-CN" sz="2400" dirty="0" smtClean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 smtClean="0"/>
              <a:t>Discrete </a:t>
            </a:r>
            <a:r>
              <a:rPr lang="en-US" altLang="zh-CN" sz="2400" dirty="0"/>
              <a:t>Mathematical Structures ( Sixth </a:t>
            </a:r>
            <a:r>
              <a:rPr lang="en-US" altLang="zh-CN" sz="2400" dirty="0" smtClean="0"/>
              <a:t>Edition)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u="sng" dirty="0" smtClean="0">
                <a:hlinkClick r:id="rId2"/>
              </a:rPr>
              <a:t>https</a:t>
            </a:r>
            <a:r>
              <a:rPr lang="en-US" altLang="zh-CN" sz="2400" u="sng" dirty="0">
                <a:hlinkClick r:id="rId2"/>
              </a:rPr>
              <a:t>://en.wikipedia.org/wiki/Partially_ordered_set</a:t>
            </a:r>
            <a:r>
              <a:rPr lang="en-US" altLang="zh-CN" sz="2400" dirty="0"/>
              <a:t> 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u="sng" dirty="0">
                <a:hlinkClick r:id="rId3"/>
              </a:rPr>
              <a:t>https://</a:t>
            </a:r>
            <a:r>
              <a:rPr lang="en-US" altLang="zh-CN" sz="2400" u="sng" dirty="0" smtClean="0">
                <a:hlinkClick r:id="rId3"/>
              </a:rPr>
              <a:t>en.wikipedia.org/wiki/Lexicographical_order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u="sng" dirty="0">
                <a:hlinkClick r:id="rId3"/>
              </a:rPr>
              <a:t>https://en.wikipedia.org/wiki/Partial_equivalence_relation</a:t>
            </a:r>
            <a:endParaRPr lang="en-US" altLang="zh-CN" sz="2400" u="sng" dirty="0" smtClean="0">
              <a:hlinkClick r:id="rId3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u="sng" dirty="0" smtClean="0">
                <a:hlinkClick r:id="rId3"/>
              </a:rPr>
              <a:t>http</a:t>
            </a:r>
            <a:r>
              <a:rPr lang="en-US" altLang="zh-CN" sz="2400" u="sng" dirty="0">
                <a:hlinkClick r:id="rId3"/>
              </a:rPr>
              <a:t>://mathworld.wolfram.com</a:t>
            </a:r>
            <a:r>
              <a:rPr lang="en-US" altLang="zh-CN" sz="2400" u="sng" dirty="0" smtClean="0">
                <a:hlinkClick r:id="rId3"/>
              </a:rPr>
              <a:t>/</a:t>
            </a:r>
            <a:endParaRPr lang="en-US" altLang="zh-CN" sz="2400" u="sng" dirty="0" smtClean="0"/>
          </a:p>
        </p:txBody>
      </p:sp>
    </p:spTree>
    <p:extLst>
      <p:ext uri="{BB962C8B-B14F-4D97-AF65-F5344CB8AC3E}">
        <p14:creationId xmlns:p14="http://schemas.microsoft.com/office/powerpoint/2010/main" val="203258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Partial Order    </a:t>
            </a:r>
            <a:r>
              <a:rPr lang="zh-CN" altLang="en-US" b="1" dirty="0" smtClean="0"/>
              <a:t>偏序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22960" y="1916832"/>
            <a:ext cx="7637472" cy="2547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Reflective 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自反的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Antisymmetric 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反对称的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Transitive 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可传递的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265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Partial Order    </a:t>
            </a:r>
            <a:r>
              <a:rPr lang="zh-CN" altLang="en-US" b="1" dirty="0" smtClean="0"/>
              <a:t>偏序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22960" y="1916832"/>
            <a:ext cx="76374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Wikipedia :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(non-strict) partial order is a binary relation ≤ over a set P satisfying particular axioms which are discussed below.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When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≤ b, we say that a is related to b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300192" y="2564904"/>
            <a:ext cx="432048" cy="1290920"/>
            <a:chOff x="6300192" y="2564904"/>
            <a:chExt cx="432048" cy="1290920"/>
          </a:xfrm>
        </p:grpSpPr>
        <p:sp>
          <p:nvSpPr>
            <p:cNvPr id="3" name="椭圆 2"/>
            <p:cNvSpPr/>
            <p:nvPr/>
          </p:nvSpPr>
          <p:spPr>
            <a:xfrm>
              <a:off x="6444208" y="2564904"/>
              <a:ext cx="288032" cy="28803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/>
            <p:nvPr/>
          </p:nvCxnSpPr>
          <p:spPr>
            <a:xfrm flipH="1">
              <a:off x="6300192" y="2852936"/>
              <a:ext cx="288032" cy="1002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圆角矩形 8"/>
          <p:cNvSpPr/>
          <p:nvPr/>
        </p:nvSpPr>
        <p:spPr>
          <a:xfrm>
            <a:off x="2843808" y="3855824"/>
            <a:ext cx="5400600" cy="18054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113838" y="3942928"/>
            <a:ext cx="48605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/>
              <a:t>The most familiar partial orders are the </a:t>
            </a:r>
            <a:r>
              <a:rPr lang="en-US" altLang="zh-CN" sz="2000" dirty="0" smtClean="0"/>
              <a:t>relations “less than or equal to” and “more than or equal to” on </a:t>
            </a:r>
            <a:r>
              <a:rPr lang="en-US" altLang="zh-CN" sz="2000" dirty="0"/>
              <a:t>Z and R. So when speaking in general of a partial order R on a set A, we shall always use symbols </a:t>
            </a:r>
            <a:r>
              <a:rPr lang="en-US" altLang="zh-CN" sz="2000" dirty="0" smtClean="0"/>
              <a:t>or for </a:t>
            </a:r>
            <a:r>
              <a:rPr lang="en-US" altLang="zh-CN" sz="2000" dirty="0"/>
              <a:t>R.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1190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Partial Order    </a:t>
            </a:r>
            <a:r>
              <a:rPr lang="zh-CN" altLang="en-US" b="1" dirty="0" smtClean="0"/>
              <a:t>偏序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22960" y="1916832"/>
            <a:ext cx="7637472" cy="3423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  <a:spcAft>
                <a:spcPts val="600"/>
              </a:spcAft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Poset 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偏序集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 A together with the partial order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 (on A)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 called a partially ordered set, or simply a poset, and we will denote this poset by (A, R).</a:t>
            </a:r>
          </a:p>
        </p:txBody>
      </p:sp>
    </p:spTree>
    <p:extLst>
      <p:ext uri="{BB962C8B-B14F-4D97-AF65-F5344CB8AC3E}">
        <p14:creationId xmlns:p14="http://schemas.microsoft.com/office/powerpoint/2010/main" val="345932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Partial Order    </a:t>
            </a:r>
            <a:r>
              <a:rPr lang="zh-CN" altLang="en-US" b="1" dirty="0" smtClean="0"/>
              <a:t>偏序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22960" y="1916832"/>
            <a:ext cx="763747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  <a:spcAft>
                <a:spcPts val="600"/>
              </a:spcAft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Example 01</a:t>
            </a:r>
          </a:p>
          <a:p>
            <a:pPr>
              <a:lnSpc>
                <a:spcPct val="2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a collection of subsets of a set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S.</a:t>
            </a:r>
          </a:p>
          <a:p>
            <a:pPr>
              <a:lnSpc>
                <a:spcPct val="2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relation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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 a partial order on A. </a:t>
            </a:r>
          </a:p>
          <a:p>
            <a:pPr>
              <a:lnSpc>
                <a:spcPct val="2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(A,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 a poset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186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Partial Order    </a:t>
            </a:r>
            <a:r>
              <a:rPr lang="zh-CN" altLang="en-US" b="1" dirty="0" smtClean="0"/>
              <a:t>偏序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22960" y="1916832"/>
            <a:ext cx="763747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  <a:spcAft>
                <a:spcPts val="600"/>
              </a:spcAft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Example 02</a:t>
            </a:r>
          </a:p>
          <a:p>
            <a:pPr>
              <a:lnSpc>
                <a:spcPct val="2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(the set of all positive integers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2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“less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 or equal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to”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 a partial order on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0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“more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 or equal to” is a partial order on Z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0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937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Partial Order    </a:t>
            </a:r>
            <a:r>
              <a:rPr lang="zh-CN" altLang="en-US" b="1" dirty="0" smtClean="0"/>
              <a:t>偏序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22960" y="1916832"/>
            <a:ext cx="763747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  <a:spcAft>
                <a:spcPts val="600"/>
              </a:spcAft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Example 03</a:t>
            </a:r>
          </a:p>
          <a:p>
            <a:pPr>
              <a:lnSpc>
                <a:spcPct val="2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ivisibility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a R b if and only if a | b )  is a partial order on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0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463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Partial Order    </a:t>
            </a:r>
            <a:r>
              <a:rPr lang="zh-CN" altLang="en-US" b="1" dirty="0" smtClean="0"/>
              <a:t>偏序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22960" y="1916832"/>
            <a:ext cx="7637472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  <a:spcAft>
                <a:spcPts val="600"/>
              </a:spcAft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Example 04</a:t>
            </a:r>
          </a:p>
          <a:p>
            <a:pPr>
              <a:lnSpc>
                <a:spcPct val="250000"/>
              </a:lnSpc>
            </a:pPr>
            <a:r>
              <a:rPr lang="en-US" altLang="zh-CN" dirty="0"/>
              <a:t>Let R be a partial order on a set </a:t>
            </a:r>
            <a:r>
              <a:rPr lang="en-US" altLang="zh-CN" dirty="0" smtClean="0"/>
              <a:t>A</a:t>
            </a:r>
            <a:r>
              <a:rPr lang="en-US" altLang="zh-CN" dirty="0"/>
              <a:t>.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r>
              <a:rPr lang="en-US" altLang="zh-CN" dirty="0"/>
              <a:t>L</a:t>
            </a:r>
            <a:r>
              <a:rPr lang="en-US" altLang="zh-CN" dirty="0" smtClean="0"/>
              <a:t>et </a:t>
            </a:r>
            <a:r>
              <a:rPr lang="en-US" altLang="zh-CN" dirty="0"/>
              <a:t>R</a:t>
            </a:r>
            <a:r>
              <a:rPr lang="en-US" altLang="zh-CN" baseline="30000" dirty="0"/>
              <a:t>-1</a:t>
            </a:r>
            <a:r>
              <a:rPr lang="en-US" altLang="zh-CN" dirty="0"/>
              <a:t> be the inverse relation of R</a:t>
            </a:r>
            <a:r>
              <a:rPr lang="en-US" altLang="zh-CN" dirty="0" smtClean="0"/>
              <a:t>.</a:t>
            </a:r>
            <a:endParaRPr lang="en-US" altLang="zh-CN" sz="20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r>
              <a:rPr lang="en-US" altLang="zh-CN" dirty="0"/>
              <a:t>R</a:t>
            </a:r>
            <a:r>
              <a:rPr lang="en-US" altLang="zh-CN" baseline="30000" dirty="0"/>
              <a:t>-1</a:t>
            </a:r>
            <a:r>
              <a:rPr lang="en-US" altLang="zh-CN" dirty="0"/>
              <a:t> is also a partial order</a:t>
            </a:r>
            <a:r>
              <a:rPr lang="en-US" altLang="zh-CN" dirty="0" smtClean="0"/>
              <a:t>.</a:t>
            </a:r>
            <a:endParaRPr lang="en-US" altLang="zh-CN" sz="20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329862" y="3521094"/>
            <a:ext cx="5400600" cy="19761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99892" y="3558241"/>
            <a:ext cx="48605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altLang="zh-CN" sz="2000" b="1" dirty="0" smtClean="0"/>
              <a:t>Dual    </a:t>
            </a:r>
            <a:r>
              <a:rPr lang="zh-CN" altLang="en-US" sz="2000" b="1" dirty="0" smtClean="0"/>
              <a:t>对偶</a:t>
            </a:r>
            <a:endParaRPr lang="en-US" altLang="zh-CN" sz="2000" b="1" dirty="0" smtClean="0"/>
          </a:p>
          <a:p>
            <a:pPr lvl="0">
              <a:lnSpc>
                <a:spcPct val="200000"/>
              </a:lnSpc>
            </a:pPr>
            <a:r>
              <a:rPr lang="en-US" altLang="zh-CN" sz="2000" dirty="0" smtClean="0"/>
              <a:t>The </a:t>
            </a:r>
            <a:r>
              <a:rPr lang="en-US" altLang="zh-CN" sz="2000" dirty="0"/>
              <a:t>poset (A, R</a:t>
            </a:r>
            <a:r>
              <a:rPr lang="en-US" altLang="zh-CN" sz="2000" baseline="30000" dirty="0"/>
              <a:t>-1</a:t>
            </a:r>
            <a:r>
              <a:rPr lang="en-US" altLang="zh-CN" sz="2000" dirty="0"/>
              <a:t>) is the </a:t>
            </a:r>
            <a:r>
              <a:rPr lang="en-US" altLang="zh-CN" sz="2000" b="1" dirty="0" smtClean="0"/>
              <a:t>dual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poset of (A, R). </a:t>
            </a:r>
            <a:endParaRPr lang="zh-CN" altLang="zh-CN" sz="2000" dirty="0"/>
          </a:p>
          <a:p>
            <a:pPr>
              <a:lnSpc>
                <a:spcPct val="200000"/>
              </a:lnSpc>
            </a:pPr>
            <a:r>
              <a:rPr lang="en-US" altLang="zh-CN" sz="2000" dirty="0"/>
              <a:t>R</a:t>
            </a:r>
            <a:r>
              <a:rPr lang="en-US" altLang="zh-CN" sz="2000" baseline="30000" dirty="0"/>
              <a:t>-1</a:t>
            </a:r>
            <a:r>
              <a:rPr lang="en-US" altLang="zh-CN" sz="2000" dirty="0"/>
              <a:t> is the </a:t>
            </a:r>
            <a:r>
              <a:rPr lang="en-US" altLang="zh-CN" sz="2000" b="1" dirty="0" smtClean="0"/>
              <a:t>dual </a:t>
            </a:r>
            <a:r>
              <a:rPr lang="en-US" altLang="zh-CN" sz="2000" dirty="0"/>
              <a:t>of the partial order R.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84439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Animated_pointer_and_light-up_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E519BB6-FA83-4C7A-A5C3-FEA49DBE1C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动画指针和亮灯文本</Template>
  <TotalTime>0</TotalTime>
  <Words>1417</Words>
  <Application>Microsoft Office PowerPoint</Application>
  <PresentationFormat>全屏显示(4:3)</PresentationFormat>
  <Paragraphs>195</Paragraphs>
  <Slides>28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宋体</vt:lpstr>
      <vt:lpstr>Microsoft YaHei</vt:lpstr>
      <vt:lpstr>Microsoft YaHei</vt:lpstr>
      <vt:lpstr>Arial</vt:lpstr>
      <vt:lpstr>Calibri</vt:lpstr>
      <vt:lpstr>Calibri Light</vt:lpstr>
      <vt:lpstr>Symbol</vt:lpstr>
      <vt:lpstr>Wingdings</vt:lpstr>
      <vt:lpstr>Animated_pointer_and_light-up_text</vt:lpstr>
      <vt:lpstr>回顾</vt:lpstr>
      <vt:lpstr>Open Topic 1-9(1) : 概念辨析</vt:lpstr>
      <vt:lpstr>PowerPoint 演示文稿</vt:lpstr>
      <vt:lpstr>Partial Order    偏序</vt:lpstr>
      <vt:lpstr>Partial Order    偏序</vt:lpstr>
      <vt:lpstr>Partial Order    偏序</vt:lpstr>
      <vt:lpstr>Partial Order    偏序</vt:lpstr>
      <vt:lpstr>Partial Order    偏序</vt:lpstr>
      <vt:lpstr>Partial Order    偏序</vt:lpstr>
      <vt:lpstr>Partial Order    偏序</vt:lpstr>
      <vt:lpstr>Partial Order    偏序</vt:lpstr>
      <vt:lpstr>Strict Partial Order    严格偏序</vt:lpstr>
      <vt:lpstr>Strict Partial Order    严格偏序</vt:lpstr>
      <vt:lpstr>PowerPoint 演示文稿</vt:lpstr>
      <vt:lpstr>Comparability</vt:lpstr>
      <vt:lpstr>Total Order    全序</vt:lpstr>
      <vt:lpstr>PowerPoint 演示文稿</vt:lpstr>
      <vt:lpstr>Total Order    全序</vt:lpstr>
      <vt:lpstr>Total Order    全序</vt:lpstr>
      <vt:lpstr>Extrema</vt:lpstr>
      <vt:lpstr>Extrema</vt:lpstr>
      <vt:lpstr>Extrema</vt:lpstr>
      <vt:lpstr>Extrema</vt:lpstr>
      <vt:lpstr>Extrema</vt:lpstr>
      <vt:lpstr>Extrema</vt:lpstr>
      <vt:lpstr>Extrema</vt:lpstr>
      <vt:lpstr>Partial Equivalence Relation</vt:lpstr>
      <vt:lpstr>Partial Equivalence Relation</vt:lpstr>
      <vt:lpstr>参考文献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2017-12-10T05:06:48Z</dcterms:created>
  <dcterms:modified xsi:type="dcterms:W3CDTF">2017-12-11T03:43:02Z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TC024787149991</vt:lpwstr>
  </property>
</Properties>
</file>