
<file path=[Content_Types].xml><?xml version="1.0" encoding="utf-8"?>
<Types xmlns="http://schemas.openxmlformats.org/package/2006/content-types">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6"/>
  </p:notesMasterIdLst>
  <p:sldIdLst>
    <p:sldId id="256" r:id="rId2"/>
    <p:sldId id="274" r:id="rId3"/>
    <p:sldId id="298" r:id="rId4"/>
    <p:sldId id="276" r:id="rId5"/>
    <p:sldId id="278" r:id="rId6"/>
    <p:sldId id="295" r:id="rId7"/>
    <p:sldId id="280" r:id="rId8"/>
    <p:sldId id="281" r:id="rId9"/>
    <p:sldId id="282" r:id="rId10"/>
    <p:sldId id="301" r:id="rId11"/>
    <p:sldId id="279" r:id="rId12"/>
    <p:sldId id="296" r:id="rId13"/>
    <p:sldId id="288" r:id="rId14"/>
    <p:sldId id="283" r:id="rId15"/>
    <p:sldId id="284" r:id="rId16"/>
    <p:sldId id="285" r:id="rId17"/>
    <p:sldId id="286" r:id="rId18"/>
    <p:sldId id="287" r:id="rId19"/>
    <p:sldId id="300" r:id="rId20"/>
    <p:sldId id="303" r:id="rId21"/>
    <p:sldId id="290" r:id="rId22"/>
    <p:sldId id="302" r:id="rId23"/>
    <p:sldId id="304" r:id="rId24"/>
    <p:sldId id="292" r:id="rId2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5FC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75436" autoAdjust="0"/>
  </p:normalViewPr>
  <p:slideViewPr>
    <p:cSldViewPr>
      <p:cViewPr varScale="1">
        <p:scale>
          <a:sx n="67" d="100"/>
          <a:sy n="67" d="100"/>
        </p:scale>
        <p:origin x="1374"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zh-CN" altLang="zh-CN"/>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zh-CN" noProof="0" smtClean="0"/>
              <a:t>Click to edit Master text styles</a:t>
            </a:r>
          </a:p>
          <a:p>
            <a:pPr lvl="1"/>
            <a:r>
              <a:rPr lang="zh-CN" altLang="zh-CN" noProof="0" smtClean="0"/>
              <a:t>Second level</a:t>
            </a:r>
          </a:p>
          <a:p>
            <a:pPr lvl="2"/>
            <a:r>
              <a:rPr lang="zh-CN" altLang="zh-CN" noProof="0" smtClean="0"/>
              <a:t>Third level</a:t>
            </a:r>
          </a:p>
          <a:p>
            <a:pPr lvl="3"/>
            <a:r>
              <a:rPr lang="zh-CN" altLang="zh-CN" noProof="0" smtClean="0"/>
              <a:t>Fourth level</a:t>
            </a:r>
          </a:p>
          <a:p>
            <a:pPr lvl="4"/>
            <a:r>
              <a:rPr lang="zh-CN"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0FEFC31-FD32-44B4-B04C-0F0E72D12D0A}" type="slidenum">
              <a:rPr lang="zh-CN" altLang="zh-CN"/>
              <a:pPr>
                <a:defRPr/>
              </a:pPr>
              <a:t>‹#›</a:t>
            </a:fld>
            <a:endParaRPr lang="zh-CN" altLang="zh-CN"/>
          </a:p>
        </p:txBody>
      </p:sp>
    </p:spTree>
    <p:extLst>
      <p:ext uri="{BB962C8B-B14F-4D97-AF65-F5344CB8AC3E}">
        <p14:creationId xmlns:p14="http://schemas.microsoft.com/office/powerpoint/2010/main" val="5407992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Well define </a:t>
            </a:r>
            <a:r>
              <a:rPr lang="zh-CN" altLang="en-US" dirty="0" smtClean="0"/>
              <a:t>处处有定义</a:t>
            </a:r>
            <a:endParaRPr lang="zh-CN" altLang="en-US" dirty="0"/>
          </a:p>
        </p:txBody>
      </p:sp>
      <p:sp>
        <p:nvSpPr>
          <p:cNvPr id="4" name="灯片编号占位符 3"/>
          <p:cNvSpPr>
            <a:spLocks noGrp="1"/>
          </p:cNvSpPr>
          <p:nvPr>
            <p:ph type="sldNum" sz="quarter" idx="10"/>
          </p:nvPr>
        </p:nvSpPr>
        <p:spPr/>
        <p:txBody>
          <a:bodyPr/>
          <a:lstStyle/>
          <a:p>
            <a:pPr>
              <a:defRPr/>
            </a:pPr>
            <a:fld id="{A0FEFC31-FD32-44B4-B04C-0F0E72D12D0A}" type="slidenum">
              <a:rPr lang="zh-CN" altLang="zh-CN" smtClean="0"/>
              <a:pPr>
                <a:defRPr/>
              </a:pPr>
              <a:t>3</a:t>
            </a:fld>
            <a:endParaRPr lang="zh-CN" altLang="zh-CN"/>
          </a:p>
        </p:txBody>
      </p:sp>
    </p:spTree>
    <p:extLst>
      <p:ext uri="{BB962C8B-B14F-4D97-AF65-F5344CB8AC3E}">
        <p14:creationId xmlns:p14="http://schemas.microsoft.com/office/powerpoint/2010/main" val="2238591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单射</a:t>
            </a:r>
            <a:endParaRPr lang="en-US" altLang="zh-CN" dirty="0" smtClean="0"/>
          </a:p>
          <a:p>
            <a:r>
              <a:rPr lang="zh-CN" altLang="en-US" dirty="0" smtClean="0"/>
              <a:t>满射</a:t>
            </a:r>
            <a:endParaRPr lang="zh-CN" altLang="en-US" dirty="0"/>
          </a:p>
        </p:txBody>
      </p:sp>
      <p:sp>
        <p:nvSpPr>
          <p:cNvPr id="4" name="灯片编号占位符 3"/>
          <p:cNvSpPr>
            <a:spLocks noGrp="1"/>
          </p:cNvSpPr>
          <p:nvPr>
            <p:ph type="sldNum" sz="quarter" idx="10"/>
          </p:nvPr>
        </p:nvSpPr>
        <p:spPr/>
        <p:txBody>
          <a:bodyPr/>
          <a:lstStyle/>
          <a:p>
            <a:pPr>
              <a:defRPr/>
            </a:pPr>
            <a:fld id="{A0FEFC31-FD32-44B4-B04C-0F0E72D12D0A}" type="slidenum">
              <a:rPr lang="zh-CN" altLang="zh-CN" smtClean="0"/>
              <a:pPr>
                <a:defRPr/>
              </a:pPr>
              <a:t>14</a:t>
            </a:fld>
            <a:endParaRPr lang="zh-CN" altLang="zh-CN"/>
          </a:p>
        </p:txBody>
      </p:sp>
    </p:spTree>
    <p:extLst>
      <p:ext uri="{BB962C8B-B14F-4D97-AF65-F5344CB8AC3E}">
        <p14:creationId xmlns:p14="http://schemas.microsoft.com/office/powerpoint/2010/main" val="106657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AF31BC-E9BE-4D46-8684-22018C643898}" type="slidenum">
              <a:rPr lang="en-US" altLang="zh-CN"/>
              <a:pPr>
                <a:spcBef>
                  <a:spcPct val="0"/>
                </a:spcBef>
              </a:pPr>
              <a:t>15</a:t>
            </a:fld>
            <a:endParaRPr lang="en-US" altLang="zh-CN"/>
          </a:p>
        </p:txBody>
      </p:sp>
      <p:sp>
        <p:nvSpPr>
          <p:cNvPr id="28675" name="Rectangle 2"/>
          <p:cNvSpPr>
            <a:spLocks noGrp="1" noRot="1" noChangeAspect="1" noChangeArrowheads="1" noTextEdit="1"/>
          </p:cNvSpPr>
          <p:nvPr>
            <p:ph type="sldImg"/>
          </p:nvPr>
        </p:nvSpPr>
        <p:spPr>
          <a:xfrm>
            <a:off x="381000" y="685800"/>
            <a:ext cx="6096000" cy="3429000"/>
          </a:xfrm>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p>
        </p:txBody>
      </p:sp>
    </p:spTree>
    <p:extLst>
      <p:ext uri="{BB962C8B-B14F-4D97-AF65-F5344CB8AC3E}">
        <p14:creationId xmlns:p14="http://schemas.microsoft.com/office/powerpoint/2010/main" val="250639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9F898E-B211-4C70-B8B1-ED653C3FA046}" type="slidenum">
              <a:rPr lang="en-US" altLang="zh-CN"/>
              <a:pPr>
                <a:spcBef>
                  <a:spcPct val="0"/>
                </a:spcBef>
              </a:pPr>
              <a:t>16</a:t>
            </a:fld>
            <a:endParaRPr lang="en-US" altLang="zh-CN"/>
          </a:p>
        </p:txBody>
      </p:sp>
      <p:sp>
        <p:nvSpPr>
          <p:cNvPr id="30723" name="Rectangle 2"/>
          <p:cNvSpPr>
            <a:spLocks noGrp="1" noRot="1" noChangeAspect="1" noChangeArrowheads="1" noTextEdit="1"/>
          </p:cNvSpPr>
          <p:nvPr>
            <p:ph type="sldImg"/>
          </p:nvPr>
        </p:nvSpPr>
        <p:spPr>
          <a:xfrm>
            <a:off x="381000" y="685800"/>
            <a:ext cx="6096000" cy="3429000"/>
          </a:xfrm>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362007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758715-8F79-4745-99EA-FDEF58C08F20}" type="slidenum">
              <a:rPr lang="en-US" altLang="zh-CN"/>
              <a:pPr>
                <a:spcBef>
                  <a:spcPct val="0"/>
                </a:spcBef>
              </a:pPr>
              <a:t>17</a:t>
            </a:fld>
            <a:endParaRPr lang="en-US" altLang="zh-CN"/>
          </a:p>
        </p:txBody>
      </p:sp>
      <p:sp>
        <p:nvSpPr>
          <p:cNvPr id="32771" name="Rectangle 2"/>
          <p:cNvSpPr>
            <a:spLocks noGrp="1" noRot="1" noChangeAspect="1" noChangeArrowheads="1" noTextEdit="1"/>
          </p:cNvSpPr>
          <p:nvPr>
            <p:ph type="sldImg"/>
          </p:nvPr>
        </p:nvSpPr>
        <p:spPr>
          <a:xfrm>
            <a:off x="381000" y="685800"/>
            <a:ext cx="6096000" cy="3429000"/>
          </a:xfrm>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274125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任何一个关系</a:t>
                </a:r>
                <a:r>
                  <a:rPr lang="en-US" altLang="zh-CN" dirty="0" smtClean="0"/>
                  <a:t>L</a:t>
                </a:r>
                <a:r>
                  <a:rPr lang="zh-CN" altLang="en-US" dirty="0" smtClean="0"/>
                  <a:t>，可以定义其逆关系</a:t>
                </a:r>
                <a:r>
                  <a:rPr lang="es-ES" altLang="zh-CN" sz="1200" b="0" i="1" kern="1200" dirty="0" smtClean="0">
                    <a:solidFill>
                      <a:schemeClr val="tx1"/>
                    </a:solidFill>
                    <a:effectLst/>
                    <a:latin typeface="Arial" pitchFamily="34" charset="0"/>
                    <a:ea typeface="宋体" pitchFamily="2" charset="-122"/>
                    <a:cs typeface="+mn-cs"/>
                  </a:rPr>
                  <a:t> L</a:t>
                </a:r>
                <a:r>
                  <a:rPr lang="es-ES" altLang="zh-CN" sz="1200" b="0" i="0" kern="1200" baseline="30000" dirty="0" smtClean="0">
                    <a:solidFill>
                      <a:schemeClr val="tx1"/>
                    </a:solidFill>
                    <a:effectLst/>
                    <a:latin typeface="Arial" pitchFamily="34" charset="0"/>
                    <a:ea typeface="宋体" pitchFamily="2" charset="-122"/>
                    <a:cs typeface="+mn-cs"/>
                  </a:rPr>
                  <a:t>−1</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y, x</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Y</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X</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x, y</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L</a:t>
                </a:r>
                <a:r>
                  <a:rPr lang="es-ES" altLang="zh-CN" sz="1200" b="0" i="0" kern="1200" dirty="0" smtClean="0">
                    <a:solidFill>
                      <a:schemeClr val="tx1"/>
                    </a:solidFill>
                    <a:effectLst/>
                    <a:latin typeface="Arial" pitchFamily="34" charset="0"/>
                    <a:ea typeface="宋体" pitchFamily="2" charset="-122"/>
                    <a:cs typeface="+mn-cs"/>
                  </a:rPr>
                  <a:t>}.</a:t>
                </a:r>
              </a:p>
              <a:p>
                <a:r>
                  <a:rPr lang="zh-CN" altLang="en-US" sz="1200" b="0" i="0" kern="1200" dirty="0" smtClean="0">
                    <a:solidFill>
                      <a:schemeClr val="tx1"/>
                    </a:solidFill>
                    <a:effectLst/>
                    <a:latin typeface="Arial" pitchFamily="34" charset="0"/>
                    <a:ea typeface="宋体" pitchFamily="2" charset="-122"/>
                    <a:cs typeface="+mn-cs"/>
                  </a:rPr>
                  <a:t>将函数视为一个关系，可以得到相应的逆关系，但是逆关系未必是函数，反函数不一定存在</a:t>
                </a:r>
                <a:endParaRPr lang="en-US" altLang="zh-CN" sz="1200" b="0" i="0" kern="1200" dirty="0" smtClean="0">
                  <a:solidFill>
                    <a:schemeClr val="tx1"/>
                  </a:solidFill>
                  <a:effectLst/>
                  <a:latin typeface="Arial" pitchFamily="34" charset="0"/>
                  <a:ea typeface="宋体" pitchFamily="2" charset="-122"/>
                  <a:cs typeface="+mn-cs"/>
                </a:endParaRPr>
              </a:p>
              <a:p>
                <a:r>
                  <a:rPr lang="zh-CN" altLang="en-US" sz="1200" b="0" i="0" kern="1200" dirty="0" smtClean="0">
                    <a:solidFill>
                      <a:schemeClr val="tx1"/>
                    </a:solidFill>
                    <a:effectLst/>
                    <a:latin typeface="Arial" pitchFamily="34" charset="0"/>
                    <a:ea typeface="宋体" pitchFamily="2" charset="-122"/>
                    <a:cs typeface="+mn-cs"/>
                  </a:rPr>
                  <a:t>一个函数若具有反函数</a:t>
                </a:r>
                <a14:m>
                  <m:oMath xmlns:m="http://schemas.openxmlformats.org/officeDocument/2006/math">
                    <m:sSup>
                      <m:sSupPr>
                        <m:ctrlPr>
                          <a:rPr lang="en-US" altLang="zh-CN" sz="1200" b="0" i="1" kern="1200" smtClean="0">
                            <a:solidFill>
                              <a:schemeClr val="tx1"/>
                            </a:solidFill>
                            <a:effectLst/>
                            <a:latin typeface="Cambria Math" panose="02040503050406030204" pitchFamily="18" charset="0"/>
                            <a:ea typeface="宋体" pitchFamily="2" charset="-122"/>
                            <a:cs typeface="+mn-cs"/>
                          </a:rPr>
                        </m:ctrlPr>
                      </m:sSupPr>
                      <m:e>
                        <m:r>
                          <a:rPr lang="en-US" altLang="zh-CN" sz="1200" b="0" i="1" kern="1200" smtClean="0">
                            <a:solidFill>
                              <a:schemeClr val="tx1"/>
                            </a:solidFill>
                            <a:effectLst/>
                            <a:latin typeface="Cambria Math" panose="02040503050406030204" pitchFamily="18" charset="0"/>
                            <a:ea typeface="宋体" pitchFamily="2" charset="-122"/>
                            <a:cs typeface="+mn-cs"/>
                          </a:rPr>
                          <m:t>𝑓</m:t>
                        </m:r>
                      </m:e>
                      <m:sup>
                        <m:r>
                          <a:rPr lang="en-US" altLang="zh-CN" sz="1200" b="0" i="1" kern="1200" smtClean="0">
                            <a:solidFill>
                              <a:schemeClr val="tx1"/>
                            </a:solidFill>
                            <a:effectLst/>
                            <a:latin typeface="Cambria Math" panose="02040503050406030204" pitchFamily="18" charset="0"/>
                            <a:ea typeface="宋体" pitchFamily="2" charset="-122"/>
                            <a:cs typeface="+mn-cs"/>
                          </a:rPr>
                          <m:t>−1</m:t>
                        </m:r>
                      </m:sup>
                    </m:sSup>
                  </m:oMath>
                </a14:m>
                <a:r>
                  <a:rPr lang="zh-CN" altLang="en-US" i="1" dirty="0" smtClean="0"/>
                  <a:t>，该反函数所对应的集合必然和该函数所对应的关系的逆关系所对应的集合相同</a:t>
                </a:r>
                <a:endParaRPr lang="en-US" altLang="zh-CN" i="1" dirty="0" smtClean="0"/>
              </a:p>
              <a:p>
                <a:endParaRPr lang="en-US" altLang="zh-CN" i="1" dirty="0" smtClean="0"/>
              </a:p>
              <a:p>
                <a:r>
                  <a:rPr lang="zh-CN" altLang="en-US" i="1" dirty="0" smtClean="0"/>
                  <a:t>从</a:t>
                </a:r>
                <a:r>
                  <a:rPr lang="en-US" altLang="zh-CN" i="1" dirty="0" smtClean="0"/>
                  <a:t>well-define </a:t>
                </a:r>
                <a:r>
                  <a:rPr lang="zh-CN" altLang="en-US" i="1" dirty="0" smtClean="0"/>
                  <a:t>推导</a:t>
                </a:r>
                <a:r>
                  <a:rPr lang="en-US" altLang="zh-CN" i="1" dirty="0" smtClean="0"/>
                  <a:t>Bijection</a:t>
                </a:r>
                <a:r>
                  <a:rPr lang="zh-CN" altLang="en-US" i="1" dirty="0" smtClean="0"/>
                  <a:t>的充要条件</a:t>
                </a:r>
                <a:endParaRPr lang="zh-CN" altLang="en-US" i="1" dirty="0"/>
              </a:p>
            </p:txBody>
          </p:sp>
        </mc:Choice>
        <mc:Fallback xmlns="">
          <p:sp>
            <p:nvSpPr>
              <p:cNvPr id="3" name="备注占位符 2"/>
              <p:cNvSpPr>
                <a:spLocks noGrp="1"/>
              </p:cNvSpPr>
              <p:nvPr>
                <p:ph type="body" idx="1"/>
              </p:nvPr>
            </p:nvSpPr>
            <p:spPr/>
            <p:txBody>
              <a:bodyPr/>
              <a:lstStyle/>
              <a:p>
                <a:r>
                  <a:rPr lang="zh-CN" altLang="en-US" dirty="0" smtClean="0"/>
                  <a:t>任何一个关系</a:t>
                </a:r>
                <a:r>
                  <a:rPr lang="en-US" altLang="zh-CN" dirty="0" smtClean="0"/>
                  <a:t>L</a:t>
                </a:r>
                <a:r>
                  <a:rPr lang="zh-CN" altLang="en-US" dirty="0" smtClean="0"/>
                  <a:t>，可以定义其逆关系</a:t>
                </a:r>
                <a:r>
                  <a:rPr lang="es-ES" altLang="zh-CN" sz="1200" b="0" i="1" kern="1200" dirty="0" smtClean="0">
                    <a:solidFill>
                      <a:schemeClr val="tx1"/>
                    </a:solidFill>
                    <a:effectLst/>
                    <a:latin typeface="Arial" pitchFamily="34" charset="0"/>
                    <a:ea typeface="宋体" pitchFamily="2" charset="-122"/>
                    <a:cs typeface="+mn-cs"/>
                  </a:rPr>
                  <a:t> L</a:t>
                </a:r>
                <a:r>
                  <a:rPr lang="es-ES" altLang="zh-CN" sz="1200" b="0" i="0" kern="1200" baseline="30000" dirty="0" smtClean="0">
                    <a:solidFill>
                      <a:schemeClr val="tx1"/>
                    </a:solidFill>
                    <a:effectLst/>
                    <a:latin typeface="Arial" pitchFamily="34" charset="0"/>
                    <a:ea typeface="宋体" pitchFamily="2" charset="-122"/>
                    <a:cs typeface="+mn-cs"/>
                  </a:rPr>
                  <a:t>−1</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y, x</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Y</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X</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x, y</a:t>
                </a:r>
                <a:r>
                  <a:rPr lang="es-ES" altLang="zh-CN" sz="1200" b="0" i="0" kern="1200" dirty="0" smtClean="0">
                    <a:solidFill>
                      <a:schemeClr val="tx1"/>
                    </a:solidFill>
                    <a:effectLst/>
                    <a:latin typeface="Arial" pitchFamily="34" charset="0"/>
                    <a:ea typeface="宋体" pitchFamily="2" charset="-122"/>
                    <a:cs typeface="+mn-cs"/>
                  </a:rPr>
                  <a:t>) ∈ </a:t>
                </a:r>
                <a:r>
                  <a:rPr lang="es-ES" altLang="zh-CN" sz="1200" b="0" i="1" kern="1200" dirty="0" smtClean="0">
                    <a:solidFill>
                      <a:schemeClr val="tx1"/>
                    </a:solidFill>
                    <a:effectLst/>
                    <a:latin typeface="Arial" pitchFamily="34" charset="0"/>
                    <a:ea typeface="宋体" pitchFamily="2" charset="-122"/>
                    <a:cs typeface="+mn-cs"/>
                  </a:rPr>
                  <a:t>L</a:t>
                </a:r>
                <a:r>
                  <a:rPr lang="es-ES" altLang="zh-CN" sz="1200" b="0" i="0" kern="1200" dirty="0" smtClean="0">
                    <a:solidFill>
                      <a:schemeClr val="tx1"/>
                    </a:solidFill>
                    <a:effectLst/>
                    <a:latin typeface="Arial" pitchFamily="34" charset="0"/>
                    <a:ea typeface="宋体" pitchFamily="2" charset="-122"/>
                    <a:cs typeface="+mn-cs"/>
                  </a:rPr>
                  <a:t>}.</a:t>
                </a:r>
              </a:p>
              <a:p>
                <a:r>
                  <a:rPr lang="zh-CN" altLang="en-US" sz="1200" b="0" i="0" kern="1200" dirty="0" smtClean="0">
                    <a:solidFill>
                      <a:schemeClr val="tx1"/>
                    </a:solidFill>
                    <a:effectLst/>
                    <a:latin typeface="Arial" pitchFamily="34" charset="0"/>
                    <a:ea typeface="宋体" pitchFamily="2" charset="-122"/>
                    <a:cs typeface="+mn-cs"/>
                  </a:rPr>
                  <a:t>将函数视为一个关系，可以得到相应的逆关系，但是逆关系未必是函数，反函数不一定</a:t>
                </a:r>
                <a:r>
                  <a:rPr lang="zh-CN" altLang="en-US" sz="1200" b="0" i="0" kern="1200" dirty="0" smtClean="0">
                    <a:solidFill>
                      <a:schemeClr val="tx1"/>
                    </a:solidFill>
                    <a:effectLst/>
                    <a:latin typeface="Arial" pitchFamily="34" charset="0"/>
                    <a:ea typeface="宋体" pitchFamily="2" charset="-122"/>
                    <a:cs typeface="+mn-cs"/>
                  </a:rPr>
                  <a:t>存在</a:t>
                </a:r>
                <a:endParaRPr lang="en-US" altLang="zh-CN" sz="1200" b="0" i="0" kern="1200" dirty="0" smtClean="0">
                  <a:solidFill>
                    <a:schemeClr val="tx1"/>
                  </a:solidFill>
                  <a:effectLst/>
                  <a:latin typeface="Arial" pitchFamily="34" charset="0"/>
                  <a:ea typeface="宋体" pitchFamily="2" charset="-122"/>
                  <a:cs typeface="+mn-cs"/>
                </a:endParaRPr>
              </a:p>
              <a:p>
                <a:r>
                  <a:rPr lang="zh-CN" altLang="en-US" sz="1200" b="0" i="0" kern="1200" dirty="0" smtClean="0">
                    <a:solidFill>
                      <a:schemeClr val="tx1"/>
                    </a:solidFill>
                    <a:effectLst/>
                    <a:latin typeface="Arial" pitchFamily="34" charset="0"/>
                    <a:ea typeface="宋体" pitchFamily="2" charset="-122"/>
                    <a:cs typeface="+mn-cs"/>
                  </a:rPr>
                  <a:t>一个函数若具有反函数</a:t>
                </a:r>
                <a:r>
                  <a:rPr lang="en-US" altLang="zh-CN" sz="1200" b="0" i="0" kern="1200" smtClean="0">
                    <a:solidFill>
                      <a:schemeClr val="tx1"/>
                    </a:solidFill>
                    <a:effectLst/>
                    <a:latin typeface="Cambria Math" panose="02040503050406030204" pitchFamily="18" charset="0"/>
                    <a:ea typeface="宋体" pitchFamily="2" charset="-122"/>
                    <a:cs typeface="+mn-cs"/>
                  </a:rPr>
                  <a:t>𝑓^(−1)</a:t>
                </a:r>
                <a:r>
                  <a:rPr lang="zh-CN" altLang="en-US" i="1" dirty="0" smtClean="0"/>
                  <a:t>，该反函数所对应的集合必然和该函数所对应的关系的逆关系所对应的集合相同</a:t>
                </a:r>
                <a:endParaRPr lang="en-US" altLang="zh-CN" i="1" dirty="0" smtClean="0"/>
              </a:p>
              <a:p>
                <a:endParaRPr lang="en-US" altLang="zh-CN" i="1" dirty="0" smtClean="0"/>
              </a:p>
              <a:p>
                <a:r>
                  <a:rPr lang="zh-CN" altLang="en-US" i="1" dirty="0" smtClean="0"/>
                  <a:t>从</a:t>
                </a:r>
                <a:r>
                  <a:rPr lang="en-US" altLang="zh-CN" i="1" dirty="0" smtClean="0"/>
                  <a:t>well-define </a:t>
                </a:r>
                <a:r>
                  <a:rPr lang="zh-CN" altLang="en-US" i="1" dirty="0" smtClean="0"/>
                  <a:t>推导</a:t>
                </a:r>
                <a:r>
                  <a:rPr lang="en-US" altLang="zh-CN" i="1" dirty="0" smtClean="0"/>
                  <a:t>Bijection</a:t>
                </a:r>
                <a:r>
                  <a:rPr lang="zh-CN" altLang="en-US" i="1" dirty="0" smtClean="0"/>
                  <a:t>的充要条件</a:t>
                </a:r>
                <a:endParaRPr lang="zh-CN" altLang="en-US" i="1" dirty="0"/>
              </a:p>
            </p:txBody>
          </p:sp>
        </mc:Fallback>
      </mc:AlternateContent>
      <p:sp>
        <p:nvSpPr>
          <p:cNvPr id="4" name="灯片编号占位符 3"/>
          <p:cNvSpPr>
            <a:spLocks noGrp="1"/>
          </p:cNvSpPr>
          <p:nvPr>
            <p:ph type="sldNum" sz="quarter" idx="10"/>
          </p:nvPr>
        </p:nvSpPr>
        <p:spPr/>
        <p:txBody>
          <a:bodyPr/>
          <a:lstStyle/>
          <a:p>
            <a:pPr>
              <a:defRPr/>
            </a:pPr>
            <a:fld id="{A0FEFC31-FD32-44B4-B04C-0F0E72D12D0A}" type="slidenum">
              <a:rPr lang="zh-CN" altLang="zh-CN" smtClean="0"/>
              <a:pPr>
                <a:defRPr/>
              </a:pPr>
              <a:t>18</a:t>
            </a:fld>
            <a:endParaRPr lang="zh-CN" altLang="zh-CN"/>
          </a:p>
        </p:txBody>
      </p:sp>
    </p:spTree>
    <p:extLst>
      <p:ext uri="{BB962C8B-B14F-4D97-AF65-F5344CB8AC3E}">
        <p14:creationId xmlns:p14="http://schemas.microsoft.com/office/powerpoint/2010/main" val="99702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5846690-BB15-408C-AB86-83AF7D1DAC15}" type="slidenum">
              <a:rPr lang="zh-CN" altLang="en-US"/>
              <a:pPr>
                <a:spcBef>
                  <a:spcPct val="0"/>
                </a:spcBef>
              </a:pPr>
              <a:t>21</a:t>
            </a:fld>
            <a:endParaRPr lang="en-US" altLang="zh-CN"/>
          </a:p>
        </p:txBody>
      </p:sp>
      <p:sp>
        <p:nvSpPr>
          <p:cNvPr id="36867" name="Rectangle 2"/>
          <p:cNvSpPr>
            <a:spLocks noGrp="1" noRot="1" noChangeAspect="1" noChangeArrowheads="1" noTextEdit="1"/>
          </p:cNvSpPr>
          <p:nvPr>
            <p:ph type="sldImg"/>
          </p:nvPr>
        </p:nvSpPr>
        <p:spPr>
          <a:xfrm>
            <a:off x="381000" y="685800"/>
            <a:ext cx="6096000" cy="3429000"/>
          </a:xfrm>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54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一定有交点；</a:t>
            </a:r>
            <a:endParaRPr lang="en-US" altLang="zh-CN" dirty="0" smtClean="0"/>
          </a:p>
          <a:p>
            <a:r>
              <a:rPr lang="zh-CN" altLang="en-US" dirty="0" smtClean="0"/>
              <a:t>交点唯一</a:t>
            </a:r>
            <a:endParaRPr lang="zh-CN" altLang="en-US" dirty="0"/>
          </a:p>
        </p:txBody>
      </p:sp>
      <p:sp>
        <p:nvSpPr>
          <p:cNvPr id="4" name="灯片编号占位符 3"/>
          <p:cNvSpPr>
            <a:spLocks noGrp="1"/>
          </p:cNvSpPr>
          <p:nvPr>
            <p:ph type="sldNum" sz="quarter" idx="10"/>
          </p:nvPr>
        </p:nvSpPr>
        <p:spPr/>
        <p:txBody>
          <a:bodyPr/>
          <a:lstStyle/>
          <a:p>
            <a:pPr>
              <a:defRPr/>
            </a:pPr>
            <a:fld id="{A0FEFC31-FD32-44B4-B04C-0F0E72D12D0A}" type="slidenum">
              <a:rPr lang="zh-CN" altLang="zh-CN" smtClean="0"/>
              <a:pPr>
                <a:defRPr/>
              </a:pPr>
              <a:t>4</a:t>
            </a:fld>
            <a:endParaRPr lang="zh-CN" altLang="zh-CN"/>
          </a:p>
        </p:txBody>
      </p:sp>
    </p:spTree>
    <p:extLst>
      <p:ext uri="{BB962C8B-B14F-4D97-AF65-F5344CB8AC3E}">
        <p14:creationId xmlns:p14="http://schemas.microsoft.com/office/powerpoint/2010/main" val="22953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xfrm>
            <a:off x="381000" y="685800"/>
            <a:ext cx="6096000" cy="3429000"/>
          </a:xfrm>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函数相等到底是什么含义？本质是什么？</a:t>
            </a:r>
            <a:endParaRPr lang="en-US" altLang="zh-CN" dirty="0" smtClean="0"/>
          </a:p>
          <a:p>
            <a:r>
              <a:rPr lang="zh-CN" altLang="en-US" dirty="0" smtClean="0"/>
              <a:t>函数之间有没有包含于关系？</a:t>
            </a:r>
            <a:endParaRPr lang="en-US" altLang="zh-CN" dirty="0" smtClean="0"/>
          </a:p>
          <a:p>
            <a:r>
              <a:rPr lang="zh-CN" altLang="en-US" dirty="0" smtClean="0"/>
              <a:t>函数作为关系，有什么“问题”？</a:t>
            </a:r>
            <a:endParaRPr lang="en-US" altLang="zh-CN" dirty="0" smtClean="0"/>
          </a:p>
          <a:p>
            <a:r>
              <a:rPr lang="zh-CN" altLang="en-US" dirty="0" smtClean="0"/>
              <a:t>函数作为集合，有什么“问题”？</a:t>
            </a: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5F209-555D-472C-B028-09C897D5BEDC}" type="slidenum">
              <a:rPr lang="zh-CN" altLang="zh-CN"/>
              <a:pPr/>
              <a:t>5</a:t>
            </a:fld>
            <a:endParaRPr lang="zh-CN" altLang="zh-CN"/>
          </a:p>
        </p:txBody>
      </p:sp>
    </p:spTree>
    <p:extLst>
      <p:ext uri="{BB962C8B-B14F-4D97-AF65-F5344CB8AC3E}">
        <p14:creationId xmlns:p14="http://schemas.microsoft.com/office/powerpoint/2010/main" val="2738850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通过定义函数来比较不同集合的势（大小）</a:t>
            </a:r>
            <a:endParaRPr lang="zh-CN" altLang="en-US" dirty="0"/>
          </a:p>
        </p:txBody>
      </p:sp>
      <p:sp>
        <p:nvSpPr>
          <p:cNvPr id="4" name="灯片编号占位符 3"/>
          <p:cNvSpPr>
            <a:spLocks noGrp="1"/>
          </p:cNvSpPr>
          <p:nvPr>
            <p:ph type="sldNum" sz="quarter" idx="10"/>
          </p:nvPr>
        </p:nvSpPr>
        <p:spPr/>
        <p:txBody>
          <a:bodyPr/>
          <a:lstStyle/>
          <a:p>
            <a:pPr>
              <a:defRPr/>
            </a:pPr>
            <a:fld id="{A0FEFC31-FD32-44B4-B04C-0F0E72D12D0A}" type="slidenum">
              <a:rPr lang="zh-CN" altLang="zh-CN" smtClean="0"/>
              <a:pPr>
                <a:defRPr/>
              </a:pPr>
              <a:t>6</a:t>
            </a:fld>
            <a:endParaRPr lang="zh-CN" altLang="zh-CN"/>
          </a:p>
        </p:txBody>
      </p:sp>
    </p:spTree>
    <p:extLst>
      <p:ext uri="{BB962C8B-B14F-4D97-AF65-F5344CB8AC3E}">
        <p14:creationId xmlns:p14="http://schemas.microsoft.com/office/powerpoint/2010/main" val="2043180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5B5A3C0-74FB-4312-B8EB-9FC8CBBD61EE}" type="slidenum">
              <a:rPr lang="en-US" altLang="zh-CN"/>
              <a:pPr>
                <a:spcBef>
                  <a:spcPct val="0"/>
                </a:spcBef>
              </a:pPr>
              <a:t>7</a:t>
            </a:fld>
            <a:endParaRPr lang="en-US" altLang="zh-CN"/>
          </a:p>
        </p:txBody>
      </p:sp>
      <p:sp>
        <p:nvSpPr>
          <p:cNvPr id="19459" name="Rectangle 2"/>
          <p:cNvSpPr>
            <a:spLocks noGrp="1" noRot="1" noChangeAspect="1" noChangeArrowheads="1" noTextEdit="1"/>
          </p:cNvSpPr>
          <p:nvPr>
            <p:ph type="sldImg"/>
          </p:nvPr>
        </p:nvSpPr>
        <p:spPr>
          <a:xfrm>
            <a:off x="381000" y="685800"/>
            <a:ext cx="6096000" cy="3429000"/>
          </a:xfrm>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p>
        </p:txBody>
      </p:sp>
    </p:spTree>
    <p:extLst>
      <p:ext uri="{BB962C8B-B14F-4D97-AF65-F5344CB8AC3E}">
        <p14:creationId xmlns:p14="http://schemas.microsoft.com/office/powerpoint/2010/main" val="2395130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B333A4-32CF-4BB6-859B-CE9ED25AE5B3}" type="slidenum">
              <a:rPr lang="en-US" altLang="zh-CN"/>
              <a:pPr>
                <a:spcBef>
                  <a:spcPct val="0"/>
                </a:spcBef>
              </a:pPr>
              <a:t>8</a:t>
            </a:fld>
            <a:endParaRPr lang="en-US" altLang="zh-CN"/>
          </a:p>
        </p:txBody>
      </p:sp>
      <p:sp>
        <p:nvSpPr>
          <p:cNvPr id="21507" name="Rectangle 2"/>
          <p:cNvSpPr>
            <a:spLocks noGrp="1" noRot="1" noChangeAspect="1" noChangeArrowheads="1" noTextEdit="1"/>
          </p:cNvSpPr>
          <p:nvPr>
            <p:ph type="sldImg"/>
          </p:nvPr>
        </p:nvSpPr>
        <p:spPr>
          <a:xfrm>
            <a:off x="381000" y="685800"/>
            <a:ext cx="6096000" cy="3429000"/>
          </a:xfrm>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25191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EFC090-70D8-495F-B3D5-BF98F823163C}" type="slidenum">
              <a:rPr lang="zh-CN" altLang="en-US"/>
              <a:pPr>
                <a:spcBef>
                  <a:spcPct val="0"/>
                </a:spcBef>
              </a:pPr>
              <a:t>9</a:t>
            </a:fld>
            <a:endParaRPr lang="en-US" altLang="zh-CN"/>
          </a:p>
        </p:txBody>
      </p:sp>
      <p:sp>
        <p:nvSpPr>
          <p:cNvPr id="23555" name="Rectangle 2"/>
          <p:cNvSpPr>
            <a:spLocks noGrp="1" noRot="1" noChangeAspect="1" noChangeArrowheads="1" noTextEdit="1"/>
          </p:cNvSpPr>
          <p:nvPr>
            <p:ph type="sldImg"/>
          </p:nvPr>
        </p:nvSpPr>
        <p:spPr>
          <a:xfrm>
            <a:off x="381000" y="685800"/>
            <a:ext cx="6096000" cy="3429000"/>
          </a:xfrm>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56651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型构不一样</a:t>
            </a:r>
            <a:endParaRPr lang="en-US" altLang="zh-CN" dirty="0" smtClean="0"/>
          </a:p>
          <a:p>
            <a:r>
              <a:rPr lang="zh-CN" altLang="en-US" dirty="0" smtClean="0"/>
              <a:t>函数复合可以用关系复合来表示；</a:t>
            </a:r>
            <a:endParaRPr lang="en-US" altLang="zh-CN" dirty="0" smtClean="0"/>
          </a:p>
          <a:p>
            <a:r>
              <a:rPr lang="zh-CN" altLang="en-US" dirty="0" smtClean="0"/>
              <a:t>但关系的复合未必满足函数定义</a:t>
            </a:r>
            <a:endParaRPr lang="zh-CN" altLang="en-US" dirty="0"/>
          </a:p>
        </p:txBody>
      </p:sp>
      <p:sp>
        <p:nvSpPr>
          <p:cNvPr id="4" name="灯片编号占位符 3"/>
          <p:cNvSpPr>
            <a:spLocks noGrp="1"/>
          </p:cNvSpPr>
          <p:nvPr>
            <p:ph type="sldNum" sz="quarter" idx="10"/>
          </p:nvPr>
        </p:nvSpPr>
        <p:spPr/>
        <p:txBody>
          <a:bodyPr/>
          <a:lstStyle/>
          <a:p>
            <a:pPr>
              <a:defRPr/>
            </a:pPr>
            <a:fld id="{A0FEFC31-FD32-44B4-B04C-0F0E72D12D0A}" type="slidenum">
              <a:rPr lang="zh-CN" altLang="zh-CN" smtClean="0"/>
              <a:pPr>
                <a:defRPr/>
              </a:pPr>
              <a:t>11</a:t>
            </a:fld>
            <a:endParaRPr lang="zh-CN" altLang="zh-CN"/>
          </a:p>
        </p:txBody>
      </p:sp>
    </p:spTree>
    <p:extLst>
      <p:ext uri="{BB962C8B-B14F-4D97-AF65-F5344CB8AC3E}">
        <p14:creationId xmlns:p14="http://schemas.microsoft.com/office/powerpoint/2010/main" val="288386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a:t>
            </a:r>
            <a:r>
              <a:rPr lang="zh-CN" altLang="en-US" dirty="0" smtClean="0"/>
              <a:t>是函数；</a:t>
            </a:r>
            <a:r>
              <a:rPr lang="en-US" altLang="zh-CN" dirty="0" smtClean="0"/>
              <a:t>f(x)</a:t>
            </a:r>
            <a:r>
              <a:rPr lang="zh-CN" altLang="en-US" dirty="0" smtClean="0"/>
              <a:t>是值域中的某个值</a:t>
            </a:r>
            <a:endParaRPr lang="en-US" altLang="zh-CN" dirty="0" smtClean="0"/>
          </a:p>
          <a:p>
            <a:r>
              <a:rPr lang="zh-CN" altLang="en-US" dirty="0" smtClean="0"/>
              <a:t>群论</a:t>
            </a:r>
            <a:endParaRPr lang="zh-CN" altLang="en-US" dirty="0"/>
          </a:p>
        </p:txBody>
      </p:sp>
      <p:sp>
        <p:nvSpPr>
          <p:cNvPr id="4" name="灯片编号占位符 3"/>
          <p:cNvSpPr>
            <a:spLocks noGrp="1"/>
          </p:cNvSpPr>
          <p:nvPr>
            <p:ph type="sldNum" sz="quarter" idx="10"/>
          </p:nvPr>
        </p:nvSpPr>
        <p:spPr/>
        <p:txBody>
          <a:bodyPr/>
          <a:lstStyle/>
          <a:p>
            <a:pPr>
              <a:defRPr/>
            </a:pPr>
            <a:fld id="{A0FEFC31-FD32-44B4-B04C-0F0E72D12D0A}" type="slidenum">
              <a:rPr lang="zh-CN" altLang="zh-CN" smtClean="0"/>
              <a:pPr>
                <a:defRPr/>
              </a:pPr>
              <a:t>13</a:t>
            </a:fld>
            <a:endParaRPr lang="zh-CN" altLang="zh-CN"/>
          </a:p>
        </p:txBody>
      </p:sp>
    </p:spTree>
    <p:extLst>
      <p:ext uri="{BB962C8B-B14F-4D97-AF65-F5344CB8AC3E}">
        <p14:creationId xmlns:p14="http://schemas.microsoft.com/office/powerpoint/2010/main" val="408761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 name="Rectangle 2"/>
          <p:cNvSpPr>
            <a:spLocks noGrp="1" noChangeArrowheads="1"/>
          </p:cNvSpPr>
          <p:nvPr>
            <p:ph type="ctrTitle"/>
          </p:nvPr>
        </p:nvSpPr>
        <p:spPr>
          <a:xfrm>
            <a:off x="1219201" y="1524000"/>
            <a:ext cx="10164233" cy="1752600"/>
          </a:xfrm>
        </p:spPr>
        <p:txBody>
          <a:bodyPr/>
          <a:lstStyle>
            <a:lvl1pPr>
              <a:defRPr sz="5000"/>
            </a:lvl1pPr>
          </a:lstStyle>
          <a:p>
            <a:r>
              <a:rPr lang="zh-CN"/>
              <a:t>单击此处编辑母版标题样式</a:t>
            </a:r>
          </a:p>
        </p:txBody>
      </p:sp>
      <p:sp>
        <p:nvSpPr>
          <p:cNvPr id="2051"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smtClean="0"/>
            </a:lvl1pPr>
          </a:lstStyle>
          <a:p>
            <a:pPr>
              <a:defRPr/>
            </a:pPr>
            <a:fld id="{C75208E0-28AC-4D3B-9340-3C50237C0DA2}" type="slidenum">
              <a:rPr lang="zh-CN" altLang="zh-CN"/>
              <a:pPr>
                <a:defRPr/>
              </a:pPr>
              <a:t>‹#›</a:t>
            </a:fld>
            <a:endParaRPr lang="zh-CN" altLang="zh-CN"/>
          </a:p>
        </p:txBody>
      </p:sp>
    </p:spTree>
    <p:extLst>
      <p:ext uri="{BB962C8B-B14F-4D97-AF65-F5344CB8AC3E}">
        <p14:creationId xmlns:p14="http://schemas.microsoft.com/office/powerpoint/2010/main" val="378264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834144B5-BF71-4799-A354-5867E8CFDEE3}" type="slidenum">
              <a:rPr lang="zh-CN" altLang="zh-CN"/>
              <a:pPr>
                <a:defRPr/>
              </a:pPr>
              <a:t>‹#›</a:t>
            </a:fld>
            <a:endParaRPr lang="zh-CN" altLang="zh-CN"/>
          </a:p>
        </p:txBody>
      </p:sp>
    </p:spTree>
    <p:extLst>
      <p:ext uri="{BB962C8B-B14F-4D97-AF65-F5344CB8AC3E}">
        <p14:creationId xmlns:p14="http://schemas.microsoft.com/office/powerpoint/2010/main" val="427590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232D4050-4BB2-437C-8454-2F0AB5A9B7B0}" type="slidenum">
              <a:rPr lang="zh-CN" altLang="zh-CN"/>
              <a:pPr>
                <a:defRPr/>
              </a:pPr>
              <a:t>‹#›</a:t>
            </a:fld>
            <a:endParaRPr lang="zh-CN" altLang="zh-CN"/>
          </a:p>
        </p:txBody>
      </p:sp>
    </p:spTree>
    <p:extLst>
      <p:ext uri="{BB962C8B-B14F-4D97-AF65-F5344CB8AC3E}">
        <p14:creationId xmlns:p14="http://schemas.microsoft.com/office/powerpoint/2010/main" val="296122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6071DD-AC34-4673-8930-72A408B5BF1B}" type="slidenum">
              <a:rPr lang="zh-CN" altLang="zh-CN"/>
              <a:pPr>
                <a:defRPr/>
              </a:pPr>
              <a:t>‹#›</a:t>
            </a:fld>
            <a:endParaRPr lang="zh-CN" altLang="zh-CN"/>
          </a:p>
        </p:txBody>
      </p:sp>
    </p:spTree>
    <p:extLst>
      <p:ext uri="{BB962C8B-B14F-4D97-AF65-F5344CB8AC3E}">
        <p14:creationId xmlns:p14="http://schemas.microsoft.com/office/powerpoint/2010/main" val="89981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9EF4FE-A787-444C-B26B-47978516693E}" type="slidenum">
              <a:rPr lang="zh-CN" altLang="zh-CN"/>
              <a:pPr>
                <a:defRPr/>
              </a:pPr>
              <a:t>‹#›</a:t>
            </a:fld>
            <a:endParaRPr lang="zh-CN" altLang="zh-CN"/>
          </a:p>
        </p:txBody>
      </p:sp>
    </p:spTree>
    <p:extLst>
      <p:ext uri="{BB962C8B-B14F-4D97-AF65-F5344CB8AC3E}">
        <p14:creationId xmlns:p14="http://schemas.microsoft.com/office/powerpoint/2010/main" val="249363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08F107-289A-4C99-BBD4-CC880E12A5F3}" type="slidenum">
              <a:rPr lang="zh-CN" altLang="zh-CN"/>
              <a:pPr>
                <a:defRPr/>
              </a:pPr>
              <a:t>‹#›</a:t>
            </a:fld>
            <a:endParaRPr lang="zh-CN" altLang="zh-CN"/>
          </a:p>
        </p:txBody>
      </p:sp>
    </p:spTree>
    <p:extLst>
      <p:ext uri="{BB962C8B-B14F-4D97-AF65-F5344CB8AC3E}">
        <p14:creationId xmlns:p14="http://schemas.microsoft.com/office/powerpoint/2010/main" val="47052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9FE3F06F-E679-450F-BC80-87ED088C03E3}" type="slidenum">
              <a:rPr lang="zh-CN" altLang="zh-CN"/>
              <a:pPr>
                <a:defRPr/>
              </a:pPr>
              <a:t>‹#›</a:t>
            </a:fld>
            <a:endParaRPr lang="zh-CN" altLang="zh-CN"/>
          </a:p>
        </p:txBody>
      </p:sp>
    </p:spTree>
    <p:extLst>
      <p:ext uri="{BB962C8B-B14F-4D97-AF65-F5344CB8AC3E}">
        <p14:creationId xmlns:p14="http://schemas.microsoft.com/office/powerpoint/2010/main" val="61811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640F0E27-E1A3-494A-9DCE-8E394ED29D04}" type="slidenum">
              <a:rPr lang="zh-CN" altLang="zh-CN"/>
              <a:pPr>
                <a:defRPr/>
              </a:pPr>
              <a:t>‹#›</a:t>
            </a:fld>
            <a:endParaRPr lang="zh-CN" altLang="zh-CN"/>
          </a:p>
        </p:txBody>
      </p:sp>
    </p:spTree>
    <p:extLst>
      <p:ext uri="{BB962C8B-B14F-4D97-AF65-F5344CB8AC3E}">
        <p14:creationId xmlns:p14="http://schemas.microsoft.com/office/powerpoint/2010/main" val="319622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90650086-0D1C-4159-BF29-3A523722AD2A}" type="slidenum">
              <a:rPr lang="zh-CN" altLang="zh-CN"/>
              <a:pPr>
                <a:defRPr/>
              </a:pPr>
              <a:t>‹#›</a:t>
            </a:fld>
            <a:endParaRPr lang="zh-CN" altLang="zh-CN"/>
          </a:p>
        </p:txBody>
      </p:sp>
    </p:spTree>
    <p:extLst>
      <p:ext uri="{BB962C8B-B14F-4D97-AF65-F5344CB8AC3E}">
        <p14:creationId xmlns:p14="http://schemas.microsoft.com/office/powerpoint/2010/main" val="36778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202FB6-5BEB-4BE3-9D71-8F75A13E4EE0}" type="slidenum">
              <a:rPr lang="zh-CN" altLang="zh-CN"/>
              <a:pPr>
                <a:defRPr/>
              </a:pPr>
              <a:t>‹#›</a:t>
            </a:fld>
            <a:endParaRPr lang="zh-CN" altLang="zh-CN"/>
          </a:p>
        </p:txBody>
      </p:sp>
    </p:spTree>
    <p:extLst>
      <p:ext uri="{BB962C8B-B14F-4D97-AF65-F5344CB8AC3E}">
        <p14:creationId xmlns:p14="http://schemas.microsoft.com/office/powerpoint/2010/main" val="102708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E7137847-74A2-4DA2-A691-BDEA74C6C367}" type="slidenum">
              <a:rPr lang="zh-CN" altLang="zh-CN"/>
              <a:pPr>
                <a:defRPr/>
              </a:pPr>
              <a:t>‹#›</a:t>
            </a:fld>
            <a:endParaRPr lang="zh-CN" altLang="zh-CN"/>
          </a:p>
        </p:txBody>
      </p:sp>
    </p:spTree>
    <p:extLst>
      <p:ext uri="{BB962C8B-B14F-4D97-AF65-F5344CB8AC3E}">
        <p14:creationId xmlns:p14="http://schemas.microsoft.com/office/powerpoint/2010/main" val="57418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pPr>
              <a:defRPr/>
            </a:pPr>
            <a:fld id="{709168BB-D956-49F7-8347-280266A5BA33}" type="slidenum">
              <a:rPr lang="zh-CN" altLang="zh-CN"/>
              <a:pPr>
                <a:defRPr/>
              </a:pPr>
              <a:t>‹#›</a:t>
            </a:fld>
            <a:endParaRPr lang="zh-CN" altLang="zh-CN"/>
          </a:p>
        </p:txBody>
      </p:sp>
      <p:sp>
        <p:nvSpPr>
          <p:cNvPr id="1031" name="未知"/>
          <p:cNvSpPr>
            <a:spLocks/>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58"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Microsoft_Word_97_-_2003___1.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zh-CN" smtClean="0">
                <a:solidFill>
                  <a:srgbClr val="C00000"/>
                </a:solidFill>
                <a:latin typeface="华文行楷" panose="02010800040101010101" pitchFamily="2" charset="-122"/>
                <a:ea typeface="华文行楷" panose="02010800040101010101" pitchFamily="2" charset="-122"/>
              </a:rPr>
              <a:t>计算机问题求解</a:t>
            </a:r>
            <a:r>
              <a:rPr lang="zh-CN" altLang="en-US" smtClean="0"/>
              <a:t> </a:t>
            </a:r>
            <a:r>
              <a:rPr lang="en-US" altLang="zh-CN" smtClean="0"/>
              <a:t>–</a:t>
            </a:r>
            <a:r>
              <a:rPr lang="zh-CN" altLang="en-US" smtClean="0"/>
              <a:t> </a:t>
            </a:r>
            <a:r>
              <a:rPr lang="zh-CN" altLang="en-US" sz="4000">
                <a:latin typeface="楷体" panose="02010609060101010101" pitchFamily="49" charset="-122"/>
                <a:ea typeface="楷体" panose="02010609060101010101" pitchFamily="49" charset="-122"/>
              </a:rPr>
              <a:t>论题</a:t>
            </a:r>
            <a:r>
              <a:rPr lang="en-US" altLang="zh-CN" sz="4000">
                <a:latin typeface="楷体" panose="02010609060101010101" pitchFamily="49" charset="-122"/>
                <a:ea typeface="楷体" panose="02010609060101010101" pitchFamily="49" charset="-122"/>
              </a:rPr>
              <a:t>1-10</a:t>
            </a:r>
            <a:r>
              <a:rPr lang="zh-CN" altLang="zh-CN" smtClean="0"/>
              <a:t/>
            </a:r>
            <a:br>
              <a:rPr lang="zh-CN" altLang="zh-CN" smtClean="0"/>
            </a:br>
            <a:r>
              <a:rPr lang="zh-CN" altLang="zh-CN" smtClean="0"/>
              <a:t>    -  </a:t>
            </a:r>
            <a:r>
              <a:rPr lang="zh-CN" altLang="en-US" smtClean="0">
                <a:latin typeface="楷体" panose="02010609060101010101" pitchFamily="49" charset="-122"/>
                <a:ea typeface="楷体" panose="02010609060101010101" pitchFamily="49" charset="-122"/>
              </a:rPr>
              <a:t>函数</a:t>
            </a:r>
            <a:endParaRPr lang="zh-CN" altLang="zh-CN" sz="4000">
              <a:latin typeface="楷体" panose="02010609060101010101" pitchFamily="49" charset="-122"/>
              <a:ea typeface="楷体" panose="02010609060101010101" pitchFamily="49" charset="-122"/>
            </a:endParaRPr>
          </a:p>
        </p:txBody>
      </p:sp>
      <p:sp>
        <p:nvSpPr>
          <p:cNvPr id="4099" name="Rectangle 3"/>
          <p:cNvSpPr>
            <a:spLocks noGrp="1" noChangeArrowheads="1"/>
          </p:cNvSpPr>
          <p:nvPr>
            <p:ph type="subTitle" idx="1"/>
          </p:nvPr>
        </p:nvSpPr>
        <p:spPr/>
        <p:txBody>
          <a:bodyPr/>
          <a:lstStyle/>
          <a:p>
            <a:pPr eaLnBrk="1" hangingPunct="1"/>
            <a:r>
              <a:rPr lang="zh-CN" altLang="zh-CN" dirty="0" smtClean="0"/>
              <a:t>201</a:t>
            </a:r>
            <a:r>
              <a:rPr lang="en-US" altLang="zh-CN" dirty="0" smtClean="0"/>
              <a:t>7</a:t>
            </a:r>
            <a:r>
              <a:rPr lang="zh-CN" altLang="zh-CN" dirty="0" smtClean="0"/>
              <a:t>年</a:t>
            </a:r>
            <a:r>
              <a:rPr lang="en-US" altLang="zh-CN" dirty="0" smtClean="0"/>
              <a:t>12</a:t>
            </a:r>
            <a:r>
              <a:rPr lang="zh-CN" altLang="en-US" dirty="0" smtClean="0"/>
              <a:t>月</a:t>
            </a:r>
            <a:r>
              <a:rPr lang="en-US" altLang="zh-CN" dirty="0" smtClean="0"/>
              <a:t>7</a:t>
            </a:r>
            <a:r>
              <a:rPr lang="zh-CN" altLang="zh-CN" dirty="0" smtClean="0"/>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函数的复合</a:t>
            </a:r>
          </a:p>
        </p:txBody>
      </p:sp>
      <p:pic>
        <p:nvPicPr>
          <p:cNvPr id="24579"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74825" y="1844676"/>
            <a:ext cx="8770938" cy="3097213"/>
          </a:xfrm>
        </p:spPr>
      </p:pic>
      <p:pic>
        <p:nvPicPr>
          <p:cNvPr id="2458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4941889"/>
            <a:ext cx="2105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3740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981075"/>
            <a:ext cx="7704138"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5735638" y="2205039"/>
            <a:ext cx="4032250" cy="28733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6" name="Straight Connector 5"/>
          <p:cNvCxnSpPr/>
          <p:nvPr/>
        </p:nvCxnSpPr>
        <p:spPr>
          <a:xfrm>
            <a:off x="4511675" y="2205038"/>
            <a:ext cx="360045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pic>
        <p:nvPicPr>
          <p:cNvPr id="133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9" y="2997200"/>
            <a:ext cx="8713787"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1703389" y="2997200"/>
            <a:ext cx="1584325" cy="2873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9" name="Straight Connector 8"/>
          <p:cNvCxnSpPr/>
          <p:nvPr/>
        </p:nvCxnSpPr>
        <p:spPr>
          <a:xfrm>
            <a:off x="2566988" y="3644900"/>
            <a:ext cx="349250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73182" y="4869161"/>
            <a:ext cx="11373626" cy="769441"/>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hangingPunct="1">
              <a:defRPr/>
            </a:pPr>
            <a:r>
              <a:rPr lang="zh-CN" alt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问题</a:t>
            </a:r>
            <a:r>
              <a:rPr lang="en-US" altLang="zh-CN"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7:</a:t>
            </a:r>
            <a:r>
              <a:rPr lang="zh-CN" alt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 </a:t>
            </a:r>
            <a:r>
              <a:rPr lang="zh-CN" altLang="en-US"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这两个定义有什么</a:t>
            </a:r>
            <a:r>
              <a:rPr lang="zh-CN" alt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关联？有区别吗？</a:t>
            </a:r>
            <a:endParaRPr lang="en-US" altLang="zh-CN"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p:txBody>
      </p:sp>
      <p:sp>
        <p:nvSpPr>
          <p:cNvPr id="3" name="矩形 2"/>
          <p:cNvSpPr/>
          <p:nvPr/>
        </p:nvSpPr>
        <p:spPr>
          <a:xfrm>
            <a:off x="7824192" y="981075"/>
            <a:ext cx="1368152" cy="3596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
          <p:cNvSpPr txBox="1">
            <a:spLocks noChangeArrowheads="1"/>
          </p:cNvSpPr>
          <p:nvPr/>
        </p:nvSpPr>
        <p:spPr bwMode="auto">
          <a:xfrm>
            <a:off x="839417" y="1628776"/>
            <a:ext cx="1051316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a:t>函数的复合运算是否也满足结合律？</a:t>
            </a:r>
            <a:endParaRPr lang="en-US" altLang="zh-CN" sz="3600" dirty="0"/>
          </a:p>
          <a:p>
            <a:pPr eaLnBrk="1" hangingPunct="1"/>
            <a:r>
              <a:rPr lang="en-US" altLang="zh-CN" sz="3600" i="1" dirty="0">
                <a:latin typeface="Times New Roman" panose="02020603050405020304" pitchFamily="18" charset="0"/>
                <a:cs typeface="Times New Roman" panose="02020603050405020304" pitchFamily="18" charset="0"/>
              </a:rPr>
              <a:t>g </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f</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cs typeface="Times New Roman" panose="02020603050405020304" pitchFamily="18" charset="0"/>
                <a:sym typeface="Symbol" panose="05050102010706020507" pitchFamily="18" charset="2"/>
              </a:rPr>
              <a:t>h) = (</a:t>
            </a:r>
            <a:r>
              <a:rPr lang="en-US" altLang="zh-CN" sz="3600" i="1" dirty="0">
                <a:latin typeface="Times New Roman" panose="02020603050405020304" pitchFamily="18" charset="0"/>
                <a:cs typeface="Times New Roman" panose="02020603050405020304" pitchFamily="18" charset="0"/>
              </a:rPr>
              <a:t>g </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f</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sym typeface="Symbol" panose="05050102010706020507" pitchFamily="18" charset="2"/>
              </a:rPr>
              <a:t>h</a:t>
            </a:r>
          </a:p>
          <a:p>
            <a:pPr eaLnBrk="1" hangingPunct="1"/>
            <a:endParaRPr lang="en-US" altLang="zh-CN" sz="3600" i="1"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r>
              <a:rPr lang="zh-CN" altLang="en-US" sz="3600" i="1" dirty="0">
                <a:latin typeface="Times New Roman" panose="02020603050405020304" pitchFamily="18" charset="0"/>
                <a:cs typeface="Times New Roman" panose="02020603050405020304" pitchFamily="18" charset="0"/>
                <a:sym typeface="Symbol" panose="05050102010706020507" pitchFamily="18" charset="2"/>
              </a:rPr>
              <a:t>如何证明这个定律？</a:t>
            </a:r>
            <a:endParaRPr lang="zh-CN" altLang="en-US" sz="36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8" y="594554"/>
            <a:ext cx="7702750" cy="1754326"/>
          </a:xfrm>
          <a:prstGeom prst="rect">
            <a:avLst/>
          </a:prstGeom>
          <a:noFill/>
        </p:spPr>
        <p:txBody>
          <a:bodyPr wrap="none">
            <a:spAutoFit/>
          </a:bodyPr>
          <a:lstStyle/>
          <a:p>
            <a:pPr eaLnBrk="1" hangingPunct="1">
              <a:defRPr/>
            </a:pPr>
            <a:r>
              <a:rPr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问题</a:t>
            </a:r>
            <a:r>
              <a:rPr lang="en-US" altLang="zh-C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rPr>
              <a:t>8:</a:t>
            </a:r>
            <a:endParaRPr lang="en-US" altLang="zh-CN"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endParaRPr>
          </a:p>
          <a:p>
            <a:pPr eaLnBrk="1" hangingPunct="1">
              <a:spcBef>
                <a:spcPts val="1200"/>
              </a:spcBef>
              <a:defRPr/>
            </a:pPr>
            <a:r>
              <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sym typeface="Symbol"/>
              </a:rPr>
              <a:t></a:t>
            </a:r>
            <a:r>
              <a:rPr lang="en-US" altLang="zh-CN" sz="4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ea typeface="宋体" charset="-122"/>
                <a:sym typeface="Times New Roman Special G2"/>
              </a:rPr>
              <a:t></a:t>
            </a:r>
            <a:r>
              <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sym typeface="Symbol"/>
              </a:rPr>
              <a:t></a:t>
            </a: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sym typeface="Symbol"/>
              </a:rPr>
              <a:t> 和 </a:t>
            </a:r>
            <a:r>
              <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sym typeface="Symbol"/>
              </a:rPr>
              <a:t>(</a:t>
            </a:r>
            <a:r>
              <a:rPr lang="en-US" altLang="zh-CN" sz="4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ea typeface="宋体" charset="-122"/>
                <a:sym typeface="Times New Roman Special G2"/>
              </a:rPr>
              <a:t></a:t>
            </a:r>
            <a:r>
              <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ea typeface="宋体" charset="-122"/>
                <a:sym typeface="Symbol"/>
              </a:rPr>
              <a:t></a:t>
            </a:r>
            <a:r>
              <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宋体" charset="-122"/>
                <a:cs typeface="Times New Roman" pitchFamily="18" charset="0"/>
                <a:sym typeface="Symbol"/>
              </a:rPr>
              <a:t>)</a:t>
            </a:r>
            <a:r>
              <a:rPr lang="en-US" altLang="zh-CN"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宋体" charset="-122"/>
                <a:cs typeface="Times New Roman" pitchFamily="18" charset="0"/>
                <a:sym typeface="Symbol"/>
              </a:rPr>
              <a:t>(</a:t>
            </a:r>
            <a:r>
              <a:rPr lang="en-US" altLang="zh-CN"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Sylfaen"/>
                <a:ea typeface="宋体" charset="-122"/>
                <a:cs typeface="Times New Roman" pitchFamily="18" charset="0"/>
                <a:sym typeface="Symbol"/>
              </a:rPr>
              <a:t>x</a:t>
            </a:r>
            <a:r>
              <a:rPr lang="en-US" altLang="zh-CN"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宋体" charset="-122"/>
                <a:cs typeface="Times New Roman" pitchFamily="18" charset="0"/>
                <a:sym typeface="Symbol"/>
              </a:rPr>
              <a:t>)</a:t>
            </a:r>
            <a:r>
              <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宋体" charset="-122"/>
                <a:cs typeface="Times New Roman" pitchFamily="18" charset="0"/>
                <a:sym typeface="Symbol"/>
              </a:rPr>
              <a:t> </a:t>
            </a: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宋体" charset="-122"/>
                <a:cs typeface="Times New Roman" pitchFamily="18" charset="0"/>
                <a:sym typeface="Symbol"/>
              </a:rPr>
              <a:t>有什么不同</a:t>
            </a:r>
            <a:r>
              <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宋体" charset="-122"/>
                <a:cs typeface="Times New Roman" pitchFamily="18" charset="0"/>
                <a:sym typeface="Symbol"/>
              </a:rPr>
              <a:t>?</a:t>
            </a:r>
            <a:endPar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宋体" charset="-122"/>
              <a:cs typeface="Times New Roman" pitchFamily="18" charset="0"/>
            </a:endParaRPr>
          </a:p>
        </p:txBody>
      </p:sp>
      <p:sp>
        <p:nvSpPr>
          <p:cNvPr id="3" name="Rounded Rectangle 2"/>
          <p:cNvSpPr/>
          <p:nvPr/>
        </p:nvSpPr>
        <p:spPr>
          <a:xfrm>
            <a:off x="1486435" y="2757834"/>
            <a:ext cx="5544616" cy="2592288"/>
          </a:xfrm>
          <a:prstGeom prst="roundRect">
            <a:avLst/>
          </a:prstGeom>
          <a:blipFill>
            <a:blip r:embed="rId3"/>
            <a:tile tx="0" ty="0" sx="100000" sy="100000" flip="none" algn="tl"/>
          </a:blipFill>
          <a:ln cmpd="tri">
            <a:solidFill>
              <a:srgbClr val="008000"/>
            </a:solidFill>
          </a:ln>
          <a:effectLst>
            <a:glow rad="1397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256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992" y="2996530"/>
            <a:ext cx="5545138"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a:spLocks noChangeArrowheads="1"/>
          </p:cNvSpPr>
          <p:nvPr/>
        </p:nvSpPr>
        <p:spPr bwMode="auto">
          <a:xfrm>
            <a:off x="7401608" y="2543301"/>
            <a:ext cx="36004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600"/>
              </a:spcBef>
              <a:buClrTx/>
              <a:buSzTx/>
              <a:buNone/>
            </a:pPr>
            <a:r>
              <a:rPr lang="en-US" altLang="zh-CN" sz="1800" b="1" dirty="0">
                <a:solidFill>
                  <a:srgbClr val="C00000"/>
                </a:solidFill>
                <a:sym typeface="Symbol" panose="05050102010706020507" pitchFamily="18" charset="2"/>
              </a:rPr>
              <a:t> = { (1,2), (2,3), (3,1) };</a:t>
            </a:r>
          </a:p>
          <a:p>
            <a:pPr eaLnBrk="1" hangingPunct="1">
              <a:spcBef>
                <a:spcPts val="600"/>
              </a:spcBef>
              <a:buClrTx/>
              <a:buSzTx/>
              <a:buNone/>
            </a:pPr>
            <a:r>
              <a:rPr lang="en-US" altLang="zh-CN" sz="1800" b="1" dirty="0">
                <a:solidFill>
                  <a:srgbClr val="C00000"/>
                </a:solidFill>
                <a:sym typeface="Symbol" panose="05050102010706020507" pitchFamily="18" charset="2"/>
              </a:rPr>
              <a:t> = { (1,3), (2,2), (3,1) };</a:t>
            </a:r>
          </a:p>
          <a:p>
            <a:pPr eaLnBrk="1" hangingPunct="1">
              <a:spcBef>
                <a:spcPts val="600"/>
              </a:spcBef>
              <a:buClrTx/>
              <a:buSzTx/>
              <a:buNone/>
            </a:pPr>
            <a:r>
              <a:rPr lang="en-US" altLang="zh-CN" sz="1800" b="1" dirty="0">
                <a:solidFill>
                  <a:srgbClr val="C00000"/>
                </a:solidFill>
                <a:sym typeface="Symbol" panose="05050102010706020507" pitchFamily="18" charset="2"/>
              </a:rPr>
              <a:t> </a:t>
            </a:r>
            <a:r>
              <a:rPr lang="en-US" altLang="zh-CN" sz="1800" b="1" dirty="0">
                <a:solidFill>
                  <a:srgbClr val="C00000"/>
                </a:solidFill>
                <a:sym typeface="Times New Roman Special G2" pitchFamily="18" charset="2"/>
              </a:rPr>
              <a:t></a:t>
            </a:r>
            <a:r>
              <a:rPr lang="en-US" altLang="zh-CN" sz="1800" b="1" dirty="0">
                <a:solidFill>
                  <a:srgbClr val="C00000"/>
                </a:solidFill>
                <a:sym typeface="Symbol" panose="05050102010706020507" pitchFamily="18" charset="2"/>
              </a:rPr>
              <a:t> = { (1,2), (2,1), (3,3) } = </a:t>
            </a:r>
            <a:endParaRPr lang="zh-CN" altLang="en-US" sz="1800" b="1" dirty="0">
              <a:solidFill>
                <a:srgbClr val="C00000"/>
              </a:solidFill>
            </a:endParaRPr>
          </a:p>
        </p:txBody>
      </p:sp>
      <p:sp>
        <p:nvSpPr>
          <p:cNvPr id="5" name="文本框 4"/>
          <p:cNvSpPr txBox="1"/>
          <p:nvPr/>
        </p:nvSpPr>
        <p:spPr>
          <a:xfrm>
            <a:off x="839416" y="1892093"/>
            <a:ext cx="415498" cy="369332"/>
          </a:xfrm>
          <a:prstGeom prst="rect">
            <a:avLst/>
          </a:prstGeom>
          <a:noFill/>
        </p:spPr>
        <p:txBody>
          <a:bodyPr wrap="none" rtlCol="0">
            <a:spAutoFit/>
          </a:bodyPr>
          <a:lstStyle/>
          <a:p>
            <a:r>
              <a:rPr lang="zh-CN" altLang="en-US" dirty="0" smtClean="0"/>
              <a:t>○</a:t>
            </a:r>
            <a:endParaRPr lang="zh-CN" altLang="en-US" dirty="0"/>
          </a:p>
        </p:txBody>
      </p:sp>
      <p:sp>
        <p:nvSpPr>
          <p:cNvPr id="7" name="文本框 6"/>
          <p:cNvSpPr txBox="1"/>
          <p:nvPr/>
        </p:nvSpPr>
        <p:spPr>
          <a:xfrm>
            <a:off x="3071664" y="1868997"/>
            <a:ext cx="415498" cy="369332"/>
          </a:xfrm>
          <a:prstGeom prst="rect">
            <a:avLst/>
          </a:prstGeom>
          <a:noFill/>
        </p:spPr>
        <p:txBody>
          <a:bodyPr wrap="none" rtlCol="0">
            <a:spAutoFit/>
          </a:bodyPr>
          <a:lstStyle/>
          <a:p>
            <a:r>
              <a:rPr lang="zh-CN" altLang="en-US" dirty="0" smtClean="0"/>
              <a:t>○</a:t>
            </a:r>
            <a:endParaRPr lang="zh-CN" altLang="en-US" dirty="0"/>
          </a:p>
        </p:txBody>
      </p:sp>
      <p:sp>
        <p:nvSpPr>
          <p:cNvPr id="6" name="云形 5"/>
          <p:cNvSpPr/>
          <p:nvPr/>
        </p:nvSpPr>
        <p:spPr>
          <a:xfrm>
            <a:off x="6816080" y="3212976"/>
            <a:ext cx="4943872" cy="22853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effectLst>
                  <a:outerShdw blurRad="38100" dist="38100" dir="2700000" algn="tl">
                    <a:srgbClr val="000000">
                      <a:alpha val="43137"/>
                    </a:srgbClr>
                  </a:outerShdw>
                </a:effectLst>
              </a:rPr>
              <a:t>任意的两个函数的复合运算结果，一定还落在这六个函数中吗？</a:t>
            </a:r>
            <a:endParaRPr lang="zh-CN" alt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408" y="1916832"/>
            <a:ext cx="10585176" cy="2769989"/>
          </a:xfrm>
          <a:prstGeom prst="rect">
            <a:avLst/>
          </a:prstGeom>
          <a:noFill/>
        </p:spPr>
        <p:txBody>
          <a:bodyPr wrap="square">
            <a:spAutoFit/>
          </a:bodyPr>
          <a:lstStyle/>
          <a:p>
            <a:pPr eaLnBrk="1" hangingPunct="1">
              <a:defRPr/>
            </a:pPr>
            <a:r>
              <a:rPr lang="zh-CN" altLang="en-US" sz="6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问题</a:t>
            </a:r>
            <a:r>
              <a:rPr lang="en-US" altLang="zh-CN" sz="6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9:</a:t>
            </a:r>
            <a:endParaRPr lang="en-US" altLang="zh-CN" sz="6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a:p>
            <a:pPr eaLnBrk="1" hangingPunct="1">
              <a:defRPr/>
            </a:pPr>
            <a:r>
              <a:rPr lang="zh-CN" alt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你能否讨论一下函数复合与函数性质之间的关联</a:t>
            </a:r>
            <a:r>
              <a:rPr lang="en-US" altLang="zh-CN"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复合运算</a:t>
            </a:r>
            <a:r>
              <a:rPr lang="zh-CN" altLang="en-US" b="1" i="1" smtClean="0">
                <a:solidFill>
                  <a:srgbClr val="C00000"/>
                </a:solidFill>
              </a:rPr>
              <a:t>保持</a:t>
            </a:r>
            <a:r>
              <a:rPr lang="zh-CN" altLang="en-US" i="1" smtClean="0"/>
              <a:t> </a:t>
            </a:r>
            <a:r>
              <a:rPr lang="zh-CN" altLang="en-US" smtClean="0"/>
              <a:t>函数性质：单射 </a:t>
            </a:r>
          </a:p>
        </p:txBody>
      </p:sp>
      <p:sp>
        <p:nvSpPr>
          <p:cNvPr id="27651" name="Rectangle 3"/>
          <p:cNvSpPr>
            <a:spLocks noGrp="1" noChangeArrowheads="1"/>
          </p:cNvSpPr>
          <p:nvPr>
            <p:ph type="body" idx="1"/>
          </p:nvPr>
        </p:nvSpPr>
        <p:spPr>
          <a:xfrm>
            <a:off x="609600" y="1600201"/>
            <a:ext cx="10972800" cy="4530725"/>
          </a:xfrm>
        </p:spPr>
        <p:txBody>
          <a:bodyPr/>
          <a:lstStyle/>
          <a:p>
            <a:r>
              <a:rPr lang="zh-CN" altLang="en-US" sz="3600" dirty="0" smtClean="0">
                <a:latin typeface="Times New Roman" panose="02020603050405020304" pitchFamily="18" charset="0"/>
              </a:rPr>
              <a:t>单射的复合是单射</a:t>
            </a:r>
            <a:r>
              <a:rPr lang="zh-CN" altLang="en-US" sz="3600" dirty="0" smtClean="0"/>
              <a:t> </a:t>
            </a:r>
          </a:p>
          <a:p>
            <a:r>
              <a:rPr lang="zh-CN" altLang="en-US" sz="3600" dirty="0" smtClean="0">
                <a:latin typeface="Times New Roman" panose="02020603050405020304" pitchFamily="18" charset="0"/>
              </a:rPr>
              <a:t>定理：如果</a:t>
            </a:r>
            <a:r>
              <a:rPr lang="en-US" altLang="zh-CN" sz="3600" i="1" dirty="0" smtClean="0">
                <a:latin typeface="Times New Roman" panose="02020603050405020304" pitchFamily="18" charset="0"/>
                <a:cs typeface="Times New Roman" panose="02020603050405020304" pitchFamily="18" charset="0"/>
              </a:rPr>
              <a:t>f </a:t>
            </a:r>
            <a:r>
              <a:rPr lang="en-US" altLang="zh-CN" sz="3600" dirty="0" smtClean="0">
                <a:latin typeface="Times New Roman" panose="02020603050405020304" pitchFamily="18" charset="0"/>
                <a:cs typeface="Times New Roman" panose="02020603050405020304" pitchFamily="18" charset="0"/>
              </a:rPr>
              <a:t>:</a:t>
            </a:r>
            <a:r>
              <a:rPr lang="en-US" altLang="zh-CN" sz="3600" i="1" dirty="0" smtClean="0">
                <a:latin typeface="Times New Roman" panose="02020603050405020304" pitchFamily="18" charset="0"/>
                <a:cs typeface="Times New Roman" panose="02020603050405020304" pitchFamily="18" charset="0"/>
              </a:rPr>
              <a:t>A</a:t>
            </a:r>
            <a:r>
              <a:rPr lang="en-US" altLang="zh-CN" sz="36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smtClean="0">
                <a:latin typeface="Times New Roman" panose="02020603050405020304" pitchFamily="18" charset="0"/>
                <a:cs typeface="Times New Roman" panose="02020603050405020304" pitchFamily="18" charset="0"/>
              </a:rPr>
              <a:t>B</a:t>
            </a:r>
            <a:r>
              <a:rPr lang="en-US" altLang="zh-CN" sz="3600" dirty="0" smtClean="0">
                <a:latin typeface="Times New Roman" panose="02020603050405020304" pitchFamily="18" charset="0"/>
                <a:cs typeface="Times New Roman" panose="02020603050405020304" pitchFamily="18" charset="0"/>
              </a:rPr>
              <a:t>, </a:t>
            </a:r>
            <a:r>
              <a:rPr lang="en-US" altLang="zh-CN" sz="3600" i="1" dirty="0" smtClean="0">
                <a:latin typeface="Times New Roman" panose="02020603050405020304" pitchFamily="18" charset="0"/>
                <a:cs typeface="Times New Roman" panose="02020603050405020304" pitchFamily="18" charset="0"/>
              </a:rPr>
              <a:t>g</a:t>
            </a:r>
            <a:r>
              <a:rPr lang="en-US" altLang="zh-CN" sz="3600" dirty="0" smtClean="0">
                <a:latin typeface="Times New Roman" panose="02020603050405020304" pitchFamily="18" charset="0"/>
                <a:cs typeface="Times New Roman" panose="02020603050405020304" pitchFamily="18" charset="0"/>
              </a:rPr>
              <a:t>:</a:t>
            </a:r>
            <a:r>
              <a:rPr lang="en-US" altLang="zh-CN" sz="3600" i="1" dirty="0" smtClean="0">
                <a:latin typeface="Times New Roman" panose="02020603050405020304" pitchFamily="18" charset="0"/>
                <a:cs typeface="Times New Roman" panose="02020603050405020304" pitchFamily="18" charset="0"/>
              </a:rPr>
              <a:t>B</a:t>
            </a:r>
            <a:r>
              <a:rPr lang="en-US" altLang="zh-CN" sz="36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smtClean="0">
                <a:latin typeface="Times New Roman" panose="02020603050405020304" pitchFamily="18" charset="0"/>
                <a:cs typeface="Times New Roman" panose="02020603050405020304" pitchFamily="18" charset="0"/>
              </a:rPr>
              <a:t>C</a:t>
            </a:r>
            <a:r>
              <a:rPr lang="zh-CN" altLang="en-US" sz="3600" dirty="0" smtClean="0">
                <a:latin typeface="Times New Roman" panose="02020603050405020304" pitchFamily="18" charset="0"/>
              </a:rPr>
              <a:t>均是单射，则</a:t>
            </a:r>
            <a:r>
              <a:rPr lang="en-US" altLang="zh-CN" sz="3600" i="1" dirty="0" smtClean="0">
                <a:latin typeface="Times New Roman" panose="02020603050405020304" pitchFamily="18" charset="0"/>
                <a:cs typeface="Times New Roman" panose="02020603050405020304" pitchFamily="18" charset="0"/>
              </a:rPr>
              <a:t>g </a:t>
            </a:r>
            <a:r>
              <a:rPr lang="en-US" altLang="zh-CN" sz="36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err="1" smtClean="0">
                <a:latin typeface="Times New Roman" panose="02020603050405020304" pitchFamily="18" charset="0"/>
                <a:cs typeface="Times New Roman" panose="02020603050405020304" pitchFamily="18" charset="0"/>
              </a:rPr>
              <a:t>f</a:t>
            </a:r>
            <a:r>
              <a:rPr lang="en-US" altLang="zh-CN" sz="3600" dirty="0" err="1" smtClean="0">
                <a:latin typeface="Times New Roman" panose="02020603050405020304" pitchFamily="18" charset="0"/>
                <a:cs typeface="Times New Roman" panose="02020603050405020304" pitchFamily="18" charset="0"/>
              </a:rPr>
              <a:t>:</a:t>
            </a:r>
            <a:r>
              <a:rPr lang="en-US" altLang="zh-CN" sz="3600" i="1" dirty="0" err="1" smtClean="0">
                <a:latin typeface="Times New Roman" panose="02020603050405020304" pitchFamily="18" charset="0"/>
                <a:cs typeface="Times New Roman" panose="02020603050405020304" pitchFamily="18" charset="0"/>
              </a:rPr>
              <a:t>A</a:t>
            </a:r>
            <a:r>
              <a:rPr lang="en-US" altLang="zh-CN" sz="36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err="1" smtClean="0">
                <a:latin typeface="Times New Roman" panose="02020603050405020304" pitchFamily="18" charset="0"/>
                <a:cs typeface="Times New Roman" panose="02020603050405020304" pitchFamily="18" charset="0"/>
              </a:rPr>
              <a:t>C</a:t>
            </a:r>
            <a:r>
              <a:rPr lang="zh-CN" altLang="en-US" sz="3600" dirty="0" smtClean="0">
                <a:latin typeface="Times New Roman" panose="02020603050405020304" pitchFamily="18" charset="0"/>
              </a:rPr>
              <a:t>也是单射。</a:t>
            </a:r>
          </a:p>
          <a:p>
            <a:pPr lvl="1"/>
            <a:r>
              <a:rPr lang="zh-CN" altLang="en-US" sz="3200" dirty="0" smtClean="0">
                <a:latin typeface="Times New Roman" panose="02020603050405020304" pitchFamily="18" charset="0"/>
              </a:rPr>
              <a:t>证明要点：</a:t>
            </a:r>
          </a:p>
          <a:p>
            <a:pPr lvl="1">
              <a:buFont typeface="Wingdings" panose="05000000000000000000" pitchFamily="2" charset="2"/>
              <a:buNone/>
            </a:pPr>
            <a:r>
              <a:rPr lang="zh-CN" altLang="en-US" sz="3200" dirty="0" smtClean="0">
                <a:solidFill>
                  <a:srgbClr val="FF0000"/>
                </a:solidFill>
                <a:latin typeface="Times New Roman" panose="02020603050405020304" pitchFamily="18" charset="0"/>
              </a:rPr>
              <a:t>若不然</a:t>
            </a:r>
            <a:r>
              <a:rPr lang="zh-CN" altLang="en-US" sz="3200" dirty="0" smtClean="0">
                <a:latin typeface="Times New Roman" panose="02020603050405020304" pitchFamily="18" charset="0"/>
              </a:rPr>
              <a:t>，即存在</a:t>
            </a:r>
            <a:r>
              <a:rPr lang="en-US" altLang="zh-CN" sz="3200" i="1" dirty="0" smtClean="0">
                <a:latin typeface="Times New Roman" panose="02020603050405020304" pitchFamily="18" charset="0"/>
              </a:rPr>
              <a:t>x</a:t>
            </a:r>
            <a:r>
              <a:rPr lang="en-US" altLang="zh-CN" sz="3200" baseline="-25000" dirty="0" smtClean="0">
                <a:latin typeface="Times New Roman" panose="02020603050405020304" pitchFamily="18" charset="0"/>
              </a:rPr>
              <a:t>1</a:t>
            </a:r>
            <a:r>
              <a:rPr lang="en-US" altLang="zh-CN" sz="3200" dirty="0" smtClean="0">
                <a:latin typeface="Times New Roman" panose="02020603050405020304" pitchFamily="18" charset="0"/>
              </a:rPr>
              <a:t>,</a:t>
            </a:r>
            <a:r>
              <a:rPr lang="en-US" altLang="zh-CN" sz="3200" i="1" dirty="0" smtClean="0">
                <a:latin typeface="Times New Roman" panose="02020603050405020304" pitchFamily="18" charset="0"/>
              </a:rPr>
              <a:t>x</a:t>
            </a:r>
            <a:r>
              <a:rPr lang="en-US" altLang="zh-CN" sz="3200" baseline="-25000" dirty="0" smtClean="0">
                <a:latin typeface="Times New Roman" panose="02020603050405020304" pitchFamily="18" charset="0"/>
              </a:rPr>
              <a:t>2</a:t>
            </a:r>
            <a:r>
              <a:rPr lang="en-US" altLang="zh-CN" sz="3200" dirty="0" smtClean="0">
                <a:latin typeface="Times New Roman" panose="02020603050405020304" pitchFamily="18" charset="0"/>
                <a:sym typeface="Symbol" panose="05050102010706020507" pitchFamily="18" charset="2"/>
              </a:rPr>
              <a:t>A, </a:t>
            </a:r>
            <a:r>
              <a:rPr lang="zh-CN" altLang="en-US" sz="3200" dirty="0" smtClean="0">
                <a:latin typeface="Times New Roman" panose="02020603050405020304" pitchFamily="18" charset="0"/>
                <a:sym typeface="Symbol" panose="05050102010706020507" pitchFamily="18" charset="2"/>
              </a:rPr>
              <a:t>且</a:t>
            </a:r>
            <a:r>
              <a:rPr lang="en-US" altLang="zh-CN" sz="3200" i="1" dirty="0" smtClean="0">
                <a:latin typeface="Times New Roman" panose="02020603050405020304" pitchFamily="18" charset="0"/>
              </a:rPr>
              <a:t>x</a:t>
            </a:r>
            <a:r>
              <a:rPr lang="en-US" altLang="zh-CN" sz="3200" baseline="-25000" dirty="0" smtClean="0">
                <a:latin typeface="Times New Roman" panose="02020603050405020304" pitchFamily="18" charset="0"/>
              </a:rPr>
              <a:t>1</a:t>
            </a:r>
            <a:r>
              <a:rPr lang="en-US" altLang="zh-CN" sz="3200" dirty="0" smtClean="0">
                <a:latin typeface="Times New Roman" panose="02020603050405020304" pitchFamily="18" charset="0"/>
                <a:sym typeface="Symbol" panose="05050102010706020507" pitchFamily="18" charset="2"/>
              </a:rPr>
              <a:t></a:t>
            </a:r>
            <a:r>
              <a:rPr lang="en-US" altLang="zh-CN" sz="3200" i="1" dirty="0" smtClean="0">
                <a:latin typeface="Times New Roman" panose="02020603050405020304" pitchFamily="18" charset="0"/>
              </a:rPr>
              <a:t>x</a:t>
            </a:r>
            <a:r>
              <a:rPr lang="en-US" altLang="zh-CN" sz="3200" baseline="-25000" dirty="0" smtClean="0">
                <a:latin typeface="Times New Roman" panose="02020603050405020304" pitchFamily="18" charset="0"/>
              </a:rPr>
              <a:t>2</a:t>
            </a:r>
            <a:r>
              <a:rPr lang="zh-CN" altLang="en-US" sz="3200" dirty="0" smtClean="0">
                <a:latin typeface="Times New Roman" panose="02020603050405020304" pitchFamily="18" charset="0"/>
              </a:rPr>
              <a:t>，使得</a:t>
            </a:r>
            <a:r>
              <a:rPr lang="en-US" altLang="zh-CN" sz="3200" i="1" dirty="0" smtClean="0">
                <a:latin typeface="Times New Roman" panose="02020603050405020304" pitchFamily="18" charset="0"/>
                <a:cs typeface="Times New Roman" panose="02020603050405020304" pitchFamily="18" charset="0"/>
              </a:rPr>
              <a:t>g </a:t>
            </a:r>
            <a:r>
              <a:rPr lang="en-US" altLang="zh-CN"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smtClean="0">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rPr>
              <a:t>x</a:t>
            </a:r>
            <a:r>
              <a:rPr lang="en-US" altLang="zh-CN" sz="3200" i="1" baseline="-25000" dirty="0" smtClean="0">
                <a:latin typeface="Times New Roman" panose="02020603050405020304" pitchFamily="18" charset="0"/>
              </a:rPr>
              <a:t>1</a:t>
            </a:r>
            <a:r>
              <a:rPr lang="en-US" altLang="zh-CN" sz="3200" dirty="0" smtClean="0">
                <a:latin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g </a:t>
            </a:r>
            <a:r>
              <a:rPr lang="en-US" altLang="zh-CN"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smtClean="0">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i="1" dirty="0" smtClean="0">
                <a:latin typeface="Times New Roman" panose="02020603050405020304" pitchFamily="18" charset="0"/>
                <a:cs typeface="Times New Roman" panose="02020603050405020304" pitchFamily="18" charset="0"/>
                <a:sym typeface="Wingdings" panose="05000000000000000000" pitchFamily="2" charset="2"/>
              </a:rPr>
              <a:t>x</a:t>
            </a:r>
            <a:r>
              <a:rPr lang="en-US" altLang="zh-CN" sz="3200" baseline="-25000" dirty="0" smtClean="0">
                <a:latin typeface="Times New Roman" panose="02020603050405020304" pitchFamily="18" charset="0"/>
                <a:sym typeface="Wingdings" panose="05000000000000000000" pitchFamily="2" charset="2"/>
              </a:rPr>
              <a:t>2</a:t>
            </a:r>
            <a:r>
              <a:rPr lang="en-US" altLang="zh-CN" sz="3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dirty="0" smtClean="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rPr>
              <a:t>，设 </a:t>
            </a:r>
            <a:r>
              <a:rPr lang="en-US" altLang="zh-CN" sz="3200" i="1" dirty="0" smtClean="0">
                <a:latin typeface="Times New Roman" panose="02020603050405020304" pitchFamily="18" charset="0"/>
                <a:cs typeface="Times New Roman" panose="02020603050405020304" pitchFamily="18" charset="0"/>
              </a:rPr>
              <a:t>f </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rPr>
              <a:t>x</a:t>
            </a:r>
            <a:r>
              <a:rPr lang="en-US" altLang="zh-CN" sz="3200" baseline="-25000" dirty="0" smtClean="0">
                <a:latin typeface="Times New Roman" panose="02020603050405020304" pitchFamily="18" charset="0"/>
              </a:rPr>
              <a:t>1</a:t>
            </a:r>
            <a:r>
              <a:rPr lang="en-US" altLang="zh-CN" sz="3200" dirty="0" smtClean="0">
                <a:latin typeface="Times New Roman" panose="02020603050405020304" pitchFamily="18" charset="0"/>
              </a:rPr>
              <a:t>)=</a:t>
            </a:r>
            <a:r>
              <a:rPr lang="en-US" altLang="zh-CN" sz="3200" i="1" dirty="0" smtClean="0">
                <a:latin typeface="Times New Roman" panose="02020603050405020304" pitchFamily="18" charset="0"/>
              </a:rPr>
              <a:t>t</a:t>
            </a:r>
            <a:r>
              <a:rPr lang="en-US" altLang="zh-CN" sz="3200" baseline="-25000" dirty="0" smtClean="0">
                <a:latin typeface="Times New Roman" panose="02020603050405020304" pitchFamily="18" charset="0"/>
              </a:rPr>
              <a:t>1</a:t>
            </a:r>
            <a:r>
              <a:rPr lang="en-US" altLang="zh-CN" sz="3200" dirty="0" smtClean="0">
                <a:latin typeface="Times New Roman" panose="02020603050405020304" pitchFamily="18" charset="0"/>
              </a:rPr>
              <a:t>, </a:t>
            </a:r>
            <a:r>
              <a:rPr lang="en-US" altLang="zh-CN" sz="3200" i="1" dirty="0" smtClean="0">
                <a:latin typeface="Times New Roman" panose="02020603050405020304" pitchFamily="18" charset="0"/>
                <a:cs typeface="Times New Roman" panose="02020603050405020304" pitchFamily="18" charset="0"/>
              </a:rPr>
              <a:t>f </a:t>
            </a:r>
            <a:r>
              <a:rPr lang="en-US" altLang="zh-CN" sz="3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i="1" dirty="0" smtClean="0">
                <a:latin typeface="Times New Roman" panose="02020603050405020304" pitchFamily="18" charset="0"/>
                <a:cs typeface="Times New Roman" panose="02020603050405020304" pitchFamily="18" charset="0"/>
                <a:sym typeface="Wingdings" panose="05000000000000000000" pitchFamily="2" charset="2"/>
              </a:rPr>
              <a:t>x</a:t>
            </a:r>
            <a:r>
              <a:rPr lang="en-US" altLang="zh-CN" sz="3200" baseline="-25000" dirty="0" smtClean="0">
                <a:latin typeface="Times New Roman" panose="02020603050405020304" pitchFamily="18" charset="0"/>
                <a:sym typeface="Wingdings" panose="05000000000000000000" pitchFamily="2" charset="2"/>
              </a:rPr>
              <a:t>2</a:t>
            </a:r>
            <a:r>
              <a:rPr lang="en-US" altLang="zh-CN" sz="3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i="1" dirty="0" smtClean="0">
                <a:latin typeface="Times New Roman" panose="02020603050405020304" pitchFamily="18" charset="0"/>
                <a:cs typeface="Times New Roman" panose="02020603050405020304" pitchFamily="18" charset="0"/>
                <a:sym typeface="Wingdings" panose="05000000000000000000" pitchFamily="2" charset="2"/>
              </a:rPr>
              <a:t>t</a:t>
            </a:r>
            <a:r>
              <a:rPr lang="en-US" altLang="zh-CN" sz="3200" baseline="-25000" dirty="0" smtClean="0">
                <a:latin typeface="Times New Roman" panose="02020603050405020304" pitchFamily="18" charset="0"/>
                <a:sym typeface="Wingdings" panose="05000000000000000000" pitchFamily="2" charset="2"/>
              </a:rPr>
              <a:t>2</a:t>
            </a:r>
            <a:r>
              <a:rPr lang="zh-CN" altLang="en-US" sz="3200" dirty="0" smtClean="0">
                <a:latin typeface="Times New Roman" panose="02020603050405020304" pitchFamily="18" charset="0"/>
              </a:rPr>
              <a:t>，</a:t>
            </a:r>
          </a:p>
          <a:p>
            <a:pPr lvl="1">
              <a:buFont typeface="Wingdings" panose="05000000000000000000" pitchFamily="2" charset="2"/>
              <a:buNone/>
            </a:pPr>
            <a:r>
              <a:rPr lang="zh-CN" altLang="en-US" sz="3200" dirty="0" smtClean="0">
                <a:latin typeface="Times New Roman" panose="02020603050405020304" pitchFamily="18" charset="0"/>
              </a:rPr>
              <a:t>		如果 </a:t>
            </a:r>
            <a:r>
              <a:rPr lang="en-US" altLang="zh-CN" sz="3200" i="1" dirty="0" smtClean="0">
                <a:latin typeface="Times New Roman" panose="02020603050405020304" pitchFamily="18" charset="0"/>
              </a:rPr>
              <a:t>t</a:t>
            </a:r>
            <a:r>
              <a:rPr lang="en-US" altLang="zh-CN" sz="3200" baseline="-25000" dirty="0" smtClean="0">
                <a:latin typeface="Times New Roman" panose="02020603050405020304" pitchFamily="18" charset="0"/>
              </a:rPr>
              <a:t>1</a:t>
            </a:r>
            <a:r>
              <a:rPr lang="en-US" altLang="zh-CN" sz="3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i="1" dirty="0" smtClean="0">
                <a:latin typeface="Times New Roman" panose="02020603050405020304" pitchFamily="18" charset="0"/>
                <a:cs typeface="Times New Roman" panose="02020603050405020304" pitchFamily="18" charset="0"/>
                <a:sym typeface="Wingdings" panose="05000000000000000000" pitchFamily="2" charset="2"/>
              </a:rPr>
              <a:t>t</a:t>
            </a:r>
            <a:r>
              <a:rPr lang="en-US" altLang="zh-CN" sz="3200" baseline="-25000" dirty="0" smtClean="0">
                <a:latin typeface="Times New Roman" panose="02020603050405020304" pitchFamily="18" charset="0"/>
                <a:sym typeface="Wingdings" panose="05000000000000000000" pitchFamily="2" charset="2"/>
              </a:rPr>
              <a:t>2</a:t>
            </a:r>
            <a:r>
              <a:rPr lang="zh-CN" altLang="en-US" sz="3200" dirty="0" smtClean="0">
                <a:latin typeface="Times New Roman" panose="02020603050405020304" pitchFamily="18" charset="0"/>
              </a:rPr>
              <a:t>，与</a:t>
            </a:r>
            <a:r>
              <a:rPr lang="en-US" altLang="zh-CN" sz="3200" i="1" dirty="0" smtClean="0">
                <a:latin typeface="Times New Roman" panose="02020603050405020304" pitchFamily="18" charset="0"/>
              </a:rPr>
              <a:t>f</a:t>
            </a:r>
            <a:r>
              <a:rPr lang="zh-CN" altLang="en-US" sz="3200" dirty="0" smtClean="0">
                <a:latin typeface="Times New Roman" panose="02020603050405020304" pitchFamily="18" charset="0"/>
              </a:rPr>
              <a:t>是单射</a:t>
            </a:r>
            <a:r>
              <a:rPr lang="zh-CN" altLang="en-US" sz="3200" dirty="0" smtClean="0">
                <a:solidFill>
                  <a:srgbClr val="FF0000"/>
                </a:solidFill>
                <a:latin typeface="Times New Roman" panose="02020603050405020304" pitchFamily="18" charset="0"/>
              </a:rPr>
              <a:t>矛盾</a:t>
            </a:r>
            <a:r>
              <a:rPr lang="zh-CN" altLang="en-US" sz="3200" dirty="0" smtClean="0">
                <a:latin typeface="Times New Roman" panose="02020603050405020304" pitchFamily="18" charset="0"/>
              </a:rPr>
              <a:t>。</a:t>
            </a:r>
          </a:p>
          <a:p>
            <a:pPr lvl="1">
              <a:buFont typeface="Wingdings" panose="05000000000000000000" pitchFamily="2" charset="2"/>
              <a:buNone/>
            </a:pPr>
            <a:r>
              <a:rPr lang="zh-CN" altLang="en-US" sz="3200" dirty="0" smtClean="0">
                <a:latin typeface="Times New Roman" panose="02020603050405020304" pitchFamily="18" charset="0"/>
              </a:rPr>
              <a:t>		如果 </a:t>
            </a:r>
            <a:r>
              <a:rPr lang="en-US" altLang="zh-CN" sz="3200" i="1" dirty="0" smtClean="0">
                <a:latin typeface="Times New Roman" panose="02020603050405020304" pitchFamily="18" charset="0"/>
              </a:rPr>
              <a:t>t</a:t>
            </a:r>
            <a:r>
              <a:rPr lang="en-US" altLang="zh-CN" sz="3200" baseline="-25000" dirty="0" smtClean="0">
                <a:latin typeface="Times New Roman" panose="02020603050405020304" pitchFamily="18" charset="0"/>
              </a:rPr>
              <a:t>1</a:t>
            </a:r>
            <a:r>
              <a:rPr lang="en-US" altLang="zh-CN" sz="3200" dirty="0" smtClean="0">
                <a:latin typeface="Times New Roman" panose="02020603050405020304" pitchFamily="18" charset="0"/>
                <a:sym typeface="Symbol" panose="05050102010706020507" pitchFamily="18" charset="2"/>
              </a:rPr>
              <a:t></a:t>
            </a:r>
            <a:r>
              <a:rPr lang="en-US" altLang="zh-CN" sz="3200" baseline="-25000" dirty="0" smtClean="0">
                <a:latin typeface="Times New Roman" panose="02020603050405020304" pitchFamily="18" charset="0"/>
              </a:rPr>
              <a:t> </a:t>
            </a:r>
            <a:r>
              <a:rPr lang="en-US" altLang="zh-CN" sz="3200" i="1" dirty="0" smtClean="0">
                <a:latin typeface="Times New Roman" panose="02020603050405020304" pitchFamily="18" charset="0"/>
                <a:cs typeface="Times New Roman" panose="02020603050405020304" pitchFamily="18" charset="0"/>
                <a:sym typeface="Wingdings" panose="05000000000000000000" pitchFamily="2" charset="2"/>
              </a:rPr>
              <a:t>t</a:t>
            </a:r>
            <a:r>
              <a:rPr lang="en-US" altLang="zh-CN" sz="3200" baseline="-25000" dirty="0" smtClean="0">
                <a:latin typeface="Times New Roman" panose="02020603050405020304" pitchFamily="18" charset="0"/>
                <a:sym typeface="Wingdings" panose="05000000000000000000" pitchFamily="2" charset="2"/>
              </a:rPr>
              <a:t>2</a:t>
            </a:r>
            <a:r>
              <a:rPr lang="zh-CN" altLang="en-US" sz="3200" dirty="0" smtClean="0">
                <a:latin typeface="Times New Roman" panose="02020603050405020304" pitchFamily="18" charset="0"/>
              </a:rPr>
              <a:t>，与</a:t>
            </a:r>
            <a:r>
              <a:rPr lang="en-US" altLang="zh-CN" sz="3200" i="1" dirty="0" smtClean="0">
                <a:latin typeface="Times New Roman" panose="02020603050405020304" pitchFamily="18" charset="0"/>
              </a:rPr>
              <a:t>g</a:t>
            </a:r>
            <a:r>
              <a:rPr lang="zh-CN" altLang="en-US" sz="3200" dirty="0" smtClean="0">
                <a:latin typeface="Times New Roman" panose="02020603050405020304" pitchFamily="18" charset="0"/>
              </a:rPr>
              <a:t>是单射</a:t>
            </a:r>
            <a:r>
              <a:rPr lang="zh-CN" altLang="en-US" sz="3200" dirty="0" smtClean="0">
                <a:solidFill>
                  <a:srgbClr val="FF0000"/>
                </a:solidFill>
                <a:latin typeface="Times New Roman" panose="02020603050405020304" pitchFamily="18" charset="0"/>
              </a:rPr>
              <a:t>矛盾</a:t>
            </a:r>
            <a:r>
              <a:rPr lang="zh-CN" altLang="en-US" sz="3200" dirty="0" smtClean="0">
                <a:latin typeface="Times New Roman" panose="02020603050405020304" pitchFamily="18" charset="0"/>
              </a:rPr>
              <a:t>。</a:t>
            </a:r>
          </a:p>
          <a:p>
            <a:pPr lvl="1">
              <a:buFont typeface="Wingdings" panose="05000000000000000000" pitchFamily="2" charset="2"/>
              <a:buNone/>
            </a:pPr>
            <a:endParaRPr lang="en-US" altLang="zh-CN" sz="3200" dirty="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但是</a:t>
            </a:r>
            <a:r>
              <a:rPr lang="en-US" altLang="zh-CN" smtClean="0"/>
              <a:t>…</a:t>
            </a:r>
          </a:p>
        </p:txBody>
      </p:sp>
      <p:sp>
        <p:nvSpPr>
          <p:cNvPr id="65539" name="Rectangle 3"/>
          <p:cNvSpPr>
            <a:spLocks noGrp="1" noChangeArrowheads="1"/>
          </p:cNvSpPr>
          <p:nvPr>
            <p:ph type="body" idx="1"/>
          </p:nvPr>
        </p:nvSpPr>
        <p:spPr/>
        <p:txBody>
          <a:bodyPr/>
          <a:lstStyle/>
          <a:p>
            <a:r>
              <a:rPr lang="zh-CN" altLang="en-US" sz="3600" dirty="0" smtClean="0">
                <a:latin typeface="Times New Roman" panose="02020603050405020304" pitchFamily="18" charset="0"/>
              </a:rPr>
              <a:t>若</a:t>
            </a:r>
            <a:r>
              <a:rPr lang="en-US" altLang="zh-CN" sz="3600" i="1" dirty="0" smtClean="0">
                <a:latin typeface="Times New Roman" panose="02020603050405020304" pitchFamily="18" charset="0"/>
              </a:rPr>
              <a:t>g </a:t>
            </a:r>
            <a:r>
              <a:rPr lang="en-US" altLang="zh-CN" sz="3600" dirty="0" smtClean="0">
                <a:latin typeface="Times New Roman" panose="02020603050405020304" pitchFamily="18" charset="0"/>
                <a:sym typeface="Symbol" panose="05050102010706020507" pitchFamily="18" charset="2"/>
              </a:rPr>
              <a:t></a:t>
            </a:r>
            <a:r>
              <a:rPr lang="en-US" altLang="zh-CN" sz="3600" i="1" dirty="0" smtClean="0">
                <a:latin typeface="Times New Roman" panose="02020603050405020304" pitchFamily="18" charset="0"/>
              </a:rPr>
              <a:t>f</a:t>
            </a:r>
            <a:r>
              <a:rPr lang="zh-CN" altLang="en-US" sz="3600" dirty="0" smtClean="0">
                <a:latin typeface="Times New Roman" panose="02020603050405020304" pitchFamily="18" charset="0"/>
              </a:rPr>
              <a:t>是单射，能推出</a:t>
            </a:r>
            <a:r>
              <a:rPr lang="en-US" altLang="zh-CN" sz="3600" i="1" dirty="0" smtClean="0">
                <a:latin typeface="Times New Roman" panose="02020603050405020304" pitchFamily="18" charset="0"/>
              </a:rPr>
              <a:t>f </a:t>
            </a:r>
            <a:r>
              <a:rPr lang="zh-CN" altLang="en-US" sz="3600" dirty="0" smtClean="0">
                <a:latin typeface="Times New Roman" panose="02020603050405020304" pitchFamily="18" charset="0"/>
              </a:rPr>
              <a:t>和</a:t>
            </a:r>
            <a:r>
              <a:rPr lang="en-US" altLang="zh-CN" sz="3600" i="1" dirty="0" smtClean="0">
                <a:latin typeface="Times New Roman" panose="02020603050405020304" pitchFamily="18" charset="0"/>
              </a:rPr>
              <a:t>g</a:t>
            </a:r>
            <a:r>
              <a:rPr lang="zh-CN" altLang="en-US" sz="3600" dirty="0" smtClean="0">
                <a:latin typeface="Times New Roman" panose="02020603050405020304" pitchFamily="18" charset="0"/>
              </a:rPr>
              <a:t>是单射吗</a:t>
            </a:r>
            <a:r>
              <a:rPr lang="zh-CN" altLang="en-US" sz="5400" b="1" dirty="0">
                <a:solidFill>
                  <a:srgbClr val="FF0000"/>
                </a:solidFill>
                <a:latin typeface="Times New Roman" panose="02020603050405020304" pitchFamily="18" charset="0"/>
              </a:rPr>
              <a:t>？</a:t>
            </a:r>
            <a:endParaRPr lang="zh-CN" altLang="en-US" sz="3600" dirty="0" smtClean="0">
              <a:solidFill>
                <a:srgbClr val="FF0000"/>
              </a:solidFill>
              <a:latin typeface="Times New Roman" panose="02020603050405020304" pitchFamily="18" charset="0"/>
            </a:endParaRPr>
          </a:p>
          <a:p>
            <a:pPr lvl="1"/>
            <a:r>
              <a:rPr lang="zh-CN" altLang="en-US" sz="3200" dirty="0" smtClean="0">
                <a:latin typeface="Times New Roman" panose="02020603050405020304" pitchFamily="18" charset="0"/>
              </a:rPr>
              <a:t>显然，</a:t>
            </a:r>
            <a:r>
              <a:rPr lang="en-US" altLang="zh-CN" sz="3200" i="1" dirty="0" smtClean="0">
                <a:latin typeface="Times New Roman" panose="02020603050405020304" pitchFamily="18" charset="0"/>
              </a:rPr>
              <a:t>f</a:t>
            </a:r>
            <a:r>
              <a:rPr lang="zh-CN" altLang="en-US" sz="3200" b="1" i="1" dirty="0" smtClean="0">
                <a:solidFill>
                  <a:srgbClr val="FF0000"/>
                </a:solidFill>
                <a:latin typeface="Times New Roman" panose="02020603050405020304" pitchFamily="18" charset="0"/>
              </a:rPr>
              <a:t>一定</a:t>
            </a:r>
            <a:r>
              <a:rPr lang="zh-CN" altLang="en-US" sz="3200" dirty="0" smtClean="0">
                <a:latin typeface="Times New Roman" panose="02020603050405020304" pitchFamily="18" charset="0"/>
              </a:rPr>
              <a:t>是单射。</a:t>
            </a:r>
            <a:r>
              <a:rPr lang="zh-CN" altLang="en-US" sz="3200" dirty="0" smtClean="0"/>
              <a:t> </a:t>
            </a:r>
          </a:p>
          <a:p>
            <a:endParaRPr lang="zh-CN" altLang="en-US" sz="3600" dirty="0" smtClean="0"/>
          </a:p>
          <a:p>
            <a:pPr lvl="1"/>
            <a:r>
              <a:rPr lang="zh-CN" altLang="en-US" sz="3200" dirty="0" smtClean="0"/>
              <a:t>若存在</a:t>
            </a:r>
            <a:r>
              <a:rPr lang="en-US" altLang="zh-CN" sz="3200" i="1" dirty="0" smtClean="0">
                <a:latin typeface="Times New Roman" panose="02020603050405020304" pitchFamily="18" charset="0"/>
              </a:rPr>
              <a:t>t</a:t>
            </a:r>
            <a:r>
              <a:rPr lang="en-US" altLang="zh-CN" sz="3200" baseline="-25000" dirty="0" smtClean="0">
                <a:latin typeface="Times New Roman" panose="02020603050405020304" pitchFamily="18" charset="0"/>
              </a:rPr>
              <a:t>1</a:t>
            </a:r>
            <a:r>
              <a:rPr lang="en-US" altLang="zh-CN" sz="3200" dirty="0" smtClean="0">
                <a:latin typeface="Times New Roman" panose="02020603050405020304" pitchFamily="18" charset="0"/>
              </a:rPr>
              <a:t>,</a:t>
            </a:r>
            <a:r>
              <a:rPr lang="en-US" altLang="zh-CN" sz="3200" i="1" dirty="0" smtClean="0">
                <a:latin typeface="Times New Roman" panose="02020603050405020304" pitchFamily="18" charset="0"/>
              </a:rPr>
              <a:t>t</a:t>
            </a:r>
            <a:r>
              <a:rPr lang="en-US" altLang="zh-CN" sz="3200" baseline="-25000" dirty="0" smtClean="0">
                <a:latin typeface="Times New Roman" panose="02020603050405020304" pitchFamily="18" charset="0"/>
              </a:rPr>
              <a:t>2</a:t>
            </a:r>
            <a:r>
              <a:rPr lang="en-US" altLang="zh-CN" sz="3200" dirty="0" smtClean="0">
                <a:latin typeface="Times New Roman" panose="02020603050405020304" pitchFamily="18" charset="0"/>
                <a:sym typeface="Symbol" panose="05050102010706020507" pitchFamily="18" charset="2"/>
              </a:rPr>
              <a:t></a:t>
            </a:r>
            <a:r>
              <a:rPr lang="en-US" altLang="zh-CN" sz="3200" i="1" dirty="0" smtClean="0">
                <a:latin typeface="Times New Roman" panose="02020603050405020304" pitchFamily="18" charset="0"/>
                <a:sym typeface="Symbol" panose="05050102010706020507" pitchFamily="18" charset="2"/>
              </a:rPr>
              <a:t>B</a:t>
            </a:r>
            <a:r>
              <a:rPr lang="en-US" altLang="zh-CN" sz="3200" dirty="0" smtClean="0">
                <a:latin typeface="Times New Roman" panose="02020603050405020304" pitchFamily="18" charset="0"/>
                <a:sym typeface="Symbol" panose="05050102010706020507" pitchFamily="18" charset="2"/>
              </a:rPr>
              <a:t>, </a:t>
            </a:r>
            <a:r>
              <a:rPr lang="en-US" altLang="zh-CN" sz="3200" i="1" dirty="0" smtClean="0">
                <a:latin typeface="Times New Roman" panose="02020603050405020304" pitchFamily="18" charset="0"/>
              </a:rPr>
              <a:t>t</a:t>
            </a:r>
            <a:r>
              <a:rPr lang="en-US" altLang="zh-CN" sz="3200" baseline="-25000" dirty="0" smtClean="0">
                <a:latin typeface="Times New Roman" panose="02020603050405020304" pitchFamily="18" charset="0"/>
              </a:rPr>
              <a:t>1</a:t>
            </a:r>
            <a:r>
              <a:rPr lang="en-US" altLang="zh-CN" sz="3200" dirty="0" smtClean="0">
                <a:latin typeface="Times New Roman" panose="02020603050405020304" pitchFamily="18" charset="0"/>
                <a:sym typeface="Symbol" panose="05050102010706020507" pitchFamily="18" charset="2"/>
              </a:rPr>
              <a:t></a:t>
            </a:r>
            <a:r>
              <a:rPr lang="en-US" altLang="zh-CN" sz="3200" i="1" dirty="0" smtClean="0">
                <a:latin typeface="Times New Roman" panose="02020603050405020304" pitchFamily="18" charset="0"/>
              </a:rPr>
              <a:t>t</a:t>
            </a:r>
            <a:r>
              <a:rPr lang="en-US" altLang="zh-CN" sz="3200" baseline="-25000" dirty="0" smtClean="0">
                <a:latin typeface="Times New Roman" panose="02020603050405020304" pitchFamily="18" charset="0"/>
              </a:rPr>
              <a:t>2</a:t>
            </a:r>
            <a:r>
              <a:rPr lang="zh-CN" altLang="en-US" sz="3200" baseline="-25000" dirty="0" smtClean="0">
                <a:latin typeface="Times New Roman" panose="02020603050405020304" pitchFamily="18" charset="0"/>
              </a:rPr>
              <a:t>，</a:t>
            </a:r>
            <a:r>
              <a:rPr lang="zh-CN" altLang="en-US" sz="3200" dirty="0" smtClean="0">
                <a:latin typeface="Times New Roman" panose="02020603050405020304" pitchFamily="18" charset="0"/>
                <a:sym typeface="Symbol" panose="05050102010706020507" pitchFamily="18" charset="2"/>
              </a:rPr>
              <a:t>但</a:t>
            </a:r>
            <a:r>
              <a:rPr lang="en-US" altLang="zh-CN" sz="3200" i="1" dirty="0" smtClean="0">
                <a:latin typeface="Times New Roman" panose="02020603050405020304" pitchFamily="18" charset="0"/>
                <a:sym typeface="Symbol" panose="05050102010706020507" pitchFamily="18" charset="2"/>
              </a:rPr>
              <a:t>g</a:t>
            </a:r>
            <a:r>
              <a:rPr lang="en-US" altLang="zh-CN" sz="3200" dirty="0" smtClean="0">
                <a:latin typeface="Times New Roman" panose="02020603050405020304" pitchFamily="18" charset="0"/>
                <a:sym typeface="Symbol" panose="05050102010706020507" pitchFamily="18" charset="2"/>
              </a:rPr>
              <a:t>(</a:t>
            </a:r>
            <a:r>
              <a:rPr lang="en-US" altLang="zh-CN" sz="3200" i="1" dirty="0" smtClean="0">
                <a:latin typeface="Times New Roman" panose="02020603050405020304" pitchFamily="18" charset="0"/>
              </a:rPr>
              <a:t>t</a:t>
            </a:r>
            <a:r>
              <a:rPr lang="en-US" altLang="zh-CN" sz="3200" baseline="-25000" dirty="0" smtClean="0">
                <a:latin typeface="Times New Roman" panose="02020603050405020304" pitchFamily="18" charset="0"/>
              </a:rPr>
              <a:t>1</a:t>
            </a:r>
            <a:r>
              <a:rPr lang="en-US" altLang="zh-CN" sz="3200" dirty="0" smtClean="0">
                <a:latin typeface="Times New Roman" panose="02020603050405020304" pitchFamily="18" charset="0"/>
                <a:sym typeface="Symbol" panose="05050102010706020507" pitchFamily="18" charset="2"/>
              </a:rPr>
              <a:t>)=</a:t>
            </a:r>
            <a:r>
              <a:rPr lang="en-US" altLang="zh-CN" sz="3200" i="1" dirty="0" smtClean="0">
                <a:latin typeface="Times New Roman" panose="02020603050405020304" pitchFamily="18" charset="0"/>
                <a:sym typeface="Symbol" panose="05050102010706020507" pitchFamily="18" charset="2"/>
              </a:rPr>
              <a:t>g</a:t>
            </a:r>
            <a:r>
              <a:rPr lang="en-US" altLang="zh-CN" sz="3200" dirty="0" smtClean="0">
                <a:latin typeface="Times New Roman" panose="02020603050405020304" pitchFamily="18" charset="0"/>
                <a:sym typeface="Symbol" panose="05050102010706020507" pitchFamily="18" charset="2"/>
              </a:rPr>
              <a:t>(</a:t>
            </a:r>
            <a:r>
              <a:rPr lang="en-US" altLang="zh-CN" sz="3200" i="1" dirty="0" smtClean="0">
                <a:latin typeface="Times New Roman" panose="02020603050405020304" pitchFamily="18" charset="0"/>
              </a:rPr>
              <a:t>t</a:t>
            </a:r>
            <a:r>
              <a:rPr lang="en-US" altLang="zh-CN" sz="3200" baseline="-25000" dirty="0" smtClean="0">
                <a:latin typeface="Times New Roman" panose="02020603050405020304" pitchFamily="18" charset="0"/>
              </a:rPr>
              <a:t>2</a:t>
            </a:r>
            <a:r>
              <a:rPr lang="en-US" altLang="zh-CN" sz="3200" dirty="0" smtClean="0">
                <a:latin typeface="Times New Roman" panose="02020603050405020304" pitchFamily="18" charset="0"/>
                <a:sym typeface="Symbol" panose="05050102010706020507" pitchFamily="18" charset="2"/>
              </a:rPr>
              <a:t>) , (</a:t>
            </a:r>
            <a:r>
              <a:rPr lang="zh-CN" altLang="en-US" sz="3200" dirty="0" smtClean="0">
                <a:latin typeface="Times New Roman" panose="02020603050405020304" pitchFamily="18" charset="0"/>
                <a:sym typeface="Symbol" panose="05050102010706020507" pitchFamily="18" charset="2"/>
              </a:rPr>
              <a:t>即：</a:t>
            </a:r>
            <a:r>
              <a:rPr lang="en-US" altLang="zh-CN" sz="3200" b="1" i="1" dirty="0" smtClean="0">
                <a:latin typeface="Times New Roman" panose="02020603050405020304" pitchFamily="18" charset="0"/>
                <a:sym typeface="Symbol" panose="05050102010706020507" pitchFamily="18" charset="2"/>
              </a:rPr>
              <a:t>g</a:t>
            </a:r>
            <a:r>
              <a:rPr lang="zh-CN" altLang="en-US" sz="3200" b="1" dirty="0" smtClean="0">
                <a:latin typeface="Times New Roman" panose="02020603050405020304" pitchFamily="18" charset="0"/>
                <a:sym typeface="Symbol" panose="05050102010706020507" pitchFamily="18" charset="2"/>
              </a:rPr>
              <a:t>不是单射！</a:t>
            </a:r>
            <a:r>
              <a:rPr lang="en-US" altLang="zh-CN" sz="3200" dirty="0" smtClean="0">
                <a:latin typeface="Times New Roman" panose="02020603050405020304" pitchFamily="18" charset="0"/>
                <a:sym typeface="Symbol" panose="05050102010706020507" pitchFamily="18" charset="2"/>
              </a:rPr>
              <a:t>) </a:t>
            </a:r>
          </a:p>
          <a:p>
            <a:pPr lvl="2"/>
            <a:r>
              <a:rPr lang="zh-CN" altLang="en-US" sz="2800" dirty="0" smtClean="0">
                <a:latin typeface="Times New Roman" panose="02020603050405020304" pitchFamily="18" charset="0"/>
                <a:sym typeface="Symbol" panose="05050102010706020507" pitchFamily="18" charset="2"/>
              </a:rPr>
              <a:t>只要 </a:t>
            </a:r>
            <a:r>
              <a:rPr lang="en-US" altLang="zh-CN" sz="2800" i="1" dirty="0" smtClean="0">
                <a:latin typeface="Times New Roman" panose="02020603050405020304" pitchFamily="18" charset="0"/>
              </a:rPr>
              <a:t>t</a:t>
            </a:r>
            <a:r>
              <a:rPr lang="en-US" altLang="zh-CN" sz="2800" baseline="-25000" dirty="0" smtClean="0">
                <a:latin typeface="Times New Roman" panose="02020603050405020304" pitchFamily="18" charset="0"/>
              </a:rPr>
              <a:t>1</a:t>
            </a:r>
            <a:r>
              <a:rPr lang="zh-CN" altLang="en-US" sz="2800" dirty="0" smtClean="0">
                <a:solidFill>
                  <a:srgbClr val="FF0000"/>
                </a:solidFill>
                <a:latin typeface="Times New Roman" panose="02020603050405020304" pitchFamily="18" charset="0"/>
              </a:rPr>
              <a:t>或者</a:t>
            </a:r>
            <a:r>
              <a:rPr lang="en-US" altLang="zh-CN" sz="2800" i="1" dirty="0" smtClean="0">
                <a:latin typeface="Times New Roman" panose="02020603050405020304" pitchFamily="18" charset="0"/>
              </a:rPr>
              <a:t>t</a:t>
            </a:r>
            <a:r>
              <a:rPr lang="en-US" altLang="zh-CN" sz="2800" baseline="-25000" dirty="0" smtClean="0">
                <a:latin typeface="Times New Roman" panose="02020603050405020304" pitchFamily="18" charset="0"/>
              </a:rPr>
              <a:t>2 </a:t>
            </a:r>
            <a:r>
              <a:rPr lang="zh-CN" altLang="en-US" sz="2800" dirty="0" smtClean="0">
                <a:latin typeface="Times New Roman" panose="02020603050405020304" pitchFamily="18" charset="0"/>
              </a:rPr>
              <a:t>不在</a:t>
            </a:r>
            <a:r>
              <a:rPr lang="en-US" altLang="zh-CN" sz="2800" i="1" dirty="0" smtClean="0">
                <a:latin typeface="Times New Roman" panose="02020603050405020304" pitchFamily="18" charset="0"/>
              </a:rPr>
              <a:t>f </a:t>
            </a:r>
            <a:r>
              <a:rPr lang="zh-CN" altLang="en-US" sz="2800" b="1" dirty="0" smtClean="0">
                <a:solidFill>
                  <a:srgbClr val="C00000"/>
                </a:solidFill>
                <a:latin typeface="Times New Roman" panose="02020603050405020304" pitchFamily="18" charset="0"/>
              </a:rPr>
              <a:t>值域</a:t>
            </a:r>
            <a:r>
              <a:rPr lang="zh-CN" altLang="en-US" sz="2800" dirty="0" smtClean="0">
                <a:latin typeface="Times New Roman" panose="02020603050405020304" pitchFamily="18" charset="0"/>
              </a:rPr>
              <a:t>内，</a:t>
            </a:r>
            <a:r>
              <a:rPr lang="zh-CN" altLang="en-US" sz="2800" dirty="0" smtClean="0">
                <a:latin typeface="Times New Roman" panose="02020603050405020304" pitchFamily="18" charset="0"/>
                <a:sym typeface="Symbol" panose="05050102010706020507" pitchFamily="18" charset="2"/>
              </a:rPr>
              <a:t>则</a:t>
            </a:r>
            <a:r>
              <a:rPr lang="en-US" altLang="zh-CN" sz="2800" i="1" dirty="0" smtClean="0">
                <a:latin typeface="Times New Roman" panose="02020603050405020304" pitchFamily="18" charset="0"/>
              </a:rPr>
              <a:t>g </a:t>
            </a:r>
            <a:r>
              <a:rPr lang="en-US" altLang="zh-CN" sz="2800" dirty="0" smtClean="0">
                <a:latin typeface="Times New Roman" panose="02020603050405020304" pitchFamily="18" charset="0"/>
                <a:sym typeface="Symbol" panose="05050102010706020507" pitchFamily="18" charset="2"/>
              </a:rPr>
              <a:t></a:t>
            </a:r>
            <a:r>
              <a:rPr lang="en-US" altLang="zh-CN" sz="2800" i="1" dirty="0" smtClean="0">
                <a:latin typeface="Times New Roman" panose="02020603050405020304" pitchFamily="18" charset="0"/>
              </a:rPr>
              <a:t>f </a:t>
            </a:r>
            <a:r>
              <a:rPr lang="zh-CN" altLang="en-US" sz="2800" dirty="0" smtClean="0">
                <a:solidFill>
                  <a:srgbClr val="FF0000"/>
                </a:solidFill>
                <a:latin typeface="Times New Roman" panose="02020603050405020304" pitchFamily="18" charset="0"/>
              </a:rPr>
              <a:t>仍然可能</a:t>
            </a:r>
            <a:r>
              <a:rPr lang="zh-CN" altLang="en-US" sz="2800" dirty="0" smtClean="0">
                <a:latin typeface="Times New Roman" panose="02020603050405020304" pitchFamily="18" charset="0"/>
              </a:rPr>
              <a:t>是单射。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3" end="3"/>
                                            </p:txEl>
                                          </p:spTgt>
                                        </p:tgtEl>
                                        <p:attrNameLst>
                                          <p:attrName>style.visibility</p:attrName>
                                        </p:attrNameLst>
                                      </p:cBhvr>
                                      <p:to>
                                        <p:strVal val="visible"/>
                                      </p:to>
                                    </p:set>
                                    <p:anim calcmode="lin" valueType="num">
                                      <p:cBhvr additive="base">
                                        <p:cTn id="13"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 calcmode="lin" valueType="num">
                                      <p:cBhvr additive="base">
                                        <p:cTn id="19"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2"/>
          <p:cNvSpPr>
            <a:spLocks noChangeArrowheads="1"/>
          </p:cNvSpPr>
          <p:nvPr/>
        </p:nvSpPr>
        <p:spPr bwMode="auto">
          <a:xfrm>
            <a:off x="2693989" y="1511301"/>
            <a:ext cx="1831975" cy="3914775"/>
          </a:xfrm>
          <a:prstGeom prst="ellipse">
            <a:avLst/>
          </a:prstGeom>
          <a:solidFill>
            <a:schemeClr val="accent1">
              <a:alpha val="50195"/>
            </a:schemeClr>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47" name="Oval 3"/>
          <p:cNvSpPr>
            <a:spLocks noChangeArrowheads="1"/>
          </p:cNvSpPr>
          <p:nvPr/>
        </p:nvSpPr>
        <p:spPr bwMode="auto">
          <a:xfrm>
            <a:off x="5076826" y="1511301"/>
            <a:ext cx="1831975" cy="3914775"/>
          </a:xfrm>
          <a:prstGeom prst="ellipse">
            <a:avLst/>
          </a:prstGeom>
          <a:solidFill>
            <a:schemeClr val="accent1">
              <a:alpha val="50195"/>
            </a:schemeClr>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48" name="Oval 4"/>
          <p:cNvSpPr>
            <a:spLocks noChangeArrowheads="1"/>
          </p:cNvSpPr>
          <p:nvPr/>
        </p:nvSpPr>
        <p:spPr bwMode="auto">
          <a:xfrm>
            <a:off x="7458076" y="1511301"/>
            <a:ext cx="1831975" cy="3914775"/>
          </a:xfrm>
          <a:prstGeom prst="ellipse">
            <a:avLst/>
          </a:prstGeom>
          <a:solidFill>
            <a:schemeClr val="accent1">
              <a:alpha val="50195"/>
            </a:schemeClr>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49" name="Line 5"/>
          <p:cNvSpPr>
            <a:spLocks noChangeShapeType="1"/>
          </p:cNvSpPr>
          <p:nvPr/>
        </p:nvSpPr>
        <p:spPr bwMode="auto">
          <a:xfrm>
            <a:off x="4160838" y="5915025"/>
            <a:ext cx="1098550" cy="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0" name="Line 6"/>
          <p:cNvSpPr>
            <a:spLocks noChangeShapeType="1"/>
          </p:cNvSpPr>
          <p:nvPr/>
        </p:nvSpPr>
        <p:spPr bwMode="auto">
          <a:xfrm>
            <a:off x="6724650" y="5915025"/>
            <a:ext cx="1100138" cy="0"/>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1" name="Oval 7"/>
          <p:cNvSpPr>
            <a:spLocks noChangeArrowheads="1"/>
          </p:cNvSpPr>
          <p:nvPr/>
        </p:nvSpPr>
        <p:spPr bwMode="auto">
          <a:xfrm>
            <a:off x="5992813" y="2244725"/>
            <a:ext cx="57150" cy="90488"/>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2" name="Oval 8"/>
          <p:cNvSpPr>
            <a:spLocks noChangeArrowheads="1"/>
          </p:cNvSpPr>
          <p:nvPr/>
        </p:nvSpPr>
        <p:spPr bwMode="auto">
          <a:xfrm>
            <a:off x="5992813" y="2979738"/>
            <a:ext cx="57150" cy="88900"/>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3" name="Oval 9"/>
          <p:cNvSpPr>
            <a:spLocks noChangeArrowheads="1"/>
          </p:cNvSpPr>
          <p:nvPr/>
        </p:nvSpPr>
        <p:spPr bwMode="auto">
          <a:xfrm>
            <a:off x="5992813" y="3957638"/>
            <a:ext cx="57150" cy="88900"/>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4" name="Oval 10"/>
          <p:cNvSpPr>
            <a:spLocks noChangeArrowheads="1"/>
          </p:cNvSpPr>
          <p:nvPr/>
        </p:nvSpPr>
        <p:spPr bwMode="auto">
          <a:xfrm>
            <a:off x="5992813" y="4691064"/>
            <a:ext cx="57150" cy="90487"/>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5" name="Oval 11"/>
          <p:cNvSpPr>
            <a:spLocks noChangeArrowheads="1"/>
          </p:cNvSpPr>
          <p:nvPr/>
        </p:nvSpPr>
        <p:spPr bwMode="auto">
          <a:xfrm>
            <a:off x="8374064" y="2490788"/>
            <a:ext cx="58737" cy="88900"/>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6" name="Oval 12"/>
          <p:cNvSpPr>
            <a:spLocks noChangeArrowheads="1"/>
          </p:cNvSpPr>
          <p:nvPr/>
        </p:nvSpPr>
        <p:spPr bwMode="auto">
          <a:xfrm>
            <a:off x="8374064" y="3468688"/>
            <a:ext cx="58737" cy="88900"/>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7" name="Oval 13"/>
          <p:cNvSpPr>
            <a:spLocks noChangeArrowheads="1"/>
          </p:cNvSpPr>
          <p:nvPr/>
        </p:nvSpPr>
        <p:spPr bwMode="auto">
          <a:xfrm>
            <a:off x="3609975" y="4202114"/>
            <a:ext cx="58738" cy="90487"/>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8" name="Oval 14"/>
          <p:cNvSpPr>
            <a:spLocks noChangeArrowheads="1"/>
          </p:cNvSpPr>
          <p:nvPr/>
        </p:nvSpPr>
        <p:spPr bwMode="auto">
          <a:xfrm>
            <a:off x="3609975" y="2490788"/>
            <a:ext cx="58738" cy="88900"/>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9" name="Oval 15"/>
          <p:cNvSpPr>
            <a:spLocks noChangeArrowheads="1"/>
          </p:cNvSpPr>
          <p:nvPr/>
        </p:nvSpPr>
        <p:spPr bwMode="auto">
          <a:xfrm>
            <a:off x="3609975" y="3224213"/>
            <a:ext cx="58738" cy="88900"/>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0" name="Oval 16"/>
          <p:cNvSpPr>
            <a:spLocks noChangeArrowheads="1"/>
          </p:cNvSpPr>
          <p:nvPr/>
        </p:nvSpPr>
        <p:spPr bwMode="auto">
          <a:xfrm>
            <a:off x="8374064" y="4446589"/>
            <a:ext cx="58737" cy="90487"/>
          </a:xfrm>
          <a:prstGeom prst="ellipse">
            <a:avLst/>
          </a:prstGeom>
          <a:solidFill>
            <a:srgbClr val="FFFFFF"/>
          </a:solidFill>
          <a:ln w="31750">
            <a:solidFill>
              <a:srgbClr val="000000"/>
            </a:solidFill>
            <a:round/>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61" name="Line 17"/>
          <p:cNvSpPr>
            <a:spLocks noChangeShapeType="1"/>
          </p:cNvSpPr>
          <p:nvPr/>
        </p:nvSpPr>
        <p:spPr bwMode="auto">
          <a:xfrm>
            <a:off x="3609975" y="2490788"/>
            <a:ext cx="2382838" cy="48895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2" name="Line 18"/>
          <p:cNvSpPr>
            <a:spLocks noChangeShapeType="1"/>
          </p:cNvSpPr>
          <p:nvPr/>
        </p:nvSpPr>
        <p:spPr bwMode="auto">
          <a:xfrm>
            <a:off x="3609975" y="3224214"/>
            <a:ext cx="2382838" cy="733425"/>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3" name="Line 19"/>
          <p:cNvSpPr>
            <a:spLocks noChangeShapeType="1"/>
          </p:cNvSpPr>
          <p:nvPr/>
        </p:nvSpPr>
        <p:spPr bwMode="auto">
          <a:xfrm>
            <a:off x="3609975" y="4202113"/>
            <a:ext cx="2382838" cy="48895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4" name="Line 20"/>
          <p:cNvSpPr>
            <a:spLocks noChangeShapeType="1"/>
          </p:cNvSpPr>
          <p:nvPr/>
        </p:nvSpPr>
        <p:spPr bwMode="auto">
          <a:xfrm>
            <a:off x="5992813" y="2244726"/>
            <a:ext cx="2381250" cy="246063"/>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5" name="Line 21"/>
          <p:cNvSpPr>
            <a:spLocks noChangeShapeType="1"/>
          </p:cNvSpPr>
          <p:nvPr/>
        </p:nvSpPr>
        <p:spPr bwMode="auto">
          <a:xfrm flipV="1">
            <a:off x="5992813" y="2490788"/>
            <a:ext cx="2381250" cy="1466850"/>
          </a:xfrm>
          <a:prstGeom prst="line">
            <a:avLst/>
          </a:prstGeom>
          <a:noFill/>
          <a:ln w="3175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6" name="Text Box 22"/>
          <p:cNvSpPr txBox="1">
            <a:spLocks noChangeArrowheads="1"/>
          </p:cNvSpPr>
          <p:nvPr/>
        </p:nvSpPr>
        <p:spPr bwMode="auto">
          <a:xfrm>
            <a:off x="4495801" y="5486401"/>
            <a:ext cx="5492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latin typeface="Times New Roman" panose="02020603050405020304" pitchFamily="18" charset="0"/>
              </a:rPr>
              <a:t>f</a:t>
            </a:r>
          </a:p>
        </p:txBody>
      </p:sp>
      <p:sp>
        <p:nvSpPr>
          <p:cNvPr id="31767" name="Text Box 23"/>
          <p:cNvSpPr txBox="1">
            <a:spLocks noChangeArrowheads="1"/>
          </p:cNvSpPr>
          <p:nvPr/>
        </p:nvSpPr>
        <p:spPr bwMode="auto">
          <a:xfrm>
            <a:off x="7010401" y="5410201"/>
            <a:ext cx="5492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latin typeface="Times New Roman" panose="02020603050405020304" pitchFamily="18" charset="0"/>
              </a:rPr>
              <a:t>g</a:t>
            </a:r>
          </a:p>
        </p:txBody>
      </p:sp>
      <p:sp>
        <p:nvSpPr>
          <p:cNvPr id="31768" name="Text Box 24"/>
          <p:cNvSpPr txBox="1">
            <a:spLocks noChangeArrowheads="1"/>
          </p:cNvSpPr>
          <p:nvPr/>
        </p:nvSpPr>
        <p:spPr bwMode="auto">
          <a:xfrm>
            <a:off x="2508251" y="1516064"/>
            <a:ext cx="5492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a:latin typeface="Times New Roman" panose="02020603050405020304" pitchFamily="18" charset="0"/>
              </a:rPr>
              <a:t>A</a:t>
            </a:r>
          </a:p>
        </p:txBody>
      </p:sp>
      <p:sp>
        <p:nvSpPr>
          <p:cNvPr id="31769" name="Text Box 25"/>
          <p:cNvSpPr txBox="1">
            <a:spLocks noChangeArrowheads="1"/>
          </p:cNvSpPr>
          <p:nvPr/>
        </p:nvSpPr>
        <p:spPr bwMode="auto">
          <a:xfrm>
            <a:off x="5076825" y="1266826"/>
            <a:ext cx="7318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a:latin typeface="Times New Roman" panose="02020603050405020304" pitchFamily="18" charset="0"/>
              </a:rPr>
              <a:t>B</a:t>
            </a:r>
          </a:p>
        </p:txBody>
      </p:sp>
      <p:sp>
        <p:nvSpPr>
          <p:cNvPr id="31770" name="Text Box 26"/>
          <p:cNvSpPr txBox="1">
            <a:spLocks noChangeArrowheads="1"/>
          </p:cNvSpPr>
          <p:nvPr/>
        </p:nvSpPr>
        <p:spPr bwMode="auto">
          <a:xfrm>
            <a:off x="7458076" y="1516064"/>
            <a:ext cx="7334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a:latin typeface="Times New Roman" panose="02020603050405020304" pitchFamily="18" charset="0"/>
              </a:rPr>
              <a:t>C</a:t>
            </a:r>
          </a:p>
        </p:txBody>
      </p:sp>
      <p:sp>
        <p:nvSpPr>
          <p:cNvPr id="31771" name="Line 27"/>
          <p:cNvSpPr>
            <a:spLocks noChangeShapeType="1"/>
          </p:cNvSpPr>
          <p:nvPr/>
        </p:nvSpPr>
        <p:spPr bwMode="auto">
          <a:xfrm>
            <a:off x="6019800" y="3048000"/>
            <a:ext cx="2438400" cy="1447800"/>
          </a:xfrm>
          <a:prstGeom prst="line">
            <a:avLst/>
          </a:prstGeom>
          <a:noFill/>
          <a:ln w="317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2" name="Line 28"/>
          <p:cNvSpPr>
            <a:spLocks noChangeShapeType="1"/>
          </p:cNvSpPr>
          <p:nvPr/>
        </p:nvSpPr>
        <p:spPr bwMode="auto">
          <a:xfrm flipV="1">
            <a:off x="6019800" y="3505200"/>
            <a:ext cx="2362200" cy="1219200"/>
          </a:xfrm>
          <a:prstGeom prst="line">
            <a:avLst/>
          </a:prstGeom>
          <a:noFill/>
          <a:ln w="317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17" name="Line 29"/>
          <p:cNvSpPr>
            <a:spLocks noChangeShapeType="1"/>
          </p:cNvSpPr>
          <p:nvPr/>
        </p:nvSpPr>
        <p:spPr bwMode="auto">
          <a:xfrm>
            <a:off x="3657600" y="2590800"/>
            <a:ext cx="4724400" cy="19050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18" name="Line 30"/>
          <p:cNvSpPr>
            <a:spLocks noChangeShapeType="1"/>
          </p:cNvSpPr>
          <p:nvPr/>
        </p:nvSpPr>
        <p:spPr bwMode="auto">
          <a:xfrm flipV="1">
            <a:off x="3657600" y="2514600"/>
            <a:ext cx="4572000" cy="7620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19" name="Line 31"/>
          <p:cNvSpPr>
            <a:spLocks noChangeShapeType="1"/>
          </p:cNvSpPr>
          <p:nvPr/>
        </p:nvSpPr>
        <p:spPr bwMode="auto">
          <a:xfrm flipV="1">
            <a:off x="3657600" y="3505200"/>
            <a:ext cx="4724400" cy="6858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518"/>
                                        </p:tgtEl>
                                        <p:attrNameLst>
                                          <p:attrName>style.visibility</p:attrName>
                                        </p:attrNameLst>
                                      </p:cBhvr>
                                      <p:to>
                                        <p:strVal val="visible"/>
                                      </p:to>
                                    </p:set>
                                    <p:anim calcmode="lin" valueType="num">
                                      <p:cBhvr additive="base">
                                        <p:cTn id="7" dur="500" fill="hold"/>
                                        <p:tgtEl>
                                          <p:spTgt spid="63518"/>
                                        </p:tgtEl>
                                        <p:attrNameLst>
                                          <p:attrName>ppt_x</p:attrName>
                                        </p:attrNameLst>
                                      </p:cBhvr>
                                      <p:tavLst>
                                        <p:tav tm="0">
                                          <p:val>
                                            <p:strVal val="#ppt_x"/>
                                          </p:val>
                                        </p:tav>
                                        <p:tav tm="100000">
                                          <p:val>
                                            <p:strVal val="#ppt_x"/>
                                          </p:val>
                                        </p:tav>
                                      </p:tavLst>
                                    </p:anim>
                                    <p:anim calcmode="lin" valueType="num">
                                      <p:cBhvr additive="base">
                                        <p:cTn id="8" dur="500" fill="hold"/>
                                        <p:tgtEl>
                                          <p:spTgt spid="635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519"/>
                                        </p:tgtEl>
                                        <p:attrNameLst>
                                          <p:attrName>style.visibility</p:attrName>
                                        </p:attrNameLst>
                                      </p:cBhvr>
                                      <p:to>
                                        <p:strVal val="visible"/>
                                      </p:to>
                                    </p:set>
                                    <p:anim calcmode="lin" valueType="num">
                                      <p:cBhvr additive="base">
                                        <p:cTn id="13" dur="500" fill="hold"/>
                                        <p:tgtEl>
                                          <p:spTgt spid="63519"/>
                                        </p:tgtEl>
                                        <p:attrNameLst>
                                          <p:attrName>ppt_x</p:attrName>
                                        </p:attrNameLst>
                                      </p:cBhvr>
                                      <p:tavLst>
                                        <p:tav tm="0">
                                          <p:val>
                                            <p:strVal val="#ppt_x"/>
                                          </p:val>
                                        </p:tav>
                                        <p:tav tm="100000">
                                          <p:val>
                                            <p:strVal val="#ppt_x"/>
                                          </p:val>
                                        </p:tav>
                                      </p:tavLst>
                                    </p:anim>
                                    <p:anim calcmode="lin" valueType="num">
                                      <p:cBhvr additive="base">
                                        <p:cTn id="14" dur="500" fill="hold"/>
                                        <p:tgtEl>
                                          <p:spTgt spid="6351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517"/>
                                        </p:tgtEl>
                                        <p:attrNameLst>
                                          <p:attrName>style.visibility</p:attrName>
                                        </p:attrNameLst>
                                      </p:cBhvr>
                                      <p:to>
                                        <p:strVal val="visible"/>
                                      </p:to>
                                    </p:set>
                                    <p:anim calcmode="lin" valueType="num">
                                      <p:cBhvr additive="base">
                                        <p:cTn id="19" dur="500" fill="hold"/>
                                        <p:tgtEl>
                                          <p:spTgt spid="63517"/>
                                        </p:tgtEl>
                                        <p:attrNameLst>
                                          <p:attrName>ppt_x</p:attrName>
                                        </p:attrNameLst>
                                      </p:cBhvr>
                                      <p:tavLst>
                                        <p:tav tm="0">
                                          <p:val>
                                            <p:strVal val="#ppt_x"/>
                                          </p:val>
                                        </p:tav>
                                        <p:tav tm="100000">
                                          <p:val>
                                            <p:strVal val="#ppt_x"/>
                                          </p:val>
                                        </p:tav>
                                      </p:tavLst>
                                    </p:anim>
                                    <p:anim calcmode="lin" valueType="num">
                                      <p:cBhvr additive="base">
                                        <p:cTn id="20" dur="500" fill="hold"/>
                                        <p:tgtEl>
                                          <p:spTgt spid="635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7" grpId="0" animBg="1"/>
      <p:bldP spid="63518" grpId="0" animBg="1"/>
      <p:bldP spid="635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2035175" y="549276"/>
            <a:ext cx="8229600" cy="1139825"/>
          </a:xfrm>
        </p:spPr>
        <p:txBody>
          <a:bodyPr/>
          <a:lstStyle/>
          <a:p>
            <a:r>
              <a:rPr lang="zh-CN" altLang="en-US" dirty="0" smtClean="0"/>
              <a:t>关于反函数</a:t>
            </a:r>
          </a:p>
        </p:txBody>
      </p:sp>
      <p:sp>
        <p:nvSpPr>
          <p:cNvPr id="33795" name="文本框 1"/>
          <p:cNvSpPr txBox="1">
            <a:spLocks noChangeArrowheads="1"/>
          </p:cNvSpPr>
          <p:nvPr/>
        </p:nvSpPr>
        <p:spPr bwMode="auto">
          <a:xfrm>
            <a:off x="3232182" y="1693864"/>
            <a:ext cx="55419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dirty="0"/>
              <a:t>关系的逆  </a:t>
            </a:r>
            <a:r>
              <a:rPr lang="en-US" altLang="zh-CN" sz="4000" dirty="0" smtClean="0"/>
              <a:t>VS</a:t>
            </a:r>
            <a:r>
              <a:rPr lang="zh-CN" altLang="en-US" sz="4000" dirty="0" smtClean="0"/>
              <a:t>  </a:t>
            </a:r>
            <a:r>
              <a:rPr lang="zh-CN" altLang="en-US" sz="4000" dirty="0"/>
              <a:t>函数的</a:t>
            </a:r>
            <a:r>
              <a:rPr lang="zh-CN" altLang="en-US" sz="4000" dirty="0" smtClean="0"/>
              <a:t>反</a:t>
            </a:r>
            <a:endParaRPr lang="en-US" altLang="zh-CN" sz="4000" dirty="0"/>
          </a:p>
        </p:txBody>
      </p:sp>
      <p:sp>
        <p:nvSpPr>
          <p:cNvPr id="26" name="Rectangle 1"/>
          <p:cNvSpPr/>
          <p:nvPr/>
        </p:nvSpPr>
        <p:spPr>
          <a:xfrm>
            <a:off x="2141236" y="3284985"/>
            <a:ext cx="7723944" cy="2431435"/>
          </a:xfrm>
          <a:prstGeom prst="rect">
            <a:avLst/>
          </a:prstGeom>
          <a:noFill/>
        </p:spPr>
        <p:txBody>
          <a:bodyPr>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hangingPunct="1">
              <a:defRPr/>
            </a:pPr>
            <a:r>
              <a:rPr lang="zh-CN" alt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rPr>
              <a:t>问题</a:t>
            </a:r>
            <a:r>
              <a:rPr lang="en-US" altLang="zh-CN"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rPr>
              <a:t>10:</a:t>
            </a:r>
            <a:endParaRPr lang="en-US" altLang="zh-CN"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endParaRPr>
          </a:p>
          <a:p>
            <a:pPr eaLnBrk="1" hangingPunct="1">
              <a:spcBef>
                <a:spcPts val="1200"/>
              </a:spcBef>
              <a:defRPr/>
            </a:pPr>
            <a:r>
              <a:rPr lang="zh-CN" altLang="en-US" sz="4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rPr>
              <a:t>为什么函数存在反函数的充分必要条件是该函数是</a:t>
            </a:r>
            <a:r>
              <a:rPr lang="en-US" altLang="zh-CN" sz="4400" b="1" dirty="0" err="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rPr>
              <a:t>bijection</a:t>
            </a:r>
            <a:r>
              <a:rPr lang="en-US" altLang="zh-CN" sz="4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Arial" charset="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20713"/>
            <a:ext cx="91440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文本框 4"/>
          <p:cNvSpPr txBox="1">
            <a:spLocks noChangeArrowheads="1"/>
          </p:cNvSpPr>
          <p:nvPr/>
        </p:nvSpPr>
        <p:spPr bwMode="auto">
          <a:xfrm>
            <a:off x="1819276" y="3500438"/>
            <a:ext cx="817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Hint:</a:t>
            </a:r>
            <a:endParaRPr lang="zh-CN" altLang="en-US" sz="2400" dirty="0"/>
          </a:p>
        </p:txBody>
      </p:sp>
      <p:pic>
        <p:nvPicPr>
          <p:cNvPr id="34821"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49725"/>
            <a:ext cx="91440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stretch>
            <a:fillRect/>
          </a:stretch>
        </p:blipFill>
        <p:spPr>
          <a:xfrm>
            <a:off x="4429125" y="2205038"/>
            <a:ext cx="3333750"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3432" y="404664"/>
            <a:ext cx="9937104" cy="286232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问题</a:t>
            </a:r>
            <a:r>
              <a:rPr lang="en-US" altLang="zh-C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1:</a:t>
            </a:r>
          </a:p>
          <a:p>
            <a:pPr eaLnBrk="1" hangingPunct="1">
              <a:spcBef>
                <a:spcPts val="1800"/>
              </a:spcBef>
              <a:defRPr/>
            </a:pPr>
            <a:r>
              <a:rPr lang="zh-CN" alt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“函数”与“关系”有什么异同？</a:t>
            </a:r>
            <a:endParaRPr lang="en-US" altLang="zh-CN"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endParaRPr>
          </a:p>
          <a:p>
            <a:pPr eaLnBrk="1" hangingPunct="1">
              <a:spcBef>
                <a:spcPts val="1800"/>
              </a:spcBef>
              <a:defRPr/>
            </a:pPr>
            <a:r>
              <a:rPr lang="zh-CN" alt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“函数”与“集合”是什么关系？</a:t>
            </a:r>
            <a:endParaRPr lang="en-US" altLang="zh-CN"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endParaRPr>
          </a:p>
        </p:txBody>
      </p:sp>
      <p:sp>
        <p:nvSpPr>
          <p:cNvPr id="3" name="文本框 2"/>
          <p:cNvSpPr txBox="1"/>
          <p:nvPr/>
        </p:nvSpPr>
        <p:spPr>
          <a:xfrm>
            <a:off x="1983474" y="3861048"/>
            <a:ext cx="8937062" cy="646331"/>
          </a:xfrm>
          <a:prstGeom prst="rect">
            <a:avLst/>
          </a:prstGeom>
          <a:noFill/>
        </p:spPr>
        <p:txBody>
          <a:bodyPr wrap="none" rtlCol="0">
            <a:spAutoFit/>
          </a:bodyPr>
          <a:lstStyle/>
          <a:p>
            <a:r>
              <a:rPr lang="zh-CN" altLang="en-US" sz="3600" dirty="0" smtClean="0">
                <a:latin typeface="Times New Roman" panose="02020603050405020304" pitchFamily="18" charset="0"/>
                <a:sym typeface="Symbol" panose="05050102010706020507" pitchFamily="18" charset="2"/>
              </a:rPr>
              <a:t>令关系</a:t>
            </a:r>
            <a:r>
              <a:rPr lang="en-US" altLang="zh-CN" sz="3600" dirty="0" smtClean="0">
                <a:latin typeface="Times New Roman" panose="02020603050405020304" pitchFamily="18" charset="0"/>
                <a:sym typeface="Symbol" panose="05050102010706020507" pitchFamily="18" charset="2"/>
              </a:rPr>
              <a:t></a:t>
            </a:r>
            <a:r>
              <a:rPr lang="en-US" altLang="zh-CN" sz="3600" dirty="0" smtClean="0"/>
              <a:t>:</a:t>
            </a:r>
            <a:r>
              <a:rPr lang="en-US" altLang="zh-CN" sz="3600" i="1" dirty="0" smtClean="0"/>
              <a:t>R</a:t>
            </a:r>
            <a:r>
              <a:rPr lang="en-US" altLang="zh-CN" sz="3600" dirty="0" smtClean="0">
                <a:latin typeface="Times New Roman" panose="02020603050405020304" pitchFamily="18" charset="0"/>
                <a:sym typeface="Symbol" panose="05050102010706020507" pitchFamily="18" charset="2"/>
              </a:rPr>
              <a:t></a:t>
            </a:r>
            <a:r>
              <a:rPr lang="en-US" altLang="zh-CN" sz="3600" i="1" dirty="0" smtClean="0"/>
              <a:t>R</a:t>
            </a:r>
            <a:r>
              <a:rPr lang="en-US" altLang="zh-CN" sz="3600" dirty="0" smtClean="0"/>
              <a:t>, </a:t>
            </a:r>
            <a:r>
              <a:rPr lang="en-US" altLang="zh-CN" sz="3600" dirty="0" smtClean="0">
                <a:latin typeface="Times New Roman" panose="02020603050405020304" pitchFamily="18" charset="0"/>
                <a:sym typeface="Symbol" panose="05050102010706020507" pitchFamily="18" charset="2"/>
              </a:rPr>
              <a:t></a:t>
            </a:r>
            <a:r>
              <a:rPr lang="en-US" altLang="zh-CN" sz="3600" dirty="0" smtClean="0"/>
              <a:t>(x) = x+1</a:t>
            </a:r>
            <a:r>
              <a:rPr lang="zh-CN" altLang="en-US" sz="3600" dirty="0" smtClean="0"/>
              <a:t>，</a:t>
            </a:r>
            <a:r>
              <a:rPr lang="en-US" altLang="zh-CN" sz="3600" dirty="0" smtClean="0">
                <a:latin typeface="Times New Roman" panose="02020603050405020304" pitchFamily="18" charset="0"/>
                <a:sym typeface="Symbol" panose="05050102010706020507" pitchFamily="18" charset="2"/>
              </a:rPr>
              <a:t> </a:t>
            </a:r>
            <a:r>
              <a:rPr lang="zh-CN" altLang="en-US" sz="3600" dirty="0" smtClean="0"/>
              <a:t>是否是函数？</a:t>
            </a:r>
          </a:p>
        </p:txBody>
      </p:sp>
      <p:sp>
        <p:nvSpPr>
          <p:cNvPr id="4" name="文本框 3"/>
          <p:cNvSpPr txBox="1"/>
          <p:nvPr/>
        </p:nvSpPr>
        <p:spPr>
          <a:xfrm>
            <a:off x="1991544" y="4653136"/>
            <a:ext cx="8928992" cy="1200329"/>
          </a:xfrm>
          <a:prstGeom prst="rect">
            <a:avLst/>
          </a:prstGeom>
          <a:noFill/>
        </p:spPr>
        <p:txBody>
          <a:bodyPr wrap="square" rtlCol="0">
            <a:spAutoFit/>
          </a:bodyPr>
          <a:lstStyle/>
          <a:p>
            <a:r>
              <a:rPr lang="zh-CN" altLang="en-US" sz="3600" dirty="0" smtClean="0">
                <a:latin typeface="Times New Roman" panose="02020603050405020304" pitchFamily="18" charset="0"/>
                <a:sym typeface="Symbol" panose="05050102010706020507" pitchFamily="18" charset="2"/>
              </a:rPr>
              <a:t>就上述关系，我们熟悉的</a:t>
            </a:r>
            <a:r>
              <a:rPr lang="en-US" altLang="zh-CN" sz="3600" dirty="0" smtClean="0">
                <a:latin typeface="Times New Roman" panose="02020603050405020304" pitchFamily="18" charset="0"/>
                <a:sym typeface="Symbol" panose="05050102010706020507" pitchFamily="18" charset="2"/>
              </a:rPr>
              <a:t>(2)</a:t>
            </a:r>
            <a:r>
              <a:rPr lang="zh-CN" altLang="en-US" sz="3600" dirty="0" smtClean="0">
                <a:latin typeface="Times New Roman" panose="02020603050405020304" pitchFamily="18" charset="0"/>
                <a:sym typeface="Symbol" panose="05050102010706020507" pitchFamily="18" charset="2"/>
              </a:rPr>
              <a:t>该如何表示？</a:t>
            </a:r>
            <a:endParaRPr lang="en-US" altLang="zh-CN" sz="3600" dirty="0" smtClean="0">
              <a:latin typeface="Times New Roman" panose="02020603050405020304" pitchFamily="18" charset="0"/>
              <a:sym typeface="Symbol" panose="05050102010706020507" pitchFamily="18" charset="2"/>
            </a:endParaRPr>
          </a:p>
          <a:p>
            <a:r>
              <a:rPr lang="en-US" altLang="zh-CN" sz="3600" dirty="0">
                <a:latin typeface="Times New Roman" panose="02020603050405020304" pitchFamily="18" charset="0"/>
                <a:sym typeface="Symbol" panose="05050102010706020507" pitchFamily="18" charset="2"/>
              </a:rPr>
              <a:t> </a:t>
            </a:r>
            <a:r>
              <a:rPr lang="en-US" altLang="zh-CN" sz="3600" dirty="0" smtClean="0">
                <a:latin typeface="Times New Roman" panose="02020603050405020304" pitchFamily="18" charset="0"/>
                <a:sym typeface="Symbol" panose="05050102010706020507" pitchFamily="18" charset="2"/>
              </a:rPr>
              <a:t>     (2)={3}</a:t>
            </a:r>
            <a:r>
              <a:rPr lang="zh-CN" altLang="en-US" sz="3600" dirty="0" smtClean="0">
                <a:latin typeface="Times New Roman" panose="02020603050405020304" pitchFamily="18" charset="0"/>
                <a:sym typeface="Symbol" panose="05050102010706020507" pitchFamily="18" charset="2"/>
              </a:rPr>
              <a:t>？</a:t>
            </a:r>
            <a:r>
              <a:rPr lang="en-US" altLang="zh-CN" sz="3600" dirty="0" smtClean="0">
                <a:latin typeface="Times New Roman" panose="02020603050405020304" pitchFamily="18" charset="0"/>
                <a:sym typeface="Symbol" panose="05050102010706020507" pitchFamily="18" charset="2"/>
              </a:rPr>
              <a:t>(2)=3</a:t>
            </a:r>
            <a:r>
              <a:rPr lang="zh-CN" altLang="en-US" sz="3600" dirty="0" smtClean="0">
                <a:latin typeface="Times New Roman" panose="02020603050405020304" pitchFamily="18" charset="0"/>
                <a:sym typeface="Symbol" panose="05050102010706020507" pitchFamily="18" charset="2"/>
              </a:rPr>
              <a:t>？</a:t>
            </a:r>
            <a:endParaRPr lang="zh-CN" alt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a:stretch>
            <a:fillRect/>
          </a:stretch>
        </p:blipFill>
        <p:spPr>
          <a:xfrm>
            <a:off x="911424" y="431348"/>
            <a:ext cx="10369152" cy="2997652"/>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1199456" y="3582534"/>
                <a:ext cx="9793088" cy="830997"/>
              </a:xfrm>
              <a:prstGeom prst="rect">
                <a:avLst/>
              </a:prstGeom>
            </p:spPr>
            <p:txBody>
              <a:bodyPr wrap="square">
                <a:spAutoFit/>
              </a:bodyPr>
              <a:lstStyle/>
              <a:p>
                <a:r>
                  <a:rPr lang="en-US" altLang="zh-CN" sz="2400" dirty="0" smtClean="0">
                    <a:latin typeface="Veljovic-Book"/>
                  </a:rPr>
                  <a:t>if we know that a function </a:t>
                </a:r>
                <a:r>
                  <a:rPr lang="en-US" altLang="zh-CN" sz="2400" i="1" dirty="0" smtClean="0">
                    <a:latin typeface="Veljovic-Book"/>
                  </a:rPr>
                  <a:t>f</a:t>
                </a:r>
                <a:r>
                  <a:rPr lang="en-US" altLang="zh-CN" sz="2400" dirty="0" smtClean="0">
                    <a:latin typeface="Veljovic-Book"/>
                  </a:rPr>
                  <a:t> has </a:t>
                </a:r>
                <a:r>
                  <a:rPr lang="en-US" altLang="zh-CN" sz="2400" dirty="0">
                    <a:latin typeface="Veljovic-Book"/>
                  </a:rPr>
                  <a:t>an inverse, </a:t>
                </a:r>
                <a:r>
                  <a:rPr lang="en-US" altLang="zh-CN" sz="2400" dirty="0" smtClean="0">
                    <a:latin typeface="Veljovic-Book"/>
                  </a:rPr>
                  <a:t>then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𝑓</m:t>
                        </m:r>
                      </m:e>
                      <m:sup>
                        <m:r>
                          <a:rPr lang="en-US" altLang="zh-CN" sz="2400" b="0" i="1" smtClean="0">
                            <a:latin typeface="Cambria Math" panose="02040503050406030204" pitchFamily="18" charset="0"/>
                          </a:rPr>
                          <m:t>−1</m:t>
                        </m:r>
                      </m:sup>
                    </m:sSup>
                  </m:oMath>
                </a14:m>
                <a:r>
                  <a:rPr lang="en-US" altLang="zh-CN" sz="2400" dirty="0" smtClean="0">
                    <a:latin typeface="Veljovic-Book"/>
                  </a:rPr>
                  <a:t> is </a:t>
                </a:r>
                <a:r>
                  <a:rPr lang="en-US" altLang="zh-CN" sz="2400" b="1" dirty="0">
                    <a:solidFill>
                      <a:srgbClr val="C00000"/>
                    </a:solidFill>
                    <a:latin typeface="Veljovic-Book"/>
                  </a:rPr>
                  <a:t>the one and only function </a:t>
                </a:r>
                <a:r>
                  <a:rPr lang="en-US" altLang="zh-CN" sz="2400" dirty="0" smtClean="0">
                    <a:latin typeface="Veljovic-Book"/>
                  </a:rPr>
                  <a:t>satisfying the </a:t>
                </a:r>
                <a:r>
                  <a:rPr lang="en-US" altLang="zh-CN" sz="2400" dirty="0">
                    <a:latin typeface="Veljovic-Book"/>
                  </a:rPr>
                  <a:t>identities in (</a:t>
                </a:r>
                <a:r>
                  <a:rPr lang="en-US" altLang="zh-CN" sz="2400" i="1" dirty="0">
                    <a:latin typeface="VLWMI"/>
                  </a:rPr>
                  <a:t>iv</a:t>
                </a:r>
                <a:r>
                  <a:rPr lang="en-US" altLang="zh-CN" sz="2400" dirty="0">
                    <a:latin typeface="Veljovic-Book"/>
                  </a:rPr>
                  <a:t>).</a:t>
                </a:r>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1199456" y="3582534"/>
                <a:ext cx="9793088" cy="830997"/>
              </a:xfrm>
              <a:prstGeom prst="rect">
                <a:avLst/>
              </a:prstGeom>
              <a:blipFill rotWithShape="0">
                <a:blip r:embed="rId3"/>
                <a:stretch>
                  <a:fillRect l="-996" t="-8088" b="-13971"/>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825624" y="4653136"/>
            <a:ext cx="10454952" cy="1391250"/>
          </a:xfrm>
          <a:prstGeom prst="rect">
            <a:avLst/>
          </a:prstGeom>
        </p:spPr>
      </p:pic>
    </p:spTree>
    <p:extLst>
      <p:ext uri="{BB962C8B-B14F-4D97-AF65-F5344CB8AC3E}">
        <p14:creationId xmlns:p14="http://schemas.microsoft.com/office/powerpoint/2010/main" val="194730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ChangeArrowheads="1"/>
          </p:cNvSpPr>
          <p:nvPr/>
        </p:nvSpPr>
        <p:spPr bwMode="auto">
          <a:xfrm rot="10800000">
            <a:off x="7535863" y="4579938"/>
            <a:ext cx="1873250" cy="584200"/>
          </a:xfrm>
          <a:prstGeom prst="wedgeRectCallout">
            <a:avLst>
              <a:gd name="adj1" fmla="val 72625"/>
              <a:gd name="adj2" fmla="val 234801"/>
            </a:avLst>
          </a:prstGeom>
          <a:solidFill>
            <a:srgbClr val="FFFF99"/>
          </a:solidFill>
          <a:ln w="3175">
            <a:solidFill>
              <a:srgbClr val="FF6600"/>
            </a:solidFill>
            <a:miter lim="800000"/>
            <a:headEnd/>
            <a:tailEnd/>
          </a:ln>
          <a:effectLst>
            <a:outerShdw dist="107763" dir="2700000" algn="ctr" rotWithShape="0">
              <a:schemeClr val="bg2">
                <a:alpha val="50000"/>
              </a:schemeClr>
            </a:outerShdw>
          </a:effectLst>
        </p:spPr>
        <p:txBody>
          <a:bodyPr rot="108000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000">
              <a:latin typeface="Times New Roman" panose="02020603050405020304" pitchFamily="18" charset="0"/>
            </a:endParaRPr>
          </a:p>
        </p:txBody>
      </p:sp>
      <p:sp>
        <p:nvSpPr>
          <p:cNvPr id="35843" name="Rectangle 3"/>
          <p:cNvSpPr>
            <a:spLocks noGrp="1" noChangeArrowheads="1"/>
          </p:cNvSpPr>
          <p:nvPr>
            <p:ph type="title"/>
          </p:nvPr>
        </p:nvSpPr>
        <p:spPr/>
        <p:txBody>
          <a:bodyPr/>
          <a:lstStyle/>
          <a:p>
            <a:r>
              <a:rPr lang="en-US" altLang="zh-CN" sz="4000"/>
              <a:t>Hashing: </a:t>
            </a:r>
            <a:r>
              <a:rPr lang="zh-CN" altLang="en-US" sz="4000"/>
              <a:t>计算机科学中的多对一函数</a:t>
            </a:r>
            <a:endParaRPr lang="en-US" altLang="zh-CN" sz="4000"/>
          </a:p>
        </p:txBody>
      </p:sp>
      <p:sp>
        <p:nvSpPr>
          <p:cNvPr id="35844" name="Cloud"/>
          <p:cNvSpPr>
            <a:spLocks noChangeAspect="1" noEditPoints="1" noChangeArrowheads="1"/>
          </p:cNvSpPr>
          <p:nvPr/>
        </p:nvSpPr>
        <p:spPr bwMode="auto">
          <a:xfrm>
            <a:off x="7535863" y="2203451"/>
            <a:ext cx="2743200" cy="1838325"/>
          </a:xfrm>
          <a:custGeom>
            <a:avLst/>
            <a:gdLst>
              <a:gd name="T0" fmla="*/ 137241661 w 21600"/>
              <a:gd name="T1" fmla="*/ 2147483646 h 21600"/>
              <a:gd name="T2" fmla="*/ 2147483646 w 21600"/>
              <a:gd name="T3" fmla="*/ 2147483646 h 21600"/>
              <a:gd name="T4" fmla="*/ 2147483646 w 21600"/>
              <a:gd name="T5" fmla="*/ 2147483646 h 21600"/>
              <a:gd name="T6" fmla="*/ 2147483646 w 21600"/>
              <a:gd name="T7" fmla="*/ 76132987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35845" name="Text Box 5"/>
          <p:cNvSpPr txBox="1">
            <a:spLocks noChangeArrowheads="1"/>
          </p:cNvSpPr>
          <p:nvPr/>
        </p:nvSpPr>
        <p:spPr bwMode="auto">
          <a:xfrm>
            <a:off x="8112125" y="3284538"/>
            <a:ext cx="172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b="1">
                <a:solidFill>
                  <a:srgbClr val="0000CC"/>
                </a:solidFill>
                <a:latin typeface="Times New Roman" panose="02020603050405020304" pitchFamily="18" charset="0"/>
              </a:rPr>
              <a:t>Key Space</a:t>
            </a:r>
          </a:p>
        </p:txBody>
      </p:sp>
      <p:sp>
        <p:nvSpPr>
          <p:cNvPr id="35846" name="AutoShape 6"/>
          <p:cNvSpPr>
            <a:spLocks noChangeArrowheads="1"/>
          </p:cNvSpPr>
          <p:nvPr/>
        </p:nvSpPr>
        <p:spPr bwMode="auto">
          <a:xfrm>
            <a:off x="4727576" y="2779714"/>
            <a:ext cx="1800225" cy="1081087"/>
          </a:xfrm>
          <a:prstGeom prst="roundRect">
            <a:avLst>
              <a:gd name="adj" fmla="val 1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p>
        </p:txBody>
      </p:sp>
      <p:sp>
        <p:nvSpPr>
          <p:cNvPr id="35847" name="Text Box 7"/>
          <p:cNvSpPr txBox="1">
            <a:spLocks noChangeArrowheads="1"/>
          </p:cNvSpPr>
          <p:nvPr/>
        </p:nvSpPr>
        <p:spPr bwMode="auto">
          <a:xfrm>
            <a:off x="4943476" y="2924176"/>
            <a:ext cx="14398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000">
                <a:latin typeface="Times New Roman" panose="02020603050405020304" pitchFamily="18" charset="0"/>
              </a:rPr>
              <a:t>Hash Function</a:t>
            </a:r>
          </a:p>
        </p:txBody>
      </p:sp>
      <p:sp>
        <p:nvSpPr>
          <p:cNvPr id="35848" name="Rectangle 8"/>
          <p:cNvSpPr>
            <a:spLocks noChangeArrowheads="1"/>
          </p:cNvSpPr>
          <p:nvPr/>
        </p:nvSpPr>
        <p:spPr bwMode="auto">
          <a:xfrm>
            <a:off x="2495550" y="1700213"/>
            <a:ext cx="719138" cy="41767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p>
        </p:txBody>
      </p:sp>
      <p:sp>
        <p:nvSpPr>
          <p:cNvPr id="35849" name="Line 9"/>
          <p:cNvSpPr>
            <a:spLocks noChangeShapeType="1"/>
          </p:cNvSpPr>
          <p:nvPr/>
        </p:nvSpPr>
        <p:spPr bwMode="auto">
          <a:xfrm>
            <a:off x="2495550" y="2060575"/>
            <a:ext cx="719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0" name="Line 10"/>
          <p:cNvSpPr>
            <a:spLocks noChangeShapeType="1"/>
          </p:cNvSpPr>
          <p:nvPr/>
        </p:nvSpPr>
        <p:spPr bwMode="auto">
          <a:xfrm>
            <a:off x="2495550" y="2419350"/>
            <a:ext cx="719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1" name="Line 11"/>
          <p:cNvSpPr>
            <a:spLocks noChangeShapeType="1"/>
          </p:cNvSpPr>
          <p:nvPr/>
        </p:nvSpPr>
        <p:spPr bwMode="auto">
          <a:xfrm>
            <a:off x="2495550" y="2779713"/>
            <a:ext cx="719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2" name="Line 12"/>
          <p:cNvSpPr>
            <a:spLocks noChangeShapeType="1"/>
          </p:cNvSpPr>
          <p:nvPr/>
        </p:nvSpPr>
        <p:spPr bwMode="auto">
          <a:xfrm>
            <a:off x="2495550" y="5516563"/>
            <a:ext cx="719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3" name="Line 13"/>
          <p:cNvSpPr>
            <a:spLocks noChangeShapeType="1"/>
          </p:cNvSpPr>
          <p:nvPr/>
        </p:nvSpPr>
        <p:spPr bwMode="auto">
          <a:xfrm>
            <a:off x="2495550" y="5156200"/>
            <a:ext cx="719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4" name="Line 14"/>
          <p:cNvSpPr>
            <a:spLocks noChangeShapeType="1"/>
          </p:cNvSpPr>
          <p:nvPr/>
        </p:nvSpPr>
        <p:spPr bwMode="auto">
          <a:xfrm>
            <a:off x="2495550" y="4795838"/>
            <a:ext cx="719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5" name="Line 15"/>
          <p:cNvSpPr>
            <a:spLocks noChangeShapeType="1"/>
          </p:cNvSpPr>
          <p:nvPr/>
        </p:nvSpPr>
        <p:spPr bwMode="auto">
          <a:xfrm>
            <a:off x="2854325" y="2924176"/>
            <a:ext cx="0" cy="576263"/>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6" name="Oval 16"/>
          <p:cNvSpPr>
            <a:spLocks noChangeArrowheads="1"/>
          </p:cNvSpPr>
          <p:nvPr/>
        </p:nvSpPr>
        <p:spPr bwMode="auto">
          <a:xfrm>
            <a:off x="8112125" y="2708275"/>
            <a:ext cx="215900" cy="215900"/>
          </a:xfrm>
          <a:prstGeom prst="ellipse">
            <a:avLst/>
          </a:prstGeom>
          <a:solidFill>
            <a:srgbClr val="339966"/>
          </a:solidFill>
          <a:ln w="9525">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p>
        </p:txBody>
      </p:sp>
      <p:sp>
        <p:nvSpPr>
          <p:cNvPr id="35857" name="Line 17"/>
          <p:cNvSpPr>
            <a:spLocks noChangeShapeType="1"/>
          </p:cNvSpPr>
          <p:nvPr/>
        </p:nvSpPr>
        <p:spPr bwMode="auto">
          <a:xfrm flipH="1">
            <a:off x="6527800" y="2924175"/>
            <a:ext cx="1511300" cy="431800"/>
          </a:xfrm>
          <a:prstGeom prst="line">
            <a:avLst/>
          </a:prstGeom>
          <a:noFill/>
          <a:ln w="25400">
            <a:solidFill>
              <a:srgbClr val="9933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58" name="Text Box 18"/>
          <p:cNvSpPr txBox="1">
            <a:spLocks noChangeArrowheads="1"/>
          </p:cNvSpPr>
          <p:nvPr/>
        </p:nvSpPr>
        <p:spPr bwMode="auto">
          <a:xfrm>
            <a:off x="1846263" y="1628776"/>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E[0]</a:t>
            </a:r>
          </a:p>
        </p:txBody>
      </p:sp>
      <p:sp>
        <p:nvSpPr>
          <p:cNvPr id="35859" name="Text Box 19"/>
          <p:cNvSpPr txBox="1">
            <a:spLocks noChangeArrowheads="1"/>
          </p:cNvSpPr>
          <p:nvPr/>
        </p:nvSpPr>
        <p:spPr bwMode="auto">
          <a:xfrm>
            <a:off x="1846263" y="2060576"/>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E[1]</a:t>
            </a:r>
          </a:p>
        </p:txBody>
      </p:sp>
      <p:sp>
        <p:nvSpPr>
          <p:cNvPr id="35860" name="Text Box 20"/>
          <p:cNvSpPr txBox="1">
            <a:spLocks noChangeArrowheads="1"/>
          </p:cNvSpPr>
          <p:nvPr/>
        </p:nvSpPr>
        <p:spPr bwMode="auto">
          <a:xfrm>
            <a:off x="1595438" y="5445126"/>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E[</a:t>
            </a:r>
            <a:r>
              <a:rPr kumimoji="1" lang="en-US" altLang="zh-CN" sz="2000" i="1">
                <a:latin typeface="Times New Roman" panose="02020603050405020304" pitchFamily="18" charset="0"/>
              </a:rPr>
              <a:t>m-</a:t>
            </a:r>
            <a:r>
              <a:rPr kumimoji="1" lang="en-US" altLang="zh-CN" sz="2000">
                <a:latin typeface="Times New Roman" panose="02020603050405020304" pitchFamily="18" charset="0"/>
              </a:rPr>
              <a:t>1]</a:t>
            </a:r>
          </a:p>
        </p:txBody>
      </p:sp>
      <p:sp>
        <p:nvSpPr>
          <p:cNvPr id="35861" name="Line 21"/>
          <p:cNvSpPr>
            <a:spLocks noChangeShapeType="1"/>
          </p:cNvSpPr>
          <p:nvPr/>
        </p:nvSpPr>
        <p:spPr bwMode="auto">
          <a:xfrm flipH="1">
            <a:off x="3503614" y="3429000"/>
            <a:ext cx="1150937" cy="431800"/>
          </a:xfrm>
          <a:prstGeom prst="line">
            <a:avLst/>
          </a:prstGeom>
          <a:noFill/>
          <a:ln w="25400">
            <a:solidFill>
              <a:srgbClr val="9933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2" name="Text Box 22"/>
          <p:cNvSpPr txBox="1">
            <a:spLocks noChangeArrowheads="1"/>
          </p:cNvSpPr>
          <p:nvPr/>
        </p:nvSpPr>
        <p:spPr bwMode="auto">
          <a:xfrm>
            <a:off x="7607300" y="4579938"/>
            <a:ext cx="1728788" cy="584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57150" cmpd="thinThick">
                <a:solidFill>
                  <a:srgbClr val="FF66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ClrTx/>
              <a:buSzTx/>
              <a:buFontTx/>
              <a:buNone/>
            </a:pPr>
            <a:r>
              <a:rPr kumimoji="1" lang="en-US" altLang="zh-CN" sz="2000">
                <a:latin typeface="Times New Roman" panose="02020603050405020304" pitchFamily="18" charset="0"/>
              </a:rPr>
              <a:t>Value of a specific key</a:t>
            </a:r>
          </a:p>
        </p:txBody>
      </p:sp>
      <p:sp>
        <p:nvSpPr>
          <p:cNvPr id="35863" name="AutoShape 23"/>
          <p:cNvSpPr>
            <a:spLocks noChangeArrowheads="1"/>
          </p:cNvSpPr>
          <p:nvPr/>
        </p:nvSpPr>
        <p:spPr bwMode="auto">
          <a:xfrm rot="10800000">
            <a:off x="4078289" y="4760913"/>
            <a:ext cx="1800225" cy="938212"/>
          </a:xfrm>
          <a:prstGeom prst="wedgeRectCallout">
            <a:avLst>
              <a:gd name="adj1" fmla="val 42769"/>
              <a:gd name="adj2" fmla="val 157926"/>
            </a:avLst>
          </a:prstGeom>
          <a:solidFill>
            <a:srgbClr val="FFFF99"/>
          </a:solidFill>
          <a:ln w="3175" algn="ctr">
            <a:solidFill>
              <a:srgbClr val="FF6600"/>
            </a:solidFill>
            <a:miter lim="800000"/>
            <a:headEnd/>
            <a:tailEnd/>
          </a:ln>
          <a:effectLst>
            <a:outerShdw dist="107763" dir="2700000" algn="ctr" rotWithShape="0">
              <a:schemeClr val="bg2">
                <a:alpha val="50000"/>
              </a:schemeClr>
            </a:outerShdw>
          </a:effectLst>
        </p:spPr>
        <p:txBody>
          <a:bodyPr rot="108000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000">
              <a:latin typeface="Times New Roman" panose="02020603050405020304" pitchFamily="18" charset="0"/>
            </a:endParaRPr>
          </a:p>
        </p:txBody>
      </p:sp>
      <p:sp>
        <p:nvSpPr>
          <p:cNvPr id="35864" name="Text Box 24"/>
          <p:cNvSpPr txBox="1">
            <a:spLocks noChangeArrowheads="1"/>
          </p:cNvSpPr>
          <p:nvPr/>
        </p:nvSpPr>
        <p:spPr bwMode="auto">
          <a:xfrm>
            <a:off x="4151313" y="4868863"/>
            <a:ext cx="18716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ClrTx/>
              <a:buSzTx/>
              <a:buFontTx/>
              <a:buNone/>
            </a:pPr>
            <a:r>
              <a:rPr kumimoji="1" lang="en-US" altLang="zh-CN" sz="2000">
                <a:latin typeface="Times New Roman" panose="02020603050405020304" pitchFamily="18" charset="0"/>
              </a:rPr>
              <a:t>A calculated array index for the key</a:t>
            </a:r>
          </a:p>
        </p:txBody>
      </p:sp>
      <p:sp>
        <p:nvSpPr>
          <p:cNvPr id="35865" name="Text Box 25"/>
          <p:cNvSpPr txBox="1">
            <a:spLocks noChangeArrowheads="1"/>
          </p:cNvSpPr>
          <p:nvPr/>
        </p:nvSpPr>
        <p:spPr bwMode="auto">
          <a:xfrm>
            <a:off x="7646989" y="1236663"/>
            <a:ext cx="26638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ClrTx/>
              <a:buSzTx/>
              <a:buFontTx/>
              <a:buNone/>
            </a:pPr>
            <a:r>
              <a:rPr kumimoji="1" lang="en-US" altLang="zh-CN" sz="2000">
                <a:latin typeface="Times New Roman" panose="02020603050405020304" pitchFamily="18" charset="0"/>
              </a:rPr>
              <a:t>Very large, but only a small part is used in an application</a:t>
            </a:r>
          </a:p>
        </p:txBody>
      </p:sp>
      <p:sp>
        <p:nvSpPr>
          <p:cNvPr id="35866" name="Text Box 26"/>
          <p:cNvSpPr txBox="1">
            <a:spLocks noChangeArrowheads="1"/>
          </p:cNvSpPr>
          <p:nvPr/>
        </p:nvSpPr>
        <p:spPr bwMode="auto">
          <a:xfrm>
            <a:off x="1990725" y="1195388"/>
            <a:ext cx="2305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In feasible size</a:t>
            </a:r>
          </a:p>
        </p:txBody>
      </p:sp>
      <p:sp>
        <p:nvSpPr>
          <p:cNvPr id="35867" name="Text Box 27"/>
          <p:cNvSpPr txBox="1">
            <a:spLocks noChangeArrowheads="1"/>
          </p:cNvSpPr>
          <p:nvPr/>
        </p:nvSpPr>
        <p:spPr bwMode="auto">
          <a:xfrm>
            <a:off x="4295776" y="1844676"/>
            <a:ext cx="287972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ClrTx/>
              <a:buSzTx/>
              <a:buFontTx/>
              <a:buChar char="•"/>
            </a:pPr>
            <a:r>
              <a:rPr kumimoji="1" lang="zh-CN" altLang="en-US" sz="2000">
                <a:latin typeface="Times New Roman" panose="02020603050405020304" pitchFamily="18" charset="0"/>
              </a:rPr>
              <a:t> </a:t>
            </a:r>
            <a:r>
              <a:rPr kumimoji="1" lang="en-US" altLang="zh-CN" sz="2000" b="1" i="1">
                <a:solidFill>
                  <a:srgbClr val="FF0000"/>
                </a:solidFill>
                <a:latin typeface="Times New Roman" panose="02020603050405020304" pitchFamily="18" charset="0"/>
              </a:rPr>
              <a:t>Index distribution</a:t>
            </a:r>
          </a:p>
          <a:p>
            <a:pPr eaLnBrk="1" hangingPunct="1">
              <a:lnSpc>
                <a:spcPct val="80000"/>
              </a:lnSpc>
              <a:buClrTx/>
              <a:buSzTx/>
              <a:buFontTx/>
              <a:buChar char="•"/>
            </a:pPr>
            <a:r>
              <a:rPr kumimoji="1" lang="en-US" altLang="zh-CN" sz="2000" b="1" i="1">
                <a:solidFill>
                  <a:srgbClr val="FF0000"/>
                </a:solidFill>
                <a:latin typeface="Times New Roman" panose="02020603050405020304" pitchFamily="18" charset="0"/>
              </a:rPr>
              <a:t> Collision handling</a:t>
            </a:r>
          </a:p>
        </p:txBody>
      </p:sp>
      <p:sp>
        <p:nvSpPr>
          <p:cNvPr id="35868" name="Line 28"/>
          <p:cNvSpPr>
            <a:spLocks noChangeShapeType="1"/>
          </p:cNvSpPr>
          <p:nvPr/>
        </p:nvSpPr>
        <p:spPr bwMode="auto">
          <a:xfrm>
            <a:off x="2854325" y="4076701"/>
            <a:ext cx="0" cy="576263"/>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69" name="Line 29"/>
          <p:cNvSpPr>
            <a:spLocks noChangeShapeType="1"/>
          </p:cNvSpPr>
          <p:nvPr/>
        </p:nvSpPr>
        <p:spPr bwMode="auto">
          <a:xfrm>
            <a:off x="2495550" y="3644900"/>
            <a:ext cx="719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0" name="Line 30"/>
          <p:cNvSpPr>
            <a:spLocks noChangeShapeType="1"/>
          </p:cNvSpPr>
          <p:nvPr/>
        </p:nvSpPr>
        <p:spPr bwMode="auto">
          <a:xfrm>
            <a:off x="2495550" y="4003675"/>
            <a:ext cx="719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1" name="Text Box 31"/>
          <p:cNvSpPr txBox="1">
            <a:spLocks noChangeArrowheads="1"/>
          </p:cNvSpPr>
          <p:nvPr/>
        </p:nvSpPr>
        <p:spPr bwMode="auto">
          <a:xfrm>
            <a:off x="1846263" y="3644901"/>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E[</a:t>
            </a:r>
            <a:r>
              <a:rPr kumimoji="1" lang="en-US" altLang="zh-CN" sz="2000" b="1" i="1">
                <a:solidFill>
                  <a:srgbClr val="FF0000"/>
                </a:solidFill>
                <a:latin typeface="Times New Roman" panose="02020603050405020304" pitchFamily="18" charset="0"/>
              </a:rPr>
              <a:t>k</a:t>
            </a:r>
            <a:r>
              <a:rPr kumimoji="1" lang="en-US" altLang="zh-CN" sz="2000">
                <a:latin typeface="Times New Roman" panose="02020603050405020304" pitchFamily="18" charset="0"/>
              </a:rPr>
              <a:t>]</a:t>
            </a:r>
          </a:p>
        </p:txBody>
      </p:sp>
      <p:sp>
        <p:nvSpPr>
          <p:cNvPr id="35872" name="Text Box 32"/>
          <p:cNvSpPr txBox="1">
            <a:spLocks noChangeArrowheads="1"/>
          </p:cNvSpPr>
          <p:nvPr/>
        </p:nvSpPr>
        <p:spPr bwMode="auto">
          <a:xfrm>
            <a:off x="8328026" y="2492375"/>
            <a:ext cx="504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i="1">
                <a:latin typeface="Times New Roman" panose="02020603050405020304" pitchFamily="18" charset="0"/>
              </a:rPr>
              <a:t>x</a:t>
            </a:r>
          </a:p>
        </p:txBody>
      </p:sp>
      <p:sp>
        <p:nvSpPr>
          <p:cNvPr id="35873" name="Text Box 33"/>
          <p:cNvSpPr txBox="1">
            <a:spLocks noChangeArrowheads="1"/>
          </p:cNvSpPr>
          <p:nvPr/>
        </p:nvSpPr>
        <p:spPr bwMode="auto">
          <a:xfrm>
            <a:off x="5087939" y="3860800"/>
            <a:ext cx="2016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i="1">
                <a:latin typeface="Times New Roman" panose="02020603050405020304" pitchFamily="18" charset="0"/>
              </a:rPr>
              <a:t>H</a:t>
            </a:r>
            <a:r>
              <a:rPr kumimoji="1" lang="en-US" altLang="zh-CN" sz="2000">
                <a:latin typeface="Times New Roman" panose="02020603050405020304" pitchFamily="18" charset="0"/>
              </a:rPr>
              <a:t>(</a:t>
            </a:r>
            <a:r>
              <a:rPr kumimoji="1" lang="en-US" altLang="zh-CN" sz="2000" i="1">
                <a:latin typeface="Times New Roman" panose="02020603050405020304" pitchFamily="18" charset="0"/>
              </a:rPr>
              <a:t>x</a:t>
            </a:r>
            <a:r>
              <a:rPr kumimoji="1" lang="en-US" altLang="zh-CN" sz="2000">
                <a:latin typeface="Times New Roman" panose="02020603050405020304" pitchFamily="18" charset="0"/>
              </a:rPr>
              <a:t>)=</a:t>
            </a:r>
            <a:r>
              <a:rPr kumimoji="1" lang="en-US" altLang="zh-CN" sz="2000" i="1">
                <a:latin typeface="Times New Roman" panose="02020603050405020304" pitchFamily="18" charset="0"/>
              </a:rPr>
              <a:t>k</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277814"/>
            <a:ext cx="8928992" cy="5785162"/>
          </a:xfrm>
          <a:prstGeom prst="rect">
            <a:avLst/>
          </a:prstGeom>
        </p:spPr>
      </p:pic>
    </p:spTree>
    <p:extLst>
      <p:ext uri="{BB962C8B-B14F-4D97-AF65-F5344CB8AC3E}">
        <p14:creationId xmlns:p14="http://schemas.microsoft.com/office/powerpoint/2010/main" val="2980191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分析符合函数</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oMath>
                </a14:m>
                <a:r>
                  <a:rPr lang="zh-CN" altLang="en-US" dirty="0" smtClean="0"/>
                  <a:t>为</a:t>
                </a:r>
                <a:r>
                  <a:rPr lang="en-US" altLang="zh-CN" dirty="0" smtClean="0"/>
                  <a:t>surjective/injective/bijective</a:t>
                </a:r>
                <a:r>
                  <a:rPr lang="zh-CN" altLang="en-US" dirty="0" smtClean="0"/>
                  <a:t>时，函数</a:t>
                </a:r>
                <a14:m>
                  <m:oMath xmlns:m="http://schemas.openxmlformats.org/officeDocument/2006/math">
                    <m:r>
                      <a:rPr lang="en-US" altLang="zh-CN" b="0" i="1" smtClean="0">
                        <a:latin typeface="Cambria Math" panose="02040503050406030204" pitchFamily="18" charset="0"/>
                      </a:rPr>
                      <m:t>𝑔</m:t>
                    </m:r>
                    <m:r>
                      <a:rPr lang="zh-CN" altLang="en-US" i="1">
                        <a:latin typeface="Cambria Math" panose="02040503050406030204" pitchFamily="18" charset="0"/>
                      </a:rPr>
                      <m:t>与</m:t>
                    </m:r>
                    <m:r>
                      <a:rPr lang="en-US" altLang="zh-CN" b="0" i="1" smtClean="0">
                        <a:latin typeface="Cambria Math" panose="02040503050406030204" pitchFamily="18" charset="0"/>
                      </a:rPr>
                      <m:t>𝑓</m:t>
                    </m:r>
                    <m:r>
                      <a:rPr lang="zh-CN" altLang="en-US" i="1">
                        <a:latin typeface="Cambria Math" panose="02040503050406030204" pitchFamily="18" charset="0"/>
                      </a:rPr>
                      <m:t>所</m:t>
                    </m:r>
                  </m:oMath>
                </a14:m>
                <a:r>
                  <a:rPr lang="zh-CN" altLang="en-US" dirty="0" smtClean="0"/>
                  <a:t>需满足的特性，并给出相应证明</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444" t="-21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1961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81200" y="476250"/>
            <a:ext cx="8229600" cy="941388"/>
          </a:xfrm>
        </p:spPr>
        <p:txBody>
          <a:bodyPr/>
          <a:lstStyle/>
          <a:p>
            <a:r>
              <a:rPr lang="zh-CN" altLang="en-US" smtClean="0"/>
              <a:t>课外作业</a:t>
            </a:r>
          </a:p>
        </p:txBody>
      </p:sp>
      <p:sp>
        <p:nvSpPr>
          <p:cNvPr id="37891" name="Content Placeholder 2"/>
          <p:cNvSpPr>
            <a:spLocks noGrp="1"/>
          </p:cNvSpPr>
          <p:nvPr>
            <p:ph idx="1"/>
          </p:nvPr>
        </p:nvSpPr>
        <p:spPr>
          <a:xfrm>
            <a:off x="1981200" y="1628775"/>
            <a:ext cx="8229600" cy="4502150"/>
          </a:xfrm>
        </p:spPr>
        <p:txBody>
          <a:bodyPr/>
          <a:lstStyle/>
          <a:p>
            <a:r>
              <a:rPr lang="en-US" altLang="zh-CN" dirty="0" smtClean="0"/>
              <a:t>UD 13.3-13.5,</a:t>
            </a:r>
            <a:r>
              <a:rPr lang="zh-CN" altLang="en-US" dirty="0" smtClean="0"/>
              <a:t> </a:t>
            </a:r>
            <a:r>
              <a:rPr lang="en-US" altLang="zh-CN" dirty="0" smtClean="0"/>
              <a:t>13.11,</a:t>
            </a:r>
            <a:r>
              <a:rPr lang="zh-CN" altLang="en-US" dirty="0" smtClean="0"/>
              <a:t> </a:t>
            </a:r>
            <a:r>
              <a:rPr lang="en-US" altLang="zh-CN" dirty="0" smtClean="0"/>
              <a:t>13.13;</a:t>
            </a:r>
          </a:p>
          <a:p>
            <a:r>
              <a:rPr lang="en-US" altLang="zh-CN" dirty="0" smtClean="0"/>
              <a:t>UD 14.8,</a:t>
            </a:r>
            <a:r>
              <a:rPr lang="zh-CN" altLang="en-US" dirty="0" smtClean="0"/>
              <a:t> </a:t>
            </a:r>
            <a:r>
              <a:rPr lang="en-US" altLang="zh-CN" dirty="0" smtClean="0"/>
              <a:t>14.12,</a:t>
            </a:r>
            <a:r>
              <a:rPr lang="zh-CN" altLang="en-US" dirty="0" smtClean="0"/>
              <a:t> </a:t>
            </a:r>
            <a:r>
              <a:rPr lang="en-US" altLang="zh-CN" dirty="0" smtClean="0"/>
              <a:t>14.13,</a:t>
            </a:r>
            <a:r>
              <a:rPr lang="zh-CN" altLang="en-US" dirty="0" smtClean="0"/>
              <a:t> </a:t>
            </a:r>
            <a:r>
              <a:rPr lang="en-US" altLang="zh-CN" dirty="0" smtClean="0"/>
              <a:t>14.15;</a:t>
            </a:r>
          </a:p>
          <a:p>
            <a:r>
              <a:rPr lang="en-US" altLang="zh-CN" dirty="0" smtClean="0"/>
              <a:t>UD 15.1,</a:t>
            </a:r>
            <a:r>
              <a:rPr lang="zh-CN" altLang="en-US" dirty="0" smtClean="0"/>
              <a:t> </a:t>
            </a:r>
            <a:r>
              <a:rPr lang="en-US" altLang="zh-CN" dirty="0" smtClean="0"/>
              <a:t>15.6,</a:t>
            </a:r>
            <a:r>
              <a:rPr lang="zh-CN" altLang="en-US" dirty="0" smtClean="0"/>
              <a:t> </a:t>
            </a:r>
            <a:r>
              <a:rPr lang="en-US" altLang="zh-CN" dirty="0" smtClean="0"/>
              <a:t>15.7,</a:t>
            </a:r>
            <a:r>
              <a:rPr lang="zh-CN" altLang="en-US" dirty="0" smtClean="0"/>
              <a:t> </a:t>
            </a:r>
            <a:r>
              <a:rPr lang="en-US" altLang="zh-CN" dirty="0" smtClean="0"/>
              <a:t>15.11-15.15;</a:t>
            </a:r>
            <a:r>
              <a:rPr lang="zh-CN" altLang="en-US" dirty="0" smtClean="0"/>
              <a:t> </a:t>
            </a:r>
            <a:r>
              <a:rPr lang="en-US" altLang="zh-CN" dirty="0" smtClean="0"/>
              <a:t>15.20</a:t>
            </a:r>
          </a:p>
          <a:p>
            <a:r>
              <a:rPr lang="en-US" altLang="zh-CN" dirty="0" smtClean="0"/>
              <a:t>UD 16.19-16.22</a:t>
            </a:r>
          </a:p>
          <a:p>
            <a:endParaRPr lang="en-US" altLang="zh-CN" dirty="0" smtClean="0"/>
          </a:p>
          <a:p>
            <a:r>
              <a:rPr lang="en-US" altLang="zh-CN" dirty="0" smtClean="0"/>
              <a:t>UD 27.6 </a:t>
            </a:r>
            <a:r>
              <a:rPr lang="en-US" altLang="zh-CN" sz="2400" dirty="0"/>
              <a:t>(</a:t>
            </a:r>
            <a:r>
              <a:rPr lang="zh-CN" altLang="en-US" sz="2400" dirty="0"/>
              <a:t>可选</a:t>
            </a:r>
            <a:r>
              <a:rPr lang="en-US" altLang="zh-CN" sz="2400" dirty="0"/>
              <a:t>)</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
          <p:cNvSpPr txBox="1">
            <a:spLocks noChangeArrowheads="1"/>
          </p:cNvSpPr>
          <p:nvPr/>
        </p:nvSpPr>
        <p:spPr bwMode="auto">
          <a:xfrm>
            <a:off x="2208212" y="836712"/>
            <a:ext cx="763220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sym typeface="Symbol" panose="05050102010706020507" pitchFamily="18" charset="2"/>
              </a:rPr>
              <a:t>函数的型</a:t>
            </a:r>
            <a:r>
              <a:rPr lang="zh-CN" altLang="en-US" sz="3600" dirty="0" smtClean="0">
                <a:latin typeface="Times New Roman" panose="02020603050405020304" pitchFamily="18" charset="0"/>
                <a:sym typeface="Symbol" panose="05050102010706020507" pitchFamily="18" charset="2"/>
              </a:rPr>
              <a:t>构（</a:t>
            </a:r>
            <a:r>
              <a:rPr lang="en-US" altLang="zh-CN" sz="3600" dirty="0" smtClean="0">
                <a:latin typeface="Times New Roman" panose="02020603050405020304" pitchFamily="18" charset="0"/>
                <a:sym typeface="Symbol" panose="05050102010706020507" pitchFamily="18" charset="2"/>
              </a:rPr>
              <a:t>signature</a:t>
            </a:r>
            <a:r>
              <a:rPr lang="zh-CN" altLang="en-US" sz="3600" dirty="0" smtClean="0">
                <a:latin typeface="Times New Roman" panose="02020603050405020304" pitchFamily="18" charset="0"/>
                <a:sym typeface="Symbol" panose="05050102010706020507" pitchFamily="18" charset="2"/>
              </a:rPr>
              <a:t>）：</a:t>
            </a:r>
            <a:endParaRPr lang="en-US" altLang="zh-CN" sz="3600" dirty="0">
              <a:latin typeface="Times New Roman" panose="02020603050405020304" pitchFamily="18" charset="0"/>
              <a:sym typeface="Symbol" panose="05050102010706020507" pitchFamily="18" charset="2"/>
            </a:endParaRPr>
          </a:p>
          <a:p>
            <a:pPr eaLnBrk="1" hangingPunct="1"/>
            <a:endParaRPr lang="en-US" altLang="zh-CN" sz="3600" dirty="0">
              <a:latin typeface="Times New Roman" panose="02020603050405020304" pitchFamily="18" charset="0"/>
              <a:sym typeface="Symbol" panose="05050102010706020507" pitchFamily="18" charset="2"/>
            </a:endParaRPr>
          </a:p>
          <a:p>
            <a:pPr eaLnBrk="1" hangingPunct="1"/>
            <a:r>
              <a:rPr lang="en-US" altLang="zh-CN" sz="3600" dirty="0" smtClean="0">
                <a:latin typeface="Times New Roman" panose="02020603050405020304" pitchFamily="18" charset="0"/>
                <a:sym typeface="Symbol" panose="05050102010706020507" pitchFamily="18" charset="2"/>
              </a:rPr>
              <a:t></a:t>
            </a:r>
            <a:r>
              <a:rPr lang="en-US" altLang="zh-CN" sz="3600" dirty="0" smtClean="0"/>
              <a:t>:</a:t>
            </a:r>
            <a:r>
              <a:rPr lang="en-US" altLang="zh-CN" sz="3600" i="1" dirty="0" smtClean="0"/>
              <a:t>R</a:t>
            </a:r>
            <a:r>
              <a:rPr lang="en-US" altLang="zh-CN" sz="3600" dirty="0" smtClean="0">
                <a:latin typeface="Times New Roman" panose="02020603050405020304" pitchFamily="18" charset="0"/>
                <a:sym typeface="Symbol" panose="05050102010706020507" pitchFamily="18" charset="2"/>
              </a:rPr>
              <a:t></a:t>
            </a:r>
            <a:r>
              <a:rPr lang="en-US" altLang="zh-CN" sz="3600" i="1" dirty="0" smtClean="0"/>
              <a:t>R</a:t>
            </a:r>
            <a:r>
              <a:rPr lang="en-US" altLang="zh-CN" sz="3600" dirty="0" smtClean="0"/>
              <a:t>, </a:t>
            </a:r>
            <a:r>
              <a:rPr lang="en-US" altLang="zh-CN" sz="3600" dirty="0">
                <a:latin typeface="Times New Roman" panose="02020603050405020304" pitchFamily="18" charset="0"/>
                <a:sym typeface="Symbol" panose="05050102010706020507" pitchFamily="18" charset="2"/>
              </a:rPr>
              <a:t></a:t>
            </a:r>
            <a:r>
              <a:rPr lang="en-US" altLang="zh-CN" sz="3600" dirty="0" smtClean="0"/>
              <a:t>(x) </a:t>
            </a:r>
            <a:r>
              <a:rPr lang="en-US" altLang="zh-CN" sz="3600" dirty="0"/>
              <a:t>= </a:t>
            </a:r>
            <a:r>
              <a:rPr lang="en-US" altLang="zh-CN" sz="3600" dirty="0" smtClean="0"/>
              <a:t>x+1</a:t>
            </a:r>
            <a:endParaRPr lang="zh-CN" altLang="en-US" sz="3600" dirty="0"/>
          </a:p>
        </p:txBody>
      </p:sp>
      <p:sp>
        <p:nvSpPr>
          <p:cNvPr id="2" name="文本框 1"/>
          <p:cNvSpPr txBox="1"/>
          <p:nvPr/>
        </p:nvSpPr>
        <p:spPr>
          <a:xfrm>
            <a:off x="1487488" y="2996952"/>
            <a:ext cx="10009112" cy="1077218"/>
          </a:xfrm>
          <a:prstGeom prst="rect">
            <a:avLst/>
          </a:prstGeom>
          <a:noFill/>
        </p:spPr>
        <p:txBody>
          <a:bodyPr wrap="square" rtlCol="0">
            <a:spAutoFit/>
          </a:bodyPr>
          <a:lstStyle/>
          <a:p>
            <a:r>
              <a:rPr lang="zh-CN" altLang="en-US" sz="3200" dirty="0" smtClean="0"/>
              <a:t>问题</a:t>
            </a:r>
            <a:r>
              <a:rPr lang="en-US" altLang="zh-CN" sz="3200" dirty="0" smtClean="0"/>
              <a:t>2</a:t>
            </a:r>
            <a:r>
              <a:rPr lang="zh-CN" altLang="en-US" sz="3200" dirty="0" smtClean="0"/>
              <a:t>：你能用上例来解释什么是函数的</a:t>
            </a:r>
            <a:r>
              <a:rPr lang="en-US" altLang="zh-CN" sz="3200" dirty="0" smtClean="0"/>
              <a:t>Domain</a:t>
            </a:r>
            <a:r>
              <a:rPr lang="zh-CN" altLang="en-US" sz="3200" dirty="0" smtClean="0"/>
              <a:t>（定义域）</a:t>
            </a:r>
            <a:r>
              <a:rPr lang="en-US" altLang="zh-CN" sz="3200" dirty="0" smtClean="0"/>
              <a:t>? Codomain</a:t>
            </a:r>
            <a:r>
              <a:rPr lang="zh-CN" altLang="en-US" sz="3200" dirty="0" smtClean="0"/>
              <a:t>（陪域）？</a:t>
            </a:r>
            <a:r>
              <a:rPr lang="en-US" altLang="zh-CN" sz="3200" dirty="0" smtClean="0"/>
              <a:t>Range</a:t>
            </a:r>
            <a:r>
              <a:rPr lang="zh-CN" altLang="en-US" sz="3200" dirty="0" smtClean="0"/>
              <a:t>（值域</a:t>
            </a:r>
            <a:r>
              <a:rPr lang="zh-CN" altLang="en-US" sz="3200" dirty="0" smtClean="0"/>
              <a:t>）？</a:t>
            </a:r>
            <a:endParaRPr lang="en-US" altLang="zh-CN" sz="3200" dirty="0" smtClean="0"/>
          </a:p>
        </p:txBody>
      </p:sp>
      <p:sp>
        <p:nvSpPr>
          <p:cNvPr id="3" name="矩形 2"/>
          <p:cNvSpPr/>
          <p:nvPr/>
        </p:nvSpPr>
        <p:spPr>
          <a:xfrm>
            <a:off x="1991544" y="4480084"/>
            <a:ext cx="8568952" cy="1077218"/>
          </a:xfrm>
          <a:prstGeom prst="rect">
            <a:avLst/>
          </a:prstGeom>
        </p:spPr>
        <p:txBody>
          <a:bodyPr wrap="square">
            <a:spAutoFit/>
          </a:bodyPr>
          <a:lstStyle/>
          <a:p>
            <a:r>
              <a:rPr lang="zh-CN" altLang="en-US" sz="3200" dirty="0"/>
              <a:t>你能用上例来解释什么是</a:t>
            </a:r>
            <a:r>
              <a:rPr lang="en-US" altLang="zh-CN" sz="3200" dirty="0"/>
              <a:t>well defined function?</a:t>
            </a:r>
          </a:p>
          <a:p>
            <a:r>
              <a:rPr lang="zh-CN" altLang="en-US" sz="3200" dirty="0"/>
              <a:t>你能否构造一个不是</a:t>
            </a:r>
            <a:r>
              <a:rPr lang="en-US" altLang="zh-CN" sz="3200" dirty="0"/>
              <a:t>well defined function?</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9" y="476250"/>
            <a:ext cx="5616575"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1" y="2608263"/>
            <a:ext cx="7921625"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9912351" y="3644901"/>
            <a:ext cx="360363" cy="360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Rectangle 2"/>
          <p:cNvSpPr/>
          <p:nvPr/>
        </p:nvSpPr>
        <p:spPr>
          <a:xfrm>
            <a:off x="3143672" y="4192588"/>
            <a:ext cx="5277407" cy="1661993"/>
          </a:xfrm>
          <a:prstGeom prst="rect">
            <a:avLst/>
          </a:prstGeom>
          <a:noFill/>
        </p:spPr>
        <p:txBody>
          <a:bodyPr wrap="none">
            <a:spAutoFit/>
          </a:bodyPr>
          <a:lstStyle/>
          <a:p>
            <a:pPr eaLnBrk="1" hangingPunct="1">
              <a:defRPr/>
            </a:pPr>
            <a:r>
              <a:rPr lang="zh-CN" alt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问题</a:t>
            </a:r>
            <a:r>
              <a:rPr lang="en-US" altLang="zh-CN"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3</a:t>
            </a:r>
            <a:r>
              <a:rPr lang="zh-CN" alt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a:t>
            </a:r>
            <a:endParaRPr lang="en-US" altLang="zh-CN"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endParaRPr>
          </a:p>
          <a:p>
            <a:pPr eaLnBrk="1" hangingPunct="1">
              <a:spcBef>
                <a:spcPts val="1200"/>
              </a:spcBef>
              <a:defRPr/>
            </a:pPr>
            <a:r>
              <a:rPr lang="zh-CN" alt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rPr>
              <a:t>你是否能解释一下？</a:t>
            </a:r>
            <a:endParaRPr lang="en-US" altLang="zh-CN"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ea typeface="宋体" charset="-122"/>
            </a:endParaRPr>
          </a:p>
        </p:txBody>
      </p:sp>
      <p:sp>
        <p:nvSpPr>
          <p:cNvPr id="5" name="TextBox 4"/>
          <p:cNvSpPr txBox="1"/>
          <p:nvPr/>
        </p:nvSpPr>
        <p:spPr>
          <a:xfrm>
            <a:off x="5970588" y="3297239"/>
            <a:ext cx="1968500" cy="338137"/>
          </a:xfrm>
          <a:prstGeom prst="rect">
            <a:avLst/>
          </a:prstGeom>
          <a:solidFill>
            <a:schemeClr val="bg1"/>
          </a:solidFill>
        </p:spPr>
        <p:txBody>
          <a:bodyPr>
            <a:spAutoFit/>
          </a:bodyPr>
          <a:lstStyle/>
          <a:p>
            <a:pPr eaLnBrk="1" hangingPunct="1">
              <a:defRPr/>
            </a:pPr>
            <a:r>
              <a:rPr lang="en-US" altLang="zh-CN" sz="1600" b="1" dirty="0">
                <a:latin typeface="+mj-lt"/>
                <a:ea typeface="宋体" charset="-122"/>
              </a:rPr>
              <a:t>( See Figure above)</a:t>
            </a:r>
            <a:endParaRPr lang="zh-CN" altLang="en-US" sz="1600" b="1" dirty="0">
              <a:latin typeface="+mj-lt"/>
              <a:ea typeface="宋体"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04925" y="1147762"/>
            <a:ext cx="9582150" cy="1971675"/>
          </a:xfrm>
          <a:prstGeom prst="rect">
            <a:avLst/>
          </a:prstGeom>
        </p:spPr>
      </p:pic>
      <p:cxnSp>
        <p:nvCxnSpPr>
          <p:cNvPr id="3" name="Straight Connector 2"/>
          <p:cNvCxnSpPr/>
          <p:nvPr/>
        </p:nvCxnSpPr>
        <p:spPr>
          <a:xfrm>
            <a:off x="8472264" y="1556792"/>
            <a:ext cx="241481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15480" y="1916832"/>
            <a:ext cx="568863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102876" y="3717033"/>
            <a:ext cx="6003427" cy="2169825"/>
          </a:xfrm>
          <a:prstGeom prst="rect">
            <a:avLst/>
          </a:prstGeom>
          <a:noFill/>
        </p:spPr>
        <p:txBody>
          <a:bodyPr>
            <a:spAutoFit/>
          </a:bodyPr>
          <a:lstStyle/>
          <a:p>
            <a:pPr eaLnBrk="1" hangingPunct="1">
              <a:defRPr/>
            </a:pPr>
            <a:r>
              <a:rPr lang="zh-CN" altLang="en-US"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问题</a:t>
            </a:r>
            <a:r>
              <a:rPr lang="en-US" altLang="zh-CN"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4:</a:t>
            </a:r>
          </a:p>
          <a:p>
            <a:pPr eaLnBrk="1" hangingPunct="1">
              <a:spcBef>
                <a:spcPts val="1800"/>
              </a:spcBef>
              <a:defRPr/>
            </a:pPr>
            <a:r>
              <a:rPr lang="zh-CN" altLang="en-U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书中提出了什么问题</a:t>
            </a:r>
            <a:r>
              <a:rPr lang="en-US" altLang="zh-CN"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a:t>
            </a:r>
            <a:r>
              <a:rPr lang="zh-CN" altLang="en-U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rPr>
              <a:t> 你想出了什么“自己”的问题吗？</a:t>
            </a:r>
            <a:endParaRPr lang="en-US" altLang="zh-CN"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a:spLocks noChangeArrowheads="1"/>
          </p:cNvSpPr>
          <p:nvPr/>
        </p:nvSpPr>
        <p:spPr bwMode="auto">
          <a:xfrm>
            <a:off x="2501900" y="1771328"/>
            <a:ext cx="72009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a:solidFill>
                  <a:srgbClr val="FF0000"/>
                </a:solidFill>
                <a:latin typeface="华文琥珀" panose="02010800040101010101" pitchFamily="2" charset="-122"/>
                <a:ea typeface="华文琥珀" panose="02010800040101010101" pitchFamily="2" charset="-122"/>
              </a:rPr>
              <a:t>函数相等到底是什么含义？</a:t>
            </a:r>
            <a:endParaRPr lang="en-US" altLang="zh-CN" sz="4400" dirty="0">
              <a:solidFill>
                <a:srgbClr val="FF0000"/>
              </a:solidFill>
              <a:latin typeface="华文琥珀" panose="02010800040101010101" pitchFamily="2" charset="-122"/>
              <a:ea typeface="华文琥珀" panose="02010800040101010101" pitchFamily="2" charset="-122"/>
            </a:endParaRPr>
          </a:p>
        </p:txBody>
      </p:sp>
      <p:sp>
        <p:nvSpPr>
          <p:cNvPr id="3" name="矩形 2"/>
          <p:cNvSpPr>
            <a:spLocks noChangeArrowheads="1"/>
          </p:cNvSpPr>
          <p:nvPr/>
        </p:nvSpPr>
        <p:spPr bwMode="auto">
          <a:xfrm>
            <a:off x="2501900" y="2708920"/>
            <a:ext cx="8496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a:solidFill>
                  <a:srgbClr val="FF0000"/>
                </a:solidFill>
                <a:latin typeface="华文琥珀" panose="02010800040101010101" pitchFamily="2" charset="-122"/>
                <a:ea typeface="华文琥珀" panose="02010800040101010101" pitchFamily="2" charset="-122"/>
              </a:rPr>
              <a:t>函数作为关系，会让你想起</a:t>
            </a:r>
            <a:r>
              <a:rPr lang="zh-CN" altLang="en-US" sz="3600" dirty="0" smtClean="0">
                <a:solidFill>
                  <a:srgbClr val="FF0000"/>
                </a:solidFill>
                <a:latin typeface="华文琥珀" panose="02010800040101010101" pitchFamily="2" charset="-122"/>
                <a:ea typeface="华文琥珀" panose="02010800040101010101" pitchFamily="2" charset="-122"/>
              </a:rPr>
              <a:t>什么？</a:t>
            </a:r>
            <a:endParaRPr lang="en-US" altLang="zh-CN" sz="3600" dirty="0">
              <a:solidFill>
                <a:srgbClr val="FF0000"/>
              </a:solidFill>
              <a:latin typeface="华文琥珀" panose="02010800040101010101" pitchFamily="2" charset="-122"/>
              <a:ea typeface="华文琥珀" panose="02010800040101010101" pitchFamily="2" charset="-122"/>
            </a:endParaRPr>
          </a:p>
          <a:p>
            <a:pPr eaLnBrk="1" hangingPunct="1"/>
            <a:r>
              <a:rPr lang="zh-CN" altLang="en-US" sz="3600" dirty="0">
                <a:solidFill>
                  <a:srgbClr val="FF0000"/>
                </a:solidFill>
                <a:latin typeface="华文琥珀" panose="02010800040101010101" pitchFamily="2" charset="-122"/>
                <a:ea typeface="华文琥珀" panose="02010800040101010101" pitchFamily="2" charset="-122"/>
              </a:rPr>
              <a:t>函数作为集合，会让你想起</a:t>
            </a:r>
            <a:r>
              <a:rPr lang="zh-CN" altLang="en-US" sz="3600" dirty="0" smtClean="0">
                <a:solidFill>
                  <a:srgbClr val="FF0000"/>
                </a:solidFill>
                <a:latin typeface="华文琥珀" panose="02010800040101010101" pitchFamily="2" charset="-122"/>
                <a:ea typeface="华文琥珀" panose="02010800040101010101" pitchFamily="2" charset="-122"/>
              </a:rPr>
              <a:t>什么？</a:t>
            </a:r>
            <a:endParaRPr lang="zh-CN" altLang="en-US" sz="3600" dirty="0">
              <a:solidFill>
                <a:srgbClr val="FF0000"/>
              </a:solidFill>
              <a:latin typeface="华文琥珀" panose="02010800040101010101" pitchFamily="2" charset="-122"/>
              <a:ea typeface="华文琥珀" panose="02010800040101010101" pitchFamily="2" charset="-122"/>
            </a:endParaRPr>
          </a:p>
        </p:txBody>
      </p:sp>
      <p:sp>
        <p:nvSpPr>
          <p:cNvPr id="4" name="矩形 3"/>
          <p:cNvSpPr>
            <a:spLocks noChangeArrowheads="1"/>
          </p:cNvSpPr>
          <p:nvPr/>
        </p:nvSpPr>
        <p:spPr bwMode="auto">
          <a:xfrm>
            <a:off x="2501900" y="4005064"/>
            <a:ext cx="69060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a:solidFill>
                  <a:srgbClr val="FF0000"/>
                </a:solidFill>
                <a:latin typeface="华文琥珀" panose="02010800040101010101" pitchFamily="2" charset="-122"/>
                <a:ea typeface="华文琥珀" panose="02010800040101010101" pitchFamily="2" charset="-122"/>
              </a:rPr>
              <a:t>函数</a:t>
            </a:r>
            <a:r>
              <a:rPr lang="zh-CN" altLang="en-US" sz="3600" dirty="0" smtClean="0">
                <a:solidFill>
                  <a:srgbClr val="FF0000"/>
                </a:solidFill>
                <a:latin typeface="华文琥珀" panose="02010800040101010101" pitchFamily="2" charset="-122"/>
                <a:ea typeface="华文琥珀" panose="02010800040101010101" pitchFamily="2" charset="-122"/>
              </a:rPr>
              <a:t>作为“函数”，它们的相等，会</a:t>
            </a:r>
            <a:r>
              <a:rPr lang="zh-CN" altLang="en-US" sz="3600" dirty="0">
                <a:solidFill>
                  <a:srgbClr val="FF0000"/>
                </a:solidFill>
                <a:latin typeface="华文琥珀" panose="02010800040101010101" pitchFamily="2" charset="-122"/>
                <a:ea typeface="华文琥珀" panose="02010800040101010101" pitchFamily="2" charset="-122"/>
              </a:rPr>
              <a:t>让你想起</a:t>
            </a:r>
            <a:r>
              <a:rPr lang="zh-CN" altLang="en-US" sz="3600" dirty="0" smtClean="0">
                <a:solidFill>
                  <a:srgbClr val="FF0000"/>
                </a:solidFill>
                <a:latin typeface="华文琥珀" panose="02010800040101010101" pitchFamily="2" charset="-122"/>
                <a:ea typeface="华文琥珀" panose="02010800040101010101" pitchFamily="2" charset="-122"/>
              </a:rPr>
              <a:t>什么？</a:t>
            </a:r>
            <a:endParaRPr lang="en-US" altLang="zh-CN" sz="3600" dirty="0">
              <a:solidFill>
                <a:srgbClr val="FF0000"/>
              </a:solidFill>
              <a:latin typeface="华文琥珀" panose="02010800040101010101" pitchFamily="2" charset="-122"/>
              <a:ea typeface="华文琥珀" panose="02010800040101010101" pitchFamily="2" charset="-122"/>
            </a:endParaRPr>
          </a:p>
        </p:txBody>
      </p:sp>
      <p:sp>
        <p:nvSpPr>
          <p:cNvPr id="2" name="文本框 1"/>
          <p:cNvSpPr txBox="1"/>
          <p:nvPr/>
        </p:nvSpPr>
        <p:spPr>
          <a:xfrm>
            <a:off x="767408" y="522258"/>
            <a:ext cx="2920992" cy="1015663"/>
          </a:xfrm>
          <a:prstGeom prst="rect">
            <a:avLst/>
          </a:prstGeom>
          <a:noFill/>
        </p:spPr>
        <p:txBody>
          <a:bodyPr wrap="none" rtlCol="0">
            <a:spAutoFit/>
          </a:bodyPr>
          <a:lstStyle/>
          <a:p>
            <a:r>
              <a:rPr lang="zh-CN" altLang="en-US" sz="6000" dirty="0" smtClean="0"/>
              <a:t>问题</a:t>
            </a:r>
            <a:r>
              <a:rPr lang="en-US" altLang="zh-CN" sz="6000" dirty="0" smtClean="0"/>
              <a:t>5</a:t>
            </a:r>
            <a:r>
              <a:rPr lang="zh-CN" altLang="en-US" sz="6000" dirty="0" smtClean="0"/>
              <a:t>：</a:t>
            </a:r>
            <a:endParaRPr lang="zh-CN" altLang="en-US" sz="6000" dirty="0"/>
          </a:p>
        </p:txBody>
      </p:sp>
      <p:pic>
        <p:nvPicPr>
          <p:cNvPr id="5" name="图片 4"/>
          <p:cNvPicPr>
            <a:picLocks noChangeAspect="1"/>
          </p:cNvPicPr>
          <p:nvPr/>
        </p:nvPicPr>
        <p:blipFill>
          <a:blip r:embed="rId3"/>
          <a:stretch>
            <a:fillRect/>
          </a:stretch>
        </p:blipFill>
        <p:spPr>
          <a:xfrm>
            <a:off x="1804987" y="5291638"/>
            <a:ext cx="8582025" cy="85725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t>几种特殊的函数</a:t>
            </a:r>
            <a:endParaRPr lang="zh-CN" altLang="en-US" smtClean="0">
              <a:cs typeface="Times New Roman" panose="02020603050405020304" pitchFamily="18" charset="0"/>
            </a:endParaRPr>
          </a:p>
        </p:txBody>
      </p:sp>
      <p:sp>
        <p:nvSpPr>
          <p:cNvPr id="18435" name="Rectangle 3"/>
          <p:cNvSpPr>
            <a:spLocks noGrp="1" noChangeArrowheads="1"/>
          </p:cNvSpPr>
          <p:nvPr>
            <p:ph type="body" idx="1"/>
          </p:nvPr>
        </p:nvSpPr>
        <p:spPr>
          <a:xfrm>
            <a:off x="609600" y="1268413"/>
            <a:ext cx="10972800" cy="4862512"/>
          </a:xfrm>
        </p:spPr>
        <p:txBody>
          <a:bodyPr/>
          <a:lstStyle/>
          <a:p>
            <a:pPr algn="just">
              <a:spcBef>
                <a:spcPts val="1200"/>
              </a:spcBef>
            </a:pPr>
            <a:r>
              <a:rPr lang="zh-CN" altLang="en-US" sz="3600" b="1" dirty="0" smtClean="0">
                <a:ea typeface="楷体_GB2312" pitchFamily="49" charset="-122"/>
              </a:rPr>
              <a:t>满射</a:t>
            </a:r>
            <a:r>
              <a:rPr lang="en-US" altLang="zh-CN" sz="3600" b="1" dirty="0" smtClean="0">
                <a:ea typeface="楷体_GB2312" pitchFamily="49" charset="-122"/>
              </a:rPr>
              <a:t>(</a:t>
            </a:r>
            <a:r>
              <a:rPr lang="en-US" altLang="zh-CN" sz="3600" b="1" dirty="0" smtClean="0"/>
              <a:t>surjective, </a:t>
            </a:r>
            <a:r>
              <a:rPr lang="en-US" altLang="zh-CN" sz="3600" b="1" dirty="0" smtClean="0">
                <a:ea typeface="楷体_GB2312" pitchFamily="49" charset="-122"/>
              </a:rPr>
              <a:t>onto)</a:t>
            </a:r>
            <a:endParaRPr lang="zh-CN" altLang="en-US" sz="3600" b="1" dirty="0" smtClean="0">
              <a:ea typeface="楷体_GB2312" pitchFamily="49" charset="-122"/>
              <a:cs typeface="Arial" panose="020B0604020202020204" pitchFamily="34" charset="0"/>
            </a:endParaRPr>
          </a:p>
          <a:p>
            <a:pPr lvl="1" algn="just">
              <a:spcBef>
                <a:spcPts val="1200"/>
              </a:spcBef>
            </a:pPr>
            <a:r>
              <a:rPr lang="zh-CN" altLang="en-US" sz="3200" dirty="0" smtClean="0">
                <a:latin typeface="Times New Roman" panose="02020603050405020304" pitchFamily="18" charset="0"/>
                <a:sym typeface="Symbol" panose="05050102010706020507" pitchFamily="18" charset="2"/>
              </a:rPr>
              <a:t></a:t>
            </a:r>
            <a:r>
              <a:rPr lang="en-US" altLang="zh-CN" sz="3200" dirty="0" smtClean="0"/>
              <a:t>:A</a:t>
            </a:r>
            <a:r>
              <a:rPr lang="en-US" altLang="zh-CN" sz="3200" dirty="0" smtClean="0">
                <a:latin typeface="Times New Roman" panose="02020603050405020304" pitchFamily="18" charset="0"/>
                <a:sym typeface="Symbol" panose="05050102010706020507" pitchFamily="18" charset="2"/>
              </a:rPr>
              <a:t></a:t>
            </a:r>
            <a:r>
              <a:rPr lang="en-US" altLang="zh-CN" sz="3200" dirty="0" smtClean="0"/>
              <a:t>B</a:t>
            </a:r>
            <a:r>
              <a:rPr lang="zh-CN" altLang="en-US" sz="3200" dirty="0" smtClean="0">
                <a:latin typeface="Times New Roman" panose="02020603050405020304" pitchFamily="18" charset="0"/>
              </a:rPr>
              <a:t>是满射的：</a:t>
            </a:r>
            <a:r>
              <a:rPr lang="en-US" altLang="zh-CN" sz="3200" dirty="0" smtClean="0"/>
              <a:t>ran(</a:t>
            </a:r>
            <a:r>
              <a:rPr lang="en-US" altLang="zh-CN" sz="3200" dirty="0" smtClean="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sym typeface="Symbol" panose="05050102010706020507" pitchFamily="18" charset="2"/>
              </a:rPr>
              <a:t>)</a:t>
            </a:r>
            <a:r>
              <a:rPr lang="en-US" altLang="zh-CN" sz="3200" dirty="0" smtClean="0"/>
              <a:t>=B, </a:t>
            </a:r>
            <a:r>
              <a:rPr lang="en-US" altLang="zh-CN" sz="3200" dirty="0" err="1" smtClean="0"/>
              <a:t>iff</a:t>
            </a:r>
            <a:r>
              <a:rPr lang="en-US" altLang="zh-CN" sz="3200" dirty="0" smtClean="0"/>
              <a:t>. </a:t>
            </a:r>
            <a:r>
              <a:rPr lang="en-US" altLang="zh-CN" sz="3200" dirty="0" smtClean="0">
                <a:latin typeface="Times New Roman" panose="02020603050405020304" pitchFamily="18" charset="0"/>
                <a:sym typeface="Symbol" panose="05050102010706020507" pitchFamily="18" charset="2"/>
              </a:rPr>
              <a:t></a:t>
            </a:r>
            <a:r>
              <a:rPr lang="en-US" altLang="zh-CN" sz="3200" dirty="0" err="1" smtClean="0"/>
              <a:t>y</a:t>
            </a:r>
            <a:r>
              <a:rPr lang="en-US" altLang="zh-CN" sz="3200" dirty="0" err="1" smtClean="0">
                <a:latin typeface="Times New Roman" panose="02020603050405020304" pitchFamily="18" charset="0"/>
                <a:sym typeface="Symbol" panose="05050102010706020507" pitchFamily="18" charset="2"/>
              </a:rPr>
              <a:t></a:t>
            </a:r>
            <a:r>
              <a:rPr lang="en-US" altLang="zh-CN" sz="3200" dirty="0" err="1" smtClean="0"/>
              <a:t>B</a:t>
            </a:r>
            <a:r>
              <a:rPr lang="en-US" altLang="zh-CN" sz="3200" dirty="0" smtClean="0"/>
              <a:t>, </a:t>
            </a:r>
            <a:r>
              <a:rPr lang="en-US" altLang="zh-CN" sz="3200" dirty="0" smtClean="0">
                <a:latin typeface="Times New Roman" panose="02020603050405020304" pitchFamily="18" charset="0"/>
                <a:sym typeface="Symbol" panose="05050102010706020507" pitchFamily="18" charset="2"/>
              </a:rPr>
              <a:t></a:t>
            </a:r>
            <a:r>
              <a:rPr lang="en-US" altLang="zh-CN" sz="3200" dirty="0" err="1" smtClean="0"/>
              <a:t>x</a:t>
            </a:r>
            <a:r>
              <a:rPr lang="en-US" altLang="zh-CN" sz="3200" dirty="0" err="1" smtClean="0">
                <a:latin typeface="Times New Roman" panose="02020603050405020304" pitchFamily="18" charset="0"/>
                <a:sym typeface="Symbol" panose="05050102010706020507" pitchFamily="18" charset="2"/>
              </a:rPr>
              <a:t></a:t>
            </a:r>
            <a:r>
              <a:rPr lang="en-US" altLang="zh-CN" sz="3200" dirty="0" err="1" smtClean="0"/>
              <a:t>A</a:t>
            </a:r>
            <a:r>
              <a:rPr lang="en-US" altLang="zh-CN" sz="3200" dirty="0" smtClean="0"/>
              <a:t>, </a:t>
            </a:r>
            <a:r>
              <a:rPr lang="zh-CN" altLang="en-US" sz="3200" dirty="0" smtClean="0">
                <a:latin typeface="Times New Roman" panose="02020603050405020304" pitchFamily="18" charset="0"/>
              </a:rPr>
              <a:t>使得</a:t>
            </a:r>
            <a:r>
              <a:rPr lang="zh-CN" altLang="en-US" sz="3200" dirty="0" smtClean="0">
                <a:latin typeface="Times New Roman" panose="02020603050405020304" pitchFamily="18" charset="0"/>
                <a:sym typeface="Symbol" panose="05050102010706020507" pitchFamily="18" charset="2"/>
              </a:rPr>
              <a:t></a:t>
            </a:r>
            <a:r>
              <a:rPr lang="en-US" altLang="zh-CN" sz="3200" dirty="0" smtClean="0"/>
              <a:t>(x)=y</a:t>
            </a:r>
          </a:p>
          <a:p>
            <a:pPr algn="just">
              <a:spcBef>
                <a:spcPts val="1200"/>
              </a:spcBef>
            </a:pPr>
            <a:r>
              <a:rPr lang="zh-CN" altLang="en-US" sz="3600" b="1" dirty="0" smtClean="0">
                <a:ea typeface="楷体_GB2312" pitchFamily="49" charset="-122"/>
              </a:rPr>
              <a:t>单射</a:t>
            </a:r>
            <a:r>
              <a:rPr lang="en-US" altLang="zh-CN" sz="3600" b="1" dirty="0" smtClean="0">
                <a:ea typeface="楷体_GB2312" pitchFamily="49" charset="-122"/>
              </a:rPr>
              <a:t>(</a:t>
            </a:r>
            <a:r>
              <a:rPr lang="en-US" altLang="zh-CN" sz="3600" b="1" dirty="0" smtClean="0"/>
              <a:t>injective, </a:t>
            </a:r>
            <a:r>
              <a:rPr lang="en-US" altLang="zh-CN" sz="3600" b="1" dirty="0" smtClean="0">
                <a:ea typeface="楷体_GB2312" pitchFamily="49" charset="-122"/>
              </a:rPr>
              <a:t>one to one</a:t>
            </a:r>
            <a:r>
              <a:rPr lang="en-US" altLang="zh-CN" sz="3600" b="1" dirty="0">
                <a:ea typeface="楷体_GB2312" pitchFamily="49" charset="-122"/>
              </a:rPr>
              <a:t>)</a:t>
            </a:r>
            <a:endParaRPr lang="zh-CN" altLang="en-US" sz="3600" b="1" dirty="0" smtClean="0">
              <a:ea typeface="楷体_GB2312" pitchFamily="49" charset="-122"/>
            </a:endParaRPr>
          </a:p>
          <a:p>
            <a:pPr lvl="1" algn="just">
              <a:lnSpc>
                <a:spcPts val="3500"/>
              </a:lnSpc>
              <a:spcBef>
                <a:spcPts val="1200"/>
              </a:spcBef>
            </a:pPr>
            <a:r>
              <a:rPr lang="zh-CN" altLang="en-US" sz="3200" dirty="0" smtClean="0">
                <a:latin typeface="Times New Roman" panose="02020603050405020304" pitchFamily="18" charset="0"/>
                <a:sym typeface="Symbol" panose="05050102010706020507" pitchFamily="18" charset="2"/>
              </a:rPr>
              <a:t></a:t>
            </a:r>
            <a:r>
              <a:rPr lang="en-US" altLang="zh-CN" sz="3200" dirty="0" smtClean="0"/>
              <a:t>:A</a:t>
            </a:r>
            <a:r>
              <a:rPr lang="en-US" altLang="zh-CN" sz="3200" dirty="0" smtClean="0">
                <a:latin typeface="Times New Roman" panose="02020603050405020304" pitchFamily="18" charset="0"/>
                <a:sym typeface="Symbol" panose="05050102010706020507" pitchFamily="18" charset="2"/>
              </a:rPr>
              <a:t></a:t>
            </a:r>
            <a:r>
              <a:rPr lang="en-US" altLang="zh-CN" sz="3200" dirty="0" smtClean="0"/>
              <a:t>B</a:t>
            </a:r>
            <a:r>
              <a:rPr lang="zh-CN" altLang="en-US" sz="3200" dirty="0" smtClean="0">
                <a:latin typeface="Times New Roman" panose="02020603050405020304" pitchFamily="18" charset="0"/>
              </a:rPr>
              <a:t>是单射的：</a:t>
            </a:r>
            <a:r>
              <a:rPr lang="zh-CN" altLang="en-US" sz="3200" dirty="0" smtClean="0">
                <a:latin typeface="Times New Roman" panose="02020603050405020304" pitchFamily="18" charset="0"/>
                <a:sym typeface="Symbol" panose="05050102010706020507" pitchFamily="18" charset="2"/>
              </a:rPr>
              <a:t></a:t>
            </a:r>
            <a:r>
              <a:rPr lang="en-US" altLang="zh-CN" sz="3200" dirty="0" smtClean="0"/>
              <a:t>y</a:t>
            </a:r>
            <a:r>
              <a:rPr lang="en-US" altLang="zh-CN" sz="3200" dirty="0" smtClean="0">
                <a:latin typeface="Times New Roman" panose="02020603050405020304" pitchFamily="18" charset="0"/>
                <a:sym typeface="Symbol" panose="05050102010706020507" pitchFamily="18" charset="2"/>
              </a:rPr>
              <a:t></a:t>
            </a:r>
            <a:r>
              <a:rPr lang="en-US" altLang="zh-CN" sz="3200" dirty="0" smtClean="0"/>
              <a:t> ran(</a:t>
            </a:r>
            <a:r>
              <a:rPr lang="en-US" altLang="zh-CN" sz="3200" dirty="0" smtClean="0">
                <a:latin typeface="Times New Roman" panose="02020603050405020304" pitchFamily="18" charset="0"/>
                <a:sym typeface="Symbol" panose="05050102010706020507" pitchFamily="18" charset="2"/>
              </a:rPr>
              <a:t>)</a:t>
            </a:r>
            <a:r>
              <a:rPr lang="en-US" altLang="zh-CN" sz="3200" dirty="0" smtClean="0"/>
              <a:t>, </a:t>
            </a:r>
            <a:r>
              <a:rPr lang="en-US" altLang="zh-CN" sz="3200" dirty="0" smtClean="0">
                <a:latin typeface="Times New Roman" panose="02020603050405020304" pitchFamily="18" charset="0"/>
                <a:sym typeface="Symbol" panose="05050102010706020507" pitchFamily="18" charset="2"/>
              </a:rPr>
              <a:t></a:t>
            </a:r>
            <a:r>
              <a:rPr lang="en-US" altLang="zh-CN" sz="3200" dirty="0" smtClean="0"/>
              <a:t>!</a:t>
            </a:r>
            <a:r>
              <a:rPr lang="en-US" altLang="zh-CN" sz="3200" dirty="0" err="1" smtClean="0"/>
              <a:t>x</a:t>
            </a:r>
            <a:r>
              <a:rPr lang="en-US" altLang="zh-CN" sz="3200" dirty="0" err="1" smtClean="0">
                <a:latin typeface="Times New Roman" panose="02020603050405020304" pitchFamily="18" charset="0"/>
                <a:sym typeface="Symbol" panose="05050102010706020507" pitchFamily="18" charset="2"/>
              </a:rPr>
              <a:t></a:t>
            </a:r>
            <a:r>
              <a:rPr lang="en-US" altLang="zh-CN" sz="3200" dirty="0" err="1" smtClean="0"/>
              <a:t>A</a:t>
            </a:r>
            <a:r>
              <a:rPr lang="en-US" altLang="zh-CN" sz="3200" dirty="0" smtClean="0"/>
              <a:t>, </a:t>
            </a:r>
            <a:r>
              <a:rPr lang="zh-CN" altLang="en-US" sz="3200" dirty="0" smtClean="0">
                <a:latin typeface="Times New Roman" panose="02020603050405020304" pitchFamily="18" charset="0"/>
              </a:rPr>
              <a:t>使得</a:t>
            </a:r>
            <a:r>
              <a:rPr lang="zh-CN" altLang="en-US" sz="3200" dirty="0" smtClean="0">
                <a:latin typeface="Times New Roman" panose="02020603050405020304" pitchFamily="18" charset="0"/>
                <a:sym typeface="Symbol" panose="05050102010706020507" pitchFamily="18" charset="2"/>
              </a:rPr>
              <a:t></a:t>
            </a:r>
            <a:r>
              <a:rPr lang="en-US" altLang="zh-CN" sz="3200" dirty="0" smtClean="0"/>
              <a:t>(x)=y </a:t>
            </a:r>
            <a:r>
              <a:rPr lang="en-US" altLang="zh-CN" sz="3200" dirty="0" err="1" smtClean="0"/>
              <a:t>iff</a:t>
            </a:r>
            <a:r>
              <a:rPr lang="en-US" altLang="zh-CN" sz="3200" dirty="0" smtClean="0"/>
              <a:t>. </a:t>
            </a:r>
            <a:r>
              <a:rPr lang="en-US" altLang="zh-CN" sz="3200" dirty="0" smtClean="0">
                <a:latin typeface="Times New Roman" panose="02020603050405020304" pitchFamily="18" charset="0"/>
                <a:sym typeface="Symbol" panose="05050102010706020507" pitchFamily="18" charset="2"/>
              </a:rPr>
              <a:t></a:t>
            </a:r>
            <a:r>
              <a:rPr lang="en-US" altLang="zh-CN" sz="3200" dirty="0" smtClean="0"/>
              <a:t>x</a:t>
            </a:r>
            <a:r>
              <a:rPr lang="en-US" altLang="zh-CN" sz="3200" baseline="-30000" dirty="0" smtClean="0"/>
              <a:t>1</a:t>
            </a:r>
            <a:r>
              <a:rPr lang="en-US" altLang="zh-CN" sz="3200" dirty="0" smtClean="0"/>
              <a:t>,x</a:t>
            </a:r>
            <a:r>
              <a:rPr lang="en-US" altLang="zh-CN" sz="3200" baseline="-30000" dirty="0" smtClean="0"/>
              <a:t>2</a:t>
            </a:r>
            <a:r>
              <a:rPr lang="en-US" altLang="zh-CN" sz="3200" dirty="0" smtClean="0">
                <a:latin typeface="Times New Roman" panose="02020603050405020304" pitchFamily="18" charset="0"/>
                <a:sym typeface="Symbol" panose="05050102010706020507" pitchFamily="18" charset="2"/>
              </a:rPr>
              <a:t></a:t>
            </a:r>
            <a:r>
              <a:rPr lang="en-US" altLang="zh-CN" sz="3200" dirty="0" smtClean="0"/>
              <a:t>A, </a:t>
            </a:r>
            <a:r>
              <a:rPr lang="zh-CN" altLang="en-US" sz="3200" dirty="0" smtClean="0">
                <a:latin typeface="Times New Roman" panose="02020603050405020304" pitchFamily="18" charset="0"/>
              </a:rPr>
              <a:t>若</a:t>
            </a:r>
            <a:r>
              <a:rPr lang="en-US" altLang="zh-CN" sz="3200" dirty="0" smtClean="0"/>
              <a:t>x</a:t>
            </a:r>
            <a:r>
              <a:rPr lang="en-US" altLang="zh-CN" sz="3200" baseline="-30000" dirty="0" smtClean="0"/>
              <a:t>1</a:t>
            </a:r>
            <a:r>
              <a:rPr lang="en-US" altLang="zh-CN" sz="3200" dirty="0" smtClean="0">
                <a:latin typeface="Times New Roman" panose="02020603050405020304" pitchFamily="18" charset="0"/>
                <a:sym typeface="Symbol" panose="05050102010706020507" pitchFamily="18" charset="2"/>
              </a:rPr>
              <a:t></a:t>
            </a:r>
            <a:r>
              <a:rPr lang="en-US" altLang="zh-CN" sz="3200" dirty="0" smtClean="0"/>
              <a:t>x</a:t>
            </a:r>
            <a:r>
              <a:rPr lang="en-US" altLang="zh-CN" sz="3200" baseline="-30000" dirty="0" smtClean="0"/>
              <a:t>2</a:t>
            </a:r>
            <a:r>
              <a:rPr lang="zh-CN" altLang="en-US" sz="3200" dirty="0" smtClean="0">
                <a:latin typeface="Times New Roman" panose="02020603050405020304" pitchFamily="18" charset="0"/>
              </a:rPr>
              <a:t>，则</a:t>
            </a:r>
            <a:r>
              <a:rPr lang="zh-CN" altLang="en-US" sz="3200" dirty="0" smtClean="0">
                <a:latin typeface="Times New Roman" panose="02020603050405020304" pitchFamily="18" charset="0"/>
                <a:sym typeface="Symbol" panose="05050102010706020507" pitchFamily="18" charset="2"/>
              </a:rPr>
              <a:t></a:t>
            </a:r>
            <a:r>
              <a:rPr lang="en-US" altLang="zh-CN" sz="3200" dirty="0" smtClean="0"/>
              <a:t>(x</a:t>
            </a:r>
            <a:r>
              <a:rPr lang="en-US" altLang="zh-CN" sz="3200" baseline="-30000" dirty="0" smtClean="0"/>
              <a:t>1</a:t>
            </a:r>
            <a:r>
              <a:rPr lang="en-US" altLang="zh-CN" sz="3200" dirty="0" smtClean="0"/>
              <a:t>) </a:t>
            </a:r>
            <a:r>
              <a:rPr lang="en-US" altLang="zh-CN" sz="3200" dirty="0" smtClean="0">
                <a:latin typeface="Times New Roman" panose="02020603050405020304" pitchFamily="18" charset="0"/>
                <a:sym typeface="Symbol" panose="05050102010706020507" pitchFamily="18" charset="2"/>
              </a:rPr>
              <a:t></a:t>
            </a:r>
            <a:r>
              <a:rPr lang="en-US" altLang="zh-CN" sz="3200" dirty="0" smtClean="0"/>
              <a:t>(x</a:t>
            </a:r>
            <a:r>
              <a:rPr lang="en-US" altLang="zh-CN" sz="3200" baseline="-30000" dirty="0" smtClean="0"/>
              <a:t>2</a:t>
            </a:r>
            <a:r>
              <a:rPr lang="en-US" altLang="zh-CN" sz="3200" dirty="0" smtClean="0"/>
              <a:t>) </a:t>
            </a:r>
            <a:r>
              <a:rPr lang="en-US" altLang="zh-CN" sz="3200" dirty="0" err="1" smtClean="0"/>
              <a:t>iff</a:t>
            </a:r>
            <a:r>
              <a:rPr lang="en-US" altLang="zh-CN" sz="3200" dirty="0" smtClean="0"/>
              <a:t>. </a:t>
            </a:r>
            <a:r>
              <a:rPr lang="en-US" altLang="zh-CN" sz="3200" dirty="0" smtClean="0">
                <a:latin typeface="Times New Roman" panose="02020603050405020304" pitchFamily="18" charset="0"/>
                <a:sym typeface="Symbol" panose="05050102010706020507" pitchFamily="18" charset="2"/>
              </a:rPr>
              <a:t></a:t>
            </a:r>
            <a:r>
              <a:rPr lang="en-US" altLang="zh-CN" sz="3200" dirty="0" smtClean="0"/>
              <a:t>x</a:t>
            </a:r>
            <a:r>
              <a:rPr lang="en-US" altLang="zh-CN" sz="3200" baseline="-30000" dirty="0" smtClean="0"/>
              <a:t>1</a:t>
            </a:r>
            <a:r>
              <a:rPr lang="en-US" altLang="zh-CN" sz="3200" dirty="0" smtClean="0"/>
              <a:t>,x</a:t>
            </a:r>
            <a:r>
              <a:rPr lang="en-US" altLang="zh-CN" sz="3200" baseline="-30000" dirty="0" smtClean="0"/>
              <a:t>2</a:t>
            </a:r>
            <a:r>
              <a:rPr lang="en-US" altLang="zh-CN" sz="3200" dirty="0" smtClean="0">
                <a:latin typeface="Times New Roman" panose="02020603050405020304" pitchFamily="18" charset="0"/>
                <a:sym typeface="Symbol" panose="05050102010706020507" pitchFamily="18" charset="2"/>
              </a:rPr>
              <a:t></a:t>
            </a:r>
            <a:r>
              <a:rPr lang="en-US" altLang="zh-CN" sz="3200" dirty="0" smtClean="0"/>
              <a:t>A, </a:t>
            </a:r>
            <a:r>
              <a:rPr lang="zh-CN" altLang="en-US" sz="3200" dirty="0" smtClean="0">
                <a:latin typeface="Times New Roman" panose="02020603050405020304" pitchFamily="18" charset="0"/>
              </a:rPr>
              <a:t>若</a:t>
            </a:r>
            <a:r>
              <a:rPr lang="zh-CN" altLang="en-US" sz="3200" dirty="0" smtClean="0">
                <a:latin typeface="Times New Roman" panose="02020603050405020304" pitchFamily="18" charset="0"/>
                <a:sym typeface="Symbol" panose="05050102010706020507" pitchFamily="18" charset="2"/>
              </a:rPr>
              <a:t></a:t>
            </a:r>
            <a:r>
              <a:rPr lang="en-US" altLang="zh-CN" sz="3200" dirty="0" smtClean="0"/>
              <a:t>(x</a:t>
            </a:r>
            <a:r>
              <a:rPr lang="en-US" altLang="zh-CN" sz="3200" baseline="-30000" dirty="0" smtClean="0"/>
              <a:t>1</a:t>
            </a:r>
            <a:r>
              <a:rPr lang="en-US" altLang="zh-CN" sz="3200" dirty="0" smtClean="0"/>
              <a:t>) =</a:t>
            </a:r>
            <a:r>
              <a:rPr lang="en-US" altLang="zh-CN" sz="3200" dirty="0" smtClean="0">
                <a:latin typeface="Times New Roman" panose="02020603050405020304" pitchFamily="18" charset="0"/>
                <a:sym typeface="Symbol" panose="05050102010706020507" pitchFamily="18" charset="2"/>
              </a:rPr>
              <a:t></a:t>
            </a:r>
            <a:r>
              <a:rPr lang="en-US" altLang="zh-CN" sz="3200" dirty="0" smtClean="0"/>
              <a:t>(x</a:t>
            </a:r>
            <a:r>
              <a:rPr lang="en-US" altLang="zh-CN" sz="3200" baseline="-30000" dirty="0" smtClean="0"/>
              <a:t>2</a:t>
            </a:r>
            <a:r>
              <a:rPr lang="en-US" altLang="zh-CN" sz="3200" dirty="0" smtClean="0"/>
              <a:t>)</a:t>
            </a:r>
            <a:r>
              <a:rPr lang="zh-CN" altLang="en-US" sz="3200" dirty="0" smtClean="0">
                <a:latin typeface="Times New Roman" panose="02020603050405020304" pitchFamily="18" charset="0"/>
              </a:rPr>
              <a:t>，则</a:t>
            </a:r>
            <a:r>
              <a:rPr lang="en-US" altLang="zh-CN" sz="3200" dirty="0" smtClean="0"/>
              <a:t>x</a:t>
            </a:r>
            <a:r>
              <a:rPr lang="en-US" altLang="zh-CN" sz="3200" baseline="-30000" dirty="0" smtClean="0"/>
              <a:t>1</a:t>
            </a:r>
            <a:r>
              <a:rPr lang="en-US" altLang="zh-CN" sz="3200" dirty="0" smtClean="0"/>
              <a:t>=x</a:t>
            </a:r>
            <a:r>
              <a:rPr lang="en-US" altLang="zh-CN" sz="3200" baseline="-30000" dirty="0" smtClean="0"/>
              <a:t>2</a:t>
            </a:r>
            <a:r>
              <a:rPr lang="zh-CN" altLang="en-US" sz="3200" dirty="0" smtClean="0">
                <a:latin typeface="Times New Roman" panose="02020603050405020304" pitchFamily="18" charset="0"/>
              </a:rPr>
              <a:t>。</a:t>
            </a:r>
            <a:endParaRPr lang="zh-CN" altLang="en-US" sz="3200" dirty="0" smtClean="0"/>
          </a:p>
          <a:p>
            <a:pPr algn="just">
              <a:spcBef>
                <a:spcPts val="1200"/>
              </a:spcBef>
            </a:pPr>
            <a:r>
              <a:rPr lang="zh-CN" altLang="en-US" sz="3600" b="1" dirty="0" smtClean="0">
                <a:ea typeface="楷体_GB2312" pitchFamily="49" charset="-122"/>
              </a:rPr>
              <a:t>双射</a:t>
            </a:r>
            <a:r>
              <a:rPr lang="en-US" altLang="zh-CN" sz="3600" b="1" dirty="0" smtClean="0">
                <a:ea typeface="楷体_GB2312" pitchFamily="49" charset="-122"/>
              </a:rPr>
              <a:t>(</a:t>
            </a:r>
            <a:r>
              <a:rPr lang="en-US" altLang="zh-CN" sz="3600" b="1" dirty="0" smtClean="0"/>
              <a:t>bijective</a:t>
            </a:r>
            <a:r>
              <a:rPr lang="en-US" altLang="zh-CN" sz="3600" b="1" dirty="0" smtClean="0">
                <a:ea typeface="楷体_GB2312" pitchFamily="49" charset="-122"/>
              </a:rPr>
              <a:t>)</a:t>
            </a:r>
            <a:endParaRPr lang="zh-CN" altLang="en-US" sz="3600" b="1" dirty="0" smtClean="0">
              <a:ea typeface="楷体_GB2312" pitchFamily="49" charset="-122"/>
            </a:endParaRPr>
          </a:p>
          <a:p>
            <a:pPr lvl="1" algn="just">
              <a:spcBef>
                <a:spcPts val="1200"/>
              </a:spcBef>
            </a:pPr>
            <a:r>
              <a:rPr lang="zh-CN" altLang="en-US" sz="3200" dirty="0" smtClean="0">
                <a:latin typeface="宋体" panose="02010600030101010101" pitchFamily="2" charset="-122"/>
              </a:rPr>
              <a:t>满射</a:t>
            </a:r>
            <a:r>
              <a:rPr lang="en-US" altLang="zh-CN" sz="3200" dirty="0" smtClean="0">
                <a:latin typeface="宋体" panose="02010600030101010101" pitchFamily="2" charset="-122"/>
              </a:rPr>
              <a:t>+</a:t>
            </a:r>
            <a:r>
              <a:rPr lang="zh-CN" altLang="en-US" sz="3200" dirty="0" smtClean="0">
                <a:latin typeface="宋体" panose="02010600030101010101" pitchFamily="2" charset="-122"/>
              </a:rPr>
              <a:t>单射</a:t>
            </a:r>
          </a:p>
          <a:p>
            <a:pPr>
              <a:spcBef>
                <a:spcPts val="1200"/>
              </a:spcBef>
            </a:pPr>
            <a:endParaRPr lang="en-US" altLang="zh-CN" sz="36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t>几种特殊的函数：例子</a:t>
            </a:r>
          </a:p>
        </p:txBody>
      </p:sp>
      <p:sp>
        <p:nvSpPr>
          <p:cNvPr id="20483" name="Rectangle 3"/>
          <p:cNvSpPr>
            <a:spLocks noGrp="1" noChangeArrowheads="1"/>
          </p:cNvSpPr>
          <p:nvPr>
            <p:ph type="body" idx="1"/>
          </p:nvPr>
        </p:nvSpPr>
        <p:spPr>
          <a:xfrm>
            <a:off x="2567608" y="1406528"/>
            <a:ext cx="7489204" cy="4392388"/>
          </a:xfrm>
        </p:spPr>
        <p:txBody>
          <a:bodyPr/>
          <a:lstStyle/>
          <a:p>
            <a:pPr algn="just">
              <a:lnSpc>
                <a:spcPts val="3500"/>
              </a:lnSpc>
            </a:pPr>
            <a:r>
              <a:rPr lang="en-US" altLang="zh-CN" sz="2600" dirty="0">
                <a:latin typeface="Times New Roman" panose="02020603050405020304" pitchFamily="18" charset="0"/>
                <a:sym typeface="Symbol" panose="05050102010706020507" pitchFamily="18" charset="2"/>
              </a:rPr>
              <a:t></a:t>
            </a:r>
            <a:r>
              <a:rPr lang="en-US" altLang="zh-CN" sz="2600" dirty="0"/>
              <a:t>:</a:t>
            </a:r>
            <a:r>
              <a:rPr lang="en-US" altLang="zh-CN" sz="2600" i="1" dirty="0"/>
              <a:t>R</a:t>
            </a:r>
            <a:r>
              <a:rPr lang="en-US" altLang="zh-CN" sz="2600" dirty="0">
                <a:latin typeface="Times New Roman" panose="02020603050405020304" pitchFamily="18" charset="0"/>
                <a:sym typeface="Symbol" panose="05050102010706020507" pitchFamily="18" charset="2"/>
              </a:rPr>
              <a:t></a:t>
            </a:r>
            <a:r>
              <a:rPr lang="en-US" altLang="zh-CN" sz="2600" i="1" dirty="0"/>
              <a:t>R</a:t>
            </a:r>
            <a:r>
              <a:rPr lang="en-US" altLang="zh-CN" sz="2600" dirty="0"/>
              <a:t>, </a:t>
            </a:r>
            <a:r>
              <a:rPr lang="en-US" altLang="zh-CN" sz="2600" dirty="0">
                <a:latin typeface="Times New Roman" panose="02020603050405020304" pitchFamily="18" charset="0"/>
                <a:sym typeface="Symbol" panose="05050102010706020507" pitchFamily="18" charset="2"/>
              </a:rPr>
              <a:t></a:t>
            </a:r>
            <a:r>
              <a:rPr lang="en-US" altLang="zh-CN" sz="2600" dirty="0"/>
              <a:t>(x)= -x</a:t>
            </a:r>
            <a:r>
              <a:rPr lang="en-US" altLang="zh-CN" sz="2600" baseline="30000" dirty="0"/>
              <a:t>2</a:t>
            </a:r>
            <a:r>
              <a:rPr lang="en-US" altLang="zh-CN" sz="2600" dirty="0"/>
              <a:t>+2x-1</a:t>
            </a:r>
          </a:p>
          <a:p>
            <a:pPr algn="just">
              <a:lnSpc>
                <a:spcPts val="3500"/>
              </a:lnSpc>
            </a:pPr>
            <a:r>
              <a:rPr lang="en-US" altLang="zh-CN" sz="2600" dirty="0">
                <a:latin typeface="Times New Roman" panose="02020603050405020304" pitchFamily="18" charset="0"/>
                <a:sym typeface="Symbol" panose="05050102010706020507" pitchFamily="18" charset="2"/>
              </a:rPr>
              <a:t></a:t>
            </a:r>
            <a:r>
              <a:rPr lang="en-US" altLang="zh-CN" sz="2600" dirty="0"/>
              <a:t>:Z</a:t>
            </a:r>
            <a:r>
              <a:rPr lang="en-US" altLang="zh-CN" sz="2600" baseline="30000" dirty="0"/>
              <a:t>+</a:t>
            </a:r>
            <a:r>
              <a:rPr lang="en-US" altLang="zh-CN" sz="2600" dirty="0">
                <a:latin typeface="Times New Roman" panose="02020603050405020304" pitchFamily="18" charset="0"/>
                <a:sym typeface="Symbol" panose="05050102010706020507" pitchFamily="18" charset="2"/>
              </a:rPr>
              <a:t></a:t>
            </a:r>
            <a:r>
              <a:rPr lang="en-US" altLang="zh-CN" sz="2600" i="1" dirty="0"/>
              <a:t>R</a:t>
            </a:r>
            <a:r>
              <a:rPr lang="en-US" altLang="zh-CN" sz="2600" dirty="0"/>
              <a:t>, </a:t>
            </a:r>
            <a:r>
              <a:rPr lang="en-US" altLang="zh-CN" sz="2600" dirty="0">
                <a:latin typeface="Times New Roman" panose="02020603050405020304" pitchFamily="18" charset="0"/>
                <a:sym typeface="Symbol" panose="05050102010706020507" pitchFamily="18" charset="2"/>
              </a:rPr>
              <a:t></a:t>
            </a:r>
            <a:r>
              <a:rPr lang="en-US" altLang="zh-CN" sz="2600" dirty="0"/>
              <a:t>(x)= ln x, </a:t>
            </a:r>
            <a:endParaRPr lang="en-US" altLang="zh-CN" sz="2600" dirty="0" smtClean="0"/>
          </a:p>
          <a:p>
            <a:pPr algn="just">
              <a:lnSpc>
                <a:spcPts val="3500"/>
              </a:lnSpc>
            </a:pPr>
            <a:r>
              <a:rPr lang="zh-CN" altLang="en-US" sz="2600" dirty="0" smtClean="0">
                <a:latin typeface="Times New Roman" panose="02020603050405020304" pitchFamily="18" charset="0"/>
                <a:sym typeface="Symbol" panose="05050102010706020507" pitchFamily="18" charset="2"/>
              </a:rPr>
              <a:t></a:t>
            </a:r>
            <a:r>
              <a:rPr lang="en-US" altLang="zh-CN" sz="2600" dirty="0"/>
              <a:t>:</a:t>
            </a:r>
            <a:r>
              <a:rPr lang="en-US" altLang="zh-CN" sz="2600" i="1" dirty="0"/>
              <a:t>R</a:t>
            </a:r>
            <a:r>
              <a:rPr lang="en-US" altLang="zh-CN" sz="2600" dirty="0">
                <a:latin typeface="Times New Roman" panose="02020603050405020304" pitchFamily="18" charset="0"/>
                <a:sym typeface="Symbol" panose="05050102010706020507" pitchFamily="18" charset="2"/>
              </a:rPr>
              <a:t></a:t>
            </a:r>
            <a:r>
              <a:rPr lang="en-US" altLang="zh-CN" sz="2600" dirty="0"/>
              <a:t>Z, </a:t>
            </a:r>
            <a:r>
              <a:rPr lang="en-US" altLang="zh-CN" sz="2600" dirty="0">
                <a:latin typeface="Times New Roman" panose="02020603050405020304" pitchFamily="18" charset="0"/>
                <a:sym typeface="Symbol" panose="05050102010706020507" pitchFamily="18" charset="2"/>
              </a:rPr>
              <a:t></a:t>
            </a:r>
            <a:r>
              <a:rPr lang="en-US" altLang="zh-CN" sz="2600" dirty="0"/>
              <a:t>(x)= </a:t>
            </a:r>
            <a:r>
              <a:rPr lang="en-US" altLang="zh-CN" sz="2600" dirty="0">
                <a:latin typeface="Times New Roman" panose="02020603050405020304" pitchFamily="18" charset="0"/>
                <a:sym typeface="Symbol" panose="05050102010706020507" pitchFamily="18" charset="2"/>
              </a:rPr>
              <a:t></a:t>
            </a:r>
            <a:r>
              <a:rPr lang="en-US" altLang="zh-CN" sz="2600" dirty="0"/>
              <a:t>x</a:t>
            </a:r>
            <a:r>
              <a:rPr lang="en-US" altLang="zh-CN" sz="2600" dirty="0">
                <a:latin typeface="Times New Roman" panose="02020603050405020304" pitchFamily="18" charset="0"/>
                <a:sym typeface="Symbol" panose="05050102010706020507" pitchFamily="18" charset="2"/>
              </a:rPr>
              <a:t></a:t>
            </a:r>
            <a:r>
              <a:rPr lang="en-US" altLang="zh-CN" sz="2600" dirty="0"/>
              <a:t>, </a:t>
            </a:r>
            <a:endParaRPr lang="en-US" altLang="zh-CN" sz="2600" dirty="0" smtClean="0"/>
          </a:p>
          <a:p>
            <a:pPr algn="just">
              <a:lnSpc>
                <a:spcPts val="3500"/>
              </a:lnSpc>
            </a:pPr>
            <a:r>
              <a:rPr lang="zh-CN" altLang="en-US" sz="2600" dirty="0" smtClean="0">
                <a:latin typeface="Times New Roman" panose="02020603050405020304" pitchFamily="18" charset="0"/>
                <a:sym typeface="Symbol" panose="05050102010706020507" pitchFamily="18" charset="2"/>
              </a:rPr>
              <a:t></a:t>
            </a:r>
            <a:r>
              <a:rPr lang="en-US" altLang="zh-CN" sz="2600" dirty="0"/>
              <a:t>:</a:t>
            </a:r>
            <a:r>
              <a:rPr lang="en-US" altLang="zh-CN" sz="2600" i="1" dirty="0"/>
              <a:t>R</a:t>
            </a:r>
            <a:r>
              <a:rPr lang="en-US" altLang="zh-CN" sz="2600" dirty="0">
                <a:latin typeface="Times New Roman" panose="02020603050405020304" pitchFamily="18" charset="0"/>
                <a:sym typeface="Symbol" panose="05050102010706020507" pitchFamily="18" charset="2"/>
              </a:rPr>
              <a:t></a:t>
            </a:r>
            <a:r>
              <a:rPr lang="en-US" altLang="zh-CN" sz="2600" i="1" dirty="0"/>
              <a:t>R</a:t>
            </a:r>
            <a:r>
              <a:rPr lang="en-US" altLang="zh-CN" sz="2600" dirty="0"/>
              <a:t>, </a:t>
            </a:r>
            <a:r>
              <a:rPr lang="en-US" altLang="zh-CN" sz="2600" dirty="0">
                <a:latin typeface="Times New Roman" panose="02020603050405020304" pitchFamily="18" charset="0"/>
                <a:sym typeface="Symbol" panose="05050102010706020507" pitchFamily="18" charset="2"/>
              </a:rPr>
              <a:t></a:t>
            </a:r>
            <a:r>
              <a:rPr lang="en-US" altLang="zh-CN" sz="2600" dirty="0"/>
              <a:t>(x)= 2x-1</a:t>
            </a:r>
            <a:r>
              <a:rPr lang="zh-CN" altLang="en-US" sz="2600" dirty="0" smtClean="0">
                <a:latin typeface="Times New Roman" panose="02020603050405020304" pitchFamily="18" charset="0"/>
              </a:rPr>
              <a:t>，</a:t>
            </a:r>
            <a:endParaRPr lang="zh-CN" altLang="en-US" sz="2600" dirty="0"/>
          </a:p>
          <a:p>
            <a:pPr algn="just">
              <a:lnSpc>
                <a:spcPts val="3500"/>
              </a:lnSpc>
            </a:pPr>
            <a:r>
              <a:rPr lang="zh-CN" altLang="en-US" sz="2600" dirty="0">
                <a:latin typeface="Times New Roman" panose="02020603050405020304" pitchFamily="18" charset="0"/>
                <a:sym typeface="Symbol" panose="05050102010706020507" pitchFamily="18" charset="2"/>
              </a:rPr>
              <a:t></a:t>
            </a:r>
            <a:r>
              <a:rPr lang="en-US" altLang="zh-CN" sz="2600" dirty="0"/>
              <a:t>:</a:t>
            </a:r>
            <a:r>
              <a:rPr lang="en-US" altLang="zh-CN" sz="2600" i="1" dirty="0"/>
              <a:t>R</a:t>
            </a:r>
            <a:r>
              <a:rPr lang="en-US" altLang="zh-CN" sz="2600" baseline="30000" dirty="0"/>
              <a:t>+</a:t>
            </a:r>
            <a:r>
              <a:rPr lang="en-US" altLang="zh-CN" sz="2600" dirty="0">
                <a:latin typeface="Times New Roman" panose="02020603050405020304" pitchFamily="18" charset="0"/>
                <a:sym typeface="Symbol" panose="05050102010706020507" pitchFamily="18" charset="2"/>
              </a:rPr>
              <a:t></a:t>
            </a:r>
            <a:r>
              <a:rPr lang="en-US" altLang="zh-CN" sz="2600" i="1" dirty="0"/>
              <a:t>R</a:t>
            </a:r>
            <a:r>
              <a:rPr lang="en-US" altLang="zh-CN" sz="2600" baseline="30000" dirty="0"/>
              <a:t>+</a:t>
            </a:r>
            <a:r>
              <a:rPr lang="en-US" altLang="zh-CN" sz="2600" dirty="0"/>
              <a:t>, </a:t>
            </a:r>
            <a:r>
              <a:rPr lang="en-US" altLang="zh-CN" sz="2600" dirty="0">
                <a:latin typeface="Times New Roman" panose="02020603050405020304" pitchFamily="18" charset="0"/>
                <a:sym typeface="Symbol" panose="05050102010706020507" pitchFamily="18" charset="2"/>
              </a:rPr>
              <a:t></a:t>
            </a:r>
            <a:r>
              <a:rPr lang="en-US" altLang="zh-CN" sz="2600" dirty="0"/>
              <a:t>(x)= (x</a:t>
            </a:r>
            <a:r>
              <a:rPr lang="en-US" altLang="zh-CN" sz="2600" baseline="30000" dirty="0"/>
              <a:t>2</a:t>
            </a:r>
            <a:r>
              <a:rPr lang="en-US" altLang="zh-CN" sz="2600" dirty="0"/>
              <a:t>+1)/x</a:t>
            </a:r>
          </a:p>
          <a:p>
            <a:pPr lvl="1" algn="just">
              <a:lnSpc>
                <a:spcPts val="3500"/>
              </a:lnSpc>
            </a:pPr>
            <a:r>
              <a:rPr lang="zh-CN" altLang="en-US" sz="2200" dirty="0"/>
              <a:t>注意：</a:t>
            </a:r>
            <a:r>
              <a:rPr lang="en-US" altLang="zh-CN" sz="2200" b="1" i="1" dirty="0">
                <a:latin typeface="Times New Roman" panose="02020603050405020304" pitchFamily="18" charset="0"/>
              </a:rPr>
              <a:t>f</a:t>
            </a:r>
            <a:r>
              <a:rPr lang="en-US" altLang="zh-CN" sz="2200" dirty="0"/>
              <a:t>(x)</a:t>
            </a:r>
            <a:r>
              <a:rPr lang="en-US" altLang="zh-CN" sz="2200" dirty="0">
                <a:sym typeface="Symbol" panose="05050102010706020507" pitchFamily="18" charset="2"/>
              </a:rPr>
              <a:t>2, </a:t>
            </a:r>
            <a:r>
              <a:rPr lang="zh-CN" altLang="en-US" sz="2200" dirty="0">
                <a:sym typeface="Symbol" panose="05050102010706020507" pitchFamily="18" charset="2"/>
              </a:rPr>
              <a:t>而对任意正实数</a:t>
            </a:r>
            <a:r>
              <a:rPr lang="en-US" altLang="zh-CN" sz="2200" i="1" dirty="0">
                <a:sym typeface="Symbol" panose="05050102010706020507" pitchFamily="18" charset="2"/>
              </a:rPr>
              <a:t>x</a:t>
            </a:r>
            <a:r>
              <a:rPr lang="zh-CN" altLang="en-US" sz="2200" dirty="0">
                <a:sym typeface="Symbol" panose="05050102010706020507" pitchFamily="18" charset="2"/>
              </a:rPr>
              <a:t>，</a:t>
            </a:r>
            <a:r>
              <a:rPr lang="en-US" altLang="zh-CN" sz="2200" b="1" i="1" dirty="0">
                <a:latin typeface="Times New Roman" panose="02020603050405020304" pitchFamily="18" charset="0"/>
                <a:sym typeface="Symbol" panose="05050102010706020507" pitchFamily="18" charset="2"/>
              </a:rPr>
              <a:t>f</a:t>
            </a:r>
            <a:r>
              <a:rPr lang="en-US" altLang="zh-CN" sz="2200" dirty="0">
                <a:sym typeface="Symbol" panose="05050102010706020507" pitchFamily="18" charset="2"/>
              </a:rPr>
              <a:t>(</a:t>
            </a:r>
            <a:r>
              <a:rPr lang="en-US" altLang="zh-CN" sz="2200" i="1" dirty="0">
                <a:sym typeface="Symbol" panose="05050102010706020507" pitchFamily="18" charset="2"/>
              </a:rPr>
              <a:t>x</a:t>
            </a:r>
            <a:r>
              <a:rPr lang="en-US" altLang="zh-CN" sz="2200" dirty="0">
                <a:sym typeface="Symbol" panose="05050102010706020507" pitchFamily="18" charset="2"/>
              </a:rPr>
              <a:t>)=</a:t>
            </a:r>
            <a:r>
              <a:rPr lang="en-US" altLang="zh-CN" sz="2200" b="1" i="1" dirty="0">
                <a:latin typeface="Times New Roman" panose="02020603050405020304" pitchFamily="18" charset="0"/>
                <a:sym typeface="Symbol" panose="05050102010706020507" pitchFamily="18" charset="2"/>
              </a:rPr>
              <a:t>f</a:t>
            </a:r>
            <a:r>
              <a:rPr lang="en-US" altLang="zh-CN" sz="2200" dirty="0">
                <a:sym typeface="Symbol" panose="05050102010706020507" pitchFamily="18" charset="2"/>
              </a:rPr>
              <a:t>(1/</a:t>
            </a:r>
            <a:r>
              <a:rPr lang="en-US" altLang="zh-CN" sz="2200" i="1" dirty="0">
                <a:sym typeface="Symbol" panose="05050102010706020507" pitchFamily="18" charset="2"/>
              </a:rPr>
              <a:t>x</a:t>
            </a:r>
            <a:r>
              <a:rPr lang="en-US" altLang="zh-CN" sz="2200" dirty="0">
                <a:sym typeface="Symbol" panose="05050102010706020507" pitchFamily="18" charset="2"/>
              </a:rPr>
              <a:t>)</a:t>
            </a:r>
            <a:endParaRPr lang="en-US" altLang="zh-CN" sz="2200" dirty="0"/>
          </a:p>
          <a:p>
            <a:pPr algn="just">
              <a:lnSpc>
                <a:spcPts val="3500"/>
              </a:lnSpc>
            </a:pPr>
            <a:r>
              <a:rPr lang="en-US" altLang="zh-CN" sz="2600" dirty="0">
                <a:latin typeface="Times New Roman" panose="02020603050405020304" pitchFamily="18" charset="0"/>
                <a:sym typeface="Symbol" panose="05050102010706020507" pitchFamily="18" charset="2"/>
              </a:rPr>
              <a:t></a:t>
            </a:r>
            <a:r>
              <a:rPr lang="en-US" altLang="zh-CN" sz="2600" dirty="0"/>
              <a:t>:</a:t>
            </a:r>
            <a:r>
              <a:rPr lang="en-US" altLang="zh-CN" sz="2600" i="1" dirty="0"/>
              <a:t>R</a:t>
            </a:r>
            <a:r>
              <a:rPr lang="en-US" altLang="zh-CN" sz="2600" dirty="0">
                <a:latin typeface="Times New Roman" panose="02020603050405020304" pitchFamily="18" charset="0"/>
                <a:sym typeface="Symbol" panose="05050102010706020507" pitchFamily="18" charset="2"/>
              </a:rPr>
              <a:t></a:t>
            </a:r>
            <a:r>
              <a:rPr lang="en-US" altLang="zh-CN" sz="2600" i="1" dirty="0"/>
              <a:t>R</a:t>
            </a:r>
            <a:r>
              <a:rPr lang="en-US" altLang="zh-CN" sz="2600" dirty="0">
                <a:latin typeface="Times New Roman" panose="02020603050405020304" pitchFamily="18" charset="0"/>
                <a:sym typeface="Symbol" panose="05050102010706020507" pitchFamily="18" charset="2"/>
              </a:rPr>
              <a:t></a:t>
            </a:r>
            <a:r>
              <a:rPr lang="en-US" altLang="zh-CN" sz="2600" i="1" dirty="0"/>
              <a:t>R</a:t>
            </a:r>
            <a:r>
              <a:rPr lang="en-US" altLang="zh-CN" sz="2600" dirty="0">
                <a:latin typeface="Times New Roman" panose="02020603050405020304" pitchFamily="18" charset="0"/>
                <a:sym typeface="Symbol" panose="05050102010706020507" pitchFamily="18" charset="2"/>
              </a:rPr>
              <a:t></a:t>
            </a:r>
            <a:r>
              <a:rPr lang="en-US" altLang="zh-CN" sz="2600" i="1" dirty="0"/>
              <a:t>R</a:t>
            </a:r>
            <a:r>
              <a:rPr lang="en-US" altLang="zh-CN" sz="2600" dirty="0"/>
              <a:t>, </a:t>
            </a:r>
            <a:r>
              <a:rPr lang="en-US" altLang="zh-CN" sz="2600" dirty="0">
                <a:latin typeface="Times New Roman" panose="02020603050405020304" pitchFamily="18" charset="0"/>
                <a:sym typeface="Symbol" panose="05050102010706020507" pitchFamily="18" charset="2"/>
              </a:rPr>
              <a:t></a:t>
            </a:r>
            <a:r>
              <a:rPr lang="en-US" altLang="zh-CN" sz="2600" dirty="0"/>
              <a:t>(&lt;</a:t>
            </a:r>
            <a:r>
              <a:rPr lang="en-US" altLang="zh-CN" sz="2600" dirty="0" err="1"/>
              <a:t>x,y</a:t>
            </a:r>
            <a:r>
              <a:rPr lang="en-US" altLang="zh-CN" sz="2600" dirty="0"/>
              <a:t>&gt;) = &lt;</a:t>
            </a:r>
            <a:r>
              <a:rPr lang="en-US" altLang="zh-CN" sz="2600" dirty="0" err="1"/>
              <a:t>x+y</a:t>
            </a:r>
            <a:r>
              <a:rPr lang="en-US" altLang="zh-CN" sz="2600" dirty="0"/>
              <a:t>, x-y</a:t>
            </a:r>
            <a:r>
              <a:rPr lang="en-US" altLang="zh-CN" sz="2600" dirty="0" smtClean="0"/>
              <a:t>&gt;,</a:t>
            </a:r>
            <a:endParaRPr lang="en-US" altLang="zh-CN" sz="2200" dirty="0"/>
          </a:p>
          <a:p>
            <a:pPr algn="just">
              <a:lnSpc>
                <a:spcPts val="3500"/>
              </a:lnSpc>
            </a:pPr>
            <a:r>
              <a:rPr lang="en-US" altLang="zh-CN" sz="2600" dirty="0">
                <a:latin typeface="Times New Roman" panose="02020603050405020304" pitchFamily="18" charset="0"/>
                <a:sym typeface="Symbol" panose="05050102010706020507" pitchFamily="18" charset="2"/>
              </a:rPr>
              <a:t></a:t>
            </a:r>
            <a:r>
              <a:rPr lang="en-US" altLang="zh-CN" sz="2600" dirty="0"/>
              <a:t>:N</a:t>
            </a:r>
            <a:r>
              <a:rPr lang="en-US" altLang="zh-CN" sz="2600" dirty="0">
                <a:latin typeface="Times New Roman" panose="02020603050405020304" pitchFamily="18" charset="0"/>
                <a:sym typeface="Symbol" panose="05050102010706020507" pitchFamily="18" charset="2"/>
              </a:rPr>
              <a:t></a:t>
            </a:r>
            <a:r>
              <a:rPr lang="en-US" altLang="zh-CN" sz="2600" dirty="0"/>
              <a:t>N</a:t>
            </a:r>
            <a:r>
              <a:rPr lang="en-US" altLang="zh-CN" sz="2600" dirty="0">
                <a:latin typeface="Times New Roman" panose="02020603050405020304" pitchFamily="18" charset="0"/>
                <a:sym typeface="Symbol" panose="05050102010706020507" pitchFamily="18" charset="2"/>
              </a:rPr>
              <a:t></a:t>
            </a:r>
            <a:r>
              <a:rPr lang="en-US" altLang="zh-CN" sz="2600" dirty="0"/>
              <a:t>N, </a:t>
            </a:r>
            <a:r>
              <a:rPr lang="en-US" altLang="zh-CN" sz="2600" dirty="0">
                <a:latin typeface="Times New Roman" panose="02020603050405020304" pitchFamily="18" charset="0"/>
                <a:sym typeface="Symbol" panose="05050102010706020507" pitchFamily="18" charset="2"/>
              </a:rPr>
              <a:t></a:t>
            </a:r>
            <a:r>
              <a:rPr lang="en-US" altLang="zh-CN" sz="2600" dirty="0"/>
              <a:t>(&lt;</a:t>
            </a:r>
            <a:r>
              <a:rPr lang="en-US" altLang="zh-CN" sz="2600" dirty="0" err="1"/>
              <a:t>x,y</a:t>
            </a:r>
            <a:r>
              <a:rPr lang="en-US" altLang="zh-CN" sz="2600" dirty="0"/>
              <a:t>&gt;) = | x</a:t>
            </a:r>
            <a:r>
              <a:rPr lang="en-US" altLang="zh-CN" sz="2600" baseline="30000" dirty="0"/>
              <a:t>2</a:t>
            </a:r>
            <a:r>
              <a:rPr lang="en-US" altLang="zh-CN" sz="2600" dirty="0"/>
              <a:t>-y</a:t>
            </a:r>
            <a:r>
              <a:rPr lang="en-US" altLang="zh-CN" sz="2600" baseline="30000" dirty="0"/>
              <a:t>2</a:t>
            </a:r>
            <a:r>
              <a:rPr lang="en-US" altLang="zh-CN" sz="2600" dirty="0" smtClean="0"/>
              <a:t>|</a:t>
            </a:r>
            <a:endParaRPr lang="en-US" altLang="zh-CN" sz="2200" dirty="0"/>
          </a:p>
        </p:txBody>
      </p:sp>
      <p:grpSp>
        <p:nvGrpSpPr>
          <p:cNvPr id="6" name="Group 5"/>
          <p:cNvGrpSpPr>
            <a:grpSpLocks/>
          </p:cNvGrpSpPr>
          <p:nvPr/>
        </p:nvGrpSpPr>
        <p:grpSpPr bwMode="auto">
          <a:xfrm>
            <a:off x="6600056" y="2060575"/>
            <a:ext cx="3669595" cy="2736850"/>
            <a:chOff x="5220777" y="1988840"/>
            <a:chExt cx="3668184" cy="2244442"/>
          </a:xfrm>
        </p:grpSpPr>
        <p:sp>
          <p:nvSpPr>
            <p:cNvPr id="3" name="Rectangle 2"/>
            <p:cNvSpPr/>
            <p:nvPr/>
          </p:nvSpPr>
          <p:spPr>
            <a:xfrm>
              <a:off x="5220777" y="1988840"/>
              <a:ext cx="3668184" cy="580525"/>
            </a:xfrm>
            <a:prstGeom prst="rect">
              <a:avLst/>
            </a:prstGeom>
            <a:noFill/>
          </p:spPr>
          <p:txBody>
            <a:bodyPr wrap="none">
              <a:spAutoFit/>
            </a:bodyPr>
            <a:lstStyle/>
            <a:p>
              <a:pPr algn="ctr" eaLnBrk="1" hangingPunct="1">
                <a:defRPr/>
              </a:pPr>
              <a:r>
                <a:rPr lang="zh-CN" altLang="en-US"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问题</a:t>
              </a:r>
              <a:r>
                <a:rPr lang="en-US" altLang="zh-CN"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6:</a:t>
              </a:r>
              <a:r>
                <a:rPr lang="zh-CN" altLang="en-US"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 </a:t>
              </a:r>
              <a:r>
                <a:rPr lang="zh-CN" altLang="en-US"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为什么</a:t>
              </a:r>
              <a:r>
                <a:rPr lang="en-US" altLang="zh-CN"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宋体" charset="-122"/>
                </a:rPr>
                <a:t>?</a:t>
              </a:r>
            </a:p>
          </p:txBody>
        </p:sp>
        <p:cxnSp>
          <p:nvCxnSpPr>
            <p:cNvPr id="5" name="Straight Arrow Connector 4"/>
            <p:cNvCxnSpPr/>
            <p:nvPr/>
          </p:nvCxnSpPr>
          <p:spPr>
            <a:xfrm flipH="1">
              <a:off x="6946960" y="2637176"/>
              <a:ext cx="250729" cy="1596106"/>
            </a:xfrm>
            <a:prstGeom prst="straightConnector1">
              <a:avLst/>
            </a:prstGeom>
            <a:ln w="44450">
              <a:solidFill>
                <a:srgbClr val="C00000"/>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489229" y="1916832"/>
            <a:ext cx="646331" cy="541174"/>
          </a:xfrm>
          <a:prstGeom prst="rect">
            <a:avLst/>
          </a:prstGeom>
        </p:spPr>
        <p:txBody>
          <a:bodyPr wrap="none">
            <a:spAutoFit/>
          </a:bodyPr>
          <a:lstStyle/>
          <a:p>
            <a:pPr algn="just">
              <a:lnSpc>
                <a:spcPts val="3500"/>
              </a:lnSpc>
            </a:pPr>
            <a:r>
              <a:rPr lang="zh-CN" altLang="en-US" dirty="0">
                <a:latin typeface="Times New Roman" panose="02020603050405020304" pitchFamily="18" charset="0"/>
              </a:rPr>
              <a:t>单射</a:t>
            </a:r>
            <a:endParaRPr lang="zh-CN" altLang="en-US" dirty="0"/>
          </a:p>
        </p:txBody>
      </p:sp>
      <p:sp>
        <p:nvSpPr>
          <p:cNvPr id="4" name="矩形 3"/>
          <p:cNvSpPr/>
          <p:nvPr/>
        </p:nvSpPr>
        <p:spPr>
          <a:xfrm>
            <a:off x="1489229" y="2440811"/>
            <a:ext cx="646331" cy="541174"/>
          </a:xfrm>
          <a:prstGeom prst="rect">
            <a:avLst/>
          </a:prstGeom>
        </p:spPr>
        <p:txBody>
          <a:bodyPr wrap="none">
            <a:spAutoFit/>
          </a:bodyPr>
          <a:lstStyle/>
          <a:p>
            <a:pPr algn="just">
              <a:lnSpc>
                <a:spcPts val="3500"/>
              </a:lnSpc>
            </a:pPr>
            <a:r>
              <a:rPr lang="zh-CN" altLang="en-US" dirty="0">
                <a:latin typeface="Times New Roman" panose="02020603050405020304" pitchFamily="18" charset="0"/>
              </a:rPr>
              <a:t>满射</a:t>
            </a:r>
            <a:endParaRPr lang="zh-CN" altLang="en-US" dirty="0"/>
          </a:p>
        </p:txBody>
      </p:sp>
      <p:sp>
        <p:nvSpPr>
          <p:cNvPr id="7" name="矩形 6"/>
          <p:cNvSpPr/>
          <p:nvPr/>
        </p:nvSpPr>
        <p:spPr>
          <a:xfrm>
            <a:off x="1486364" y="3031093"/>
            <a:ext cx="646331" cy="369332"/>
          </a:xfrm>
          <a:prstGeom prst="rect">
            <a:avLst/>
          </a:prstGeom>
        </p:spPr>
        <p:txBody>
          <a:bodyPr wrap="none">
            <a:spAutoFit/>
          </a:bodyPr>
          <a:lstStyle/>
          <a:p>
            <a:r>
              <a:rPr lang="zh-CN" altLang="en-US" dirty="0">
                <a:latin typeface="Times New Roman" panose="02020603050405020304" pitchFamily="18" charset="0"/>
              </a:rPr>
              <a:t>双射</a:t>
            </a:r>
            <a:endParaRPr lang="zh-CN" altLang="en-US" dirty="0"/>
          </a:p>
        </p:txBody>
      </p:sp>
      <p:sp>
        <p:nvSpPr>
          <p:cNvPr id="8" name="矩形 7"/>
          <p:cNvSpPr/>
          <p:nvPr/>
        </p:nvSpPr>
        <p:spPr>
          <a:xfrm>
            <a:off x="1486364" y="4612759"/>
            <a:ext cx="646331" cy="369332"/>
          </a:xfrm>
          <a:prstGeom prst="rect">
            <a:avLst/>
          </a:prstGeom>
        </p:spPr>
        <p:txBody>
          <a:bodyPr wrap="none">
            <a:spAutoFit/>
          </a:bodyPr>
          <a:lstStyle/>
          <a:p>
            <a:r>
              <a:rPr lang="zh-CN" altLang="en-US" dirty="0">
                <a:latin typeface="Times New Roman" panose="02020603050405020304" pitchFamily="18" charset="0"/>
              </a:rPr>
              <a:t>双射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3">
                                            <p:txEl>
                                              <p:pRg st="2" end="2"/>
                                            </p:txEl>
                                          </p:spTgt>
                                        </p:tgtEl>
                                        <p:attrNameLst>
                                          <p:attrName>style.visibility</p:attrName>
                                        </p:attrNameLst>
                                      </p:cBhvr>
                                      <p:to>
                                        <p:strVal val="visible"/>
                                      </p:to>
                                    </p:set>
                                    <p:animEffect transition="in" filter="fade">
                                      <p:cBhvr>
                                        <p:cTn id="22" dur="500"/>
                                        <p:tgtEl>
                                          <p:spTgt spid="204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483">
                                            <p:txEl>
                                              <p:pRg st="3" end="3"/>
                                            </p:txEl>
                                          </p:spTgt>
                                        </p:tgtEl>
                                        <p:attrNameLst>
                                          <p:attrName>style.visibility</p:attrName>
                                        </p:attrNameLst>
                                      </p:cBhvr>
                                      <p:to>
                                        <p:strVal val="visible"/>
                                      </p:to>
                                    </p:set>
                                    <p:animEffect transition="in" filter="fade">
                                      <p:cBhvr>
                                        <p:cTn id="32" dur="500"/>
                                        <p:tgtEl>
                                          <p:spTgt spid="2048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483">
                                            <p:txEl>
                                              <p:pRg st="4" end="4"/>
                                            </p:txEl>
                                          </p:spTgt>
                                        </p:tgtEl>
                                        <p:attrNameLst>
                                          <p:attrName>style.visibility</p:attrName>
                                        </p:attrNameLst>
                                      </p:cBhvr>
                                      <p:to>
                                        <p:strVal val="visible"/>
                                      </p:to>
                                    </p:set>
                                    <p:animEffect transition="in" filter="fade">
                                      <p:cBhvr>
                                        <p:cTn id="42" dur="500"/>
                                        <p:tgtEl>
                                          <p:spTgt spid="2048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483">
                                            <p:txEl>
                                              <p:pRg st="5" end="5"/>
                                            </p:txEl>
                                          </p:spTgt>
                                        </p:tgtEl>
                                        <p:attrNameLst>
                                          <p:attrName>style.visibility</p:attrName>
                                        </p:attrNameLst>
                                      </p:cBhvr>
                                      <p:to>
                                        <p:strVal val="visible"/>
                                      </p:to>
                                    </p:set>
                                    <p:animEffect transition="in" filter="fade">
                                      <p:cBhvr>
                                        <p:cTn id="47" dur="500"/>
                                        <p:tgtEl>
                                          <p:spTgt spid="2048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483">
                                            <p:txEl>
                                              <p:pRg st="6" end="6"/>
                                            </p:txEl>
                                          </p:spTgt>
                                        </p:tgtEl>
                                        <p:attrNameLst>
                                          <p:attrName>style.visibility</p:attrName>
                                        </p:attrNameLst>
                                      </p:cBhvr>
                                      <p:to>
                                        <p:strVal val="visible"/>
                                      </p:to>
                                    </p:set>
                                    <p:animEffect transition="in" filter="fade">
                                      <p:cBhvr>
                                        <p:cTn id="52" dur="500"/>
                                        <p:tgtEl>
                                          <p:spTgt spid="2048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fill="hold"/>
                                        <p:tgtEl>
                                          <p:spTgt spid="6"/>
                                        </p:tgtEl>
                                        <p:attrNameLst>
                                          <p:attrName>ppt_w</p:attrName>
                                        </p:attrNameLst>
                                      </p:cBhvr>
                                      <p:tavLst>
                                        <p:tav tm="0">
                                          <p:val>
                                            <p:fltVal val="0"/>
                                          </p:val>
                                        </p:tav>
                                        <p:tav tm="100000">
                                          <p:val>
                                            <p:strVal val="#ppt_w"/>
                                          </p:val>
                                        </p:tav>
                                      </p:tavLst>
                                    </p:anim>
                                    <p:anim calcmode="lin" valueType="num">
                                      <p:cBhvr>
                                        <p:cTn id="63" dur="500" fill="hold"/>
                                        <p:tgtEl>
                                          <p:spTgt spid="6"/>
                                        </p:tgtEl>
                                        <p:attrNameLst>
                                          <p:attrName>ppt_h</p:attrName>
                                        </p:attrNameLst>
                                      </p:cBhvr>
                                      <p:tavLst>
                                        <p:tav tm="0">
                                          <p:val>
                                            <p:fltVal val="0"/>
                                          </p:val>
                                        </p:tav>
                                        <p:tav tm="100000">
                                          <p:val>
                                            <p:strVal val="#ppt_h"/>
                                          </p:val>
                                        </p:tav>
                                      </p:tavLst>
                                    </p:anim>
                                    <p:animEffect transition="in" filter="fad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483">
                                            <p:txEl>
                                              <p:pRg st="7" end="7"/>
                                            </p:txEl>
                                          </p:spTgt>
                                        </p:tgtEl>
                                        <p:attrNameLst>
                                          <p:attrName>style.visibility</p:attrName>
                                        </p:attrNameLst>
                                      </p:cBhvr>
                                      <p:to>
                                        <p:strVal val="visible"/>
                                      </p:to>
                                    </p:set>
                                    <p:animEffect transition="in" filter="fade">
                                      <p:cBhvr>
                                        <p:cTn id="69" dur="500"/>
                                        <p:tgtEl>
                                          <p:spTgt spid="20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404814"/>
            <a:ext cx="8229600" cy="1012825"/>
          </a:xfrm>
        </p:spPr>
        <p:txBody>
          <a:bodyPr/>
          <a:lstStyle/>
          <a:p>
            <a:r>
              <a:rPr lang="zh-CN" altLang="en-US" smtClean="0"/>
              <a:t>有限集合上一一对应的函数的例子</a:t>
            </a:r>
            <a:endParaRPr lang="en-US" altLang="zh-CN" smtClean="0"/>
          </a:p>
        </p:txBody>
      </p:sp>
      <p:sp>
        <p:nvSpPr>
          <p:cNvPr id="22531" name="Rectangle 3"/>
          <p:cNvSpPr>
            <a:spLocks noGrp="1" noChangeArrowheads="1"/>
          </p:cNvSpPr>
          <p:nvPr>
            <p:ph type="body" idx="1"/>
          </p:nvPr>
        </p:nvSpPr>
        <p:spPr>
          <a:xfrm>
            <a:off x="623392" y="1484313"/>
            <a:ext cx="10945215" cy="4248150"/>
          </a:xfrm>
        </p:spPr>
        <p:txBody>
          <a:bodyPr/>
          <a:lstStyle/>
          <a:p>
            <a:pPr algn="just"/>
            <a:r>
              <a:rPr lang="en-US" altLang="zh-CN" sz="4000" dirty="0" smtClean="0"/>
              <a:t>S={1,2,3}, </a:t>
            </a:r>
            <a:r>
              <a:rPr lang="zh-CN" altLang="en-US" sz="4000" dirty="0" smtClean="0"/>
              <a:t>可以在</a:t>
            </a:r>
            <a:r>
              <a:rPr lang="en-US" altLang="zh-CN" sz="4000" dirty="0" smtClean="0"/>
              <a:t>S</a:t>
            </a:r>
            <a:r>
              <a:rPr lang="zh-CN" altLang="en-US" sz="4000" dirty="0" smtClean="0"/>
              <a:t>上定义</a:t>
            </a:r>
            <a:r>
              <a:rPr lang="en-US" altLang="zh-CN" sz="4000" dirty="0" smtClean="0"/>
              <a:t>6</a:t>
            </a:r>
            <a:r>
              <a:rPr lang="zh-CN" altLang="en-US" sz="4000" dirty="0" smtClean="0"/>
              <a:t>个不同的一一对应的函数  </a:t>
            </a:r>
            <a:r>
              <a:rPr lang="en-US" altLang="zh-CN" sz="2800" dirty="0">
                <a:solidFill>
                  <a:srgbClr val="C00000"/>
                </a:solidFill>
              </a:rPr>
              <a:t>(</a:t>
            </a:r>
            <a:r>
              <a:rPr lang="zh-CN" altLang="en-US" sz="2800" dirty="0">
                <a:solidFill>
                  <a:srgbClr val="C00000"/>
                </a:solidFill>
              </a:rPr>
              <a:t>每一个称为一个“置换”</a:t>
            </a:r>
            <a:r>
              <a:rPr lang="en-US" altLang="zh-CN" sz="2800" dirty="0">
                <a:solidFill>
                  <a:srgbClr val="C00000"/>
                </a:solidFill>
              </a:rPr>
              <a:t>)</a:t>
            </a:r>
            <a:r>
              <a:rPr lang="en-US" altLang="zh-CN" sz="4000" dirty="0" smtClean="0"/>
              <a:t>:</a:t>
            </a:r>
          </a:p>
          <a:p>
            <a:pPr algn="just"/>
            <a:endParaRPr lang="en-US" altLang="zh-CN" sz="4000" dirty="0" smtClean="0"/>
          </a:p>
          <a:p>
            <a:pPr algn="just"/>
            <a:endParaRPr lang="en-US" altLang="zh-CN" sz="4000" dirty="0" smtClean="0"/>
          </a:p>
          <a:p>
            <a:pPr algn="just"/>
            <a:endParaRPr lang="en-US" altLang="zh-CN" sz="4000" dirty="0" smtClean="0"/>
          </a:p>
          <a:p>
            <a:pPr algn="just"/>
            <a:endParaRPr lang="en-US" altLang="zh-CN" sz="4000" dirty="0" smtClean="0"/>
          </a:p>
        </p:txBody>
      </p:sp>
      <p:graphicFrame>
        <p:nvGraphicFramePr>
          <p:cNvPr id="22532" name="Object 4"/>
          <p:cNvGraphicFramePr>
            <a:graphicFrameLocks noChangeAspect="1"/>
          </p:cNvGraphicFramePr>
          <p:nvPr>
            <p:extLst>
              <p:ext uri="{D42A27DB-BD31-4B8C-83A1-F6EECF244321}">
                <p14:modId xmlns:p14="http://schemas.microsoft.com/office/powerpoint/2010/main" val="2980955031"/>
              </p:ext>
            </p:extLst>
          </p:nvPr>
        </p:nvGraphicFramePr>
        <p:xfrm>
          <a:off x="2567608" y="3356992"/>
          <a:ext cx="6686550" cy="2782473"/>
        </p:xfrm>
        <a:graphic>
          <a:graphicData uri="http://schemas.openxmlformats.org/presentationml/2006/ole">
            <mc:AlternateContent xmlns:mc="http://schemas.openxmlformats.org/markup-compatibility/2006">
              <mc:Choice xmlns:v="urn:schemas-microsoft-com:vml" Requires="v">
                <p:oleObj spid="_x0000_s22586" name="Document" r:id="rId4" imgW="3014472" imgH="1359408" progId="WPS.Doc.6">
                  <p:embed/>
                </p:oleObj>
              </mc:Choice>
              <mc:Fallback>
                <p:oleObj name="Document" r:id="rId4" imgW="3014472" imgH="1359408" progId="WPS.Doc.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7608" y="3356992"/>
                        <a:ext cx="6686550" cy="2782473"/>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3410</TotalTime>
  <Pages>0</Pages>
  <Words>1098</Words>
  <Characters>0</Characters>
  <Application>Microsoft Office PowerPoint</Application>
  <DocSecurity>0</DocSecurity>
  <PresentationFormat>宽屏</PresentationFormat>
  <Lines>0</Lines>
  <Paragraphs>148</Paragraphs>
  <Slides>24</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41" baseType="lpstr">
      <vt:lpstr>Times New Roman Special G2</vt:lpstr>
      <vt:lpstr>Veljovic-Book</vt:lpstr>
      <vt:lpstr>VLWMI</vt:lpstr>
      <vt:lpstr>华文行楷</vt:lpstr>
      <vt:lpstr>华文琥珀</vt:lpstr>
      <vt:lpstr>楷体</vt:lpstr>
      <vt:lpstr>楷体_GB2312</vt:lpstr>
      <vt:lpstr>宋体</vt:lpstr>
      <vt:lpstr>Arial</vt:lpstr>
      <vt:lpstr>Cambria Math</vt:lpstr>
      <vt:lpstr>Garamond</vt:lpstr>
      <vt:lpstr>Sylfaen</vt:lpstr>
      <vt:lpstr>Symbol</vt:lpstr>
      <vt:lpstr>Times New Roman</vt:lpstr>
      <vt:lpstr>Wingdings</vt:lpstr>
      <vt:lpstr>default</vt:lpstr>
      <vt:lpstr>Document</vt:lpstr>
      <vt:lpstr>计算机问题求解 – 论题1-10     -  函数</vt:lpstr>
      <vt:lpstr>PowerPoint 演示文稿</vt:lpstr>
      <vt:lpstr>PowerPoint 演示文稿</vt:lpstr>
      <vt:lpstr>PowerPoint 演示文稿</vt:lpstr>
      <vt:lpstr>PowerPoint 演示文稿</vt:lpstr>
      <vt:lpstr>PowerPoint 演示文稿</vt:lpstr>
      <vt:lpstr>几种特殊的函数</vt:lpstr>
      <vt:lpstr>几种特殊的函数：例子</vt:lpstr>
      <vt:lpstr>有限集合上一一对应的函数的例子</vt:lpstr>
      <vt:lpstr>函数的复合</vt:lpstr>
      <vt:lpstr>PowerPoint 演示文稿</vt:lpstr>
      <vt:lpstr>PowerPoint 演示文稿</vt:lpstr>
      <vt:lpstr>PowerPoint 演示文稿</vt:lpstr>
      <vt:lpstr>PowerPoint 演示文稿</vt:lpstr>
      <vt:lpstr>复合运算保持 函数性质：单射 </vt:lpstr>
      <vt:lpstr>但是…</vt:lpstr>
      <vt:lpstr>PowerPoint 演示文稿</vt:lpstr>
      <vt:lpstr>关于反函数</vt:lpstr>
      <vt:lpstr>PowerPoint 演示文稿</vt:lpstr>
      <vt:lpstr>PowerPoint 演示文稿</vt:lpstr>
      <vt:lpstr>Hashing: 计算机科学中的多对一函数</vt:lpstr>
      <vt:lpstr>PowerPoint 演示文稿</vt:lpstr>
      <vt:lpstr>Open topic-1</vt:lpstr>
      <vt:lpstr>课外作业</vt:lpstr>
    </vt:vector>
  </TitlesOfParts>
  <Company>Nanjing University</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计算机问题求解     -  算法在计算机科学中的地位</dc:title>
  <dc:creator>Chen Daoxu</dc:creator>
  <cp:lastModifiedBy>jun ma</cp:lastModifiedBy>
  <cp:revision>121</cp:revision>
  <cp:lastPrinted>1601-01-01T00:00:00Z</cp:lastPrinted>
  <dcterms:created xsi:type="dcterms:W3CDTF">2010-10-07T02:50:25Z</dcterms:created>
  <dcterms:modified xsi:type="dcterms:W3CDTF">2017-12-07T01:47:43Z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3</vt:r8>
  </property>
  <property fmtid="{D5CDD505-2E9C-101B-9397-08002B2CF9AE}" pid="3" name="KSOProductBuildVer">
    <vt:lpwstr>2052-6.6.0.2461</vt:lpwstr>
  </property>
</Properties>
</file>