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6" r:id="rId17"/>
    <p:sldId id="272" r:id="rId18"/>
    <p:sldId id="275" r:id="rId19"/>
    <p:sldId id="277" r:id="rId20"/>
    <p:sldId id="278" r:id="rId21"/>
    <p:sldId id="280" r:id="rId22"/>
    <p:sldId id="281" r:id="rId23"/>
    <p:sldId id="282" r:id="rId24"/>
    <p:sldId id="284" r:id="rId25"/>
    <p:sldId id="269" r:id="rId26"/>
    <p:sldId id="270" r:id="rId27"/>
    <p:sldId id="285" r:id="rId28"/>
    <p:sldId id="287" r:id="rId29"/>
    <p:sldId id="289" r:id="rId30"/>
    <p:sldId id="29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84595A6-3ED1-4BAE-B913-AE224FEC0EC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65A769-F27D-468F-A102-25DCFEF868C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AD1F25-E405-4035-8D85-923AD6C2324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B35009-B1A2-4F9B-B50F-5815EC5FE9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ngnu.org/hcb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C++中switch语句的BNF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否极泰来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——《周易》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不着急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switch_block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::=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r>
              <a:rPr lang="en-US" altLang="zh-CN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 ( 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en-US" altLang="zh-CN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) 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剖析一下两个非终结符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condition和statement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具体定义很复杂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。（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一大堆产生式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、非终结符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。简而言之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符合C++语法的，任何返回值为整形(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或char/bool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的东西都是condition，例子如下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1==2        3==true     ‘x’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a=1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a=1,b=2    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++(++x)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::=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</a:pPr>
            <a:r>
              <a:rPr lang="en-US" sz="32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labeled-statement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 		</a:t>
            </a:r>
            <a:r>
              <a:rPr lang="en-US" sz="3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带标签语句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expression-statement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compound-statement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selection-statement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iteration-statement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jump-statement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declaration-statement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try-block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labeled-statement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labeled-statement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::=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identifier 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statement ) 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constant-expression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statement) |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另外，compound_statement里面有大括号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*constant-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expression是常量表达式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另外一件重要的事情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s</a:t>
            </a:r>
            <a:r>
              <a:rPr lang="en-US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tatement</a:t>
            </a: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compound_statement</a:t>
            </a:r>
            <a:endParaRPr lang="en-US" altLang="zh-CN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7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statement_seq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27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7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再利用这两条规则</a:t>
            </a:r>
            <a:endParaRPr lang="en-US" altLang="zh-CN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statement_seq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::= statement</a:t>
            </a:r>
          </a:p>
          <a:p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（请类比）  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::= </a:t>
            </a: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真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statement_seq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::= </a:t>
            </a:r>
            <a:r>
              <a:rPr lang="en-US" altLang="zh-CN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statement_seq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</a:t>
            </a:r>
          </a:p>
          <a:p>
            <a:pPr>
              <a:lnSpc>
                <a:spcPct val="100000"/>
              </a:lnSpc>
            </a:pP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（请类比）  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::= X             </a:t>
            </a: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真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zh-CN" sz="2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可以递归生成多个</a:t>
            </a:r>
            <a:r>
              <a:rPr lang="en-US" altLang="zh-CN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r>
              <a:rPr lang="zh-CN" alt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且确保在大括号内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否极泰来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是著名的基建大师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对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进行良好定义后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witch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就是如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此简单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某微积分老师：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开创非终结符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之详尽定义，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文法由此严密。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千古绝学！真神技也！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再来一盘烤鸭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377411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用文法生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成下列语句：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switch(1){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case 1: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 = 1;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break;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case 2: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 = 2;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break;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default: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 = -1;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zh-CN" alt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34" y="1772816"/>
            <a:ext cx="37729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switch_block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statement</a:t>
            </a: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switch( 1 )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compound_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	statement</a:t>
            </a: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switch( 1 )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{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statement_seq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altLang="zh-CN" sz="11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zh-CN" alt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再来一盘烤鸭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628800"/>
            <a:ext cx="82089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switch( 1 )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{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 statement 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 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}</a:t>
            </a:r>
            <a:endParaRPr lang="en-US" altLang="zh-CN" sz="28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switch( 1 )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{ 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labeled-statement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 jump-statement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 labeled-statement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 jump-statement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 labeled-statement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}</a:t>
            </a: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zh-CN" alt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再来一盘烤鸭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62880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switch( 1 )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{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	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case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const-expression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:</a:t>
            </a:r>
            <a:r>
              <a:rPr lang="en-US" altLang="zh-C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	jump-statement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	case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const-expression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:</a:t>
            </a:r>
            <a:r>
              <a:rPr lang="en-US" altLang="zh-CN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	jump-statement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	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default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: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statement</a:t>
            </a:r>
          </a:p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}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zh-CN" alt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再来一盘烤鸭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62880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switch( 1 )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{ 	case 1 :</a:t>
            </a:r>
            <a:r>
              <a:rPr lang="en-US" altLang="zh-CN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sym typeface="Wingdings" pitchFamily="2" charset="2"/>
              </a:rPr>
              <a:t>   	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a = 1;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	break;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	case 2 :	a = 2;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	break;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  	default : 	a = -1;</a:t>
            </a:r>
          </a:p>
          <a:p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itchFamily="2" charset="2"/>
              </a:rPr>
              <a:t>   }</a:t>
            </a:r>
          </a:p>
          <a:p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itchFamily="2" charset="2"/>
            </a:endParaRPr>
          </a:p>
          <a:p>
            <a:endParaRPr lang="zh-CN" alt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先定义后使用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BNF（巴科斯-瑙耳范式）是一种用于表示上下文无关文法（2型文法）的语言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最早用于描述ALGOL 60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编程语言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文法（形式文法）是描述一种语言的方法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语言是一个包含所有合法</a:t>
            </a:r>
            <a:r>
              <a:rPr lang="en-US" sz="320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的集合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语言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语法（文法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 + 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语义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从而可知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这是你眼中的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语句块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1 :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a = 1;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这是编译器眼中的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1 : a = 1;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请对比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语句标号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3: if (x&gt;1) x = 1;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语句块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case 1: a = 1;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再看看定义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labeled-statement ::=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(identifier 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statement ) |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constant-expression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statement) |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statement)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编译器的眼中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oto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的标号 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case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的本质是标号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编译器面前一律平等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还有个重要情况没给你透露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switch_block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这个非终结符根本不存在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这是我自己命名的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原文：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altLang="zh-CN" sz="2400" dirty="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400" dirty="0" smtClean="0"/>
              <a:t>selection-statement   ::=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if ( </a:t>
            </a:r>
            <a:r>
              <a:rPr lang="en-US" altLang="zh-CN" sz="2400" dirty="0" smtClean="0"/>
              <a:t>condition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statement ) |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400" dirty="0" smtClean="0"/>
              <a:t> 	( </a:t>
            </a:r>
            <a:r>
              <a:rPr lang="en-US" altLang="zh-CN" sz="2400" dirty="0" smtClean="0">
                <a:solidFill>
                  <a:srgbClr val="FF0000"/>
                </a:solidFill>
              </a:rPr>
              <a:t>if ( </a:t>
            </a:r>
            <a:r>
              <a:rPr lang="en-US" altLang="zh-CN" sz="2400" dirty="0" smtClean="0"/>
              <a:t>condition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/>
              <a:t>statement </a:t>
            </a:r>
            <a:r>
              <a:rPr lang="en-US" altLang="zh-CN" sz="2400" dirty="0" smtClean="0">
                <a:solidFill>
                  <a:srgbClr val="FF0000"/>
                </a:solidFill>
              </a:rPr>
              <a:t>else</a:t>
            </a:r>
            <a:r>
              <a:rPr lang="en-US" altLang="zh-CN" sz="2400" dirty="0" smtClean="0"/>
              <a:t> statement ) |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400" dirty="0" smtClean="0"/>
              <a:t> 	( </a:t>
            </a:r>
            <a:r>
              <a:rPr lang="en-US" altLang="zh-CN" sz="2400" dirty="0" smtClean="0">
                <a:solidFill>
                  <a:srgbClr val="FF0000"/>
                </a:solidFill>
              </a:rPr>
              <a:t>switch ( </a:t>
            </a:r>
            <a:r>
              <a:rPr lang="en-US" altLang="zh-CN" sz="2400" dirty="0" smtClean="0"/>
              <a:t>condition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  <a:r>
              <a:rPr lang="en-US" altLang="zh-CN" sz="2400" dirty="0" smtClean="0"/>
              <a:t> statement )</a:t>
            </a: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君：原来我和</a:t>
            </a: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是平等的。。蛤？？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其实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一开始让我讲，我是拒绝的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</a:pPr>
            <a:r>
              <a:rPr lang="zh-CN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三张</a:t>
            </a:r>
            <a:r>
              <a:rPr lang="en-US" altLang="zh-CN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PPT</a:t>
            </a:r>
            <a:r>
              <a:rPr lang="zh-CN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就能讲完了，有什么好讲的呢？</a:t>
            </a:r>
            <a:endParaRPr lang="en-US" altLang="zh-CN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witch</a:t>
            </a:r>
            <a:r>
              <a:rPr lang="zh-CN" alt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的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BNF</a:t>
            </a:r>
            <a:r>
              <a:rPr lang="zh-CN" alt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，不就长这副样子吗？</a:t>
            </a:r>
            <a:endParaRPr lang="en-US" altLang="zh-CN" sz="2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endParaRPr lang="en-US" sz="2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switch_block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::=</a:t>
            </a:r>
          </a:p>
          <a:p>
            <a:pPr marL="343080" indent="-342360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switch(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condition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 {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   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{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case </a:t>
            </a:r>
            <a:r>
              <a:rPr lang="en-US" sz="2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constant-expression</a:t>
            </a:r>
            <a:r>
              <a:rPr lang="en-US" sz="2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statement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}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   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[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default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: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statement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]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</a:t>
            </a:r>
            <a:r>
              <a:rPr lang="en-US" sz="2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}</a:t>
            </a:r>
          </a:p>
          <a:p>
            <a:pPr marL="343080" indent="-342360">
              <a:lnSpc>
                <a:spcPct val="100000"/>
              </a:lnSpc>
            </a:pPr>
            <a:endParaRPr lang="en-US" sz="2600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zh-CN" alt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然而，其实长这样？还与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zh-CN" alt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是平等的？</a:t>
            </a:r>
            <a:endParaRPr lang="en-US" altLang="zh-CN" sz="2600" b="0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2360">
              <a:lnSpc>
                <a:spcPct val="100000"/>
              </a:lnSpc>
            </a:pPr>
            <a:r>
              <a:rPr lang="en-US" altLang="zh-CN" sz="2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switch_block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::=   </a:t>
            </a:r>
            <a:r>
              <a:rPr lang="en-US" altLang="zh-CN" sz="2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switch</a:t>
            </a:r>
            <a:r>
              <a:rPr lang="en-US" altLang="zh-CN" sz="2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condition </a:t>
            </a:r>
            <a:r>
              <a:rPr lang="en-US" altLang="zh-CN" sz="2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en-US" altLang="zh-CN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7" name="图片 106"/>
          <p:cNvPicPr/>
          <p:nvPr/>
        </p:nvPicPr>
        <p:blipFill>
          <a:blip r:embed="rId2" cstate="print"/>
          <a:stretch/>
        </p:blipFill>
        <p:spPr>
          <a:xfrm>
            <a:off x="323528" y="1413360"/>
            <a:ext cx="8604720" cy="52560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609600" y="4270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编译结果：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错误，</a:t>
            </a:r>
            <a:r>
              <a:rPr lang="en-US" altLang="zh-C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zh-CN" alt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警告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否极泰来</a:t>
            </a:r>
            <a:r>
              <a:rPr lang="en-US" altLang="zh-CN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^2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错误，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警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告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里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面代码其实不会运行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switch(x)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的本质是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的目标行具有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value(x)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标签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这就完美解释了为什么“未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break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就继续运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行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”并且“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无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视其他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标签”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把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看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成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标签，一切都解决了。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不过是“顺序结构”的体现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至于上例，没标签当然不会</a:t>
            </a:r>
            <a:r>
              <a:rPr lang="en-US" altLang="zh-CN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goto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，直接跳过。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大师手笔，目的何在？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请各位回忆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二张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语法 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语义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如果提前限定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里面有什么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这就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是“语法对语义的入侵”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语义的定义又严格依赖于语法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二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者分工相当重要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如此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简单的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，是语法和语义的相互妥协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总结：大师的抉择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267744" y="2564904"/>
            <a:ext cx="4690864" cy="2476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道法自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然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——《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道德经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》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否极泰来</a:t>
            </a: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——《</a:t>
            </a:r>
            <a:r>
              <a:rPr lang="zh-CN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周易</a:t>
            </a: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》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240" cy="1144800"/>
          </a:xfrm>
        </p:spPr>
        <p:txBody>
          <a:bodyPr/>
          <a:lstStyle/>
          <a:p>
            <a:pPr algn="ctr"/>
            <a:r>
              <a:rPr lang="en-US" altLang="zh-CN" sz="3600" dirty="0" smtClean="0"/>
              <a:t>Fin.</a:t>
            </a:r>
            <a:br>
              <a:rPr lang="en-US" altLang="zh-CN" sz="3600" dirty="0" smtClean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Great Appreciations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文法是四元组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G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=(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V,Σ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R, S)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Σ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是终结符集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又称为字母表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V是非终结符（中间变量）集。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非终结符可以根据产生式“展开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终结符不能再分割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。（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但可以转化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R是产生式（即转化规则）。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S是起始变量。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产生式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通俗地，</a:t>
            </a:r>
            <a:r>
              <a:rPr lang="en-US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长这样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中这么表示	X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X和Y是字符串。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只能包含字母表中的字符（终结符）和非终结符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任何一个合法句子，都能从S开始</a:t>
            </a: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zh-CN" alt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按一定顺序</a:t>
            </a:r>
            <a:r>
              <a:rPr lang="en-US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应用</a:t>
            </a:r>
            <a:r>
              <a:rPr lang="zh-CN" alt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某些</a:t>
            </a:r>
            <a:r>
              <a:rPr lang="en-US" sz="3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产生式得到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请注意：某一语言的合法字符串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只包含终结符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含非终结符的都是中间量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烤鸭菜谱文法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非终结符V = {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普通法，酒渍法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终结符Σ = {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杀，洗，盐腌，酒渍，烤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产生式R：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→杀、洗、普通法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→杀、洗、酒渍法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普通法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→盐腌、烤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酒渍法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→盐腌、酒渍、烤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S在这里相当于“烤鸭方法”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关于非终结符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一般放在引号里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endParaRPr lang="en-US" altLang="zh-CN" sz="3200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buClr>
                <a:srgbClr val="000000"/>
              </a:buClr>
            </a:pPr>
            <a:r>
              <a:rPr lang="en-US" altLang="zh-C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“for” “(“ 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stat “;” </a:t>
            </a:r>
            <a:r>
              <a:rPr lang="en-US" altLang="zh-CN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cond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“;” stat “)” stat</a:t>
            </a: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PPT里对眼睛不好。</a:t>
            </a: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for </a:t>
            </a:r>
            <a:r>
              <a:rPr lang="en-US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stat </a:t>
            </a:r>
            <a:r>
              <a:rPr lang="en-US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cond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stat </a:t>
            </a:r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stat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1835696" y="2564904"/>
            <a:ext cx="597564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BNF中扩充了一些符号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 ]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		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可选项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}		   	可重复0至无数次的项。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 		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任选其一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，相当于"OR"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::=   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定义，相当于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“→”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		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表示分组、改变优先级等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可以证明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，前三个符号能通过添加非终结符、添加相关的产生式来得到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是否使用扩充符号，文法表达能力不变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我知道你们要念《西江月·证明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》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::=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炭烤鸭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啤酒鸭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……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S→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炭烤鸭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→啤酒鸭    ……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::=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烤鸭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[真]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好吃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S→烤鸭好吃  S→烤鸭真好吃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::=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烤鸭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{真}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好吃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S→烤鸭好吃  S→烤鸭X好吃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X→真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      X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BNF懂了，查文献交差喽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GNU有C++的规范BNF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http://www.nongnu.org/hcb/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switch_block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::=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 (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)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蛤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？</a:t>
            </a: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？？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It’s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 simple. Somewhat naive.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885</Words>
  <Application>Microsoft Office PowerPoint</Application>
  <PresentationFormat>全屏显示(4:3)</PresentationFormat>
  <Paragraphs>258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再来一盘烤鸭</vt:lpstr>
      <vt:lpstr>再来一盘烤鸭-2</vt:lpstr>
      <vt:lpstr>再来一盘烤鸭-3</vt:lpstr>
      <vt:lpstr>再来一盘烤鸭-4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Fin.  Great Appreciations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Fool’s Day</dc:title>
  <dc:subject/>
  <dc:creator>Administrator</dc:creator>
  <dc:description/>
  <cp:lastModifiedBy>Administrator</cp:lastModifiedBy>
  <cp:revision>47</cp:revision>
  <dcterms:created xsi:type="dcterms:W3CDTF">2017-11-06T14:57:24Z</dcterms:created>
  <dcterms:modified xsi:type="dcterms:W3CDTF">2017-11-12T17:13:14Z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