
<file path=[Content_Types].xml><?xml version="1.0" encoding="utf-8"?>
<Types xmlns="http://schemas.openxmlformats.org/package/2006/content-types">
  <Default Extension="tmp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7"/>
  </p:notesMasterIdLst>
  <p:sldIdLst>
    <p:sldId id="256" r:id="rId2"/>
    <p:sldId id="299" r:id="rId3"/>
    <p:sldId id="313" r:id="rId4"/>
    <p:sldId id="300" r:id="rId5"/>
    <p:sldId id="301" r:id="rId6"/>
    <p:sldId id="314" r:id="rId7"/>
    <p:sldId id="277" r:id="rId8"/>
    <p:sldId id="302" r:id="rId9"/>
    <p:sldId id="279" r:id="rId10"/>
    <p:sldId id="280" r:id="rId11"/>
    <p:sldId id="281" r:id="rId12"/>
    <p:sldId id="286" r:id="rId13"/>
    <p:sldId id="303" r:id="rId14"/>
    <p:sldId id="295" r:id="rId15"/>
    <p:sldId id="304" r:id="rId16"/>
    <p:sldId id="288" r:id="rId17"/>
    <p:sldId id="305" r:id="rId18"/>
    <p:sldId id="307" r:id="rId19"/>
    <p:sldId id="308" r:id="rId20"/>
    <p:sldId id="309" r:id="rId21"/>
    <p:sldId id="310" r:id="rId22"/>
    <p:sldId id="311" r:id="rId23"/>
    <p:sldId id="291" r:id="rId24"/>
    <p:sldId id="312" r:id="rId25"/>
    <p:sldId id="273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90" autoAdjust="0"/>
  </p:normalViewPr>
  <p:slideViewPr>
    <p:cSldViewPr>
      <p:cViewPr varScale="1">
        <p:scale>
          <a:sx n="63" d="100"/>
          <a:sy n="63" d="100"/>
        </p:scale>
        <p:origin x="102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1ECB40-4B47-44E2-8783-B767AE64BF9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7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集合：观察对象的抽象描述；</a:t>
            </a:r>
            <a:endParaRPr lang="en-US" altLang="zh-CN" dirty="0" smtClean="0"/>
          </a:p>
          <a:p>
            <a:r>
              <a:rPr lang="zh-CN" altLang="en-US" dirty="0" smtClean="0"/>
              <a:t>二元运算：元素之间的“关系”，三个元素形成的“形状”，“结构”</a:t>
            </a:r>
            <a:endParaRPr lang="en-US" altLang="zh-CN" dirty="0" smtClean="0"/>
          </a:p>
          <a:p>
            <a:r>
              <a:rPr lang="zh-CN" altLang="en-US" dirty="0" smtClean="0"/>
              <a:t>运算的封闭：任意的元素都涉及，不涉及集合外的元素：</a:t>
            </a:r>
            <a:r>
              <a:rPr lang="en-US" altLang="zh-CN" dirty="0" smtClean="0"/>
              <a:t>well define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故名：代数系统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598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213790-6F25-4064-B78E-F8F74E0B86CB}" type="slidenum">
              <a:rPr lang="zh-CN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339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强调生成元素，强调有界，强调周期</a:t>
            </a:r>
            <a:endParaRPr lang="en-US" altLang="zh-CN" dirty="0" smtClean="0"/>
          </a:p>
          <a:p>
            <a:r>
              <a:rPr lang="zh-CN" altLang="en-US" dirty="0" smtClean="0"/>
              <a:t>无限</a:t>
            </a:r>
            <a:r>
              <a:rPr lang="en-US" altLang="zh-CN" dirty="0" smtClean="0"/>
              <a:t>VS</a:t>
            </a:r>
            <a:r>
              <a:rPr lang="zh-CN" altLang="en-US" dirty="0" smtClean="0"/>
              <a:t>有限</a:t>
            </a:r>
            <a:endParaRPr lang="en-US" altLang="zh-CN" dirty="0" smtClean="0"/>
          </a:p>
          <a:p>
            <a:r>
              <a:rPr lang="zh-CN" altLang="en-US" dirty="0" smtClean="0"/>
              <a:t>互素</a:t>
            </a:r>
            <a:r>
              <a:rPr lang="en-US" altLang="zh-CN" dirty="0" smtClean="0"/>
              <a:t>VS</a:t>
            </a:r>
            <a:r>
              <a:rPr lang="zh-CN" altLang="en-US" dirty="0" smtClean="0"/>
              <a:t>非互素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680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子群的阶</a:t>
            </a:r>
            <a:r>
              <a:rPr lang="en-US" altLang="zh-CN" dirty="0" smtClean="0"/>
              <a:t>d</a:t>
            </a:r>
            <a:r>
              <a:rPr lang="zh-CN" altLang="en-US" dirty="0" smtClean="0"/>
              <a:t>一定是群阶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的因子；</a:t>
            </a:r>
            <a:endParaRPr lang="en-US" altLang="zh-CN" dirty="0" smtClean="0"/>
          </a:p>
          <a:p>
            <a:r>
              <a:rPr lang="zh-CN" altLang="en-US" dirty="0" smtClean="0"/>
              <a:t>子群中“最小”的元素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，一定可以写成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n/d</a:t>
            </a:r>
            <a:r>
              <a:rPr lang="zh-CN" altLang="en-US" dirty="0" smtClean="0"/>
              <a:t>的幂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07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其实就是一个</a:t>
            </a:r>
            <a:r>
              <a:rPr lang="en-US" altLang="zh-CN" dirty="0" smtClean="0"/>
              <a:t>ADT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01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运算的内容及其性质，决定了代数系统的结构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60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所谓几何学，就是研究几何图形对于某类变换群保持不变的性质的学问，或者说任何一种几何学只是研究与特定的变换群有关的不变量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56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交换律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消去律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分配律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幂律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有的可以从群公理中推演出来，有的则是额外的性质，形成新的群：阿贝尔群；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92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是不可能的，但是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这个元素却是可以存在的。比如加法群通常都是以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为单位元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406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任意两个元素之间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，必定存在某种对称性：</a:t>
            </a:r>
            <a:r>
              <a:rPr lang="en-US" altLang="zh-CN" dirty="0" smtClean="0"/>
              <a:t>ax=b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198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如果无限，未知</a:t>
            </a:r>
            <a:endParaRPr lang="en-US" altLang="zh-CN" dirty="0" smtClean="0"/>
          </a:p>
          <a:p>
            <a:r>
              <a:rPr lang="zh-CN" altLang="en-US" dirty="0" smtClean="0"/>
              <a:t>如果有限，必定“循环”：任何元素的逆都是自身的幂；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331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2B8E5-324D-4F00-BA74-3A1EB6D4040C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576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3.10</a:t>
            </a:r>
            <a:r>
              <a:rPr lang="zh-CN" altLang="en-US" dirty="0" smtClean="0"/>
              <a:t>的证明其实就是从</a:t>
            </a:r>
            <a:r>
              <a:rPr lang="en-US" altLang="zh-CN" dirty="0" smtClean="0"/>
              <a:t>gh-1</a:t>
            </a:r>
            <a:r>
              <a:rPr lang="zh-CN" altLang="en-US" dirty="0" smtClean="0"/>
              <a:t>计算的封闭性来观察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的封闭性、单元性、逆元素（对称性）的过程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3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960-AF11-4468-BE32-09C4821B180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091-5CBC-4AFC-817D-3F0D6E8DB5A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14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3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92C6-99AD-4EAA-BBB0-0011C136D3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BAD-AC67-47F6-80BB-5DB9625ED6B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598A-1A37-4A3B-9EE9-80F24A23BA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3E1-35AE-4DA7-AFD1-687A473B75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1F4-8886-4861-B5C8-71FE425D0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782-D538-40D4-95F3-370F2CC428A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422-3404-4113-AF44-ABC2352F2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13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EEAE-8FBF-4327-A0BF-73F84AAF013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4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3-16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</a:t>
            </a:r>
            <a:r>
              <a:rPr lang="zh-CN" altLang="en-US" dirty="0" smtClean="0"/>
              <a:t>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群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与循环群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3" y="2708921"/>
            <a:ext cx="7334059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群中有可能包含“</a:t>
            </a:r>
            <a:r>
              <a:rPr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0</a:t>
            </a: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”吗？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95400" y="1890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群方程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86" y="1412776"/>
            <a:ext cx="792162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74096" y="4691649"/>
            <a:ext cx="6558207" cy="178510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直觉上，你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能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说说群和对称性研究有什么关联吗？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576" y="1340769"/>
            <a:ext cx="101409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宋体" charset="-122"/>
              </a:rPr>
              <a:t>假如我们从一个至少两个元素的群中取异于单位元的元素，让它持续的乘自己，你能描述一下情况会怎样吗？</a:t>
            </a:r>
            <a:endParaRPr lang="en-US" altLang="zh-CN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432" y="4046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什么是子群？</a:t>
            </a:r>
            <a:endParaRPr lang="zh-CN" altLang="en-US" sz="3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6744" y="1279404"/>
            <a:ext cx="8986544" cy="1059151"/>
            <a:chOff x="1646744" y="1279404"/>
            <a:chExt cx="8986544" cy="105915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744" y="1279404"/>
              <a:ext cx="8964488" cy="102334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646744" y="1279404"/>
              <a:ext cx="32403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7192" y="1988840"/>
              <a:ext cx="5436096" cy="349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655840" y="1988840"/>
              <a:ext cx="568863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4" y="2698277"/>
            <a:ext cx="8801008" cy="38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rrowheads="1"/>
          </p:cNvSpPr>
          <p:nvPr/>
        </p:nvSpPr>
        <p:spPr bwMode="auto">
          <a:xfrm>
            <a:off x="3584376" y="2354263"/>
            <a:ext cx="5257800" cy="3200400"/>
          </a:xfrm>
          <a:prstGeom prst="ellipse">
            <a:avLst/>
          </a:prstGeom>
          <a:solidFill>
            <a:srgbClr val="FFCC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431976" y="25828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群</a:t>
            </a:r>
            <a:r>
              <a:rPr kumimoji="1" lang="en-US" altLang="zh-CN" sz="2400" i="1">
                <a:latin typeface="Times New Roman" panose="02020603050405020304" pitchFamily="18" charset="0"/>
              </a:rPr>
              <a:t>G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4270176" y="2963863"/>
            <a:ext cx="2895600" cy="1981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855839" y="457358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子群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032176" y="3497263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4727376" y="3268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7241976" y="3040063"/>
            <a:ext cx="144462" cy="1444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6937176" y="2811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86" name="Oval 13"/>
          <p:cNvSpPr>
            <a:spLocks noChangeArrowheads="1"/>
          </p:cNvSpPr>
          <p:nvPr/>
        </p:nvSpPr>
        <p:spPr bwMode="auto">
          <a:xfrm>
            <a:off x="5946576" y="3878263"/>
            <a:ext cx="144462" cy="144462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Oval 14"/>
          <p:cNvSpPr>
            <a:spLocks noChangeArrowheads="1"/>
          </p:cNvSpPr>
          <p:nvPr/>
        </p:nvSpPr>
        <p:spPr bwMode="auto">
          <a:xfrm>
            <a:off x="5489376" y="4411663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6018013" y="38306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5546526" y="434022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13276" y="1768475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7.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应该在哪儿？</a:t>
            </a:r>
          </a:p>
        </p:txBody>
      </p: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7394377" y="3802063"/>
            <a:ext cx="847725" cy="457200"/>
            <a:chOff x="2016" y="2496"/>
            <a:chExt cx="534" cy="288"/>
          </a:xfrm>
        </p:grpSpPr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2016" y="2544"/>
              <a:ext cx="91" cy="91"/>
            </a:xfrm>
            <a:prstGeom prst="ellipse">
              <a:avLst/>
            </a:prstGeom>
            <a:solidFill>
              <a:srgbClr val="993366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2070" y="249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  </a:t>
              </a:r>
              <a:r>
                <a:rPr kumimoji="1" lang="en-US" altLang="zh-CN" sz="2400"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⃘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8765976" y="2506664"/>
            <a:ext cx="2514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2：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是否一定是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?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8384976" y="4335464"/>
            <a:ext cx="2819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问题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3：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是否一定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?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530911"/>
            <a:ext cx="5424657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乘积</a:t>
            </a: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在哪里？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527815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实际上，群子集上的运算封闭性非常关键：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 autoUpdateAnimBg="0"/>
      <p:bldP spid="93205" grpId="0" autoUpdateAnimBg="0"/>
      <p:bldP spid="932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2313" y="404813"/>
            <a:ext cx="8229600" cy="919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子群的判定</a:t>
            </a:r>
            <a:endParaRPr lang="zh-CN" altLang="en-US" sz="4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1" y="1844824"/>
            <a:ext cx="10703003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02216" y="386421"/>
            <a:ext cx="8229600" cy="91916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子群的判定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345" y="4979737"/>
            <a:ext cx="10753302" cy="178510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群中某个元素的所有整数次幂为什么一定构成子群？如果这个子集包含原来群中所有元素，这意味着什么？</a:t>
            </a:r>
            <a:endParaRPr lang="en-US" altLang="zh-CN" sz="32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5" y="1334535"/>
            <a:ext cx="9577063" cy="3645202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>
          <a:xfrm>
            <a:off x="7392144" y="2060848"/>
            <a:ext cx="4464496" cy="2376264"/>
          </a:xfrm>
          <a:prstGeom prst="wedgeEllipseCallout">
            <a:avLst>
              <a:gd name="adj1" fmla="val -22775"/>
              <a:gd name="adj2" fmla="val -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你能体会这个条件的“物理”含义吗？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子群的判定 – 有限子群</a:t>
            </a:r>
            <a:endParaRPr lang="en-US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628775"/>
            <a:ext cx="8305800" cy="4357688"/>
          </a:xfrm>
        </p:spPr>
        <p:txBody>
          <a:bodyPr/>
          <a:lstStyle/>
          <a:p>
            <a:pPr eaLnBrk="1" hangingPunct="1"/>
            <a:r>
              <a:rPr lang="en-US" altLang="zh-CN" sz="2100" dirty="0"/>
              <a:t>G</a:t>
            </a:r>
            <a:r>
              <a:rPr lang="zh-CN" altLang="en-US" sz="2100" dirty="0"/>
              <a:t>是群，</a:t>
            </a:r>
            <a:r>
              <a:rPr lang="en-US" altLang="zh-CN" sz="2100" dirty="0"/>
              <a:t>H</a:t>
            </a:r>
            <a:r>
              <a:rPr lang="zh-CN" altLang="en-US" sz="2100" dirty="0"/>
              <a:t>是</a:t>
            </a:r>
            <a:r>
              <a:rPr lang="en-US" altLang="zh-CN" sz="2100" dirty="0"/>
              <a:t>G</a:t>
            </a:r>
            <a:r>
              <a:rPr lang="zh-CN" altLang="en-US" sz="2100" dirty="0"/>
              <a:t>的非空有限子集。</a:t>
            </a:r>
            <a:r>
              <a:rPr lang="en-US" altLang="zh-CN" sz="2100" dirty="0"/>
              <a:t>H</a:t>
            </a:r>
            <a:r>
              <a:rPr lang="zh-CN" altLang="en-US" sz="2100" dirty="0"/>
              <a:t>是</a:t>
            </a:r>
            <a:r>
              <a:rPr lang="en-US" altLang="zh-CN" sz="2100" dirty="0"/>
              <a:t>G</a:t>
            </a:r>
            <a:r>
              <a:rPr lang="zh-CN" altLang="en-US" sz="2100" dirty="0"/>
              <a:t>的子群当且仅当：</a:t>
            </a:r>
          </a:p>
          <a:p>
            <a:pPr lvl="1" eaLnBrk="1" hangingPunct="1"/>
            <a:r>
              <a:rPr lang="zh-CN" altLang="en-US" sz="2200" dirty="0">
                <a:sym typeface="Symbol" panose="05050102010706020507" pitchFamily="18" charset="2"/>
              </a:rPr>
              <a:t></a:t>
            </a:r>
            <a:r>
              <a:rPr lang="en-US" altLang="zh-CN" sz="2200" dirty="0" err="1">
                <a:sym typeface="Symbol" panose="05050102010706020507" pitchFamily="18" charset="2"/>
              </a:rPr>
              <a:t>a,bH</a:t>
            </a:r>
            <a:r>
              <a:rPr lang="en-US" altLang="zh-CN" sz="2200" dirty="0">
                <a:sym typeface="Symbol" panose="05050102010706020507" pitchFamily="18" charset="2"/>
              </a:rPr>
              <a:t>, </a:t>
            </a:r>
            <a:r>
              <a:rPr lang="en-US" altLang="zh-CN" sz="2200" dirty="0" err="1">
                <a:sym typeface="Symbol" panose="05050102010706020507" pitchFamily="18" charset="2"/>
              </a:rPr>
              <a:t>abH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100" dirty="0"/>
              <a:t>证明</a:t>
            </a:r>
          </a:p>
          <a:p>
            <a:pPr lvl="1" eaLnBrk="1" hangingPunct="1"/>
            <a:r>
              <a:rPr lang="zh-CN" altLang="en-US" sz="2200" dirty="0"/>
              <a:t>必要性显然</a:t>
            </a:r>
          </a:p>
          <a:p>
            <a:pPr lvl="1" eaLnBrk="1" hangingPunct="1"/>
            <a:r>
              <a:rPr lang="zh-CN" altLang="en-US" sz="2200" dirty="0"/>
              <a:t>充分性：只须</a:t>
            </a:r>
            <a:r>
              <a:rPr lang="zh-CN" altLang="en-US" sz="2200" dirty="0" smtClean="0"/>
              <a:t>证明单位元存在和逆元</a:t>
            </a:r>
            <a:r>
              <a:rPr lang="zh-CN" altLang="en-US" sz="2200" dirty="0"/>
              <a:t>素性</a:t>
            </a:r>
          </a:p>
          <a:p>
            <a:pPr lvl="2" eaLnBrk="1" hangingPunct="1"/>
            <a:r>
              <a:rPr lang="zh-CN" altLang="en-US" dirty="0" smtClean="0"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ym typeface="Symbol" panose="05050102010706020507" pitchFamily="18" charset="2"/>
              </a:rPr>
              <a:t>中只含</a:t>
            </a:r>
            <a:r>
              <a:rPr lang="en-US" altLang="zh-CN" dirty="0" smtClean="0">
                <a:sym typeface="Symbol" panose="05050102010706020507" pitchFamily="18" charset="2"/>
              </a:rPr>
              <a:t>G</a:t>
            </a:r>
            <a:r>
              <a:rPr lang="zh-CN" altLang="en-US" dirty="0" smtClean="0">
                <a:sym typeface="Symbol" panose="05050102010706020507" pitchFamily="18" charset="2"/>
              </a:rPr>
              <a:t>的单位元，</a:t>
            </a:r>
            <a:r>
              <a:rPr lang="en-US" altLang="zh-CN" dirty="0" smtClean="0"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ym typeface="Symbol" panose="05050102010706020507" pitchFamily="18" charset="2"/>
              </a:rPr>
              <a:t>显然是子群。否则，任取</a:t>
            </a:r>
            <a:r>
              <a:rPr lang="en-US" altLang="zh-CN" dirty="0" smtClean="0"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ym typeface="Symbol" panose="05050102010706020507" pitchFamily="18" charset="2"/>
              </a:rPr>
              <a:t>中异于单位元的元素</a:t>
            </a:r>
            <a:r>
              <a:rPr lang="en-US" altLang="zh-CN" dirty="0" smtClean="0">
                <a:sym typeface="Symbol" panose="05050102010706020507" pitchFamily="18" charset="2"/>
              </a:rPr>
              <a:t>a, </a:t>
            </a:r>
            <a:r>
              <a:rPr lang="zh-CN" altLang="en-US" dirty="0" smtClean="0">
                <a:sym typeface="Symbol" panose="05050102010706020507" pitchFamily="18" charset="2"/>
              </a:rPr>
              <a:t>考虑序列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a, a</a:t>
            </a:r>
            <a:r>
              <a:rPr lang="en-US" altLang="zh-CN" baseline="30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 a</a:t>
            </a:r>
            <a:r>
              <a:rPr lang="en-US" altLang="zh-CN" baseline="30000" dirty="0" smtClean="0"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, 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注意：该序列中各项均为有限集合</a:t>
            </a:r>
            <a:r>
              <a:rPr lang="en-US" altLang="zh-CN" dirty="0" smtClean="0"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ym typeface="Symbol" panose="05050102010706020507" pitchFamily="18" charset="2"/>
              </a:rPr>
              <a:t>中的元素，因此，必有正整数</a:t>
            </a:r>
            <a:r>
              <a:rPr lang="en-US" altLang="zh-CN" dirty="0" err="1" smtClean="0">
                <a:sym typeface="Symbol" panose="05050102010706020507" pitchFamily="18" charset="2"/>
              </a:rPr>
              <a:t>i,j</a:t>
            </a:r>
            <a:r>
              <a:rPr lang="en-US" altLang="zh-CN" dirty="0" smtClean="0">
                <a:sym typeface="Symbol" panose="05050102010706020507" pitchFamily="18" charset="2"/>
              </a:rPr>
              <a:t>(j&gt;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), </a:t>
            </a:r>
            <a:r>
              <a:rPr lang="zh-CN" altLang="en-US" dirty="0" smtClean="0">
                <a:sym typeface="Symbol" panose="05050102010706020507" pitchFamily="18" charset="2"/>
              </a:rPr>
              <a:t>满足：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=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因此：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  a</a:t>
            </a:r>
            <a:r>
              <a:rPr lang="en-US" altLang="zh-CN" baseline="30000" dirty="0" smtClean="0">
                <a:sym typeface="Symbol" panose="05050102010706020507" pitchFamily="18" charset="2"/>
              </a:rPr>
              <a:t>-1</a:t>
            </a:r>
            <a:r>
              <a:rPr lang="en-US" altLang="zh-CN" dirty="0" smtClean="0">
                <a:sym typeface="Symbol" panose="05050102010706020507" pitchFamily="18" charset="2"/>
              </a:rPr>
              <a:t>=a</a:t>
            </a:r>
            <a:r>
              <a:rPr lang="en-US" altLang="zh-CN" baseline="30000" dirty="0" smtClean="0">
                <a:sym typeface="Symbol" panose="05050102010706020507" pitchFamily="18" charset="2"/>
              </a:rPr>
              <a:t>j-i-1 </a:t>
            </a:r>
            <a:r>
              <a:rPr lang="en-US" altLang="zh-CN" dirty="0" smtClean="0">
                <a:sym typeface="Symbol" panose="05050102010706020507" pitchFamily="18" charset="2"/>
              </a:rPr>
              <a:t>H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345" y="4979737"/>
            <a:ext cx="10753302" cy="178510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群中某个元素的所有整数次幂为什么一定构成子群？如果这个子集包含原来群中所有元素，这意味着什么？</a:t>
            </a:r>
            <a:endParaRPr lang="en-US" altLang="zh-CN" sz="32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0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401" y="54868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：如果说下图反映了群的“对称性”，那么一个有界循环群，你该用什么图示来表达？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1559496" y="2348880"/>
            <a:ext cx="3312368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43672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10909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991544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95800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25472" y="2483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8" idx="5"/>
            <a:endCxn id="9" idx="1"/>
          </p:cNvCxnSpPr>
          <p:nvPr/>
        </p:nvCxnSpPr>
        <p:spPr>
          <a:xfrm>
            <a:off x="2114469" y="2831845"/>
            <a:ext cx="2202422" cy="2058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11464" y="475650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endParaRPr lang="zh-CN" altLang="en-US" baseline="30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346063" y="2025527"/>
            <a:ext cx="3717520" cy="3419697"/>
            <a:chOff x="6554944" y="2025527"/>
            <a:chExt cx="3717520" cy="3419697"/>
          </a:xfrm>
        </p:grpSpPr>
        <p:sp>
          <p:nvSpPr>
            <p:cNvPr id="15" name="椭圆 14"/>
            <p:cNvSpPr/>
            <p:nvPr/>
          </p:nvSpPr>
          <p:spPr>
            <a:xfrm>
              <a:off x="6960096" y="2348880"/>
              <a:ext cx="3312368" cy="3096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544272" y="37890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611509" y="35637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92144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26072" y="24836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81740" y="2025527"/>
              <a:ext cx="397866" cy="458077"/>
              <a:chOff x="8181740" y="2025527"/>
              <a:chExt cx="397866" cy="45807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181740" y="2025527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2</a:t>
                </a:r>
                <a:endParaRPr lang="zh-CN" altLang="en-US" baseline="30000" dirty="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6888088" y="2831845"/>
              <a:ext cx="504056" cy="731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54944" y="3227321"/>
              <a:ext cx="534121" cy="402260"/>
              <a:chOff x="7835957" y="2081344"/>
              <a:chExt cx="534121" cy="40226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835957" y="2081344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n-1</a:t>
                </a:r>
                <a:endParaRPr lang="zh-CN" altLang="en-US" baseline="30000" dirty="0"/>
              </a:p>
            </p:txBody>
          </p:sp>
        </p:grpSp>
        <p:cxnSp>
          <p:nvCxnSpPr>
            <p:cNvPr id="29" name="直接连接符 28"/>
            <p:cNvCxnSpPr>
              <a:stCxn id="18" idx="5"/>
              <a:endCxn id="16" idx="1"/>
            </p:cNvCxnSpPr>
            <p:nvPr/>
          </p:nvCxnSpPr>
          <p:spPr>
            <a:xfrm>
              <a:off x="7515069" y="2831845"/>
              <a:ext cx="1050294" cy="9782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6" idx="2"/>
            </p:cNvCxnSpPr>
            <p:nvPr/>
          </p:nvCxnSpPr>
          <p:spPr>
            <a:xfrm>
              <a:off x="7062366" y="3596653"/>
              <a:ext cx="1481906" cy="2643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60119" y="1912186"/>
            <a:ext cx="3764150" cy="3533038"/>
            <a:chOff x="4871864" y="908720"/>
            <a:chExt cx="3764150" cy="3533038"/>
          </a:xfrm>
          <a:solidFill>
            <a:schemeClr val="bg1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871864" y="908720"/>
              <a:ext cx="3764150" cy="3533038"/>
              <a:chOff x="3435387" y="19507"/>
              <a:chExt cx="3764150" cy="3533038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3887169" y="456201"/>
                <a:ext cx="3312368" cy="309634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50854" y="1397243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373654" y="770262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011451" y="514271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165742" y="400930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163250" y="19507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baseline="300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35387" y="1032265"/>
                <a:ext cx="53412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n-1</a:t>
                </a:r>
                <a:endParaRPr lang="zh-CN" altLang="en-US" baseline="30000" dirty="0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5464098" y="1449659"/>
              <a:ext cx="1170878" cy="959004"/>
            </a:xfrm>
            <a:custGeom>
              <a:avLst/>
              <a:gdLst>
                <a:gd name="connsiteX0" fmla="*/ 1170878 w 1170878"/>
                <a:gd name="connsiteY0" fmla="*/ 0 h 959004"/>
                <a:gd name="connsiteX1" fmla="*/ 713678 w 1170878"/>
                <a:gd name="connsiteY1" fmla="*/ 657921 h 959004"/>
                <a:gd name="connsiteX2" fmla="*/ 0 w 1170878"/>
                <a:gd name="connsiteY2" fmla="*/ 959004 h 95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878" h="959004">
                  <a:moveTo>
                    <a:pt x="1170878" y="0"/>
                  </a:moveTo>
                  <a:cubicBezTo>
                    <a:pt x="1039851" y="249043"/>
                    <a:pt x="908824" y="498087"/>
                    <a:pt x="713678" y="657921"/>
                  </a:cubicBezTo>
                  <a:cubicBezTo>
                    <a:pt x="518532" y="817755"/>
                    <a:pt x="259266" y="888379"/>
                    <a:pt x="0" y="959004"/>
                  </a:cubicBezTo>
                </a:path>
              </a:pathLst>
            </a:cu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351584" y="595421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循环群的非单位元元素，都是生产元吗？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55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：定理证明过程告诉我们，有界循环群的子群应该</a:t>
            </a:r>
            <a:r>
              <a:rPr lang="en-US" altLang="zh-CN" dirty="0" smtClean="0"/>
              <a:t>……?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" y="1844824"/>
            <a:ext cx="6287377" cy="543001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387825"/>
            <a:ext cx="8049748" cy="390579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55144" y="1628800"/>
            <a:ext cx="3717520" cy="3481585"/>
            <a:chOff x="6554944" y="1963639"/>
            <a:chExt cx="3717520" cy="3481585"/>
          </a:xfrm>
          <a:solidFill>
            <a:schemeClr val="bg1"/>
          </a:solidFill>
        </p:grpSpPr>
        <p:sp>
          <p:nvSpPr>
            <p:cNvPr id="9" name="椭圆 8"/>
            <p:cNvSpPr/>
            <p:nvPr/>
          </p:nvSpPr>
          <p:spPr>
            <a:xfrm>
              <a:off x="6960096" y="2348880"/>
              <a:ext cx="3312368" cy="30963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544272" y="3789040"/>
              <a:ext cx="144016" cy="14401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35422" y="3563724"/>
              <a:ext cx="59022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e,a</a:t>
              </a:r>
              <a:r>
                <a:rPr lang="en-US" altLang="zh-CN" baseline="30000" dirty="0" err="1" smtClean="0"/>
                <a:t>n</a:t>
              </a:r>
              <a:endParaRPr lang="zh-CN" altLang="en-US" baseline="30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92144" y="2708920"/>
              <a:ext cx="144016" cy="14401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26072" y="2323679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181740" y="1963639"/>
              <a:ext cx="397866" cy="519965"/>
              <a:chOff x="8181740" y="1963639"/>
              <a:chExt cx="397866" cy="519965"/>
            </a:xfrm>
            <a:grpFill/>
          </p:grpSpPr>
          <p:sp>
            <p:nvSpPr>
              <p:cNvPr id="21" name="椭圆 20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181740" y="1963639"/>
                <a:ext cx="39786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2</a:t>
                </a:r>
                <a:endParaRPr lang="zh-CN" altLang="en-US" baseline="30000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888088" y="2831845"/>
              <a:ext cx="504056" cy="7318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554944" y="3115767"/>
              <a:ext cx="534121" cy="513814"/>
              <a:chOff x="7835957" y="1969790"/>
              <a:chExt cx="534121" cy="513814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8184232" y="2339588"/>
                <a:ext cx="144016" cy="1440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835957" y="1969790"/>
                <a:ext cx="53412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n-1</a:t>
                </a:r>
                <a:endParaRPr lang="zh-CN" altLang="en-US" baseline="30000" dirty="0"/>
              </a:p>
            </p:txBody>
          </p:sp>
        </p:grpSp>
        <p:cxnSp>
          <p:nvCxnSpPr>
            <p:cNvPr id="17" name="直接连接符 16"/>
            <p:cNvCxnSpPr>
              <a:stCxn id="12" idx="5"/>
              <a:endCxn id="10" idx="1"/>
            </p:cNvCxnSpPr>
            <p:nvPr/>
          </p:nvCxnSpPr>
          <p:spPr>
            <a:xfrm>
              <a:off x="7515069" y="2831845"/>
              <a:ext cx="1050294" cy="97828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0" idx="2"/>
            </p:cNvCxnSpPr>
            <p:nvPr/>
          </p:nvCxnSpPr>
          <p:spPr>
            <a:xfrm>
              <a:off x="7062366" y="3596653"/>
              <a:ext cx="1481906" cy="264395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132238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：什么是一个</a:t>
            </a:r>
            <a:r>
              <a:rPr lang="en-US" altLang="zh-CN" dirty="0"/>
              <a:t>algebraic </a:t>
            </a:r>
            <a:r>
              <a:rPr lang="en-US" altLang="zh-CN" dirty="0" smtClean="0"/>
              <a:t>structures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5" y="1844824"/>
            <a:ext cx="4896543" cy="3246024"/>
          </a:xfrm>
        </p:spPr>
      </p:pic>
      <p:sp>
        <p:nvSpPr>
          <p:cNvPr id="5" name="文本框 4"/>
          <p:cNvSpPr txBox="1"/>
          <p:nvPr/>
        </p:nvSpPr>
        <p:spPr>
          <a:xfrm>
            <a:off x="5010186" y="533547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Z</a:t>
            </a:r>
            <a:r>
              <a:rPr lang="en-US" altLang="zh-CN" sz="2800" baseline="-250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•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回到循环群，这些结论是否显而易见？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0" y="1916832"/>
            <a:ext cx="8135485" cy="73352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5" y="3645024"/>
            <a:ext cx="811643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1052737"/>
            <a:ext cx="7560840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11: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如果我们并不关心集合中究竟是什么东西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那么所谓“结构”中最关键的是什么？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27739" y="4868863"/>
            <a:ext cx="2808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二元运算及其性质</a:t>
            </a:r>
          </a:p>
        </p:txBody>
      </p:sp>
    </p:spTree>
    <p:extLst>
      <p:ext uri="{BB962C8B-B14F-4D97-AF65-F5344CB8AC3E}">
        <p14:creationId xmlns:p14="http://schemas.microsoft.com/office/powerpoint/2010/main" val="1348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641" y="2060849"/>
            <a:ext cx="6929727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你能理解为什么“结构”由运算确定吗？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4" y="1071120"/>
            <a:ext cx="5300663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1424" y="4293096"/>
            <a:ext cx="10002786" cy="215443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你能说说这个</a:t>
            </a: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计算背后</a:t>
            </a: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的理论根据吗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？它和群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/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循环群有什么关系？</a:t>
            </a:r>
            <a:endParaRPr lang="en-US" altLang="zh-C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68" y="3575273"/>
            <a:ext cx="5392874" cy="71782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908720"/>
            <a:ext cx="5083395" cy="70169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561226"/>
            <a:ext cx="4170138" cy="2002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9496" y="1556792"/>
            <a:ext cx="928903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14: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谈到代数系统，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你会联想到程序设计语言中“数据类型”的概念吗？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 smtClean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298360" cy="439261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循环群的非单位元素，都是生成元吗？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证明：</a:t>
            </a:r>
            <a:r>
              <a:rPr lang="en-US" altLang="zh-CN" sz="4000" dirty="0" smtClean="0"/>
              <a:t>TJ 3.32</a:t>
            </a:r>
          </a:p>
          <a:p>
            <a:endParaRPr lang="en-US" altLang="zh-CN" sz="4000" dirty="0"/>
          </a:p>
          <a:p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376" y="8900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运算及其性质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63193"/>
            <a:ext cx="9030533" cy="1359711"/>
          </a:xfrm>
        </p:spPr>
      </p:pic>
      <p:grpSp>
        <p:nvGrpSpPr>
          <p:cNvPr id="12" name="组合 11"/>
          <p:cNvGrpSpPr/>
          <p:nvPr/>
        </p:nvGrpSpPr>
        <p:grpSpPr>
          <a:xfrm>
            <a:off x="1083748" y="2752874"/>
            <a:ext cx="7388516" cy="3556446"/>
            <a:chOff x="1083748" y="2752874"/>
            <a:chExt cx="6533515" cy="2793569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48" y="2752874"/>
              <a:ext cx="4220164" cy="40963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1083748" y="3209588"/>
              <a:ext cx="6533515" cy="2336855"/>
              <a:chOff x="1083748" y="3209588"/>
              <a:chExt cx="6533515" cy="2336855"/>
            </a:xfrm>
          </p:grpSpPr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748" y="3209588"/>
                <a:ext cx="5372850" cy="409632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32" y="3578305"/>
                <a:ext cx="3972479" cy="447737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1103532" y="4026042"/>
                <a:ext cx="6513731" cy="1520401"/>
                <a:chOff x="1103532" y="4026042"/>
                <a:chExt cx="6513731" cy="1520401"/>
              </a:xfrm>
            </p:grpSpPr>
            <p:pic>
              <p:nvPicPr>
                <p:cNvPr id="8" name="图片 7" descr="屏幕剪辑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32" y="4026042"/>
                  <a:ext cx="5010849" cy="419158"/>
                </a:xfrm>
                <a:prstGeom prst="rect">
                  <a:avLst/>
                </a:prstGeom>
              </p:spPr>
            </p:pic>
            <p:pic>
              <p:nvPicPr>
                <p:cNvPr id="9" name="图片 8" descr="屏幕剪辑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0780" y="4460441"/>
                  <a:ext cx="6506483" cy="108600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300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188640"/>
            <a:ext cx="4176463" cy="613931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0" y="1361380"/>
            <a:ext cx="5730999" cy="273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3352" y="1745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第二例：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415480" y="469894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等边三角形的对称变换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在函数复合运算上构成的代数系统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693"/>
            <a:ext cx="6402866" cy="2674416"/>
          </a:xfrm>
        </p:spPr>
      </p:pic>
      <p:sp>
        <p:nvSpPr>
          <p:cNvPr id="3" name="文本框 2"/>
          <p:cNvSpPr txBox="1"/>
          <p:nvPr/>
        </p:nvSpPr>
        <p:spPr>
          <a:xfrm>
            <a:off x="387546" y="3161599"/>
            <a:ext cx="11416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）系统中，我们看到了单位元、看到了逆元，看到了这个结构：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4427379" y="4077072"/>
            <a:ext cx="2970140" cy="2621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07968" y="5155730"/>
            <a:ext cx="288032" cy="289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09376" y="4813475"/>
            <a:ext cx="288032" cy="289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953034" y="4813475"/>
            <a:ext cx="288032" cy="289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07968" y="6308589"/>
            <a:ext cx="288032" cy="289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7704" y="5322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0926" y="4588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97519" y="4444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52453" y="6387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4754880" y="4647985"/>
            <a:ext cx="1062402" cy="969385"/>
          </a:xfrm>
          <a:custGeom>
            <a:avLst/>
            <a:gdLst>
              <a:gd name="connsiteX0" fmla="*/ 0 w 1062402"/>
              <a:gd name="connsiteY0" fmla="*/ 442175 h 969385"/>
              <a:gd name="connsiteX1" fmla="*/ 365760 w 1062402"/>
              <a:gd name="connsiteY1" fmla="*/ 960335 h 969385"/>
              <a:gd name="connsiteX2" fmla="*/ 1051560 w 1062402"/>
              <a:gd name="connsiteY2" fmla="*/ 716495 h 969385"/>
              <a:gd name="connsiteX3" fmla="*/ 731520 w 1062402"/>
              <a:gd name="connsiteY3" fmla="*/ 30695 h 969385"/>
              <a:gd name="connsiteX4" fmla="*/ 15240 w 1062402"/>
              <a:gd name="connsiteY4" fmla="*/ 183095 h 96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402" h="969385">
                <a:moveTo>
                  <a:pt x="0" y="442175"/>
                </a:moveTo>
                <a:cubicBezTo>
                  <a:pt x="95250" y="678395"/>
                  <a:pt x="190500" y="914615"/>
                  <a:pt x="365760" y="960335"/>
                </a:cubicBezTo>
                <a:cubicBezTo>
                  <a:pt x="541020" y="1006055"/>
                  <a:pt x="990600" y="871435"/>
                  <a:pt x="1051560" y="716495"/>
                </a:cubicBezTo>
                <a:cubicBezTo>
                  <a:pt x="1112520" y="561555"/>
                  <a:pt x="904240" y="119595"/>
                  <a:pt x="731520" y="30695"/>
                </a:cubicBezTo>
                <a:cubicBezTo>
                  <a:pt x="558800" y="-58205"/>
                  <a:pt x="287020" y="62445"/>
                  <a:pt x="15240" y="183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499661" y="5322908"/>
            <a:ext cx="855663" cy="1138865"/>
          </a:xfrm>
          <a:custGeom>
            <a:avLst/>
            <a:gdLst>
              <a:gd name="connsiteX0" fmla="*/ 337259 w 855663"/>
              <a:gd name="connsiteY0" fmla="*/ 91440 h 1143013"/>
              <a:gd name="connsiteX1" fmla="*/ 1979 w 855663"/>
              <a:gd name="connsiteY1" fmla="*/ 609600 h 1143013"/>
              <a:gd name="connsiteX2" fmla="*/ 474419 w 855663"/>
              <a:gd name="connsiteY2" fmla="*/ 1143000 h 1143013"/>
              <a:gd name="connsiteX3" fmla="*/ 855419 w 855663"/>
              <a:gd name="connsiteY3" fmla="*/ 594360 h 1143013"/>
              <a:gd name="connsiteX4" fmla="*/ 520139 w 855663"/>
              <a:gd name="connsiteY4" fmla="*/ 0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663" h="1143013">
                <a:moveTo>
                  <a:pt x="337259" y="91440"/>
                </a:moveTo>
                <a:cubicBezTo>
                  <a:pt x="158189" y="262890"/>
                  <a:pt x="-20881" y="434340"/>
                  <a:pt x="1979" y="609600"/>
                </a:cubicBezTo>
                <a:cubicBezTo>
                  <a:pt x="24839" y="784860"/>
                  <a:pt x="332179" y="1145540"/>
                  <a:pt x="474419" y="1143000"/>
                </a:cubicBezTo>
                <a:cubicBezTo>
                  <a:pt x="616659" y="1140460"/>
                  <a:pt x="847799" y="784860"/>
                  <a:pt x="855419" y="594360"/>
                </a:cubicBezTo>
                <a:cubicBezTo>
                  <a:pt x="863039" y="403860"/>
                  <a:pt x="691589" y="201930"/>
                  <a:pt x="5201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096000" y="4632564"/>
            <a:ext cx="990600" cy="863034"/>
          </a:xfrm>
          <a:custGeom>
            <a:avLst/>
            <a:gdLst>
              <a:gd name="connsiteX0" fmla="*/ 1147323 w 1147323"/>
              <a:gd name="connsiteY0" fmla="*/ 259476 h 863034"/>
              <a:gd name="connsiteX1" fmla="*/ 476763 w 1147323"/>
              <a:gd name="connsiteY1" fmla="*/ 15636 h 863034"/>
              <a:gd name="connsiteX2" fmla="*/ 4323 w 1147323"/>
              <a:gd name="connsiteY2" fmla="*/ 655716 h 863034"/>
              <a:gd name="connsiteX3" fmla="*/ 751083 w 1147323"/>
              <a:gd name="connsiteY3" fmla="*/ 853836 h 863034"/>
              <a:gd name="connsiteX4" fmla="*/ 1116843 w 1147323"/>
              <a:gd name="connsiteY4" fmla="*/ 411876 h 8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323" h="863034">
                <a:moveTo>
                  <a:pt x="1147323" y="259476"/>
                </a:moveTo>
                <a:cubicBezTo>
                  <a:pt x="907293" y="104536"/>
                  <a:pt x="667263" y="-50404"/>
                  <a:pt x="476763" y="15636"/>
                </a:cubicBezTo>
                <a:cubicBezTo>
                  <a:pt x="286263" y="81676"/>
                  <a:pt x="-41397" y="516016"/>
                  <a:pt x="4323" y="655716"/>
                </a:cubicBezTo>
                <a:cubicBezTo>
                  <a:pt x="50043" y="795416"/>
                  <a:pt x="565663" y="894476"/>
                  <a:pt x="751083" y="853836"/>
                </a:cubicBezTo>
                <a:cubicBezTo>
                  <a:pt x="936503" y="813196"/>
                  <a:pt x="1026673" y="612536"/>
                  <a:pt x="1116843" y="411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再看等边三角形变换系统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73513" y="371054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55" y="2508644"/>
            <a:ext cx="5730999" cy="273553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044462" y="275890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83113" y="256458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76313" y="4533860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02044" y="4596694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46986" y="3710548"/>
            <a:ext cx="194320" cy="19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88572" y="3904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id</a:t>
            </a:r>
            <a:endParaRPr lang="zh-CN" altLang="en-US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748457" y="232939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ρ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49870" y="46938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ρ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cxnSp>
        <p:nvCxnSpPr>
          <p:cNvPr id="17" name="直接连接符 16"/>
          <p:cNvCxnSpPr>
            <a:stCxn id="8" idx="5"/>
            <a:endCxn id="6" idx="1"/>
          </p:cNvCxnSpPr>
          <p:nvPr/>
        </p:nvCxnSpPr>
        <p:spPr>
          <a:xfrm>
            <a:off x="2210324" y="2924766"/>
            <a:ext cx="691647" cy="81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5"/>
            <a:endCxn id="11" idx="1"/>
          </p:cNvCxnSpPr>
          <p:nvPr/>
        </p:nvCxnSpPr>
        <p:spPr>
          <a:xfrm>
            <a:off x="3039375" y="3876410"/>
            <a:ext cx="691127" cy="74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32829" y="215386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21" name="任意多边形 20"/>
          <p:cNvSpPr/>
          <p:nvPr/>
        </p:nvSpPr>
        <p:spPr>
          <a:xfrm>
            <a:off x="2855640" y="2627778"/>
            <a:ext cx="846404" cy="1121956"/>
          </a:xfrm>
          <a:custGeom>
            <a:avLst/>
            <a:gdLst>
              <a:gd name="connsiteX0" fmla="*/ 637940 w 906825"/>
              <a:gd name="connsiteY0" fmla="*/ 0 h 1121956"/>
              <a:gd name="connsiteX1" fmla="*/ 43580 w 906825"/>
              <a:gd name="connsiteY1" fmla="*/ 518160 h 1121956"/>
              <a:gd name="connsiteX2" fmla="*/ 135020 w 906825"/>
              <a:gd name="connsiteY2" fmla="*/ 1112520 h 1121956"/>
              <a:gd name="connsiteX3" fmla="*/ 851300 w 906825"/>
              <a:gd name="connsiteY3" fmla="*/ 822960 h 1121956"/>
              <a:gd name="connsiteX4" fmla="*/ 805580 w 906825"/>
              <a:gd name="connsiteY4" fmla="*/ 45720 h 112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825" h="1121956">
                <a:moveTo>
                  <a:pt x="637940" y="0"/>
                </a:moveTo>
                <a:cubicBezTo>
                  <a:pt x="382670" y="166370"/>
                  <a:pt x="127400" y="332740"/>
                  <a:pt x="43580" y="518160"/>
                </a:cubicBezTo>
                <a:cubicBezTo>
                  <a:pt x="-40240" y="703580"/>
                  <a:pt x="400" y="1061720"/>
                  <a:pt x="135020" y="1112520"/>
                </a:cubicBezTo>
                <a:cubicBezTo>
                  <a:pt x="269640" y="1163320"/>
                  <a:pt x="739540" y="1000760"/>
                  <a:pt x="851300" y="822960"/>
                </a:cubicBezTo>
                <a:cubicBezTo>
                  <a:pt x="963060" y="645160"/>
                  <a:pt x="884320" y="345440"/>
                  <a:pt x="805580" y="457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41581" y="47281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382595" y="36917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/>
              <a:t>μ</a:t>
            </a:r>
            <a:r>
              <a:rPr lang="en-US" altLang="zh-CN" i="1" dirty="0" smtClean="0"/>
              <a:t>3</a:t>
            </a:r>
            <a:endParaRPr lang="zh-CN" altLang="en-US" i="1" dirty="0"/>
          </a:p>
        </p:txBody>
      </p:sp>
      <p:sp>
        <p:nvSpPr>
          <p:cNvPr id="25" name="任意多边形 24"/>
          <p:cNvSpPr/>
          <p:nvPr/>
        </p:nvSpPr>
        <p:spPr>
          <a:xfrm>
            <a:off x="3026719" y="3659796"/>
            <a:ext cx="1204250" cy="460684"/>
          </a:xfrm>
          <a:custGeom>
            <a:avLst/>
            <a:gdLst>
              <a:gd name="connsiteX0" fmla="*/ 1204250 w 1204250"/>
              <a:gd name="connsiteY0" fmla="*/ 276688 h 460684"/>
              <a:gd name="connsiteX1" fmla="*/ 594650 w 1204250"/>
              <a:gd name="connsiteY1" fmla="*/ 459568 h 460684"/>
              <a:gd name="connsiteX2" fmla="*/ 290 w 1204250"/>
              <a:gd name="connsiteY2" fmla="*/ 200488 h 460684"/>
              <a:gd name="connsiteX3" fmla="*/ 670850 w 1204250"/>
              <a:gd name="connsiteY3" fmla="*/ 2368 h 460684"/>
              <a:gd name="connsiteX4" fmla="*/ 1158530 w 1204250"/>
              <a:gd name="connsiteY4" fmla="*/ 109048 h 46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250" h="460684">
                <a:moveTo>
                  <a:pt x="1204250" y="276688"/>
                </a:moveTo>
                <a:cubicBezTo>
                  <a:pt x="999780" y="374478"/>
                  <a:pt x="795310" y="472268"/>
                  <a:pt x="594650" y="459568"/>
                </a:cubicBezTo>
                <a:cubicBezTo>
                  <a:pt x="393990" y="446868"/>
                  <a:pt x="-12410" y="276688"/>
                  <a:pt x="290" y="200488"/>
                </a:cubicBezTo>
                <a:cubicBezTo>
                  <a:pt x="12990" y="124288"/>
                  <a:pt x="477810" y="17608"/>
                  <a:pt x="670850" y="2368"/>
                </a:cubicBezTo>
                <a:cubicBezTo>
                  <a:pt x="863890" y="-12872"/>
                  <a:pt x="1011210" y="48088"/>
                  <a:pt x="1158530" y="1090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846038" y="3798364"/>
            <a:ext cx="1150034" cy="869640"/>
          </a:xfrm>
          <a:custGeom>
            <a:avLst/>
            <a:gdLst>
              <a:gd name="connsiteX0" fmla="*/ 7491 w 1150034"/>
              <a:gd name="connsiteY0" fmla="*/ 732480 h 869640"/>
              <a:gd name="connsiteX1" fmla="*/ 159891 w 1150034"/>
              <a:gd name="connsiteY1" fmla="*/ 168600 h 869640"/>
              <a:gd name="connsiteX2" fmla="*/ 1089531 w 1150034"/>
              <a:gd name="connsiteY2" fmla="*/ 31440 h 869640"/>
              <a:gd name="connsiteX3" fmla="*/ 952371 w 1150034"/>
              <a:gd name="connsiteY3" fmla="*/ 686760 h 869640"/>
              <a:gd name="connsiteX4" fmla="*/ 83691 w 1150034"/>
              <a:gd name="connsiteY4" fmla="*/ 869640 h 86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034" h="869640">
                <a:moveTo>
                  <a:pt x="7491" y="732480"/>
                </a:moveTo>
                <a:cubicBezTo>
                  <a:pt x="-6479" y="508960"/>
                  <a:pt x="-20449" y="285440"/>
                  <a:pt x="159891" y="168600"/>
                </a:cubicBezTo>
                <a:cubicBezTo>
                  <a:pt x="340231" y="51760"/>
                  <a:pt x="957451" y="-54920"/>
                  <a:pt x="1089531" y="31440"/>
                </a:cubicBezTo>
                <a:cubicBezTo>
                  <a:pt x="1221611" y="117800"/>
                  <a:pt x="1120011" y="547060"/>
                  <a:pt x="952371" y="686760"/>
                </a:cubicBezTo>
                <a:cubicBezTo>
                  <a:pt x="784731" y="826460"/>
                  <a:pt x="434211" y="848050"/>
                  <a:pt x="83691" y="869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71123" y="1729981"/>
            <a:ext cx="4536504" cy="4155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 </a:t>
            </a:r>
            <a:r>
              <a:rPr lang="en-US" altLang="zh-CN" smtClean="0"/>
              <a:t>–</a:t>
            </a:r>
            <a:r>
              <a:rPr lang="zh-CN" altLang="en-US" smtClean="0"/>
              <a:t> 一种“公理化”的代数系统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19063" y="6093296"/>
            <a:ext cx="756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注意：对于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integers mod </a:t>
            </a:r>
            <a:r>
              <a:rPr lang="en-US" altLang="zh-CN" sz="20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，加法一定构成群，乘法则未必。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9" y="1532191"/>
            <a:ext cx="7848872" cy="4372113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7968208" y="1532191"/>
            <a:ext cx="3816424" cy="1464761"/>
          </a:xfrm>
          <a:prstGeom prst="wedgeEllipseCallout">
            <a:avLst>
              <a:gd name="adj1" fmla="val -89443"/>
              <a:gd name="adj2" fmla="val -3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：结合律为什么会被放进群公理中？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一元一次方程的解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什么情况下，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有解？解是否唯一？解是什么？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(R-{0},×)</a:t>
            </a:r>
            <a:r>
              <a:rPr lang="zh-CN" altLang="en-US" dirty="0" smtClean="0"/>
              <a:t>具有什么性质？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1556793"/>
            <a:ext cx="90730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你还熟悉哪些“运算性质”，在群公理中没有提到？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Pages>0</Pages>
  <Words>944</Words>
  <Characters>0</Characters>
  <Application>Microsoft Office PowerPoint</Application>
  <DocSecurity>0</DocSecurity>
  <PresentationFormat>宽屏</PresentationFormat>
  <Lines>0</Lines>
  <Paragraphs>139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华文行楷</vt:lpstr>
      <vt:lpstr>楷体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计算机问题求解 – 论题3-16     - 群与循环群</vt:lpstr>
      <vt:lpstr>问题1：什么是一个algebraic structures？</vt:lpstr>
      <vt:lpstr>运算及其性质</vt:lpstr>
      <vt:lpstr>PowerPoint 演示文稿</vt:lpstr>
      <vt:lpstr>PowerPoint 演示文稿</vt:lpstr>
      <vt:lpstr>再看等边三角形变换系统</vt:lpstr>
      <vt:lpstr>群 – 一种“公理化”的代数系统</vt:lpstr>
      <vt:lpstr>一元一次方程的解</vt:lpstr>
      <vt:lpstr>PowerPoint 演示文稿</vt:lpstr>
      <vt:lpstr>PowerPoint 演示文稿</vt:lpstr>
      <vt:lpstr>群方程</vt:lpstr>
      <vt:lpstr>PowerPoint 演示文稿</vt:lpstr>
      <vt:lpstr>PowerPoint 演示文稿</vt:lpstr>
      <vt:lpstr>PowerPoint 演示文稿</vt:lpstr>
      <vt:lpstr>PowerPoint 演示文稿</vt:lpstr>
      <vt:lpstr>子群的判定</vt:lpstr>
      <vt:lpstr>子群的判定 – 有限子群</vt:lpstr>
      <vt:lpstr>PowerPoint 演示文稿</vt:lpstr>
      <vt:lpstr>问题10：定理证明过程告诉我们，有界循环群的子群应该……?</vt:lpstr>
      <vt:lpstr>回到循环群，这些结论是否显而易见？</vt:lpstr>
      <vt:lpstr>PowerPoint 演示文稿</vt:lpstr>
      <vt:lpstr>PowerPoint 演示文稿</vt:lpstr>
      <vt:lpstr>PowerPoint 演示文稿</vt:lpstr>
      <vt:lpstr>PowerPoint 演示文稿</vt:lpstr>
      <vt:lpstr>Open Topics: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103</cp:revision>
  <cp:lastPrinted>1601-01-01T00:00:00Z</cp:lastPrinted>
  <dcterms:created xsi:type="dcterms:W3CDTF">2010-10-07T02:50:25Z</dcterms:created>
  <dcterms:modified xsi:type="dcterms:W3CDTF">2017-02-27T08:10:09Z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