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304" r:id="rId3"/>
    <p:sldId id="306" r:id="rId4"/>
    <p:sldId id="307" r:id="rId5"/>
    <p:sldId id="305" r:id="rId6"/>
    <p:sldId id="308" r:id="rId7"/>
    <p:sldId id="310" r:id="rId8"/>
    <p:sldId id="311" r:id="rId9"/>
    <p:sldId id="312" r:id="rId10"/>
    <p:sldId id="315" r:id="rId11"/>
    <p:sldId id="338" r:id="rId12"/>
    <p:sldId id="337" r:id="rId13"/>
    <p:sldId id="313" r:id="rId14"/>
    <p:sldId id="316" r:id="rId15"/>
    <p:sldId id="314" r:id="rId16"/>
    <p:sldId id="309" r:id="rId17"/>
    <p:sldId id="317" r:id="rId18"/>
    <p:sldId id="318" r:id="rId19"/>
    <p:sldId id="319" r:id="rId20"/>
    <p:sldId id="320" r:id="rId21"/>
    <p:sldId id="321" r:id="rId22"/>
    <p:sldId id="334" r:id="rId23"/>
    <p:sldId id="324" r:id="rId24"/>
    <p:sldId id="325" r:id="rId25"/>
    <p:sldId id="326" r:id="rId26"/>
    <p:sldId id="327" r:id="rId27"/>
    <p:sldId id="328" r:id="rId28"/>
    <p:sldId id="330" r:id="rId29"/>
    <p:sldId id="331" r:id="rId30"/>
    <p:sldId id="332" r:id="rId31"/>
    <p:sldId id="339" r:id="rId32"/>
    <p:sldId id="323" r:id="rId33"/>
    <p:sldId id="33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9" autoAdjust="0"/>
    <p:restoredTop sz="63173" autoAdjust="0"/>
  </p:normalViewPr>
  <p:slideViewPr>
    <p:cSldViewPr snapToGrid="0">
      <p:cViewPr varScale="1">
        <p:scale>
          <a:sx n="58" d="100"/>
          <a:sy n="58" d="100"/>
        </p:scale>
        <p:origin x="10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1F8F5-C677-4E2B-B12B-8B3CCD85F7F6}" type="datetimeFigureOut">
              <a:rPr lang="zh-CN" altLang="en-US" smtClean="0"/>
              <a:t>2017/5/11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FE6A7-2CE6-4362-97D4-63F6F1921F0B}" type="slidenum">
              <a:rPr lang="zh-CN" altLang="en-US" smtClean="0"/>
              <a:t>‹#›</a:t>
            </a:fld>
            <a:endParaRPr lang="zh-CN" altLang="en-US"/>
          </a:p>
        </p:txBody>
      </p:sp>
    </p:spTree>
    <p:extLst>
      <p:ext uri="{BB962C8B-B14F-4D97-AF65-F5344CB8AC3E}">
        <p14:creationId xmlns:p14="http://schemas.microsoft.com/office/powerpoint/2010/main" val="3963473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对追求真理的人来说，犯错是家常便饭。</a:t>
            </a:r>
            <a:endParaRPr lang="en-US" altLang="zh-CN" dirty="0" smtClean="0"/>
          </a:p>
          <a:p>
            <a:r>
              <a:rPr lang="zh-CN" altLang="en-US" dirty="0" smtClean="0"/>
              <a:t>当犯错是小概率事件时，随机算法既快又准！数据库一致性验证；素数测试等；</a:t>
            </a:r>
            <a:endParaRPr lang="en-US" altLang="zh-CN" dirty="0" smtClean="0"/>
          </a:p>
          <a:p>
            <a:r>
              <a:rPr lang="zh-CN" altLang="en-US" dirty="0" smtClean="0"/>
              <a:t>当事务本身就是随机时，需要随机算法：随便找一个元素即可（为了防攻击，必须力争随机）</a:t>
            </a:r>
            <a:endParaRPr lang="en-US" altLang="zh-CN" dirty="0" smtClean="0"/>
          </a:p>
          <a:p>
            <a:endParaRPr lang="en-US" altLang="zh-CN" dirty="0" smtClean="0"/>
          </a:p>
          <a:p>
            <a:r>
              <a:rPr lang="zh-CN" altLang="en-US" dirty="0" smtClean="0"/>
              <a:t>蒙特卡洛</a:t>
            </a:r>
            <a:r>
              <a:rPr lang="zh-CN" altLang="en-US" dirty="0" smtClean="0"/>
              <a:t>类算法可能给出不够正确、精确的解，拉斯维加斯类算法可能在有限时间内给不出解。</a:t>
            </a:r>
            <a:endParaRPr lang="en-US" altLang="zh-CN" dirty="0" smtClean="0"/>
          </a:p>
          <a:p>
            <a:r>
              <a:rPr lang="zh-CN" altLang="en-US" dirty="0" smtClean="0"/>
              <a:t>我们还能够用这些算法吗？</a:t>
            </a:r>
            <a:endParaRPr lang="en-US" altLang="zh-CN" dirty="0" smtClean="0"/>
          </a:p>
          <a:p>
            <a:r>
              <a:rPr lang="zh-CN" altLang="en-US" dirty="0" smtClean="0"/>
              <a:t>看概率！</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2</a:t>
            </a:fld>
            <a:endParaRPr lang="zh-CN" altLang="en-US"/>
          </a:p>
        </p:txBody>
      </p:sp>
    </p:spTree>
    <p:extLst>
      <p:ext uri="{BB962C8B-B14F-4D97-AF65-F5344CB8AC3E}">
        <p14:creationId xmlns:p14="http://schemas.microsoft.com/office/powerpoint/2010/main" val="1321121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拉斯维加斯算法找到正确解的概率随着它所用的计算时间的增加而提高。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对于所求解问题的任一实例，用同一拉斯维加斯算法反复对该实例求解足够多次，可使求解失败的概率任意小。</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15</a:t>
            </a:fld>
            <a:endParaRPr lang="zh-CN" altLang="en-US"/>
          </a:p>
        </p:txBody>
      </p:sp>
    </p:spTree>
    <p:extLst>
      <p:ext uri="{BB962C8B-B14F-4D97-AF65-F5344CB8AC3E}">
        <p14:creationId xmlns:p14="http://schemas.microsoft.com/office/powerpoint/2010/main" val="62051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函数计算：相对而言计算复杂度“不大”，我们需要随机特性进行优化或者避免什么</a:t>
            </a:r>
            <a:endParaRPr lang="en-US" altLang="zh-CN" dirty="0" smtClean="0"/>
          </a:p>
          <a:p>
            <a:r>
              <a:rPr lang="zh-CN" altLang="en-US" dirty="0" smtClean="0"/>
              <a:t>判定问题：相对而言计算复杂度“很大”，我们需要随机特性进行降阶</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16</a:t>
            </a:fld>
            <a:endParaRPr lang="zh-CN" altLang="en-US"/>
          </a:p>
        </p:txBody>
      </p:sp>
    </p:spTree>
    <p:extLst>
      <p:ext uri="{BB962C8B-B14F-4D97-AF65-F5344CB8AC3E}">
        <p14:creationId xmlns:p14="http://schemas.microsoft.com/office/powerpoint/2010/main" val="3905311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17</a:t>
            </a:fld>
            <a:endParaRPr lang="zh-CN" altLang="en-US"/>
          </a:p>
        </p:txBody>
      </p:sp>
    </p:spTree>
    <p:extLst>
      <p:ext uri="{BB962C8B-B14F-4D97-AF65-F5344CB8AC3E}">
        <p14:creationId xmlns:p14="http://schemas.microsoft.com/office/powerpoint/2010/main" val="2457282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期望运行时间是多少？转成给定</a:t>
            </a:r>
            <a:r>
              <a:rPr lang="en-US" altLang="zh-CN" dirty="0" smtClean="0"/>
              <a:t>S</a:t>
            </a:r>
            <a:r>
              <a:rPr lang="zh-CN" altLang="en-US" dirty="0" smtClean="0"/>
              <a:t>和</a:t>
            </a:r>
            <a:r>
              <a:rPr lang="en-US" altLang="zh-CN" dirty="0" smtClean="0"/>
              <a:t>k</a:t>
            </a:r>
            <a:r>
              <a:rPr lang="zh-CN" altLang="en-US" dirty="0" smtClean="0"/>
              <a:t>时，</a:t>
            </a:r>
            <a:r>
              <a:rPr lang="en-US" altLang="zh-CN" dirty="0" smtClean="0"/>
              <a:t>A</a:t>
            </a:r>
            <a:r>
              <a:rPr lang="zh-CN" altLang="en-US" dirty="0" smtClean="0"/>
              <a:t>进行比较的次数的期望值</a:t>
            </a:r>
            <a:endParaRPr lang="en-US" altLang="zh-CN" dirty="0" smtClean="0"/>
          </a:p>
          <a:p>
            <a:r>
              <a:rPr lang="zh-CN" altLang="en-US" dirty="0" smtClean="0"/>
              <a:t>期望值的上限可以代表这个算法的性能</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18</a:t>
            </a:fld>
            <a:endParaRPr lang="zh-CN" altLang="en-US"/>
          </a:p>
        </p:txBody>
      </p:sp>
    </p:spTree>
    <p:extLst>
      <p:ext uri="{BB962C8B-B14F-4D97-AF65-F5344CB8AC3E}">
        <p14:creationId xmlns:p14="http://schemas.microsoft.com/office/powerpoint/2010/main" val="355899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a:t>
            </a:r>
            <a:r>
              <a:rPr lang="en-US" altLang="zh-CN" dirty="0" smtClean="0"/>
              <a:t>K-|S&lt;|-1</a:t>
            </a:r>
            <a:r>
              <a:rPr lang="zh-CN" altLang="en-US" dirty="0" smtClean="0"/>
              <a:t>的含义</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19</a:t>
            </a:fld>
            <a:endParaRPr lang="zh-CN" altLang="en-US"/>
          </a:p>
        </p:txBody>
      </p:sp>
    </p:spTree>
    <p:extLst>
      <p:ext uri="{BB962C8B-B14F-4D97-AF65-F5344CB8AC3E}">
        <p14:creationId xmlns:p14="http://schemas.microsoft.com/office/powerpoint/2010/main" val="114183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a:t>
            </a:r>
            <a:r>
              <a:rPr lang="en-US" altLang="zh-CN" dirty="0" err="1" smtClean="0"/>
              <a:t>T</a:t>
            </a:r>
            <a:r>
              <a:rPr lang="en-US" altLang="zh-CN" baseline="-25000" dirty="0" err="1" smtClean="0"/>
              <a:t>n</a:t>
            </a:r>
            <a:r>
              <a:rPr lang="zh-CN" altLang="en-US" dirty="0" smtClean="0"/>
              <a:t>和</a:t>
            </a:r>
            <a:r>
              <a:rPr lang="en-US" altLang="zh-CN" dirty="0" err="1" smtClean="0"/>
              <a:t>T</a:t>
            </a:r>
            <a:r>
              <a:rPr lang="en-US" altLang="zh-CN" baseline="-25000" dirty="0" err="1" smtClean="0"/>
              <a:t>n,k</a:t>
            </a:r>
            <a:r>
              <a:rPr lang="zh-CN" altLang="en-US" dirty="0" smtClean="0"/>
              <a:t>的区别：</a:t>
            </a:r>
            <a:r>
              <a:rPr lang="en-US" altLang="zh-CN" dirty="0" smtClean="0"/>
              <a:t>Let </a:t>
            </a:r>
            <a:r>
              <a:rPr lang="en-US" altLang="zh-CN" dirty="0" err="1" smtClean="0"/>
              <a:t>T</a:t>
            </a:r>
            <a:r>
              <a:rPr lang="en-US" altLang="zh-CN" baseline="-25000" dirty="0" err="1" smtClean="0"/>
              <a:t>n</a:t>
            </a:r>
            <a:r>
              <a:rPr lang="en-US" altLang="zh-CN" dirty="0" smtClean="0"/>
              <a:t> = max{</a:t>
            </a:r>
            <a:r>
              <a:rPr lang="en-US" altLang="zh-CN" dirty="0" err="1" smtClean="0"/>
              <a:t>T</a:t>
            </a:r>
            <a:r>
              <a:rPr lang="en-US" altLang="zh-CN" baseline="-25000" dirty="0" err="1" smtClean="0"/>
              <a:t>n,k</a:t>
            </a:r>
            <a:r>
              <a:rPr lang="en-US" altLang="zh-CN" dirty="0" smtClean="0"/>
              <a:t>|</a:t>
            </a:r>
            <a:r>
              <a:rPr lang="en-US" altLang="zh-CN" baseline="0" dirty="0" smtClean="0"/>
              <a:t> </a:t>
            </a:r>
            <a:r>
              <a:rPr lang="en-US" altLang="zh-CN" dirty="0" smtClean="0"/>
              <a:t>1 &lt; k &lt; n)}. </a:t>
            </a:r>
          </a:p>
          <a:p>
            <a:r>
              <a:rPr lang="zh-CN" altLang="en-US" dirty="0" smtClean="0"/>
              <a:t>注意最后一个</a:t>
            </a:r>
            <a:r>
              <a:rPr lang="en-US" altLang="zh-CN" dirty="0" smtClean="0"/>
              <a:t>&lt;=</a:t>
            </a:r>
            <a:r>
              <a:rPr lang="zh-CN" altLang="en-US" dirty="0" smtClean="0"/>
              <a:t>的含义：将</a:t>
            </a:r>
            <a:r>
              <a:rPr lang="en-US" altLang="zh-CN" dirty="0" err="1" smtClean="0"/>
              <a:t>T</a:t>
            </a:r>
            <a:r>
              <a:rPr lang="en-US" altLang="zh-CN" sz="1000" baseline="-25000" dirty="0" err="1" smtClean="0"/>
              <a:t>max</a:t>
            </a:r>
            <a:r>
              <a:rPr lang="zh-CN" altLang="en-US" dirty="0" smtClean="0"/>
              <a:t>放大到极限</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20</a:t>
            </a:fld>
            <a:endParaRPr lang="zh-CN" altLang="en-US"/>
          </a:p>
        </p:txBody>
      </p:sp>
    </p:spTree>
    <p:extLst>
      <p:ext uri="{BB962C8B-B14F-4D97-AF65-F5344CB8AC3E}">
        <p14:creationId xmlns:p14="http://schemas.microsoft.com/office/powerpoint/2010/main" val="2054531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对判定问题而言，如果一个文字</a:t>
            </a:r>
            <a:r>
              <a:rPr lang="en-US" altLang="zh-CN" dirty="0" smtClean="0"/>
              <a:t>w</a:t>
            </a:r>
            <a:r>
              <a:rPr lang="zh-CN" altLang="en-US" dirty="0" smtClean="0"/>
              <a:t>能够被判定（具有某个性质，属于</a:t>
            </a:r>
            <a:r>
              <a:rPr lang="en-US" altLang="zh-CN" dirty="0" smtClean="0"/>
              <a:t>L</a:t>
            </a:r>
            <a:r>
              <a:rPr lang="zh-CN" altLang="en-US" dirty="0" smtClean="0"/>
              <a:t>这个语言），就应该能够无条件被算法接受。单边错算法接受</a:t>
            </a:r>
            <a:r>
              <a:rPr lang="en-US" altLang="zh-CN" dirty="0" smtClean="0"/>
              <a:t>w</a:t>
            </a:r>
            <a:r>
              <a:rPr lang="zh-CN" altLang="en-US" dirty="0" smtClean="0"/>
              <a:t>的概率超过一半；有错！</a:t>
            </a:r>
            <a:endParaRPr lang="en-US" altLang="zh-CN" dirty="0" smtClean="0"/>
          </a:p>
          <a:p>
            <a:r>
              <a:rPr lang="zh-CN" altLang="en-US" dirty="0" smtClean="0"/>
              <a:t>如果一个文字不属于语言</a:t>
            </a:r>
            <a:r>
              <a:rPr lang="en-US" altLang="zh-CN" dirty="0" smtClean="0"/>
              <a:t>L</a:t>
            </a:r>
            <a:r>
              <a:rPr lang="zh-CN" altLang="en-US" dirty="0" smtClean="0"/>
              <a:t>（不具有某个性质），单边错算法一定能够拒绝这个文字，不犯</a:t>
            </a:r>
            <a:r>
              <a:rPr lang="zh-CN" altLang="en-US" dirty="0" smtClean="0"/>
              <a:t>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23</a:t>
            </a:fld>
            <a:endParaRPr lang="zh-CN" altLang="en-US"/>
          </a:p>
        </p:txBody>
      </p:sp>
    </p:spTree>
    <p:extLst>
      <p:ext uri="{BB962C8B-B14F-4D97-AF65-F5344CB8AC3E}">
        <p14:creationId xmlns:p14="http://schemas.microsoft.com/office/powerpoint/2010/main" val="2379346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坏素数一定是</a:t>
            </a:r>
            <a:r>
              <a:rPr lang="en-US" altLang="zh-CN" dirty="0" smtClean="0"/>
              <a:t>x</a:t>
            </a:r>
            <a:r>
              <a:rPr lang="zh-CN" altLang="en-US" dirty="0" smtClean="0"/>
              <a:t>和</a:t>
            </a:r>
            <a:r>
              <a:rPr lang="en-US" altLang="zh-CN" dirty="0" smtClean="0"/>
              <a:t>y</a:t>
            </a:r>
            <a:r>
              <a:rPr lang="zh-CN" altLang="en-US" dirty="0" smtClean="0"/>
              <a:t>的差值的因子！</a:t>
            </a:r>
            <a:endParaRPr lang="en-US" altLang="zh-CN" dirty="0" smtClean="0"/>
          </a:p>
          <a:p>
            <a:r>
              <a:rPr lang="zh-CN" altLang="en-US" dirty="0" smtClean="0"/>
              <a:t>差值可以写成若干素数的乘积（素数可重复出现）。假设不同的素因子数量为</a:t>
            </a:r>
            <a:r>
              <a:rPr lang="en-US" altLang="zh-CN" dirty="0" smtClean="0"/>
              <a:t>k</a:t>
            </a:r>
            <a:r>
              <a:rPr lang="zh-CN" altLang="en-US" dirty="0" smtClean="0"/>
              <a:t>，差值大于等于这</a:t>
            </a:r>
            <a:r>
              <a:rPr lang="en-US" altLang="zh-CN" dirty="0" smtClean="0"/>
              <a:t>k</a:t>
            </a:r>
            <a:r>
              <a:rPr lang="zh-CN" altLang="en-US" dirty="0" smtClean="0"/>
              <a:t>个素数的简单连乘，大于</a:t>
            </a:r>
            <a:r>
              <a:rPr lang="en-US" altLang="zh-CN" dirty="0" smtClean="0"/>
              <a:t>k!</a:t>
            </a:r>
            <a:r>
              <a:rPr lang="zh-CN" altLang="en-US" dirty="0" smtClean="0"/>
              <a:t>。同时，差值一定比</a:t>
            </a:r>
            <a:r>
              <a:rPr lang="en-US" altLang="zh-CN" dirty="0" smtClean="0"/>
              <a:t>2</a:t>
            </a:r>
            <a:r>
              <a:rPr lang="zh-CN" altLang="en-US" dirty="0" smtClean="0"/>
              <a:t>的</a:t>
            </a:r>
            <a:r>
              <a:rPr lang="en-US" altLang="zh-CN" dirty="0" smtClean="0"/>
              <a:t>n</a:t>
            </a:r>
            <a:r>
              <a:rPr lang="zh-CN" altLang="en-US" dirty="0" smtClean="0"/>
              <a:t>次幂小，因此，</a:t>
            </a:r>
            <a:r>
              <a:rPr lang="en-US" altLang="zh-CN" dirty="0" smtClean="0"/>
              <a:t>k!&lt;=2</a:t>
            </a:r>
            <a:r>
              <a:rPr lang="zh-CN" altLang="en-US" dirty="0" smtClean="0"/>
              <a:t>的</a:t>
            </a:r>
            <a:r>
              <a:rPr lang="en-US" altLang="zh-CN" dirty="0" smtClean="0"/>
              <a:t>n</a:t>
            </a:r>
            <a:r>
              <a:rPr lang="zh-CN" altLang="en-US" dirty="0" smtClean="0"/>
              <a:t>次幂。</a:t>
            </a:r>
            <a:endParaRPr lang="en-US" altLang="zh-CN" dirty="0" smtClean="0"/>
          </a:p>
          <a:p>
            <a:r>
              <a:rPr lang="zh-CN" altLang="en-US" dirty="0" smtClean="0"/>
              <a:t>因此，</a:t>
            </a:r>
            <a:r>
              <a:rPr lang="en-US" altLang="zh-CN" dirty="0" smtClean="0"/>
              <a:t>k</a:t>
            </a:r>
            <a:r>
              <a:rPr lang="zh-CN" altLang="en-US" dirty="0" smtClean="0"/>
              <a:t>必须小于</a:t>
            </a:r>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25</a:t>
            </a:fld>
            <a:endParaRPr lang="zh-CN" altLang="en-US"/>
          </a:p>
        </p:txBody>
      </p:sp>
    </p:spTree>
    <p:extLst>
      <p:ext uri="{BB962C8B-B14F-4D97-AF65-F5344CB8AC3E}">
        <p14:creationId xmlns:p14="http://schemas.microsoft.com/office/powerpoint/2010/main" val="242114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多做几次，比如</a:t>
            </a:r>
            <a:r>
              <a:rPr lang="en-US" altLang="zh-CN" dirty="0" smtClean="0"/>
              <a:t>t</a:t>
            </a:r>
            <a:r>
              <a:rPr lang="zh-CN" altLang="en-US" dirty="0" smtClean="0"/>
              <a:t>次，看结果重复率：如果有一半以上的结果是相同的，认定这个结果就是问题的解。如果没有出现一半以上结果重复，继续做下去</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26</a:t>
            </a:fld>
            <a:endParaRPr lang="zh-CN" altLang="en-US"/>
          </a:p>
        </p:txBody>
      </p:sp>
    </p:spTree>
    <p:extLst>
      <p:ext uri="{BB962C8B-B14F-4D97-AF65-F5344CB8AC3E}">
        <p14:creationId xmlns:p14="http://schemas.microsoft.com/office/powerpoint/2010/main" val="2587718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此处的成功：</a:t>
            </a:r>
            <a:r>
              <a:rPr lang="en-US" altLang="zh-CN" dirty="0" smtClean="0"/>
              <a:t>A</a:t>
            </a:r>
            <a:r>
              <a:rPr lang="zh-CN" altLang="en-US" dirty="0" smtClean="0"/>
              <a:t>算法结束并得到</a:t>
            </a:r>
            <a:r>
              <a:rPr lang="en-US" altLang="zh-CN" dirty="0" smtClean="0"/>
              <a:t>A(x)=F(x)</a:t>
            </a:r>
          </a:p>
          <a:p>
            <a:r>
              <a:rPr lang="zh-CN" altLang="en-US" dirty="0" smtClean="0"/>
              <a:t>第二个公式：独立</a:t>
            </a:r>
            <a:r>
              <a:rPr lang="en-US" altLang="zh-CN" dirty="0" smtClean="0"/>
              <a:t>t</a:t>
            </a:r>
            <a:r>
              <a:rPr lang="zh-CN" altLang="en-US" dirty="0" smtClean="0"/>
              <a:t>次试验成功</a:t>
            </a:r>
            <a:r>
              <a:rPr lang="en-US" altLang="zh-CN" dirty="0" err="1" smtClean="0"/>
              <a:t>i</a:t>
            </a:r>
            <a:r>
              <a:rPr lang="zh-CN" altLang="en-US" dirty="0" smtClean="0"/>
              <a:t>次的概率</a:t>
            </a:r>
            <a:endParaRPr lang="en-US" altLang="zh-CN" dirty="0" smtClean="0"/>
          </a:p>
          <a:p>
            <a:r>
              <a:rPr lang="zh-CN" altLang="en-US" dirty="0" smtClean="0"/>
              <a:t>第三个公司：</a:t>
            </a:r>
            <a:r>
              <a:rPr lang="en-US" altLang="zh-CN" dirty="0" smtClean="0"/>
              <a:t>1-</a:t>
            </a:r>
            <a:r>
              <a:rPr lang="zh-CN" altLang="en-US" dirty="0" smtClean="0"/>
              <a:t>这个值的</a:t>
            </a:r>
            <a:r>
              <a:rPr lang="en-US" altLang="zh-CN" dirty="0" smtClean="0"/>
              <a:t>0</a:t>
            </a:r>
            <a:r>
              <a:rPr lang="zh-CN" altLang="en-US" dirty="0" smtClean="0"/>
              <a:t>到</a:t>
            </a:r>
            <a:r>
              <a:rPr lang="en-US" altLang="zh-CN" dirty="0" smtClean="0"/>
              <a:t>t/2</a:t>
            </a:r>
            <a:r>
              <a:rPr lang="zh-CN" altLang="en-US" dirty="0" smtClean="0"/>
              <a:t>的累和，就是</a:t>
            </a:r>
            <a:r>
              <a:rPr lang="en-US" altLang="zh-CN" dirty="0" smtClean="0"/>
              <a:t>t</a:t>
            </a:r>
            <a:r>
              <a:rPr lang="zh-CN" altLang="en-US" dirty="0" smtClean="0"/>
              <a:t>次</a:t>
            </a:r>
            <a:r>
              <a:rPr lang="en-US" altLang="zh-CN" dirty="0" smtClean="0"/>
              <a:t>A</a:t>
            </a:r>
            <a:r>
              <a:rPr lang="zh-CN" altLang="en-US" dirty="0" smtClean="0"/>
              <a:t>算法运行，成功一半以上的概率</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28</a:t>
            </a:fld>
            <a:endParaRPr lang="zh-CN" altLang="en-US"/>
          </a:p>
        </p:txBody>
      </p:sp>
    </p:spTree>
    <p:extLst>
      <p:ext uri="{BB962C8B-B14F-4D97-AF65-F5344CB8AC3E}">
        <p14:creationId xmlns:p14="http://schemas.microsoft.com/office/powerpoint/2010/main" val="378001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3</a:t>
            </a:fld>
            <a:endParaRPr lang="zh-CN" altLang="en-US"/>
          </a:p>
        </p:txBody>
      </p:sp>
    </p:spTree>
    <p:extLst>
      <p:ext uri="{BB962C8B-B14F-4D97-AF65-F5344CB8AC3E}">
        <p14:creationId xmlns:p14="http://schemas.microsoft.com/office/powerpoint/2010/main" val="2628437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如何解读第一个公式：</a:t>
            </a:r>
            <a:r>
              <a:rPr lang="en-US" altLang="zh-CN" dirty="0" smtClean="0"/>
              <a:t>A</a:t>
            </a:r>
            <a:r>
              <a:rPr lang="zh-CN" altLang="en-US" dirty="0" smtClean="0"/>
              <a:t>算法运行</a:t>
            </a:r>
            <a:r>
              <a:rPr lang="en-US" altLang="zh-CN" dirty="0" smtClean="0"/>
              <a:t>t</a:t>
            </a:r>
            <a:r>
              <a:rPr lang="zh-CN" altLang="en-US" dirty="0" smtClean="0"/>
              <a:t>次完成任务的概率大于这个取决于</a:t>
            </a:r>
            <a:r>
              <a:rPr lang="en-US" altLang="zh-CN" dirty="0" smtClean="0"/>
              <a:t>t</a:t>
            </a:r>
            <a:r>
              <a:rPr lang="zh-CN" altLang="en-US" dirty="0" smtClean="0"/>
              <a:t>和</a:t>
            </a:r>
            <a:r>
              <a:rPr lang="en-US" altLang="zh-CN" dirty="0" smtClean="0"/>
              <a:t>epsilon</a:t>
            </a:r>
          </a:p>
          <a:p>
            <a:r>
              <a:rPr lang="zh-CN" altLang="en-US" dirty="0" smtClean="0"/>
              <a:t>显然，</a:t>
            </a:r>
            <a:r>
              <a:rPr lang="en-US" altLang="zh-CN" dirty="0" smtClean="0"/>
              <a:t>t</a:t>
            </a:r>
            <a:r>
              <a:rPr lang="zh-CN" altLang="en-US" dirty="0" smtClean="0"/>
              <a:t>越大，</a:t>
            </a:r>
            <a:r>
              <a:rPr lang="en-US" altLang="zh-CN" dirty="0" smtClean="0"/>
              <a:t>A</a:t>
            </a:r>
            <a:r>
              <a:rPr lang="zh-CN" altLang="en-US" dirty="0" smtClean="0"/>
              <a:t>解出正确解的概率越高。</a:t>
            </a:r>
            <a:endParaRPr lang="en-US" altLang="zh-CN" dirty="0" smtClean="0"/>
          </a:p>
          <a:p>
            <a:r>
              <a:rPr lang="zh-CN" altLang="en-US" dirty="0" smtClean="0"/>
              <a:t>当我们需要控制这种“精确度”时，我们可以选定一个</a:t>
            </a:r>
            <a:r>
              <a:rPr lang="en-US" altLang="zh-CN" dirty="0" smtClean="0"/>
              <a:t>delta</a:t>
            </a:r>
            <a:r>
              <a:rPr lang="zh-CN" altLang="en-US" dirty="0" smtClean="0"/>
              <a:t>，计算出需要重复的次数</a:t>
            </a:r>
            <a:r>
              <a:rPr lang="en-US" altLang="zh-CN" dirty="0" smtClean="0"/>
              <a:t>k</a:t>
            </a:r>
            <a:r>
              <a:rPr lang="zh-CN" altLang="en-US" dirty="0" smtClean="0"/>
              <a:t>。</a:t>
            </a:r>
            <a:endParaRPr lang="en-US" altLang="zh-CN" dirty="0" smtClean="0"/>
          </a:p>
          <a:p>
            <a:r>
              <a:rPr lang="zh-CN" altLang="en-US" dirty="0" smtClean="0"/>
              <a:t>当我们重复执行</a:t>
            </a:r>
            <a:r>
              <a:rPr lang="en-US" altLang="zh-CN" dirty="0" smtClean="0"/>
              <a:t>k</a:t>
            </a:r>
            <a:r>
              <a:rPr lang="zh-CN" altLang="en-US" dirty="0" smtClean="0"/>
              <a:t>次</a:t>
            </a:r>
            <a:r>
              <a:rPr lang="en-US" altLang="zh-CN" dirty="0" smtClean="0"/>
              <a:t>A</a:t>
            </a:r>
            <a:r>
              <a:rPr lang="zh-CN" altLang="en-US" dirty="0" smtClean="0"/>
              <a:t>算法后，双边错</a:t>
            </a:r>
            <a:r>
              <a:rPr lang="en-US" altLang="zh-CN" dirty="0" smtClean="0"/>
              <a:t>Monte</a:t>
            </a:r>
            <a:r>
              <a:rPr lang="zh-CN" altLang="en-US" dirty="0" smtClean="0"/>
              <a:t>算法</a:t>
            </a:r>
            <a:r>
              <a:rPr lang="en-US" altLang="zh-CN" dirty="0" smtClean="0"/>
              <a:t>A</a:t>
            </a:r>
            <a:r>
              <a:rPr lang="zh-CN" altLang="en-US" dirty="0" smtClean="0"/>
              <a:t>能够保证得到足够“准” 的正确解。</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29</a:t>
            </a:fld>
            <a:endParaRPr lang="zh-CN" altLang="en-US"/>
          </a:p>
        </p:txBody>
      </p:sp>
    </p:spTree>
    <p:extLst>
      <p:ext uri="{BB962C8B-B14F-4D97-AF65-F5344CB8AC3E}">
        <p14:creationId xmlns:p14="http://schemas.microsoft.com/office/powerpoint/2010/main" val="1879405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确定性算法的通信开销是</a:t>
            </a:r>
            <a:r>
              <a:rPr lang="en-US" altLang="zh-CN" dirty="0" smtClean="0"/>
              <a:t>n</a:t>
            </a:r>
            <a:r>
              <a:rPr lang="zh-CN" altLang="en-US" dirty="0" smtClean="0"/>
              <a:t>：每次传送出去的必须是</a:t>
            </a:r>
            <a:r>
              <a:rPr lang="en-US" altLang="zh-CN" dirty="0" smtClean="0"/>
              <a:t>n</a:t>
            </a:r>
            <a:r>
              <a:rPr lang="zh-CN" altLang="en-US" dirty="0" smtClean="0"/>
              <a:t>位的</a:t>
            </a:r>
            <a:r>
              <a:rPr lang="en-US" altLang="zh-CN" dirty="0" smtClean="0"/>
              <a:t>01</a:t>
            </a:r>
            <a:r>
              <a:rPr lang="zh-CN" altLang="en-US" dirty="0" smtClean="0"/>
              <a:t>位串。针对不同的</a:t>
            </a:r>
            <a:r>
              <a:rPr lang="en-US" altLang="zh-CN" dirty="0" err="1" smtClean="0"/>
              <a:t>u,v</a:t>
            </a:r>
            <a:r>
              <a:rPr lang="zh-CN" altLang="en-US" dirty="0" smtClean="0"/>
              <a:t>，其</a:t>
            </a:r>
            <a:r>
              <a:rPr lang="en-US" altLang="zh-CN" dirty="0" smtClean="0"/>
              <a:t>CI</a:t>
            </a:r>
            <a:r>
              <a:rPr lang="zh-CN" altLang="en-US" dirty="0" smtClean="0"/>
              <a:t>计算的结果：</a:t>
            </a:r>
            <a:r>
              <a:rPr lang="en-US" altLang="zh-CN" dirty="0" smtClean="0"/>
              <a:t>1</a:t>
            </a:r>
            <a:r>
              <a:rPr lang="zh-CN" altLang="en-US" dirty="0" smtClean="0"/>
              <a:t>）互相不为前缀；</a:t>
            </a:r>
            <a:r>
              <a:rPr lang="en-US" altLang="zh-CN" dirty="0" smtClean="0"/>
              <a:t>2</a:t>
            </a:r>
            <a:r>
              <a:rPr lang="zh-CN" altLang="en-US" dirty="0" smtClean="0"/>
              <a:t>）一定不相同</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32</a:t>
            </a:fld>
            <a:endParaRPr lang="zh-CN" altLang="en-US"/>
          </a:p>
        </p:txBody>
      </p:sp>
    </p:spTree>
    <p:extLst>
      <p:ext uri="{BB962C8B-B14F-4D97-AF65-F5344CB8AC3E}">
        <p14:creationId xmlns:p14="http://schemas.microsoft.com/office/powerpoint/2010/main" val="96716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In other words, a randomized algorithm may be seen as a set of deterministic algorithms, from which one algorithm is randomly chosen for the given input. </a:t>
            </a:r>
          </a:p>
          <a:p>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5</a:t>
            </a:fld>
            <a:endParaRPr lang="zh-CN" altLang="en-US"/>
          </a:p>
        </p:txBody>
      </p:sp>
    </p:spTree>
    <p:extLst>
      <p:ext uri="{BB962C8B-B14F-4D97-AF65-F5344CB8AC3E}">
        <p14:creationId xmlns:p14="http://schemas.microsoft.com/office/powerpoint/2010/main" val="244265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7</a:t>
            </a:fld>
            <a:endParaRPr lang="zh-CN" altLang="en-US"/>
          </a:p>
        </p:txBody>
      </p:sp>
    </p:spTree>
    <p:extLst>
      <p:ext uri="{BB962C8B-B14F-4D97-AF65-F5344CB8AC3E}">
        <p14:creationId xmlns:p14="http://schemas.microsoft.com/office/powerpoint/2010/main" val="3490304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确定性算法的平均复杂度是输入数据的概率分布下的运行时间期望：平均复杂度相关的随机变量是对输入参数而言</a:t>
            </a:r>
            <a:endParaRPr lang="en-US" altLang="zh-CN" dirty="0" smtClean="0"/>
          </a:p>
          <a:p>
            <a:r>
              <a:rPr lang="zh-CN" altLang="en-US" dirty="0" smtClean="0"/>
              <a:t>随机算法：输入数据具有随机性，给定一个输入后，运行时间也具有随机性；时间复杂度相关的随机变量是针对给定输入</a:t>
            </a:r>
            <a:r>
              <a:rPr lang="en-US" altLang="zh-CN" dirty="0" smtClean="0"/>
              <a:t>x</a:t>
            </a:r>
            <a:r>
              <a:rPr lang="zh-CN" altLang="en-US" dirty="0" smtClean="0"/>
              <a:t>后的运行时间而言。此时，我们不再也不能称为平均复杂度。</a:t>
            </a:r>
            <a:endParaRPr lang="en-US" altLang="zh-CN" dirty="0" smtClean="0"/>
          </a:p>
        </p:txBody>
      </p:sp>
      <p:sp>
        <p:nvSpPr>
          <p:cNvPr id="4" name="灯片编号占位符 3"/>
          <p:cNvSpPr>
            <a:spLocks noGrp="1"/>
          </p:cNvSpPr>
          <p:nvPr>
            <p:ph type="sldNum" sz="quarter" idx="10"/>
          </p:nvPr>
        </p:nvSpPr>
        <p:spPr/>
        <p:txBody>
          <a:bodyPr/>
          <a:lstStyle/>
          <a:p>
            <a:fld id="{3D4FE6A7-2CE6-4362-97D4-63F6F1921F0B}" type="slidenum">
              <a:rPr lang="zh-CN" altLang="en-US" smtClean="0"/>
              <a:t>9</a:t>
            </a:fld>
            <a:endParaRPr lang="zh-CN" altLang="en-US"/>
          </a:p>
        </p:txBody>
      </p:sp>
    </p:spTree>
    <p:extLst>
      <p:ext uri="{BB962C8B-B14F-4D97-AF65-F5344CB8AC3E}">
        <p14:creationId xmlns:p14="http://schemas.microsoft.com/office/powerpoint/2010/main" val="87484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Random(x):</a:t>
            </a:r>
            <a:r>
              <a:rPr lang="en-US" altLang="zh-CN" baseline="0" dirty="0" smtClean="0"/>
              <a:t> </a:t>
            </a:r>
            <a:r>
              <a:rPr lang="zh-CN" altLang="en-US" baseline="0" dirty="0" smtClean="0"/>
              <a:t>针对一个输入实例</a:t>
            </a:r>
            <a:r>
              <a:rPr lang="en-US" altLang="zh-CN" baseline="0" dirty="0" smtClean="0"/>
              <a:t>x</a:t>
            </a:r>
            <a:r>
              <a:rPr lang="zh-CN" altLang="en-US" baseline="0" dirty="0" smtClean="0"/>
              <a:t>，随机算法</a:t>
            </a:r>
            <a:r>
              <a:rPr lang="en-US" altLang="zh-CN" baseline="0" dirty="0" smtClean="0"/>
              <a:t>A</a:t>
            </a:r>
            <a:r>
              <a:rPr lang="zh-CN" altLang="en-US" baseline="0" dirty="0" smtClean="0"/>
              <a:t>的每次运行都需要一个随机二进制位串。我们考察这个位串的长度。在所有可能的运行中使用的位串中，最长的位串长度记为</a:t>
            </a:r>
            <a:r>
              <a:rPr lang="en-US" altLang="zh-CN" baseline="0" dirty="0" smtClean="0"/>
              <a:t>random(x).</a:t>
            </a:r>
          </a:p>
          <a:p>
            <a:r>
              <a:rPr lang="zh-CN" altLang="en-US" baseline="0" dirty="0" smtClean="0"/>
              <a:t>所有输入规模为</a:t>
            </a:r>
            <a:r>
              <a:rPr lang="en-US" altLang="zh-CN" baseline="0" dirty="0" smtClean="0"/>
              <a:t>n</a:t>
            </a:r>
            <a:r>
              <a:rPr lang="zh-CN" altLang="en-US" baseline="0" dirty="0" smtClean="0"/>
              <a:t>的实例中，</a:t>
            </a:r>
            <a:r>
              <a:rPr lang="en-US" altLang="zh-CN" baseline="0" dirty="0" smtClean="0"/>
              <a:t>random(x)</a:t>
            </a:r>
            <a:r>
              <a:rPr lang="zh-CN" altLang="en-US" baseline="0" dirty="0" smtClean="0"/>
              <a:t>最大的，记为</a:t>
            </a:r>
            <a:r>
              <a:rPr lang="en-US" altLang="zh-CN" baseline="0" dirty="0" smtClean="0"/>
              <a:t>random(n</a:t>
            </a:r>
            <a:r>
              <a:rPr lang="en-US" altLang="zh-CN" baseline="0" dirty="0" smtClean="0"/>
              <a:t>).</a:t>
            </a:r>
          </a:p>
          <a:p>
            <a:r>
              <a:rPr lang="en-US" altLang="zh-CN" baseline="0" dirty="0" smtClean="0"/>
              <a:t>1)random(n)</a:t>
            </a:r>
            <a:r>
              <a:rPr lang="zh-CN" altLang="en-US" baseline="0" dirty="0" smtClean="0"/>
              <a:t>越大，产生这个序列的代价越高，我们需要评估一个随机算法的</a:t>
            </a:r>
            <a:r>
              <a:rPr lang="en-US" altLang="zh-CN" baseline="0" dirty="0" smtClean="0"/>
              <a:t>random(n)</a:t>
            </a:r>
            <a:r>
              <a:rPr lang="zh-CN" altLang="en-US" baseline="0" dirty="0" smtClean="0"/>
              <a:t>的代价；</a:t>
            </a:r>
            <a:endParaRPr lang="en-US" altLang="zh-CN" baseline="0" dirty="0" smtClean="0"/>
          </a:p>
          <a:p>
            <a:r>
              <a:rPr lang="en-US" altLang="zh-CN" baseline="0" dirty="0" smtClean="0"/>
              <a:t>2)</a:t>
            </a:r>
            <a:r>
              <a:rPr lang="zh-CN" altLang="en-US" baseline="0" dirty="0" smtClean="0"/>
              <a:t>我们如果想用确定算法来模拟随机算法，</a:t>
            </a:r>
            <a:r>
              <a:rPr lang="en-US" altLang="zh-CN" baseline="0" dirty="0" smtClean="0"/>
              <a:t>random(x)</a:t>
            </a:r>
            <a:r>
              <a:rPr lang="zh-CN" altLang="en-US" baseline="0" dirty="0" smtClean="0"/>
              <a:t>不能大。而用确定性算法来模拟随机算法是常见的。</a:t>
            </a:r>
            <a:r>
              <a:rPr lang="en-US" altLang="zh-CN" baseline="0" dirty="0" smtClean="0"/>
              <a:t>Random(x)</a:t>
            </a:r>
            <a:r>
              <a:rPr lang="zh-CN" altLang="en-US" baseline="0" dirty="0" smtClean="0"/>
              <a:t>如果是对数函数，模拟才能是多项式时间的</a:t>
            </a:r>
            <a:endParaRPr lang="en-US" altLang="zh-CN" baseline="0" dirty="0" smtClean="0"/>
          </a:p>
          <a:p>
            <a:r>
              <a:rPr lang="zh-CN" altLang="en-US" baseline="0" dirty="0" smtClean="0"/>
              <a:t>以上记号，均针对随机算法</a:t>
            </a:r>
            <a:r>
              <a:rPr lang="en-US" altLang="zh-CN" baseline="0" dirty="0" smtClean="0"/>
              <a:t>A</a:t>
            </a:r>
            <a:r>
              <a:rPr lang="zh-CN" altLang="en-US" baseline="0" dirty="0" smtClean="0"/>
              <a:t>，故省略</a:t>
            </a:r>
            <a:r>
              <a:rPr lang="en-US" altLang="zh-CN" baseline="0" dirty="0" smtClean="0"/>
              <a:t>random</a:t>
            </a:r>
            <a:r>
              <a:rPr lang="zh-CN" altLang="en-US" baseline="0" dirty="0" smtClean="0"/>
              <a:t>下标</a:t>
            </a:r>
            <a:r>
              <a:rPr lang="en-US" altLang="zh-CN" baseline="0" dirty="0" smtClean="0"/>
              <a:t>A</a:t>
            </a:r>
          </a:p>
          <a:p>
            <a:r>
              <a:rPr lang="zh-CN" altLang="en-US" dirty="0" smtClean="0"/>
              <a:t>为什么要考察</a:t>
            </a:r>
            <a:r>
              <a:rPr lang="en-US" altLang="zh-CN" dirty="0" smtClean="0"/>
              <a:t>random(n):1)</a:t>
            </a:r>
            <a:r>
              <a:rPr lang="zh-CN" altLang="en-US" dirty="0" smtClean="0"/>
              <a:t>产生一个“随机位串”并非那么容易。特别地，我们还无法给出一个真的随机位串。</a:t>
            </a:r>
            <a:r>
              <a:rPr lang="en-US" altLang="zh-CN" dirty="0" smtClean="0"/>
              <a:t>2</a:t>
            </a:r>
            <a:r>
              <a:rPr lang="zh-CN" altLang="en-US" dirty="0" smtClean="0"/>
              <a:t>）考察</a:t>
            </a:r>
            <a:r>
              <a:rPr lang="en-US" altLang="zh-CN" dirty="0" smtClean="0"/>
              <a:t>random(x)</a:t>
            </a:r>
            <a:r>
              <a:rPr lang="zh-CN" altLang="en-US" baseline="0" dirty="0" smtClean="0"/>
              <a:t>的形态（界），可以明确这个随机算法是否可以去随机化。</a:t>
            </a:r>
            <a:endParaRPr lang="en-US" altLang="zh-CN" baseline="0" dirty="0" smtClean="0"/>
          </a:p>
          <a:p>
            <a:r>
              <a:rPr lang="zh-CN" altLang="en-US" dirty="0" smtClean="0"/>
              <a:t>      </a:t>
            </a:r>
            <a:r>
              <a:rPr lang="en-US" altLang="zh-CN" dirty="0" smtClean="0"/>
              <a:t>1</a:t>
            </a:r>
            <a:r>
              <a:rPr lang="zh-CN" altLang="en-US" dirty="0" smtClean="0"/>
              <a:t>）如果给定一个</a:t>
            </a:r>
            <a:r>
              <a:rPr lang="en-US" altLang="zh-CN" dirty="0" smtClean="0"/>
              <a:t>x</a:t>
            </a:r>
            <a:r>
              <a:rPr lang="zh-CN" altLang="en-US" dirty="0" smtClean="0"/>
              <a:t>，其</a:t>
            </a:r>
            <a:r>
              <a:rPr lang="en-US" altLang="zh-CN" dirty="0" smtClean="0"/>
              <a:t>random(x)</a:t>
            </a:r>
            <a:r>
              <a:rPr lang="zh-CN" altLang="en-US" dirty="0" smtClean="0"/>
              <a:t>被一</a:t>
            </a:r>
            <a:r>
              <a:rPr lang="zh-CN" altLang="en-US" dirty="0" smtClean="0"/>
              <a:t>个对数函数</a:t>
            </a:r>
            <a:r>
              <a:rPr lang="zh-CN" altLang="en-US" dirty="0" smtClean="0"/>
              <a:t>（</a:t>
            </a:r>
            <a:r>
              <a:rPr lang="en-US" altLang="zh-CN" dirty="0" smtClean="0"/>
              <a:t>clog</a:t>
            </a:r>
            <a:r>
              <a:rPr lang="en-US" altLang="zh-CN" baseline="-25000" dirty="0" smtClean="0"/>
              <a:t>2</a:t>
            </a:r>
            <a:r>
              <a:rPr lang="en-US" altLang="zh-CN" dirty="0" smtClean="0"/>
              <a:t>n</a:t>
            </a:r>
            <a:r>
              <a:rPr lang="zh-CN" altLang="en-US" dirty="0" smtClean="0"/>
              <a:t>）界定</a:t>
            </a:r>
            <a:r>
              <a:rPr lang="en-US" altLang="zh-CN" dirty="0" smtClean="0"/>
              <a:t>(bound),</a:t>
            </a:r>
            <a:r>
              <a:rPr lang="zh-CN" altLang="en-US" dirty="0" smtClean="0"/>
              <a:t>那么，随机算法</a:t>
            </a:r>
            <a:r>
              <a:rPr lang="en-US" altLang="zh-CN" dirty="0" smtClean="0"/>
              <a:t>A</a:t>
            </a:r>
            <a:r>
              <a:rPr lang="zh-CN" altLang="en-US" dirty="0" smtClean="0"/>
              <a:t>针对一个规模为</a:t>
            </a:r>
            <a:r>
              <a:rPr lang="en-US" altLang="zh-CN" dirty="0" smtClean="0"/>
              <a:t>n</a:t>
            </a:r>
            <a:r>
              <a:rPr lang="zh-CN" altLang="en-US" dirty="0" smtClean="0"/>
              <a:t>的输入，考察其不同的运行的数量，这个数量是被一个多项式函数所界定。为什么是</a:t>
            </a:r>
            <a:r>
              <a:rPr lang="en-US" altLang="zh-CN" dirty="0" smtClean="0"/>
              <a:t>2</a:t>
            </a:r>
            <a:r>
              <a:rPr lang="en-US" altLang="zh-CN" baseline="30000" dirty="0" smtClean="0"/>
              <a:t>random(n)</a:t>
            </a:r>
            <a:r>
              <a:rPr lang="zh-CN" altLang="en-US" dirty="0" smtClean="0"/>
              <a:t>呢？每次随机选择是</a:t>
            </a:r>
            <a:r>
              <a:rPr lang="en-US" altLang="zh-CN" dirty="0" smtClean="0"/>
              <a:t>2</a:t>
            </a:r>
            <a:r>
              <a:rPr lang="zh-CN" altLang="en-US" dirty="0" smtClean="0"/>
              <a:t>种（随机位串为</a:t>
            </a:r>
            <a:r>
              <a:rPr lang="en-US" altLang="zh-CN" dirty="0" smtClean="0"/>
              <a:t>2</a:t>
            </a:r>
            <a:r>
              <a:rPr lang="zh-CN" altLang="en-US" dirty="0" smtClean="0"/>
              <a:t>进制），产生出来的运行，构成的空间就是</a:t>
            </a:r>
            <a:r>
              <a:rPr lang="en-US" altLang="zh-CN" dirty="0" smtClean="0"/>
              <a:t>2</a:t>
            </a:r>
            <a:r>
              <a:rPr lang="zh-CN" altLang="en-US" dirty="0" smtClean="0"/>
              <a:t>的</a:t>
            </a:r>
            <a:r>
              <a:rPr lang="en-US" altLang="zh-CN" dirty="0" smtClean="0"/>
              <a:t>random(n)</a:t>
            </a:r>
            <a:r>
              <a:rPr lang="zh-CN" altLang="en-US" dirty="0" smtClean="0"/>
              <a:t>次方。</a:t>
            </a:r>
            <a:endParaRPr lang="en-US" altLang="zh-CN" dirty="0" smtClean="0"/>
          </a:p>
          <a:p>
            <a:r>
              <a:rPr lang="zh-CN" altLang="en-US" dirty="0" smtClean="0"/>
              <a:t>      </a:t>
            </a:r>
            <a:r>
              <a:rPr lang="en-US" altLang="zh-CN" dirty="0" smtClean="0"/>
              <a:t>2</a:t>
            </a:r>
            <a:r>
              <a:rPr lang="zh-CN" altLang="en-US" dirty="0" smtClean="0"/>
              <a:t>）如果我们能够确定</a:t>
            </a:r>
            <a:r>
              <a:rPr lang="en-US" altLang="zh-CN" dirty="0" smtClean="0"/>
              <a:t>random(x)</a:t>
            </a:r>
            <a:r>
              <a:rPr lang="zh-CN" altLang="en-US" dirty="0" smtClean="0"/>
              <a:t>是界定于一个指数函数，我们可以将这种随机去随机化，也就是用确定性算法遍历所有可能的运行。但是，如果我们发现并非如此（</a:t>
            </a:r>
            <a:r>
              <a:rPr lang="en-US" altLang="zh-CN" dirty="0" smtClean="0"/>
              <a:t>random(x)</a:t>
            </a:r>
            <a:r>
              <a:rPr lang="zh-CN" altLang="en-US" dirty="0" smtClean="0"/>
              <a:t>本身就已经规模很大，比如线性甚至是多项式），则无法去随机化。</a:t>
            </a:r>
          </a:p>
          <a:p>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10</a:t>
            </a:fld>
            <a:endParaRPr lang="zh-CN" altLang="en-US"/>
          </a:p>
        </p:txBody>
      </p:sp>
    </p:spTree>
    <p:extLst>
      <p:ext uri="{BB962C8B-B14F-4D97-AF65-F5344CB8AC3E}">
        <p14:creationId xmlns:p14="http://schemas.microsoft.com/office/powerpoint/2010/main" val="2117728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随机变量</a:t>
            </a:r>
            <a:r>
              <a:rPr lang="en-US" altLang="zh-CN" dirty="0" smtClean="0"/>
              <a:t>Time</a:t>
            </a:r>
            <a:r>
              <a:rPr lang="zh-CN" altLang="en-US" dirty="0" smtClean="0"/>
              <a:t>：是对一个运行</a:t>
            </a:r>
            <a:r>
              <a:rPr lang="en-US" altLang="zh-CN" dirty="0" smtClean="0"/>
              <a:t>C</a:t>
            </a:r>
            <a:r>
              <a:rPr lang="zh-CN" altLang="en-US" dirty="0" smtClean="0"/>
              <a:t>的观察，观察其运行时间复杂度：</a:t>
            </a:r>
            <a:r>
              <a:rPr lang="en-US" altLang="zh-CN" dirty="0" smtClean="0"/>
              <a:t>Time(C)</a:t>
            </a:r>
          </a:p>
          <a:p>
            <a:r>
              <a:rPr lang="en-US" altLang="zh-CN" dirty="0" err="1" smtClean="0"/>
              <a:t>Exp-TimeA</a:t>
            </a:r>
            <a:r>
              <a:rPr lang="en-US" altLang="zh-CN" dirty="0" smtClean="0"/>
              <a:t>{x) is the expectation E[Time] of the random variable Time in the experiment of the work of A on x. </a:t>
            </a:r>
          </a:p>
          <a:p>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11</a:t>
            </a:fld>
            <a:endParaRPr lang="zh-CN" altLang="en-US"/>
          </a:p>
        </p:txBody>
      </p:sp>
    </p:spTree>
    <p:extLst>
      <p:ext uri="{BB962C8B-B14F-4D97-AF65-F5344CB8AC3E}">
        <p14:creationId xmlns:p14="http://schemas.microsoft.com/office/powerpoint/2010/main" val="201381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前者精确，较难</a:t>
            </a:r>
            <a:endParaRPr lang="en-US" altLang="zh-CN" dirty="0" smtClean="0"/>
          </a:p>
          <a:p>
            <a:r>
              <a:rPr lang="zh-CN" altLang="en-US" dirty="0" smtClean="0"/>
              <a:t>后者较易，</a:t>
            </a:r>
            <a:endParaRPr lang="en-US" altLang="zh-CN" dirty="0" smtClean="0"/>
          </a:p>
          <a:p>
            <a:r>
              <a:rPr lang="zh-CN" altLang="en-US" dirty="0" smtClean="0"/>
              <a:t>在ＬＡＳ算法第一定义（一定给出正确答案）中用前者评估复杂度；第二定义（不知道就保持沉默然后重试）中用后者评估复杂度</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12</a:t>
            </a:fld>
            <a:endParaRPr lang="zh-CN" altLang="en-US"/>
          </a:p>
        </p:txBody>
      </p:sp>
    </p:spTree>
    <p:extLst>
      <p:ext uri="{BB962C8B-B14F-4D97-AF65-F5344CB8AC3E}">
        <p14:creationId xmlns:p14="http://schemas.microsoft.com/office/powerpoint/2010/main" val="386752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随机算法可能不会终止，原因在于</a:t>
            </a:r>
            <a:r>
              <a:rPr lang="en-US" altLang="zh-CN" dirty="0" smtClean="0"/>
              <a:t>computation</a:t>
            </a:r>
            <a:r>
              <a:rPr lang="zh-CN" altLang="en-US" dirty="0" smtClean="0"/>
              <a:t>的数量可能无穷，而且可能某个</a:t>
            </a:r>
            <a:r>
              <a:rPr lang="en-US" altLang="zh-CN" dirty="0" smtClean="0"/>
              <a:t>computation</a:t>
            </a:r>
            <a:r>
              <a:rPr lang="zh-CN" altLang="en-US" dirty="0" smtClean="0"/>
              <a:t>也是无穷的，但是这里的无穷不等同于无限循环；</a:t>
            </a:r>
            <a:endParaRPr lang="en-US" altLang="zh-CN" dirty="0" smtClean="0"/>
          </a:p>
          <a:p>
            <a:r>
              <a:rPr lang="zh-CN" altLang="en-US" dirty="0" smtClean="0"/>
              <a:t>为了应对这种情况下的随机算法终止问题，我们在给定时间</a:t>
            </a:r>
            <a:r>
              <a:rPr lang="en-US" altLang="zh-CN" dirty="0" err="1" smtClean="0"/>
              <a:t>Time</a:t>
            </a:r>
            <a:r>
              <a:rPr lang="en-US" altLang="zh-CN" baseline="-25000" dirty="0" err="1" smtClean="0"/>
              <a:t>A</a:t>
            </a:r>
            <a:r>
              <a:rPr lang="zh-CN" altLang="en-US" dirty="0" smtClean="0"/>
              <a:t>的情况下，规定：在</a:t>
            </a:r>
            <a:r>
              <a:rPr lang="en-US" altLang="zh-CN" dirty="0" err="1" smtClean="0"/>
              <a:t>Time</a:t>
            </a:r>
            <a:r>
              <a:rPr lang="en-US" altLang="zh-CN" baseline="-25000" dirty="0" err="1" smtClean="0"/>
              <a:t>A</a:t>
            </a:r>
            <a:r>
              <a:rPr lang="zh-CN" altLang="en-US" dirty="0" smtClean="0"/>
              <a:t>时间内没有终止，输出为？，在同样输入</a:t>
            </a:r>
            <a:r>
              <a:rPr lang="en-US" altLang="zh-CN" dirty="0" smtClean="0"/>
              <a:t>x</a:t>
            </a:r>
            <a:r>
              <a:rPr lang="zh-CN" altLang="en-US" dirty="0" smtClean="0"/>
              <a:t>下，重启算法</a:t>
            </a:r>
            <a:r>
              <a:rPr lang="en-US" altLang="zh-CN" dirty="0" smtClean="0"/>
              <a:t>A</a:t>
            </a:r>
            <a:r>
              <a:rPr lang="zh-CN" altLang="en-US" dirty="0" smtClean="0"/>
              <a:t>。希望</a:t>
            </a:r>
            <a:r>
              <a:rPr lang="en-US" altLang="zh-CN" dirty="0" smtClean="0"/>
              <a:t>A</a:t>
            </a:r>
            <a:r>
              <a:rPr lang="zh-CN" altLang="en-US" dirty="0" smtClean="0"/>
              <a:t>的这个</a:t>
            </a:r>
            <a:r>
              <a:rPr lang="en-US" altLang="zh-CN" dirty="0" smtClean="0"/>
              <a:t>computation</a:t>
            </a:r>
            <a:r>
              <a:rPr lang="zh-CN" altLang="en-US" dirty="0" smtClean="0"/>
              <a:t>能够在</a:t>
            </a:r>
            <a:r>
              <a:rPr lang="en-US" altLang="zh-CN" dirty="0" err="1" smtClean="0"/>
              <a:t>Time</a:t>
            </a:r>
            <a:r>
              <a:rPr lang="en-US" altLang="zh-CN" baseline="-25000" dirty="0" err="1" smtClean="0"/>
              <a:t>A</a:t>
            </a:r>
            <a:r>
              <a:rPr lang="zh-CN" altLang="en-US" dirty="0" smtClean="0"/>
              <a:t>内终止</a:t>
            </a:r>
            <a:r>
              <a:rPr lang="zh-CN" altLang="en-US" dirty="0" smtClean="0"/>
              <a:t>。</a:t>
            </a:r>
            <a:endParaRPr lang="en-US" altLang="zh-CN" dirty="0" smtClean="0"/>
          </a:p>
          <a:p>
            <a:endParaRPr lang="en-US" altLang="zh-CN" dirty="0" smtClean="0"/>
          </a:p>
          <a:p>
            <a:r>
              <a:rPr lang="zh-CN" altLang="en-US" dirty="0" smtClean="0"/>
              <a:t>其实这里也正是随机算法的“使用手册”</a:t>
            </a:r>
            <a:endParaRPr lang="zh-CN" altLang="en-US" dirty="0"/>
          </a:p>
        </p:txBody>
      </p:sp>
      <p:sp>
        <p:nvSpPr>
          <p:cNvPr id="4" name="灯片编号占位符 3"/>
          <p:cNvSpPr>
            <a:spLocks noGrp="1"/>
          </p:cNvSpPr>
          <p:nvPr>
            <p:ph type="sldNum" sz="quarter" idx="10"/>
          </p:nvPr>
        </p:nvSpPr>
        <p:spPr/>
        <p:txBody>
          <a:bodyPr/>
          <a:lstStyle/>
          <a:p>
            <a:fld id="{3D4FE6A7-2CE6-4362-97D4-63F6F1921F0B}" type="slidenum">
              <a:rPr lang="zh-CN" altLang="en-US" smtClean="0"/>
              <a:t>13</a:t>
            </a:fld>
            <a:endParaRPr lang="zh-CN" altLang="en-US"/>
          </a:p>
        </p:txBody>
      </p:sp>
    </p:spTree>
    <p:extLst>
      <p:ext uri="{BB962C8B-B14F-4D97-AF65-F5344CB8AC3E}">
        <p14:creationId xmlns:p14="http://schemas.microsoft.com/office/powerpoint/2010/main" val="249126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131441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199201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358390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94672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51263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15573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88516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363733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284584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69156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CEBE49B-2D0B-4C78-96F1-3442DD3C3DA9}"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126471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BE49B-2D0B-4C78-96F1-3442DD3C3DA9}" type="datetimeFigureOut">
              <a:rPr lang="zh-CN" altLang="en-US" smtClean="0"/>
              <a:t>2017/5/11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8869E-B972-47E8-A686-266350712280}" type="slidenum">
              <a:rPr lang="zh-CN" altLang="en-US" smtClean="0"/>
              <a:t>‹#›</a:t>
            </a:fld>
            <a:endParaRPr lang="zh-CN" altLang="en-US"/>
          </a:p>
        </p:txBody>
      </p:sp>
    </p:spTree>
    <p:extLst>
      <p:ext uri="{BB962C8B-B14F-4D97-AF65-F5344CB8AC3E}">
        <p14:creationId xmlns:p14="http://schemas.microsoft.com/office/powerpoint/2010/main" val="33304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tmp"/><Relationship Id="rId5" Type="http://schemas.openxmlformats.org/officeDocument/2006/relationships/image" Target="../media/image17.tmp"/><Relationship Id="rId4" Type="http://schemas.openxmlformats.org/officeDocument/2006/relationships/image" Target="../media/image16.tmp"/></Relationships>
</file>

<file path=ppt/slides/_rels/slide1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1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1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tm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tmp"/></Relationships>
</file>

<file path=ppt/slides/_rels/slide21.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26.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tmp"/></Relationships>
</file>

<file path=ppt/slides/_rels/slide27.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3.tmp"/><Relationship Id="rId5" Type="http://schemas.openxmlformats.org/officeDocument/2006/relationships/image" Target="../media/image42.tmp"/><Relationship Id="rId4" Type="http://schemas.openxmlformats.org/officeDocument/2006/relationships/image" Target="../media/image41.tmp"/></Relationships>
</file>

<file path=ppt/slides/_rels/slide29.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7.tmp"/><Relationship Id="rId5" Type="http://schemas.openxmlformats.org/officeDocument/2006/relationships/image" Target="../media/image46.tmp"/><Relationship Id="rId4" Type="http://schemas.openxmlformats.org/officeDocument/2006/relationships/image" Target="../media/image45.tmp"/></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计算机问题求解</a:t>
            </a:r>
            <a:r>
              <a:rPr lang="en-US" altLang="zh-CN" dirty="0" smtClean="0"/>
              <a:t>—</a:t>
            </a:r>
            <a:r>
              <a:rPr lang="zh-CN" altLang="en-US" sz="4400" dirty="0" smtClean="0"/>
              <a:t>论题</a:t>
            </a:r>
            <a:r>
              <a:rPr lang="en-US" altLang="zh-CN" sz="4400" dirty="0" smtClean="0"/>
              <a:t>4.9</a:t>
            </a:r>
            <a:br>
              <a:rPr lang="en-US" altLang="zh-CN" sz="4400" dirty="0" smtClean="0"/>
            </a:br>
            <a:r>
              <a:rPr lang="zh-CN" altLang="en-US" sz="4400" dirty="0" smtClean="0"/>
              <a:t>随机算法的概念</a:t>
            </a:r>
            <a:endParaRPr lang="zh-CN" altLang="en-US" sz="4400" dirty="0"/>
          </a:p>
        </p:txBody>
      </p:sp>
      <p:sp>
        <p:nvSpPr>
          <p:cNvPr id="3" name="副标题 2"/>
          <p:cNvSpPr>
            <a:spLocks noGrp="1"/>
          </p:cNvSpPr>
          <p:nvPr>
            <p:ph type="subTitle" idx="1"/>
          </p:nvPr>
        </p:nvSpPr>
        <p:spPr/>
        <p:txBody>
          <a:bodyPr/>
          <a:lstStyle/>
          <a:p>
            <a:endParaRPr lang="en-US" altLang="zh-CN" dirty="0" smtClean="0"/>
          </a:p>
          <a:p>
            <a:r>
              <a:rPr lang="zh-CN" altLang="en-US" dirty="0"/>
              <a:t>陶先</a:t>
            </a:r>
            <a:r>
              <a:rPr lang="zh-CN" altLang="en-US" dirty="0" smtClean="0"/>
              <a:t>平</a:t>
            </a:r>
            <a:endParaRPr lang="en-US" altLang="zh-CN" dirty="0" smtClean="0"/>
          </a:p>
          <a:p>
            <a:r>
              <a:rPr lang="en-US" altLang="zh-CN" dirty="0" smtClean="0"/>
              <a:t>2017</a:t>
            </a:r>
            <a:r>
              <a:rPr lang="zh-CN" altLang="en-US" dirty="0" smtClean="0"/>
              <a:t>年</a:t>
            </a:r>
            <a:r>
              <a:rPr lang="en-US" altLang="zh-CN" dirty="0"/>
              <a:t>5</a:t>
            </a:r>
            <a:r>
              <a:rPr lang="zh-CN" altLang="en-US" dirty="0" smtClean="0"/>
              <a:t>月</a:t>
            </a:r>
            <a:r>
              <a:rPr lang="en-US" altLang="zh-CN" dirty="0"/>
              <a:t>1</a:t>
            </a:r>
            <a:r>
              <a:rPr lang="en-US" altLang="zh-CN" dirty="0" smtClean="0"/>
              <a:t>5</a:t>
            </a:r>
            <a:r>
              <a:rPr lang="zh-CN" altLang="en-US" dirty="0" smtClean="0"/>
              <a:t>日</a:t>
            </a:r>
            <a:endParaRPr lang="zh-CN" altLang="en-US" dirty="0"/>
          </a:p>
        </p:txBody>
      </p:sp>
    </p:spTree>
    <p:extLst>
      <p:ext uri="{BB962C8B-B14F-4D97-AF65-F5344CB8AC3E}">
        <p14:creationId xmlns:p14="http://schemas.microsoft.com/office/powerpoint/2010/main" val="1514093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823" y="505676"/>
            <a:ext cx="11918353" cy="5764856"/>
          </a:xfrm>
        </p:spPr>
      </p:pic>
    </p:spTree>
    <p:extLst>
      <p:ext uri="{BB962C8B-B14F-4D97-AF65-F5344CB8AC3E}">
        <p14:creationId xmlns:p14="http://schemas.microsoft.com/office/powerpoint/2010/main" val="1462713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65" y="2311846"/>
            <a:ext cx="11230981" cy="797114"/>
          </a:xfrm>
          <a:prstGeom prst="rect">
            <a:avLst/>
          </a:prstGeom>
        </p:spPr>
      </p:pic>
      <p:sp>
        <p:nvSpPr>
          <p:cNvPr id="10" name="圆角矩形 9"/>
          <p:cNvSpPr/>
          <p:nvPr/>
        </p:nvSpPr>
        <p:spPr>
          <a:xfrm>
            <a:off x="8794866" y="2710403"/>
            <a:ext cx="2855280" cy="39855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lstStyle/>
          <a:p>
            <a:r>
              <a:rPr lang="zh-CN" altLang="en-US" dirty="0"/>
              <a:t>算法的运行时间也是</a:t>
            </a:r>
            <a:r>
              <a:rPr lang="zh-CN" altLang="en-US" dirty="0" smtClean="0"/>
              <a:t>随机的</a:t>
            </a:r>
            <a:endParaRPr lang="zh-CN" altLang="en-US" dirty="0"/>
          </a:p>
        </p:txBody>
      </p:sp>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616767"/>
            <a:ext cx="11083313" cy="1919391"/>
          </a:xfrm>
          <a:prstGeom prst="rect">
            <a:avLst/>
          </a:prstGeom>
        </p:spPr>
      </p:pic>
      <p:sp>
        <p:nvSpPr>
          <p:cNvPr id="6" name="文本框 5"/>
          <p:cNvSpPr txBox="1"/>
          <p:nvPr/>
        </p:nvSpPr>
        <p:spPr>
          <a:xfrm>
            <a:off x="474072" y="3730118"/>
            <a:ext cx="5905784" cy="707886"/>
          </a:xfrm>
          <a:prstGeom prst="rect">
            <a:avLst/>
          </a:prstGeom>
          <a:noFill/>
        </p:spPr>
        <p:txBody>
          <a:bodyPr wrap="none" rtlCol="0">
            <a:spAutoFit/>
          </a:bodyPr>
          <a:lstStyle/>
          <a:p>
            <a:r>
              <a:rPr lang="en-US" altLang="zh-CN" sz="4000" dirty="0" smtClean="0"/>
              <a:t>Time(C)</a:t>
            </a:r>
            <a:r>
              <a:rPr lang="zh-CN" altLang="en-US" sz="4000" dirty="0" smtClean="0"/>
              <a:t>到底是什么意思？</a:t>
            </a:r>
            <a:endParaRPr lang="zh-CN" altLang="en-US" sz="4000" dirty="0"/>
          </a:p>
        </p:txBody>
      </p:sp>
    </p:spTree>
    <p:extLst>
      <p:ext uri="{BB962C8B-B14F-4D97-AF65-F5344CB8AC3E}">
        <p14:creationId xmlns:p14="http://schemas.microsoft.com/office/powerpoint/2010/main" val="201904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838200" y="4378063"/>
            <a:ext cx="10899371" cy="199505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838200" y="1928553"/>
            <a:ext cx="10899371" cy="199505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以下两套评价体系均可用于评估随机算法时间复杂度</a:t>
            </a:r>
            <a:endParaRPr lang="zh-CN" altLang="en-US" dirty="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158" y="3072844"/>
            <a:ext cx="10240659" cy="625676"/>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115" y="4529859"/>
            <a:ext cx="9318420" cy="703808"/>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115" y="5458715"/>
            <a:ext cx="10033314" cy="730226"/>
          </a:xfrm>
          <a:prstGeom prst="rect">
            <a:avLst/>
          </a:prstGeom>
        </p:spPr>
      </p:pic>
      <p:pic>
        <p:nvPicPr>
          <p:cNvPr id="9" name="图片 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9158" y="2071620"/>
            <a:ext cx="8676899" cy="933130"/>
          </a:xfrm>
          <a:prstGeom prst="rect">
            <a:avLst/>
          </a:prstGeom>
        </p:spPr>
      </p:pic>
    </p:spTree>
    <p:extLst>
      <p:ext uri="{BB962C8B-B14F-4D97-AF65-F5344CB8AC3E}">
        <p14:creationId xmlns:p14="http://schemas.microsoft.com/office/powerpoint/2010/main" val="2733467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a:t>7</a:t>
            </a:r>
            <a:r>
              <a:rPr lang="zh-CN" altLang="en-US" dirty="0" smtClean="0"/>
              <a:t>：在随机算法分析中，为什么我们需要“</a:t>
            </a:r>
            <a:r>
              <a:rPr lang="en-US" altLang="zh-CN" dirty="0" smtClean="0"/>
              <a:t>output</a:t>
            </a:r>
            <a:r>
              <a:rPr lang="zh-CN" altLang="en-US" dirty="0" smtClean="0"/>
              <a:t>？”？</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765" y="2180011"/>
            <a:ext cx="11568469" cy="845577"/>
          </a:xfrm>
        </p:spPr>
      </p:pic>
      <p:sp>
        <p:nvSpPr>
          <p:cNvPr id="5" name="矩形 4"/>
          <p:cNvSpPr/>
          <p:nvPr/>
        </p:nvSpPr>
        <p:spPr>
          <a:xfrm>
            <a:off x="188259" y="2180011"/>
            <a:ext cx="1438835" cy="42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12965" y="2631281"/>
            <a:ext cx="2090775" cy="394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602534" y="4631016"/>
            <a:ext cx="11177090" cy="1170362"/>
            <a:chOff x="602534" y="4631016"/>
            <a:chExt cx="11177090" cy="1170362"/>
          </a:xfrm>
        </p:grpSpPr>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34" y="4631016"/>
              <a:ext cx="11177090" cy="1097430"/>
            </a:xfrm>
            <a:prstGeom prst="rect">
              <a:avLst/>
            </a:prstGeom>
          </p:spPr>
        </p:pic>
        <p:sp>
          <p:nvSpPr>
            <p:cNvPr id="10" name="矩形 9"/>
            <p:cNvSpPr/>
            <p:nvPr/>
          </p:nvSpPr>
          <p:spPr>
            <a:xfrm>
              <a:off x="602534" y="4631016"/>
              <a:ext cx="9310431" cy="42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50600" y="5407071"/>
              <a:ext cx="10029024" cy="394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884894" y="2631281"/>
            <a:ext cx="3939988" cy="2775790"/>
            <a:chOff x="6884894" y="2631281"/>
            <a:chExt cx="3939988" cy="2775790"/>
          </a:xfrm>
        </p:grpSpPr>
        <p:cxnSp>
          <p:nvCxnSpPr>
            <p:cNvPr id="8" name="直接连接符 7"/>
            <p:cNvCxnSpPr/>
            <p:nvPr/>
          </p:nvCxnSpPr>
          <p:spPr>
            <a:xfrm>
              <a:off x="6884894" y="2631281"/>
              <a:ext cx="196327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90012" y="5407071"/>
              <a:ext cx="3334870"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1387530" y="3651935"/>
            <a:ext cx="9212778" cy="584775"/>
          </a:xfrm>
          <a:prstGeom prst="rect">
            <a:avLst/>
          </a:prstGeom>
          <a:noFill/>
        </p:spPr>
        <p:txBody>
          <a:bodyPr wrap="none" rtlCol="0">
            <a:spAutoFit/>
          </a:bodyPr>
          <a:lstStyle/>
          <a:p>
            <a:r>
              <a:rPr lang="zh-CN" altLang="en-US" sz="3200" dirty="0" smtClean="0"/>
              <a:t>这两个地方用词的单、复数使用，给你什么启发？</a:t>
            </a:r>
            <a:endParaRPr lang="zh-CN" altLang="en-US" sz="3200" dirty="0"/>
          </a:p>
        </p:txBody>
      </p:sp>
    </p:spTree>
    <p:extLst>
      <p:ext uri="{BB962C8B-B14F-4D97-AF65-F5344CB8AC3E}">
        <p14:creationId xmlns:p14="http://schemas.microsoft.com/office/powerpoint/2010/main" val="147253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129" y="98138"/>
            <a:ext cx="10515600" cy="1325563"/>
          </a:xfrm>
        </p:spPr>
        <p:txBody>
          <a:bodyPr/>
          <a:lstStyle/>
          <a:p>
            <a:r>
              <a:rPr lang="en-US" altLang="zh-CN" dirty="0" smtClean="0"/>
              <a:t>LAS VEGAS</a:t>
            </a:r>
            <a:r>
              <a:rPr lang="zh-CN" altLang="en-US" dirty="0" smtClean="0"/>
              <a:t>算法第一种定义</a:t>
            </a:r>
            <a:r>
              <a:rPr lang="en-US" altLang="zh-CN" dirty="0" smtClean="0"/>
              <a:t>:</a:t>
            </a:r>
            <a:r>
              <a:rPr lang="zh-CN" altLang="en-US" dirty="0"/>
              <a:t>永远</a:t>
            </a:r>
            <a:r>
              <a:rPr lang="zh-CN" altLang="en-US" dirty="0" smtClean="0"/>
              <a:t>正确</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129" y="1690688"/>
            <a:ext cx="11337742" cy="2968557"/>
          </a:xfrm>
        </p:spPr>
      </p:pic>
      <p:grpSp>
        <p:nvGrpSpPr>
          <p:cNvPr id="15" name="组合 14"/>
          <p:cNvGrpSpPr/>
          <p:nvPr/>
        </p:nvGrpSpPr>
        <p:grpSpPr>
          <a:xfrm>
            <a:off x="739588" y="3186953"/>
            <a:ext cx="6952130" cy="2502025"/>
            <a:chOff x="739588" y="3186953"/>
            <a:chExt cx="6952130" cy="2502025"/>
          </a:xfrm>
        </p:grpSpPr>
        <p:cxnSp>
          <p:nvCxnSpPr>
            <p:cNvPr id="6" name="直接连接符 5"/>
            <p:cNvCxnSpPr/>
            <p:nvPr/>
          </p:nvCxnSpPr>
          <p:spPr>
            <a:xfrm>
              <a:off x="4289612" y="3186953"/>
              <a:ext cx="3402106" cy="2689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39588" y="5042647"/>
              <a:ext cx="2031325" cy="646331"/>
            </a:xfrm>
            <a:prstGeom prst="rect">
              <a:avLst/>
            </a:prstGeom>
            <a:noFill/>
          </p:spPr>
          <p:txBody>
            <a:bodyPr wrap="none" rtlCol="0">
              <a:spAutoFit/>
            </a:bodyPr>
            <a:lstStyle/>
            <a:p>
              <a:r>
                <a:rPr lang="zh-CN" altLang="en-US" sz="3600" dirty="0" smtClean="0">
                  <a:solidFill>
                    <a:srgbClr val="FF0000"/>
                  </a:solidFill>
                </a:rPr>
                <a:t>永远正确</a:t>
              </a:r>
              <a:endParaRPr lang="zh-CN" altLang="en-US" sz="3600" dirty="0">
                <a:solidFill>
                  <a:srgbClr val="FF0000"/>
                </a:solidFill>
              </a:endParaRPr>
            </a:p>
          </p:txBody>
        </p:sp>
        <p:cxnSp>
          <p:nvCxnSpPr>
            <p:cNvPr id="9" name="直接箭头连接符 8"/>
            <p:cNvCxnSpPr/>
            <p:nvPr/>
          </p:nvCxnSpPr>
          <p:spPr>
            <a:xfrm flipH="1">
              <a:off x="2286000" y="3213847"/>
              <a:ext cx="2581835" cy="17615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025653" y="4289612"/>
            <a:ext cx="6739218" cy="1865898"/>
            <a:chOff x="5025653" y="4289612"/>
            <a:chExt cx="6739218" cy="1865898"/>
          </a:xfrm>
        </p:grpSpPr>
        <p:sp>
          <p:nvSpPr>
            <p:cNvPr id="10" name="文本框 9"/>
            <p:cNvSpPr txBox="1"/>
            <p:nvPr/>
          </p:nvSpPr>
          <p:spPr>
            <a:xfrm>
              <a:off x="7300448" y="4955181"/>
              <a:ext cx="4464423" cy="1200329"/>
            </a:xfrm>
            <a:prstGeom prst="rect">
              <a:avLst/>
            </a:prstGeom>
            <a:noFill/>
          </p:spPr>
          <p:txBody>
            <a:bodyPr wrap="square" rtlCol="0">
              <a:spAutoFit/>
            </a:bodyPr>
            <a:lstStyle/>
            <a:p>
              <a:r>
                <a:rPr lang="zh-CN" altLang="en-US" sz="3600" dirty="0">
                  <a:solidFill>
                    <a:srgbClr val="FF0000"/>
                  </a:solidFill>
                </a:rPr>
                <a:t>不以</a:t>
              </a:r>
              <a:r>
                <a:rPr lang="en-US" altLang="zh-CN" sz="3600" dirty="0">
                  <a:solidFill>
                    <a:srgbClr val="FF0000"/>
                  </a:solidFill>
                </a:rPr>
                <a:t>worst case</a:t>
              </a:r>
              <a:r>
                <a:rPr lang="zh-CN" altLang="en-US" sz="3600" dirty="0">
                  <a:solidFill>
                    <a:srgbClr val="FF0000"/>
                  </a:solidFill>
                </a:rPr>
                <a:t>为代表来讨论时间开销</a:t>
              </a:r>
            </a:p>
          </p:txBody>
        </p:sp>
        <p:cxnSp>
          <p:nvCxnSpPr>
            <p:cNvPr id="11" name="直接连接符 10"/>
            <p:cNvCxnSpPr/>
            <p:nvPr/>
          </p:nvCxnSpPr>
          <p:spPr>
            <a:xfrm>
              <a:off x="5025653" y="4289612"/>
              <a:ext cx="6565712" cy="2689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8597973" y="4387061"/>
              <a:ext cx="828415" cy="655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96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9291"/>
            <a:ext cx="10515600" cy="1325563"/>
          </a:xfrm>
        </p:spPr>
        <p:txBody>
          <a:bodyPr/>
          <a:lstStyle/>
          <a:p>
            <a:r>
              <a:rPr lang="en-US" altLang="zh-CN" dirty="0" smtClean="0"/>
              <a:t>Las Vegas</a:t>
            </a:r>
            <a:r>
              <a:rPr lang="zh-CN" altLang="en-US" dirty="0" smtClean="0"/>
              <a:t>算法第二种定义：永不犯错</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2876" y="1233490"/>
            <a:ext cx="10986247" cy="4157269"/>
          </a:xfrm>
        </p:spPr>
      </p:pic>
      <p:grpSp>
        <p:nvGrpSpPr>
          <p:cNvPr id="13" name="组合 12"/>
          <p:cNvGrpSpPr/>
          <p:nvPr/>
        </p:nvGrpSpPr>
        <p:grpSpPr>
          <a:xfrm>
            <a:off x="145676" y="2622176"/>
            <a:ext cx="2570631" cy="1613648"/>
            <a:chOff x="145676" y="2622176"/>
            <a:chExt cx="2570631" cy="1613648"/>
          </a:xfrm>
        </p:grpSpPr>
        <p:sp>
          <p:nvSpPr>
            <p:cNvPr id="5" name="左大括号 4"/>
            <p:cNvSpPr/>
            <p:nvPr/>
          </p:nvSpPr>
          <p:spPr>
            <a:xfrm>
              <a:off x="2259107" y="2622176"/>
              <a:ext cx="457200" cy="1613648"/>
            </a:xfrm>
            <a:prstGeom prst="leftBrace">
              <a:avLst>
                <a:gd name="adj1" fmla="val 37745"/>
                <a:gd name="adj2" fmla="val 483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145676" y="2666164"/>
              <a:ext cx="2113431" cy="1569660"/>
            </a:xfrm>
            <a:prstGeom prst="rect">
              <a:avLst/>
            </a:prstGeom>
            <a:solidFill>
              <a:schemeClr val="bg1"/>
            </a:solidFill>
          </p:spPr>
          <p:txBody>
            <a:bodyPr wrap="square" rtlCol="0">
              <a:spAutoFit/>
            </a:bodyPr>
            <a:lstStyle/>
            <a:p>
              <a:r>
                <a:rPr lang="zh-CN" altLang="en-US" sz="2400" b="1" dirty="0" smtClean="0">
                  <a:solidFill>
                    <a:srgbClr val="FF0000"/>
                  </a:solidFill>
                </a:rPr>
                <a:t>多数情况下正确，且：可以保持沉默但永不犯错</a:t>
              </a:r>
              <a:endParaRPr lang="zh-CN" altLang="en-US" sz="2400" b="1" dirty="0">
                <a:solidFill>
                  <a:srgbClr val="FF0000"/>
                </a:solidFill>
              </a:endParaRPr>
            </a:p>
          </p:txBody>
        </p:sp>
      </p:grpSp>
      <p:grpSp>
        <p:nvGrpSpPr>
          <p:cNvPr id="12" name="组合 11"/>
          <p:cNvGrpSpPr/>
          <p:nvPr/>
        </p:nvGrpSpPr>
        <p:grpSpPr>
          <a:xfrm>
            <a:off x="1745556" y="5002306"/>
            <a:ext cx="9711338" cy="1699975"/>
            <a:chOff x="1745556" y="5002306"/>
            <a:chExt cx="9711338" cy="1699975"/>
          </a:xfrm>
        </p:grpSpPr>
        <p:cxnSp>
          <p:nvCxnSpPr>
            <p:cNvPr id="8" name="直接连接符 7"/>
            <p:cNvCxnSpPr/>
            <p:nvPr/>
          </p:nvCxnSpPr>
          <p:spPr>
            <a:xfrm>
              <a:off x="5957047" y="5002306"/>
              <a:ext cx="5499847"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556" y="5668498"/>
              <a:ext cx="8422982" cy="1033783"/>
            </a:xfrm>
            <a:prstGeom prst="rect">
              <a:avLst/>
            </a:prstGeom>
            <a:ln w="57150">
              <a:solidFill>
                <a:srgbClr val="FF0000"/>
              </a:solidFill>
              <a:prstDash val="sysDot"/>
            </a:ln>
          </p:spPr>
        </p:pic>
        <p:cxnSp>
          <p:nvCxnSpPr>
            <p:cNvPr id="11" name="直接箭头连接符 10"/>
            <p:cNvCxnSpPr>
              <a:endCxn id="9" idx="0"/>
            </p:cNvCxnSpPr>
            <p:nvPr/>
          </p:nvCxnSpPr>
          <p:spPr>
            <a:xfrm flipH="1">
              <a:off x="5957047" y="5002306"/>
              <a:ext cx="2151529" cy="666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471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1867" y="473728"/>
            <a:ext cx="8068801" cy="3343742"/>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087" y="3817470"/>
            <a:ext cx="4191585" cy="704948"/>
          </a:xfrm>
          <a:prstGeom prst="rect">
            <a:avLst/>
          </a:prstGeom>
        </p:spPr>
      </p:pic>
      <p:sp>
        <p:nvSpPr>
          <p:cNvPr id="8" name="矩形 7"/>
          <p:cNvSpPr/>
          <p:nvPr/>
        </p:nvSpPr>
        <p:spPr>
          <a:xfrm>
            <a:off x="3395087" y="1223681"/>
            <a:ext cx="7555581" cy="6723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06824" y="4954076"/>
            <a:ext cx="10354233" cy="1569660"/>
          </a:xfrm>
          <a:prstGeom prst="rect">
            <a:avLst/>
          </a:prstGeom>
          <a:noFill/>
        </p:spPr>
        <p:txBody>
          <a:bodyPr wrap="square" rtlCol="0">
            <a:spAutoFit/>
          </a:bodyPr>
          <a:lstStyle/>
          <a:p>
            <a:r>
              <a:rPr lang="zh-CN" altLang="en-US" sz="3200" dirty="0" smtClean="0"/>
              <a:t>随便问个问题：一般情况下，第一种</a:t>
            </a:r>
            <a:r>
              <a:rPr lang="en-US" altLang="zh-CN" sz="3200" dirty="0" smtClean="0"/>
              <a:t>LAS VEGAS</a:t>
            </a:r>
            <a:r>
              <a:rPr lang="zh-CN" altLang="en-US" sz="3200" dirty="0" smtClean="0"/>
              <a:t>算法的定义适合于计算一个函数，而第二种定义方法适合于判定问题。为什么？</a:t>
            </a:r>
            <a:endParaRPr lang="zh-CN" altLang="en-US" sz="3200" dirty="0"/>
          </a:p>
        </p:txBody>
      </p:sp>
      <p:sp>
        <p:nvSpPr>
          <p:cNvPr id="2" name="文本框 1"/>
          <p:cNvSpPr txBox="1"/>
          <p:nvPr/>
        </p:nvSpPr>
        <p:spPr>
          <a:xfrm>
            <a:off x="57984" y="1082803"/>
            <a:ext cx="2823883" cy="954107"/>
          </a:xfrm>
          <a:prstGeom prst="rect">
            <a:avLst/>
          </a:prstGeom>
          <a:noFill/>
        </p:spPr>
        <p:txBody>
          <a:bodyPr wrap="square" rtlCol="0">
            <a:spAutoFit/>
          </a:bodyPr>
          <a:lstStyle/>
          <a:p>
            <a:r>
              <a:rPr lang="en-US" altLang="zh-CN" sz="2800" dirty="0" smtClean="0"/>
              <a:t>Best </a:t>
            </a:r>
            <a:r>
              <a:rPr lang="en-US" altLang="zh-CN" sz="2800" dirty="0"/>
              <a:t>known Las Vegas </a:t>
            </a:r>
            <a:r>
              <a:rPr lang="en-US" altLang="zh-CN" sz="2800" dirty="0" smtClean="0"/>
              <a:t>algorithm</a:t>
            </a:r>
            <a:r>
              <a:rPr lang="zh-CN" altLang="en-US" sz="2800" dirty="0" smtClean="0"/>
              <a:t>：</a:t>
            </a:r>
            <a:endParaRPr lang="zh-CN" altLang="en-US" sz="2800" dirty="0"/>
          </a:p>
        </p:txBody>
      </p:sp>
    </p:spTree>
    <p:extLst>
      <p:ext uri="{BB962C8B-B14F-4D97-AF65-F5344CB8AC3E}">
        <p14:creationId xmlns:p14="http://schemas.microsoft.com/office/powerpoint/2010/main" val="222078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048" y="131295"/>
            <a:ext cx="11662940" cy="6297243"/>
          </a:xfrm>
        </p:spPr>
      </p:pic>
      <p:sp>
        <p:nvSpPr>
          <p:cNvPr id="5" name="矩形 4"/>
          <p:cNvSpPr/>
          <p:nvPr/>
        </p:nvSpPr>
        <p:spPr>
          <a:xfrm>
            <a:off x="3590365" y="2985247"/>
            <a:ext cx="5405717" cy="3899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8048" y="3604656"/>
            <a:ext cx="11662940" cy="1855694"/>
            <a:chOff x="278048" y="2985247"/>
            <a:chExt cx="11662940" cy="1855694"/>
          </a:xfrm>
        </p:grpSpPr>
        <p:sp>
          <p:nvSpPr>
            <p:cNvPr id="7" name="矩形 6"/>
            <p:cNvSpPr/>
            <p:nvPr/>
          </p:nvSpPr>
          <p:spPr>
            <a:xfrm>
              <a:off x="278048" y="2985247"/>
              <a:ext cx="11662940" cy="1855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899" y="3482788"/>
              <a:ext cx="10937238" cy="874059"/>
            </a:xfrm>
            <a:prstGeom prst="rect">
              <a:avLst/>
            </a:prstGeom>
            <a:solidFill>
              <a:schemeClr val="tx1"/>
            </a:solidFill>
            <a:ln w="76200">
              <a:solidFill>
                <a:srgbClr val="0070C0"/>
              </a:solidFill>
            </a:ln>
          </p:spPr>
        </p:pic>
      </p:grpSp>
    </p:spTree>
    <p:extLst>
      <p:ext uri="{BB962C8B-B14F-4D97-AF65-F5344CB8AC3E}">
        <p14:creationId xmlns:p14="http://schemas.microsoft.com/office/powerpoint/2010/main" val="3379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Random select</a:t>
            </a:r>
            <a:r>
              <a:rPr lang="zh-CN" altLang="en-US" dirty="0" smtClean="0"/>
              <a:t>：比较数期望值的上限</a:t>
            </a:r>
            <a:endParaRPr lang="zh-CN" altLang="en-US" dirty="0"/>
          </a:p>
        </p:txBody>
      </p:sp>
      <p:sp>
        <p:nvSpPr>
          <p:cNvPr id="3" name="内容占位符 2"/>
          <p:cNvSpPr>
            <a:spLocks noGrp="1"/>
          </p:cNvSpPr>
          <p:nvPr>
            <p:ph idx="1"/>
          </p:nvPr>
        </p:nvSpPr>
        <p:spPr/>
        <p:txBody>
          <a:bodyPr>
            <a:normAutofit/>
          </a:bodyPr>
          <a:lstStyle/>
          <a:p>
            <a:r>
              <a:rPr lang="en-US" altLang="zh-CN" sz="3600" dirty="0" smtClean="0"/>
              <a:t>E[</a:t>
            </a:r>
            <a:r>
              <a:rPr lang="en-US" altLang="zh-CN" sz="3600" dirty="0" err="1"/>
              <a:t>T</a:t>
            </a:r>
            <a:r>
              <a:rPr lang="en-US" altLang="zh-CN" sz="3600" baseline="-25000" dirty="0" err="1"/>
              <a:t>s,k</a:t>
            </a:r>
            <a:r>
              <a:rPr lang="en-US" altLang="zh-CN" sz="3600" dirty="0" smtClean="0"/>
              <a:t>]: </a:t>
            </a:r>
            <a:r>
              <a:rPr lang="zh-CN" altLang="en-US" sz="3600" dirty="0" smtClean="0"/>
              <a:t>在给定集合</a:t>
            </a:r>
            <a:r>
              <a:rPr lang="en-US" altLang="zh-CN" sz="3600" dirty="0" smtClean="0"/>
              <a:t>S</a:t>
            </a:r>
            <a:r>
              <a:rPr lang="zh-CN" altLang="en-US" sz="3600" dirty="0" smtClean="0"/>
              <a:t>和序号</a:t>
            </a:r>
            <a:r>
              <a:rPr lang="en-US" altLang="zh-CN" sz="3600" dirty="0" smtClean="0"/>
              <a:t>k</a:t>
            </a:r>
            <a:r>
              <a:rPr lang="zh-CN" altLang="en-US" sz="3600" dirty="0" smtClean="0"/>
              <a:t>时，随机算法</a:t>
            </a:r>
            <a:r>
              <a:rPr lang="en-US" altLang="zh-CN" sz="3600" dirty="0" smtClean="0"/>
              <a:t>A</a:t>
            </a:r>
            <a:r>
              <a:rPr lang="zh-CN" altLang="en-US" sz="3600" dirty="0" smtClean="0"/>
              <a:t>进行比较的次数的期望值</a:t>
            </a:r>
            <a:endParaRPr lang="en-US" altLang="zh-CN" sz="3600" dirty="0" smtClean="0"/>
          </a:p>
          <a:p>
            <a:r>
              <a:rPr lang="zh-CN" altLang="en-US" sz="3600" dirty="0" smtClean="0"/>
              <a:t>记号</a:t>
            </a:r>
            <a:r>
              <a:rPr lang="en-US" altLang="zh-CN" sz="3600" dirty="0" err="1" smtClean="0"/>
              <a:t>T</a:t>
            </a:r>
            <a:r>
              <a:rPr lang="en-US" altLang="zh-CN" sz="3600" baseline="-25000" dirty="0" err="1" smtClean="0"/>
              <a:t>n,k</a:t>
            </a:r>
            <a:r>
              <a:rPr lang="en-US" altLang="zh-CN" sz="3600" dirty="0" smtClean="0"/>
              <a:t>: |S|=n; </a:t>
            </a:r>
            <a:r>
              <a:rPr lang="zh-CN" altLang="en-US" sz="3600" dirty="0" smtClean="0"/>
              <a:t>在忽略</a:t>
            </a:r>
            <a:r>
              <a:rPr lang="en-US" altLang="zh-CN" sz="3600" dirty="0" smtClean="0"/>
              <a:t>S</a:t>
            </a:r>
            <a:r>
              <a:rPr lang="zh-CN" altLang="en-US" sz="3600" dirty="0" smtClean="0"/>
              <a:t>的具体意义之后，用于表示</a:t>
            </a:r>
            <a:r>
              <a:rPr lang="en-US" altLang="zh-CN" sz="3600" dirty="0" err="1" smtClean="0"/>
              <a:t>T</a:t>
            </a:r>
            <a:r>
              <a:rPr lang="en-US" altLang="zh-CN" sz="3600" baseline="-25000" dirty="0" err="1" smtClean="0"/>
              <a:t>s,k</a:t>
            </a:r>
            <a:endParaRPr lang="en-US" altLang="zh-CN" sz="3600" baseline="-25000" dirty="0" smtClean="0"/>
          </a:p>
          <a:p>
            <a:r>
              <a:rPr lang="en-US" altLang="zh-CN" sz="3600" dirty="0" err="1" smtClean="0"/>
              <a:t>T</a:t>
            </a:r>
            <a:r>
              <a:rPr lang="en-US" altLang="zh-CN" sz="3600" baseline="-25000" dirty="0" err="1" smtClean="0"/>
              <a:t>n</a:t>
            </a:r>
            <a:r>
              <a:rPr lang="en-US" altLang="zh-CN" sz="3600" dirty="0" smtClean="0"/>
              <a:t>: max{</a:t>
            </a:r>
            <a:r>
              <a:rPr lang="en-US" altLang="zh-CN" sz="3600" dirty="0" err="1"/>
              <a:t>T</a:t>
            </a:r>
            <a:r>
              <a:rPr lang="en-US" altLang="zh-CN" sz="3600" baseline="-25000" dirty="0" err="1"/>
              <a:t>n,k</a:t>
            </a:r>
            <a:r>
              <a:rPr lang="en-US" altLang="zh-CN" sz="3600" baseline="-25000" dirty="0"/>
              <a:t> </a:t>
            </a:r>
            <a:r>
              <a:rPr lang="en-US" altLang="zh-CN" sz="3600" dirty="0" smtClean="0"/>
              <a:t>|1&lt;=k&lt;=n}</a:t>
            </a:r>
            <a:endParaRPr lang="zh-CN" altLang="en-US" sz="3600" dirty="0"/>
          </a:p>
        </p:txBody>
      </p:sp>
      <p:sp>
        <p:nvSpPr>
          <p:cNvPr id="5" name="文本框 4"/>
          <p:cNvSpPr txBox="1"/>
          <p:nvPr/>
        </p:nvSpPr>
        <p:spPr>
          <a:xfrm>
            <a:off x="2347057" y="5225037"/>
            <a:ext cx="7497886" cy="830997"/>
          </a:xfrm>
          <a:prstGeom prst="rect">
            <a:avLst/>
          </a:prstGeom>
          <a:noFill/>
        </p:spPr>
        <p:txBody>
          <a:bodyPr wrap="none" rtlCol="0">
            <a:spAutoFit/>
          </a:bodyPr>
          <a:lstStyle/>
          <a:p>
            <a:r>
              <a:rPr lang="zh-CN" altLang="en-US" sz="4800" dirty="0" smtClean="0"/>
              <a:t>期望值的上限：</a:t>
            </a:r>
            <a:r>
              <a:rPr lang="en-US" altLang="zh-CN" sz="4800" dirty="0" smtClean="0"/>
              <a:t>E[</a:t>
            </a:r>
            <a:r>
              <a:rPr lang="en-US" altLang="zh-CN" sz="4800" dirty="0" err="1" smtClean="0"/>
              <a:t>T</a:t>
            </a:r>
            <a:r>
              <a:rPr lang="en-US" altLang="zh-CN" sz="4800" baseline="-25000" dirty="0" err="1" smtClean="0"/>
              <a:t>n</a:t>
            </a:r>
            <a:r>
              <a:rPr lang="en-US" altLang="zh-CN" sz="4800" dirty="0" smtClean="0"/>
              <a:t>]</a:t>
            </a:r>
            <a:r>
              <a:rPr lang="zh-CN" altLang="en-US" sz="4800" dirty="0" smtClean="0"/>
              <a:t>的上限</a:t>
            </a:r>
            <a:endParaRPr lang="zh-CN" altLang="en-US" sz="4800" dirty="0"/>
          </a:p>
        </p:txBody>
      </p:sp>
    </p:spTree>
    <p:extLst>
      <p:ext uri="{BB962C8B-B14F-4D97-AF65-F5344CB8AC3E}">
        <p14:creationId xmlns:p14="http://schemas.microsoft.com/office/powerpoint/2010/main" val="377948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596" y="3104236"/>
            <a:ext cx="8572204" cy="775301"/>
          </a:xfrm>
          <a:prstGeom prst="rect">
            <a:avLst/>
          </a:prstGeom>
        </p:spPr>
      </p:pic>
      <p:sp>
        <p:nvSpPr>
          <p:cNvPr id="2" name="标题 1"/>
          <p:cNvSpPr>
            <a:spLocks noGrp="1"/>
          </p:cNvSpPr>
          <p:nvPr>
            <p:ph type="title"/>
          </p:nvPr>
        </p:nvSpPr>
        <p:spPr/>
        <p:txBody>
          <a:bodyPr/>
          <a:lstStyle/>
          <a:p>
            <a:r>
              <a:rPr lang="en-US" altLang="zh-CN" dirty="0"/>
              <a:t>E[</a:t>
            </a:r>
            <a:r>
              <a:rPr lang="en-US" altLang="zh-CN" dirty="0" err="1"/>
              <a:t>T</a:t>
            </a:r>
            <a:r>
              <a:rPr lang="en-US" altLang="zh-CN" baseline="-25000" dirty="0" err="1"/>
              <a:t>n</a:t>
            </a:r>
            <a:r>
              <a:rPr lang="en-US" altLang="zh-CN" dirty="0"/>
              <a:t>]</a:t>
            </a:r>
            <a:r>
              <a:rPr lang="zh-CN" altLang="en-US" dirty="0"/>
              <a:t>的</a:t>
            </a:r>
            <a:r>
              <a:rPr lang="zh-CN" altLang="en-US" dirty="0" smtClean="0"/>
              <a:t>上限：</a:t>
            </a:r>
            <a:endParaRPr lang="zh-CN" altLang="en-US" dirty="0"/>
          </a:p>
        </p:txBody>
      </p:sp>
      <p:grpSp>
        <p:nvGrpSpPr>
          <p:cNvPr id="26" name="组合 25"/>
          <p:cNvGrpSpPr/>
          <p:nvPr/>
        </p:nvGrpSpPr>
        <p:grpSpPr>
          <a:xfrm>
            <a:off x="864018" y="2044904"/>
            <a:ext cx="6340197" cy="1712809"/>
            <a:chOff x="864018" y="2044904"/>
            <a:chExt cx="6340197" cy="1712809"/>
          </a:xfrm>
        </p:grpSpPr>
        <p:sp>
          <p:nvSpPr>
            <p:cNvPr id="5" name="矩形 4"/>
            <p:cNvSpPr/>
            <p:nvPr/>
          </p:nvSpPr>
          <p:spPr>
            <a:xfrm>
              <a:off x="3484369" y="3300513"/>
              <a:ext cx="1210235" cy="457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64018" y="2044904"/>
              <a:ext cx="6340197" cy="584775"/>
            </a:xfrm>
            <a:prstGeom prst="rect">
              <a:avLst/>
            </a:prstGeom>
            <a:noFill/>
          </p:spPr>
          <p:txBody>
            <a:bodyPr wrap="none" rtlCol="0">
              <a:spAutoFit/>
            </a:bodyPr>
            <a:lstStyle/>
            <a:p>
              <a:r>
                <a:rPr lang="zh-CN" altLang="en-US" sz="3200" dirty="0" smtClean="0"/>
                <a:t>算法的第一、二、三步的比较次数</a:t>
              </a:r>
              <a:endParaRPr lang="zh-CN" altLang="en-US" sz="3200" dirty="0"/>
            </a:p>
          </p:txBody>
        </p:sp>
        <p:cxnSp>
          <p:nvCxnSpPr>
            <p:cNvPr id="8" name="直接箭头连接符 7"/>
            <p:cNvCxnSpPr>
              <a:stCxn id="5" idx="0"/>
              <a:endCxn id="6" idx="2"/>
            </p:cNvCxnSpPr>
            <p:nvPr/>
          </p:nvCxnSpPr>
          <p:spPr>
            <a:xfrm flipH="1" flipV="1">
              <a:off x="4034117" y="2629679"/>
              <a:ext cx="55370" cy="670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304365" y="3892984"/>
            <a:ext cx="6377067" cy="1117045"/>
            <a:chOff x="1304365" y="3892984"/>
            <a:chExt cx="6377067" cy="1117045"/>
          </a:xfrm>
        </p:grpSpPr>
        <p:cxnSp>
          <p:nvCxnSpPr>
            <p:cNvPr id="10" name="直接连接符 9"/>
            <p:cNvCxnSpPr/>
            <p:nvPr/>
          </p:nvCxnSpPr>
          <p:spPr>
            <a:xfrm>
              <a:off x="5938651" y="3892984"/>
              <a:ext cx="116139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04365" y="4486809"/>
              <a:ext cx="6377067" cy="523220"/>
            </a:xfrm>
            <a:prstGeom prst="rect">
              <a:avLst/>
            </a:prstGeom>
            <a:noFill/>
          </p:spPr>
          <p:txBody>
            <a:bodyPr wrap="none" rtlCol="0">
              <a:spAutoFit/>
            </a:bodyPr>
            <a:lstStyle/>
            <a:p>
              <a:r>
                <a:rPr lang="zh-CN" altLang="en-US" sz="2800" dirty="0" smtClean="0"/>
                <a:t>如果第</a:t>
              </a:r>
              <a:r>
                <a:rPr lang="en-US" altLang="zh-CN" sz="2800" dirty="0" smtClean="0"/>
                <a:t>k</a:t>
              </a:r>
              <a:r>
                <a:rPr lang="zh-CN" altLang="en-US" sz="2800" dirty="0" smtClean="0"/>
                <a:t>个数落在</a:t>
              </a:r>
              <a:r>
                <a:rPr lang="en-US" altLang="zh-CN" sz="2800" dirty="0" smtClean="0"/>
                <a:t>S</a:t>
              </a:r>
              <a:r>
                <a:rPr lang="en-US" altLang="zh-CN" sz="2800" baseline="-25000" dirty="0" smtClean="0"/>
                <a:t>&lt;</a:t>
              </a:r>
              <a:r>
                <a:rPr lang="zh-CN" altLang="en-US" sz="2800" dirty="0" smtClean="0"/>
                <a:t>中，递归中比较次数</a:t>
              </a:r>
              <a:endParaRPr lang="zh-CN" altLang="en-US" sz="2800" dirty="0"/>
            </a:p>
          </p:txBody>
        </p:sp>
        <p:cxnSp>
          <p:nvCxnSpPr>
            <p:cNvPr id="13" name="直接箭头连接符 12"/>
            <p:cNvCxnSpPr/>
            <p:nvPr/>
          </p:nvCxnSpPr>
          <p:spPr>
            <a:xfrm flipH="1">
              <a:off x="5459506" y="3954237"/>
              <a:ext cx="1174145" cy="5325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5459506" y="3300514"/>
            <a:ext cx="6437981" cy="2515791"/>
            <a:chOff x="5459506" y="3300514"/>
            <a:chExt cx="6437981" cy="2515791"/>
          </a:xfrm>
        </p:grpSpPr>
        <p:sp>
          <p:nvSpPr>
            <p:cNvPr id="15" name="文本框 14"/>
            <p:cNvSpPr txBox="1"/>
            <p:nvPr/>
          </p:nvSpPr>
          <p:spPr>
            <a:xfrm>
              <a:off x="5459506" y="5293085"/>
              <a:ext cx="6437981" cy="523220"/>
            </a:xfrm>
            <a:prstGeom prst="rect">
              <a:avLst/>
            </a:prstGeom>
            <a:noFill/>
          </p:spPr>
          <p:txBody>
            <a:bodyPr wrap="none" rtlCol="0">
              <a:spAutoFit/>
            </a:bodyPr>
            <a:lstStyle/>
            <a:p>
              <a:r>
                <a:rPr lang="zh-CN" altLang="en-US" sz="2800" dirty="0" smtClean="0"/>
                <a:t>如果第</a:t>
              </a:r>
              <a:r>
                <a:rPr lang="en-US" altLang="zh-CN" sz="2800" dirty="0" smtClean="0"/>
                <a:t>k</a:t>
              </a:r>
              <a:r>
                <a:rPr lang="zh-CN" altLang="en-US" sz="2800" dirty="0" smtClean="0"/>
                <a:t>个数落在</a:t>
              </a:r>
              <a:r>
                <a:rPr lang="en-US" altLang="zh-CN" sz="2800" dirty="0" smtClean="0"/>
                <a:t>S</a:t>
              </a:r>
              <a:r>
                <a:rPr lang="en-US" altLang="zh-CN" sz="2800" baseline="-25000" dirty="0" smtClean="0"/>
                <a:t>&gt;</a:t>
              </a:r>
              <a:r>
                <a:rPr lang="zh-CN" altLang="en-US" sz="2800" dirty="0" smtClean="0"/>
                <a:t>中，递归中比较次数</a:t>
              </a:r>
              <a:endParaRPr lang="zh-CN" altLang="en-US" sz="2800" dirty="0"/>
            </a:p>
          </p:txBody>
        </p:sp>
        <p:sp>
          <p:nvSpPr>
            <p:cNvPr id="19" name="矩形 18"/>
            <p:cNvSpPr/>
            <p:nvPr/>
          </p:nvSpPr>
          <p:spPr>
            <a:xfrm>
              <a:off x="7259587" y="3300514"/>
              <a:ext cx="2543320" cy="59247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a:endCxn id="15" idx="0"/>
            </p:cNvCxnSpPr>
            <p:nvPr/>
          </p:nvCxnSpPr>
          <p:spPr>
            <a:xfrm>
              <a:off x="8678496" y="3954237"/>
              <a:ext cx="1" cy="13388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59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 </a:t>
            </a:r>
            <a:r>
              <a:rPr lang="zh-CN" altLang="en-US" dirty="0"/>
              <a:t>卷首</a:t>
            </a:r>
            <a:r>
              <a:rPr lang="zh-CN" altLang="en-US" dirty="0" smtClean="0"/>
              <a:t>语是什么含义？它和随机算法有什么关联？</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1467" y="1829291"/>
            <a:ext cx="9069066" cy="4344006"/>
          </a:xfrm>
        </p:spPr>
      </p:pic>
    </p:spTree>
    <p:extLst>
      <p:ext uri="{BB962C8B-B14F-4D97-AF65-F5344CB8AC3E}">
        <p14:creationId xmlns:p14="http://schemas.microsoft.com/office/powerpoint/2010/main" val="1247754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err="1"/>
              <a:t>T</a:t>
            </a:r>
            <a:r>
              <a:rPr lang="en-US" altLang="zh-CN" baseline="-25000" dirty="0" err="1"/>
              <a:t>n</a:t>
            </a:r>
            <a:r>
              <a:rPr lang="en-US" altLang="zh-CN" dirty="0"/>
              <a:t>]</a:t>
            </a:r>
            <a:r>
              <a:rPr lang="zh-CN" altLang="en-US" dirty="0"/>
              <a:t>的上限：</a:t>
            </a:r>
          </a:p>
        </p:txBody>
      </p:sp>
      <p:pic>
        <p:nvPicPr>
          <p:cNvPr id="5" name="内容占位符 4"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856" y="1690688"/>
            <a:ext cx="7175304" cy="1684524"/>
          </a:xfr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855" y="3394039"/>
            <a:ext cx="6336285" cy="3264147"/>
          </a:xfrm>
          <a:prstGeom prst="rect">
            <a:avLst/>
          </a:prstGeom>
        </p:spPr>
      </p:pic>
      <p:sp>
        <p:nvSpPr>
          <p:cNvPr id="10" name="直角上箭头 9"/>
          <p:cNvSpPr/>
          <p:nvPr/>
        </p:nvSpPr>
        <p:spPr>
          <a:xfrm rot="5400000">
            <a:off x="2756648" y="3751730"/>
            <a:ext cx="2245658" cy="1680883"/>
          </a:xfrm>
          <a:prstGeom prst="bentUpArrow">
            <a:avLst>
              <a:gd name="adj1" fmla="val 25000"/>
              <a:gd name="adj2" fmla="val 38200"/>
              <a:gd name="adj3" fmla="val 36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5856" y="3765177"/>
            <a:ext cx="2345262" cy="1815882"/>
          </a:xfrm>
          <a:prstGeom prst="rect">
            <a:avLst/>
          </a:prstGeom>
          <a:noFill/>
        </p:spPr>
        <p:txBody>
          <a:bodyPr wrap="square" rtlCol="0">
            <a:spAutoFit/>
          </a:bodyPr>
          <a:lstStyle/>
          <a:p>
            <a:r>
              <a:rPr lang="zh-CN" altLang="en-US" sz="2800" dirty="0" smtClean="0"/>
              <a:t>算法第一步的</a:t>
            </a:r>
            <a:r>
              <a:rPr lang="en-US" altLang="zh-CN" sz="2800" dirty="0" err="1" smtClean="0"/>
              <a:t>a</a:t>
            </a:r>
            <a:r>
              <a:rPr lang="en-US" altLang="zh-CN" sz="2800" baseline="-25000" dirty="0" err="1" smtClean="0"/>
              <a:t>i</a:t>
            </a:r>
            <a:r>
              <a:rPr lang="zh-CN" altLang="en-US" sz="2800" dirty="0" smtClean="0"/>
              <a:t>选择为第</a:t>
            </a:r>
            <a:r>
              <a:rPr lang="en-US" altLang="zh-CN" sz="2800" dirty="0" smtClean="0"/>
              <a:t>j</a:t>
            </a:r>
            <a:r>
              <a:rPr lang="zh-CN" altLang="en-US" sz="2800" dirty="0" smtClean="0"/>
              <a:t>个小的数的概率是</a:t>
            </a:r>
            <a:r>
              <a:rPr lang="en-US" altLang="zh-CN" sz="2800" dirty="0" smtClean="0"/>
              <a:t>1/n</a:t>
            </a:r>
            <a:endParaRPr lang="zh-CN" altLang="en-US" sz="2800" dirty="0"/>
          </a:p>
        </p:txBody>
      </p:sp>
      <p:sp>
        <p:nvSpPr>
          <p:cNvPr id="3" name="椭圆 2"/>
          <p:cNvSpPr/>
          <p:nvPr/>
        </p:nvSpPr>
        <p:spPr>
          <a:xfrm>
            <a:off x="838200" y="5020887"/>
            <a:ext cx="807720" cy="56017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588134" y="3580625"/>
            <a:ext cx="491837" cy="775243"/>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19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上限：</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024" y="1568287"/>
            <a:ext cx="9749117" cy="5012086"/>
          </a:xfrm>
        </p:spPr>
      </p:pic>
      <p:sp>
        <p:nvSpPr>
          <p:cNvPr id="3" name="椭圆 2"/>
          <p:cNvSpPr/>
          <p:nvPr/>
        </p:nvSpPr>
        <p:spPr>
          <a:xfrm>
            <a:off x="3391593" y="1363287"/>
            <a:ext cx="2344189" cy="88114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185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会犯错的算法，会是什么样子的呢？</a:t>
            </a:r>
            <a:endParaRPr lang="zh-CN" altLang="en-US" dirty="0"/>
          </a:p>
        </p:txBody>
      </p:sp>
      <p:sp>
        <p:nvSpPr>
          <p:cNvPr id="3" name="内容占位符 2"/>
          <p:cNvSpPr>
            <a:spLocks noGrp="1"/>
          </p:cNvSpPr>
          <p:nvPr>
            <p:ph idx="1"/>
          </p:nvPr>
        </p:nvSpPr>
        <p:spPr/>
        <p:txBody>
          <a:bodyPr>
            <a:normAutofit/>
          </a:bodyPr>
          <a:lstStyle/>
          <a:p>
            <a:r>
              <a:rPr lang="en-US" altLang="zh-CN" sz="4000" dirty="0" smtClean="0"/>
              <a:t>Las Vegas</a:t>
            </a:r>
            <a:r>
              <a:rPr lang="zh-CN" altLang="en-US" sz="4000" dirty="0" smtClean="0"/>
              <a:t>算法会犯错吗？</a:t>
            </a:r>
            <a:endParaRPr lang="en-US" altLang="zh-CN" sz="4000" dirty="0" smtClean="0"/>
          </a:p>
          <a:p>
            <a:pPr lvl="1"/>
            <a:r>
              <a:rPr lang="zh-CN" altLang="en-US" sz="3600" dirty="0" smtClean="0"/>
              <a:t>永远正确</a:t>
            </a:r>
            <a:endParaRPr lang="en-US" altLang="zh-CN" sz="3600" dirty="0" smtClean="0"/>
          </a:p>
          <a:p>
            <a:pPr lvl="1"/>
            <a:r>
              <a:rPr lang="zh-CN" altLang="en-US" sz="3600" dirty="0"/>
              <a:t>决</a:t>
            </a:r>
            <a:r>
              <a:rPr lang="zh-CN" altLang="en-US" sz="3600" dirty="0" smtClean="0"/>
              <a:t>不犯</a:t>
            </a:r>
            <a:r>
              <a:rPr lang="zh-CN" altLang="en-US" sz="3600" dirty="0" smtClean="0"/>
              <a:t>错</a:t>
            </a:r>
            <a:endParaRPr lang="en-US" altLang="zh-CN" sz="3600" dirty="0" smtClean="0"/>
          </a:p>
          <a:p>
            <a:pPr lvl="2"/>
            <a:r>
              <a:rPr lang="zh-CN" altLang="en-US" sz="3200" dirty="0" smtClean="0"/>
              <a:t>多次随机后，正确的概率可极高</a:t>
            </a:r>
            <a:endParaRPr lang="en-US" altLang="zh-CN" sz="3200" dirty="0" smtClean="0"/>
          </a:p>
          <a:p>
            <a:pPr lvl="1"/>
            <a:endParaRPr lang="en-US" altLang="zh-CN" sz="3600" dirty="0"/>
          </a:p>
          <a:p>
            <a:r>
              <a:rPr lang="zh-CN" altLang="en-US" sz="4000" dirty="0" smtClean="0"/>
              <a:t>素数判定算法</a:t>
            </a:r>
            <a:endParaRPr lang="en-US" altLang="zh-CN" sz="4000" dirty="0" smtClean="0"/>
          </a:p>
          <a:p>
            <a:pPr lvl="1"/>
            <a:r>
              <a:rPr lang="en-US" altLang="zh-CN" sz="3600" dirty="0" smtClean="0"/>
              <a:t>2</a:t>
            </a:r>
            <a:r>
              <a:rPr lang="zh-CN" altLang="en-US" sz="3600" dirty="0" smtClean="0"/>
              <a:t>的</a:t>
            </a:r>
            <a:r>
              <a:rPr lang="en-US" altLang="zh-CN" sz="3600" dirty="0" smtClean="0"/>
              <a:t>n-1</a:t>
            </a:r>
            <a:r>
              <a:rPr lang="zh-CN" altLang="en-US" sz="3600" dirty="0" smtClean="0"/>
              <a:t>次幂模</a:t>
            </a:r>
            <a:r>
              <a:rPr lang="en-US" altLang="zh-CN" sz="3600" dirty="0" smtClean="0"/>
              <a:t>n</a:t>
            </a:r>
            <a:r>
              <a:rPr lang="zh-CN" altLang="en-US" sz="3600" dirty="0" smtClean="0"/>
              <a:t>如果等于</a:t>
            </a:r>
            <a:r>
              <a:rPr lang="en-US" altLang="zh-CN" sz="3600" dirty="0" smtClean="0"/>
              <a:t>1</a:t>
            </a:r>
            <a:r>
              <a:rPr lang="zh-CN" altLang="en-US" sz="3600" dirty="0" smtClean="0"/>
              <a:t>：算法认定</a:t>
            </a:r>
            <a:r>
              <a:rPr lang="en-US" altLang="zh-CN" sz="3600" dirty="0" smtClean="0"/>
              <a:t>n</a:t>
            </a:r>
            <a:r>
              <a:rPr lang="zh-CN" altLang="en-US" sz="3600" dirty="0" smtClean="0"/>
              <a:t>是素数</a:t>
            </a:r>
            <a:endParaRPr lang="en-US" altLang="zh-CN" sz="3600" dirty="0" smtClean="0"/>
          </a:p>
        </p:txBody>
      </p:sp>
      <p:sp>
        <p:nvSpPr>
          <p:cNvPr id="4" name="文本框 3"/>
          <p:cNvSpPr txBox="1"/>
          <p:nvPr/>
        </p:nvSpPr>
        <p:spPr>
          <a:xfrm>
            <a:off x="2826327" y="5604014"/>
            <a:ext cx="6853158" cy="707886"/>
          </a:xfrm>
          <a:prstGeom prst="rect">
            <a:avLst/>
          </a:prstGeom>
          <a:noFill/>
        </p:spPr>
        <p:txBody>
          <a:bodyPr wrap="none" rtlCol="0">
            <a:spAutoFit/>
          </a:bodyPr>
          <a:lstStyle/>
          <a:p>
            <a:r>
              <a:rPr lang="zh-CN" altLang="en-US" sz="4000" dirty="0" smtClean="0"/>
              <a:t>有错误的算法，我们也能用？</a:t>
            </a:r>
            <a:endParaRPr lang="zh-CN" altLang="en-US" sz="4000" dirty="0"/>
          </a:p>
        </p:txBody>
      </p:sp>
    </p:spTree>
    <p:extLst>
      <p:ext uri="{BB962C8B-B14F-4D97-AF65-F5344CB8AC3E}">
        <p14:creationId xmlns:p14="http://schemas.microsoft.com/office/powerpoint/2010/main" val="426498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2397"/>
            <a:ext cx="10515600" cy="1325563"/>
          </a:xfrm>
        </p:spPr>
        <p:txBody>
          <a:bodyPr/>
          <a:lstStyle/>
          <a:p>
            <a:r>
              <a:rPr lang="zh-CN" altLang="en-US" dirty="0" smtClean="0"/>
              <a:t>单边错误</a:t>
            </a:r>
            <a:r>
              <a:rPr lang="en-US" altLang="zh-CN" dirty="0" smtClean="0"/>
              <a:t>Monte Carlo</a:t>
            </a:r>
            <a:r>
              <a:rPr lang="zh-CN" altLang="en-US" dirty="0" smtClean="0"/>
              <a:t>算法</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1252" y="1569665"/>
            <a:ext cx="10868134" cy="1765206"/>
          </a:xfrm>
        </p:spPr>
      </p:pic>
      <p:sp>
        <p:nvSpPr>
          <p:cNvPr id="5" name="文本框 4"/>
          <p:cNvSpPr txBox="1"/>
          <p:nvPr/>
        </p:nvSpPr>
        <p:spPr>
          <a:xfrm>
            <a:off x="2774577" y="3886201"/>
            <a:ext cx="6170022" cy="707886"/>
          </a:xfrm>
          <a:prstGeom prst="rect">
            <a:avLst/>
          </a:prstGeom>
          <a:noFill/>
        </p:spPr>
        <p:txBody>
          <a:bodyPr wrap="none" rtlCol="0">
            <a:spAutoFit/>
          </a:bodyPr>
          <a:lstStyle/>
          <a:p>
            <a:r>
              <a:rPr lang="zh-CN" altLang="en-US" sz="4000" dirty="0" smtClean="0"/>
              <a:t>问题</a:t>
            </a:r>
            <a:r>
              <a:rPr lang="en-US" altLang="zh-CN" sz="4000" dirty="0" smtClean="0"/>
              <a:t>8</a:t>
            </a:r>
            <a:r>
              <a:rPr lang="zh-CN" altLang="en-US" sz="4000" dirty="0" smtClean="0"/>
              <a:t>：何谓</a:t>
            </a:r>
            <a:r>
              <a:rPr lang="en-US" altLang="zh-CN" sz="4000" dirty="0" smtClean="0"/>
              <a:t>one side error?</a:t>
            </a:r>
            <a:endParaRPr lang="zh-CN" altLang="en-US" sz="4000" dirty="0"/>
          </a:p>
        </p:txBody>
      </p:sp>
      <p:sp>
        <p:nvSpPr>
          <p:cNvPr id="6" name="文本框 5"/>
          <p:cNvSpPr txBox="1"/>
          <p:nvPr/>
        </p:nvSpPr>
        <p:spPr>
          <a:xfrm>
            <a:off x="1806389" y="4957157"/>
            <a:ext cx="8579223" cy="1362959"/>
          </a:xfrm>
          <a:prstGeom prst="rect">
            <a:avLst/>
          </a:prstGeom>
          <a:noFill/>
        </p:spPr>
        <p:txBody>
          <a:bodyPr wrap="square" rtlCol="0">
            <a:spAutoFit/>
          </a:bodyPr>
          <a:lstStyle/>
          <a:p>
            <a:pPr algn="ctr"/>
            <a:r>
              <a:rPr lang="zh-CN" altLang="en-US" sz="4000" dirty="0" smtClean="0"/>
              <a:t>问题</a:t>
            </a:r>
            <a:r>
              <a:rPr lang="en-US" altLang="zh-CN" sz="4000" dirty="0" smtClean="0"/>
              <a:t>9</a:t>
            </a:r>
            <a:r>
              <a:rPr lang="zh-CN" altLang="en-US" sz="4000" dirty="0" smtClean="0"/>
              <a:t>：为什么说单边</a:t>
            </a:r>
            <a:r>
              <a:rPr lang="en-US" altLang="zh-CN" sz="4000" dirty="0" smtClean="0"/>
              <a:t>Monte Carlo</a:t>
            </a:r>
            <a:r>
              <a:rPr lang="zh-CN" altLang="en-US" sz="4000" dirty="0" smtClean="0"/>
              <a:t>算法非常实用</a:t>
            </a:r>
            <a:r>
              <a:rPr lang="en-US" altLang="zh-CN" sz="4000" dirty="0" smtClean="0"/>
              <a:t>?</a:t>
            </a:r>
            <a:endParaRPr lang="zh-CN" altLang="en-US" sz="4000" dirty="0"/>
          </a:p>
        </p:txBody>
      </p:sp>
    </p:spTree>
    <p:extLst>
      <p:ext uri="{BB962C8B-B14F-4D97-AF65-F5344CB8AC3E}">
        <p14:creationId xmlns:p14="http://schemas.microsoft.com/office/powerpoint/2010/main" val="217833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976" y="149972"/>
            <a:ext cx="8346141" cy="1325563"/>
          </a:xfrm>
        </p:spPr>
        <p:txBody>
          <a:bodyPr/>
          <a:lstStyle/>
          <a:p>
            <a:r>
              <a:rPr lang="zh-CN" altLang="en-US" dirty="0" smtClean="0"/>
              <a:t>两个数据库一致性判断方法：</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673" y="2204571"/>
            <a:ext cx="9709853" cy="4317764"/>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486" y="1157166"/>
            <a:ext cx="4752726" cy="149284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809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647" y="56154"/>
            <a:ext cx="10515600" cy="1325563"/>
          </a:xfrm>
        </p:spPr>
        <p:txBody>
          <a:bodyPr/>
          <a:lstStyle/>
          <a:p>
            <a:r>
              <a:rPr lang="zh-CN" altLang="en-US" dirty="0" smtClean="0"/>
              <a:t>单边错误证明：</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411545"/>
            <a:ext cx="11049182" cy="1153561"/>
          </a:xfrm>
        </p:spPr>
      </p:pic>
      <p:sp>
        <p:nvSpPr>
          <p:cNvPr id="5" name="文本框 4"/>
          <p:cNvSpPr txBox="1"/>
          <p:nvPr/>
        </p:nvSpPr>
        <p:spPr>
          <a:xfrm>
            <a:off x="212068" y="1540506"/>
            <a:ext cx="4716356" cy="584775"/>
          </a:xfrm>
          <a:prstGeom prst="rect">
            <a:avLst/>
          </a:prstGeom>
          <a:noFill/>
        </p:spPr>
        <p:txBody>
          <a:bodyPr wrap="none" rtlCol="0">
            <a:spAutoFit/>
          </a:bodyPr>
          <a:lstStyle/>
          <a:p>
            <a:r>
              <a:rPr lang="zh-CN" altLang="en-US" sz="3200" b="1" dirty="0" smtClean="0"/>
              <a:t>首先，有一边不会犯错：</a:t>
            </a:r>
            <a:endParaRPr lang="zh-CN" altLang="en-US" sz="3200" b="1" dirty="0"/>
          </a:p>
        </p:txBody>
      </p:sp>
      <p:sp>
        <p:nvSpPr>
          <p:cNvPr id="6" name="文本框 5"/>
          <p:cNvSpPr txBox="1"/>
          <p:nvPr/>
        </p:nvSpPr>
        <p:spPr>
          <a:xfrm>
            <a:off x="212068" y="3768423"/>
            <a:ext cx="6545382" cy="584775"/>
          </a:xfrm>
          <a:prstGeom prst="rect">
            <a:avLst/>
          </a:prstGeom>
          <a:noFill/>
        </p:spPr>
        <p:txBody>
          <a:bodyPr wrap="none" rtlCol="0">
            <a:spAutoFit/>
          </a:bodyPr>
          <a:lstStyle/>
          <a:p>
            <a:r>
              <a:rPr lang="zh-CN" altLang="en-US" sz="3200" b="1" dirty="0" smtClean="0"/>
              <a:t>其次，另一边犯错的概率小于</a:t>
            </a:r>
            <a:r>
              <a:rPr lang="en-US" altLang="zh-CN" sz="3200" b="1" dirty="0" smtClean="0"/>
              <a:t>1/2</a:t>
            </a:r>
            <a:r>
              <a:rPr lang="zh-CN" altLang="en-US" sz="3200" b="1" dirty="0" smtClean="0"/>
              <a:t>：</a:t>
            </a:r>
            <a:endParaRPr lang="zh-CN" altLang="en-US" sz="3200" b="1" dirty="0"/>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33" y="4657581"/>
            <a:ext cx="10697067" cy="1447383"/>
          </a:xfrm>
          <a:prstGeom prst="rect">
            <a:avLst/>
          </a:prstGeom>
        </p:spPr>
      </p:pic>
      <p:sp>
        <p:nvSpPr>
          <p:cNvPr id="8" name="矩形 7"/>
          <p:cNvSpPr/>
          <p:nvPr/>
        </p:nvSpPr>
        <p:spPr>
          <a:xfrm>
            <a:off x="470647" y="4657581"/>
            <a:ext cx="3630706" cy="344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36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双边错</a:t>
            </a:r>
            <a:r>
              <a:rPr lang="en-US" altLang="zh-CN" dirty="0" smtClean="0"/>
              <a:t>Monte Carla</a:t>
            </a:r>
            <a:r>
              <a:rPr lang="zh-CN" altLang="en-US" dirty="0" smtClean="0"/>
              <a:t>算法</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233" y="1690688"/>
            <a:ext cx="10917534" cy="2316536"/>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30" y="4007224"/>
            <a:ext cx="8516539" cy="2638793"/>
          </a:xfrm>
          <a:prstGeom prst="rect">
            <a:avLst/>
          </a:prstGeom>
        </p:spPr>
      </p:pic>
    </p:spTree>
    <p:extLst>
      <p:ext uri="{BB962C8B-B14F-4D97-AF65-F5344CB8AC3E}">
        <p14:creationId xmlns:p14="http://schemas.microsoft.com/office/powerpoint/2010/main" val="403094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352" y="149972"/>
            <a:ext cx="10515600" cy="1325563"/>
          </a:xfrm>
        </p:spPr>
        <p:txBody>
          <a:bodyPr/>
          <a:lstStyle/>
          <a:p>
            <a:r>
              <a:rPr lang="zh-CN" altLang="en-US" dirty="0" smtClean="0"/>
              <a:t>重复出现的事情往往反映了真理的存在</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75535"/>
            <a:ext cx="10349753" cy="3598029"/>
          </a:xfrm>
        </p:spPr>
      </p:pic>
      <p:sp>
        <p:nvSpPr>
          <p:cNvPr id="5" name="文本框 4"/>
          <p:cNvSpPr txBox="1"/>
          <p:nvPr/>
        </p:nvSpPr>
        <p:spPr>
          <a:xfrm>
            <a:off x="1377831" y="5513294"/>
            <a:ext cx="9270487" cy="646331"/>
          </a:xfrm>
          <a:prstGeom prst="rect">
            <a:avLst/>
          </a:prstGeom>
          <a:noFill/>
        </p:spPr>
        <p:txBody>
          <a:bodyPr wrap="none" rtlCol="0">
            <a:spAutoFit/>
          </a:bodyPr>
          <a:lstStyle/>
          <a:p>
            <a:r>
              <a:rPr lang="zh-CN" altLang="en-US" sz="3600" dirty="0" smtClean="0"/>
              <a:t>直观上：不断重复执行，直到输出有意义的</a:t>
            </a:r>
            <a:r>
              <a:rPr lang="en-US" altLang="zh-CN" sz="3600" dirty="0" err="1" smtClean="0"/>
              <a:t>y</a:t>
            </a:r>
            <a:r>
              <a:rPr lang="en-US" altLang="zh-CN" sz="3600" baseline="-25000" dirty="0" err="1" smtClean="0"/>
              <a:t>i</a:t>
            </a:r>
            <a:endParaRPr lang="zh-CN" altLang="en-US" sz="3600" baseline="-25000" dirty="0"/>
          </a:p>
        </p:txBody>
      </p:sp>
    </p:spTree>
    <p:extLst>
      <p:ext uri="{BB962C8B-B14F-4D97-AF65-F5344CB8AC3E}">
        <p14:creationId xmlns:p14="http://schemas.microsoft.com/office/powerpoint/2010/main" val="15722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942" y="0"/>
            <a:ext cx="10515600" cy="1325563"/>
          </a:xfrm>
        </p:spPr>
        <p:txBody>
          <a:bodyPr>
            <a:noAutofit/>
          </a:bodyPr>
          <a:lstStyle/>
          <a:p>
            <a:r>
              <a:rPr lang="zh-CN" altLang="en-US" sz="3600" dirty="0" smtClean="0"/>
              <a:t>实际上，当我们需要控制双边错算法的正确率时，我们可以预估执行次数：</a:t>
            </a:r>
            <a:endParaRPr lang="zh-CN" altLang="en-US" sz="3600" dirty="0"/>
          </a:p>
        </p:txBody>
      </p:sp>
      <p:grpSp>
        <p:nvGrpSpPr>
          <p:cNvPr id="7" name="组合 6"/>
          <p:cNvGrpSpPr/>
          <p:nvPr/>
        </p:nvGrpSpPr>
        <p:grpSpPr>
          <a:xfrm>
            <a:off x="833718" y="1667435"/>
            <a:ext cx="6219073" cy="523220"/>
            <a:chOff x="833718" y="1788459"/>
            <a:chExt cx="6219073" cy="523220"/>
          </a:xfrm>
        </p:grpSpPr>
        <p:sp>
          <p:nvSpPr>
            <p:cNvPr id="5" name="文本框 4"/>
            <p:cNvSpPr txBox="1"/>
            <p:nvPr/>
          </p:nvSpPr>
          <p:spPr>
            <a:xfrm>
              <a:off x="833718" y="1788459"/>
              <a:ext cx="3057247" cy="523220"/>
            </a:xfrm>
            <a:prstGeom prst="rect">
              <a:avLst/>
            </a:prstGeom>
            <a:noFill/>
          </p:spPr>
          <p:txBody>
            <a:bodyPr wrap="none" rtlCol="0">
              <a:spAutoFit/>
            </a:bodyPr>
            <a:lstStyle/>
            <a:p>
              <a:r>
                <a:rPr lang="zh-CN" altLang="en-US" sz="2800" dirty="0" smtClean="0"/>
                <a:t>某次成功</a:t>
              </a:r>
              <a:r>
                <a:rPr lang="zh-CN" altLang="en-US" sz="2800" dirty="0" smtClean="0"/>
                <a:t>的概率：</a:t>
              </a:r>
              <a:endParaRPr lang="zh-CN" altLang="en-US" sz="2800" dirty="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038" y="1788459"/>
              <a:ext cx="2802753" cy="436495"/>
            </a:xfrm>
            <a:prstGeom prst="rect">
              <a:avLst/>
            </a:prstGeom>
          </p:spPr>
        </p:pic>
      </p:grpSp>
      <p:sp>
        <p:nvSpPr>
          <p:cNvPr id="8" name="文本框 7"/>
          <p:cNvSpPr txBox="1"/>
          <p:nvPr/>
        </p:nvSpPr>
        <p:spPr>
          <a:xfrm>
            <a:off x="833718" y="2532527"/>
            <a:ext cx="5772734" cy="523220"/>
          </a:xfrm>
          <a:prstGeom prst="rect">
            <a:avLst/>
          </a:prstGeom>
          <a:noFill/>
        </p:spPr>
        <p:txBody>
          <a:bodyPr wrap="none" rtlCol="0">
            <a:spAutoFit/>
          </a:bodyPr>
          <a:lstStyle/>
          <a:p>
            <a:r>
              <a:rPr lang="zh-CN" altLang="en-US" sz="2800" dirty="0" smtClean="0"/>
              <a:t>在</a:t>
            </a:r>
            <a:r>
              <a:rPr lang="en-US" altLang="zh-CN" sz="2800" dirty="0" smtClean="0"/>
              <a:t>t</a:t>
            </a:r>
            <a:r>
              <a:rPr lang="zh-CN" altLang="en-US" sz="2800" dirty="0" smtClean="0"/>
              <a:t>次运行中，恰好成功</a:t>
            </a:r>
            <a:r>
              <a:rPr lang="en-US" altLang="zh-CN" sz="2800" dirty="0" err="1" smtClean="0"/>
              <a:t>i</a:t>
            </a:r>
            <a:r>
              <a:rPr lang="zh-CN" altLang="en-US" sz="2800" dirty="0" smtClean="0"/>
              <a:t>次的概率：</a:t>
            </a:r>
            <a:endParaRPr lang="zh-CN" altLang="en-US" sz="2800" dirty="0"/>
          </a:p>
        </p:txBody>
      </p:sp>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092" y="3272259"/>
            <a:ext cx="8932792" cy="923221"/>
          </a:xfrm>
          <a:prstGeom prst="rect">
            <a:avLst/>
          </a:prstGeom>
        </p:spPr>
      </p:pic>
      <p:sp>
        <p:nvSpPr>
          <p:cNvPr id="10" name="文本框 9"/>
          <p:cNvSpPr txBox="1"/>
          <p:nvPr/>
        </p:nvSpPr>
        <p:spPr>
          <a:xfrm>
            <a:off x="833718" y="4411992"/>
            <a:ext cx="7135287" cy="523220"/>
          </a:xfrm>
          <a:prstGeom prst="rect">
            <a:avLst/>
          </a:prstGeom>
          <a:noFill/>
        </p:spPr>
        <p:txBody>
          <a:bodyPr wrap="none" rtlCol="0">
            <a:spAutoFit/>
          </a:bodyPr>
          <a:lstStyle/>
          <a:p>
            <a:r>
              <a:rPr lang="zh-CN" altLang="en-US" sz="2800" dirty="0" smtClean="0"/>
              <a:t>在</a:t>
            </a:r>
            <a:r>
              <a:rPr lang="en-US" altLang="zh-CN" sz="2800" dirty="0" smtClean="0"/>
              <a:t>t</a:t>
            </a:r>
            <a:r>
              <a:rPr lang="zh-CN" altLang="en-US" sz="2800" dirty="0" smtClean="0"/>
              <a:t>次运行中，恰好成功</a:t>
            </a:r>
            <a:r>
              <a:rPr lang="en-US" altLang="zh-CN" sz="2800" dirty="0" err="1" smtClean="0"/>
              <a:t>i</a:t>
            </a:r>
            <a:r>
              <a:rPr lang="zh-CN" altLang="en-US" sz="2800" dirty="0" smtClean="0"/>
              <a:t>次</a:t>
            </a:r>
            <a:r>
              <a:rPr lang="en-US" altLang="zh-CN" sz="2800" dirty="0" smtClean="0"/>
              <a:t>(              )</a:t>
            </a:r>
            <a:r>
              <a:rPr lang="zh-CN" altLang="en-US" sz="2800" dirty="0" smtClean="0"/>
              <a:t>的概率：</a:t>
            </a:r>
            <a:endParaRPr lang="zh-CN" altLang="en-US" sz="2800" dirty="0"/>
          </a:p>
        </p:txBody>
      </p:sp>
      <p:pic>
        <p:nvPicPr>
          <p:cNvPr id="11" name="图片 10"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9834" y="4531185"/>
            <a:ext cx="1143160" cy="390580"/>
          </a:xfrm>
          <a:prstGeom prst="rect">
            <a:avLst/>
          </a:prstGeom>
        </p:spPr>
      </p:pic>
      <p:pic>
        <p:nvPicPr>
          <p:cNvPr id="12" name="图片 1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9165" y="5054405"/>
            <a:ext cx="8716377" cy="1128928"/>
          </a:xfrm>
          <a:prstGeom prst="rect">
            <a:avLst/>
          </a:prstGeom>
        </p:spPr>
      </p:pic>
    </p:spTree>
    <p:extLst>
      <p:ext uri="{BB962C8B-B14F-4D97-AF65-F5344CB8AC3E}">
        <p14:creationId xmlns:p14="http://schemas.microsoft.com/office/powerpoint/2010/main" val="2737140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942" y="0"/>
            <a:ext cx="10515600" cy="1325563"/>
          </a:xfrm>
        </p:spPr>
        <p:txBody>
          <a:bodyPr>
            <a:noAutofit/>
          </a:bodyPr>
          <a:lstStyle/>
          <a:p>
            <a:r>
              <a:rPr lang="zh-CN" altLang="en-US" sz="3600" dirty="0" smtClean="0"/>
              <a:t>实际上，当我们需要控制双边错算法的正确率时，我们可以预估执行次数：</a:t>
            </a:r>
            <a:endParaRPr lang="zh-CN" altLang="en-US" sz="3600" dirty="0"/>
          </a:p>
        </p:txBody>
      </p:sp>
      <p:sp>
        <p:nvSpPr>
          <p:cNvPr id="5" name="文本框 4"/>
          <p:cNvSpPr txBox="1"/>
          <p:nvPr/>
        </p:nvSpPr>
        <p:spPr>
          <a:xfrm>
            <a:off x="779930" y="1385498"/>
            <a:ext cx="9102172" cy="523220"/>
          </a:xfrm>
          <a:prstGeom prst="rect">
            <a:avLst/>
          </a:prstGeom>
          <a:noFill/>
        </p:spPr>
        <p:txBody>
          <a:bodyPr wrap="none" rtlCol="0">
            <a:spAutoFit/>
          </a:bodyPr>
          <a:lstStyle/>
          <a:p>
            <a:r>
              <a:rPr lang="zh-CN" altLang="en-US" sz="2800" dirty="0"/>
              <a:t>当</a:t>
            </a:r>
            <a:r>
              <a:rPr lang="zh-CN" altLang="en-US" sz="2800" dirty="0" smtClean="0"/>
              <a:t>算法停止时，在</a:t>
            </a:r>
            <a:r>
              <a:rPr lang="en-US" altLang="zh-CN" sz="2800" dirty="0" smtClean="0"/>
              <a:t>t</a:t>
            </a:r>
            <a:r>
              <a:rPr lang="zh-CN" altLang="en-US" sz="2800" dirty="0" smtClean="0"/>
              <a:t>次运行中，成功的次数一定大于了</a:t>
            </a:r>
            <a:r>
              <a:rPr lang="en-US" altLang="zh-CN" sz="2800" dirty="0" smtClean="0"/>
              <a:t>t/2:</a:t>
            </a:r>
            <a:endParaRPr lang="zh-CN" altLang="en-US" sz="2800"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348" y="2697635"/>
            <a:ext cx="6582694" cy="1743318"/>
          </a:xfrm>
          <a:prstGeom prst="rect">
            <a:avLst/>
          </a:prstGeom>
        </p:spPr>
      </p:pic>
      <p:sp>
        <p:nvSpPr>
          <p:cNvPr id="8" name="文本框 7"/>
          <p:cNvSpPr txBox="1"/>
          <p:nvPr/>
        </p:nvSpPr>
        <p:spPr>
          <a:xfrm>
            <a:off x="779930" y="4405546"/>
            <a:ext cx="10666353" cy="830997"/>
          </a:xfrm>
          <a:prstGeom prst="rect">
            <a:avLst/>
          </a:prstGeom>
          <a:noFill/>
        </p:spPr>
        <p:txBody>
          <a:bodyPr wrap="square" rtlCol="0">
            <a:spAutoFit/>
          </a:bodyPr>
          <a:lstStyle/>
          <a:p>
            <a:r>
              <a:rPr lang="zh-CN" altLang="en-US" sz="2400" dirty="0" smtClean="0"/>
              <a:t>意味着：当我们得到一个双边错算法后，如果我们想控制算法求解</a:t>
            </a:r>
            <a:r>
              <a:rPr lang="zh-CN" altLang="en-US" sz="2400" dirty="0"/>
              <a:t>的“准确度” 必须</a:t>
            </a:r>
            <a:r>
              <a:rPr lang="zh-CN" altLang="en-US" sz="2400" dirty="0" smtClean="0"/>
              <a:t>达到</a:t>
            </a:r>
            <a:r>
              <a:rPr lang="en-US" altLang="zh-CN" sz="2400" dirty="0" smtClean="0"/>
              <a:t>1-</a:t>
            </a:r>
            <a:r>
              <a:rPr lang="el-GR" altLang="zh-CN" sz="2400" dirty="0" smtClean="0"/>
              <a:t>δ</a:t>
            </a:r>
            <a:r>
              <a:rPr lang="zh-CN" altLang="en-US" sz="2400" dirty="0" smtClean="0"/>
              <a:t>时：</a:t>
            </a:r>
            <a:endParaRPr lang="zh-CN" altLang="en-US" sz="2400" dirty="0"/>
          </a:p>
        </p:txBody>
      </p:sp>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5504" y="5135711"/>
            <a:ext cx="3056684" cy="1308157"/>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588" y="2072705"/>
            <a:ext cx="4505954" cy="914528"/>
          </a:xfrm>
          <a:prstGeom prst="rect">
            <a:avLst/>
          </a:prstGeom>
        </p:spPr>
      </p:pic>
      <p:pic>
        <p:nvPicPr>
          <p:cNvPr id="10" name="图片 9"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6752" y="5336810"/>
            <a:ext cx="4435998" cy="812054"/>
          </a:xfrm>
          <a:prstGeom prst="rect">
            <a:avLst/>
          </a:prstGeom>
        </p:spPr>
      </p:pic>
      <p:sp>
        <p:nvSpPr>
          <p:cNvPr id="11" name="右箭头 10"/>
          <p:cNvSpPr/>
          <p:nvPr/>
        </p:nvSpPr>
        <p:spPr>
          <a:xfrm>
            <a:off x="5988424" y="5446059"/>
            <a:ext cx="869576" cy="662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280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确定性图灵机</a:t>
            </a:r>
            <a:endParaRPr lang="zh-CN" altLang="en-US"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276838" cy="3031515"/>
          </a:xfrm>
          <a:prstGeom prst="rect">
            <a:avLst/>
          </a:prstGeom>
        </p:spPr>
      </p:pic>
      <p:sp>
        <p:nvSpPr>
          <p:cNvPr id="9" name="文本框 8"/>
          <p:cNvSpPr txBox="1"/>
          <p:nvPr/>
        </p:nvSpPr>
        <p:spPr>
          <a:xfrm>
            <a:off x="1075765" y="5163671"/>
            <a:ext cx="9789459" cy="1384995"/>
          </a:xfrm>
          <a:prstGeom prst="rect">
            <a:avLst/>
          </a:prstGeom>
          <a:noFill/>
        </p:spPr>
        <p:txBody>
          <a:bodyPr wrap="square" rtlCol="0">
            <a:spAutoFit/>
          </a:bodyPr>
          <a:lstStyle/>
          <a:p>
            <a:r>
              <a:rPr lang="zh-CN" altLang="en-US" sz="2800" b="1" dirty="0" smtClean="0"/>
              <a:t>可以看出，转换函数决定了这么一个图灵机在每个格局</a:t>
            </a:r>
            <a:r>
              <a:rPr lang="en-US" altLang="zh-CN" sz="2800" b="1" dirty="0" smtClean="0"/>
              <a:t>(</a:t>
            </a:r>
            <a:r>
              <a:rPr lang="zh-CN" altLang="en-US" sz="2800" b="1" dirty="0" smtClean="0"/>
              <a:t>读写头位置，当前带字母，当前状态）下，其转换新状态是唯一的，计算是唯一的</a:t>
            </a:r>
            <a:endParaRPr lang="zh-CN" altLang="en-US" sz="2800" b="1" dirty="0"/>
          </a:p>
        </p:txBody>
      </p:sp>
    </p:spTree>
    <p:extLst>
      <p:ext uri="{BB962C8B-B14F-4D97-AF65-F5344CB8AC3E}">
        <p14:creationId xmlns:p14="http://schemas.microsoft.com/office/powerpoint/2010/main" val="137018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503" y="98196"/>
            <a:ext cx="10515600" cy="1325563"/>
          </a:xfrm>
        </p:spPr>
        <p:txBody>
          <a:bodyPr/>
          <a:lstStyle/>
          <a:p>
            <a:r>
              <a:rPr lang="zh-CN" altLang="en-US" dirty="0"/>
              <a:t>无</a:t>
            </a:r>
            <a:r>
              <a:rPr lang="zh-CN" altLang="en-US" dirty="0" smtClean="0"/>
              <a:t>界错</a:t>
            </a:r>
            <a:r>
              <a:rPr lang="en-US" altLang="zh-CN" dirty="0" smtClean="0"/>
              <a:t>Monte Carlo</a:t>
            </a:r>
            <a:r>
              <a:rPr lang="zh-CN" altLang="en-US" dirty="0" smtClean="0"/>
              <a:t>算法：</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694" y="1432397"/>
            <a:ext cx="4201218" cy="898526"/>
          </a:xfrm>
        </p:spPr>
      </p:pic>
      <p:sp>
        <p:nvSpPr>
          <p:cNvPr id="5" name="文本框 4"/>
          <p:cNvSpPr txBox="1"/>
          <p:nvPr/>
        </p:nvSpPr>
        <p:spPr>
          <a:xfrm>
            <a:off x="164726" y="2425053"/>
            <a:ext cx="11862543" cy="584775"/>
          </a:xfrm>
          <a:prstGeom prst="rect">
            <a:avLst/>
          </a:prstGeom>
          <a:noFill/>
        </p:spPr>
        <p:txBody>
          <a:bodyPr wrap="none" rtlCol="0">
            <a:spAutoFit/>
          </a:bodyPr>
          <a:lstStyle/>
          <a:p>
            <a:r>
              <a:rPr lang="zh-CN" altLang="en-US" sz="3200" dirty="0" smtClean="0"/>
              <a:t>在双边错算法定义</a:t>
            </a:r>
            <a:r>
              <a:rPr lang="zh-CN" altLang="en-US" sz="3200" dirty="0"/>
              <a:t>中，如果</a:t>
            </a:r>
            <a:r>
              <a:rPr lang="el-GR" altLang="zh-CN" sz="3200" dirty="0"/>
              <a:t>ε</a:t>
            </a:r>
            <a:r>
              <a:rPr lang="zh-CN" altLang="en-US" sz="3200" dirty="0"/>
              <a:t>不存在，我们该如何看待这种情况？</a:t>
            </a:r>
          </a:p>
        </p:txBody>
      </p:sp>
      <p:sp>
        <p:nvSpPr>
          <p:cNvPr id="6" name="文本框 5"/>
          <p:cNvSpPr txBox="1"/>
          <p:nvPr/>
        </p:nvSpPr>
        <p:spPr>
          <a:xfrm>
            <a:off x="625591" y="3657603"/>
            <a:ext cx="10940816" cy="584775"/>
          </a:xfrm>
          <a:prstGeom prst="rect">
            <a:avLst/>
          </a:prstGeom>
          <a:noFill/>
        </p:spPr>
        <p:txBody>
          <a:bodyPr wrap="none" rtlCol="0">
            <a:spAutoFit/>
          </a:bodyPr>
          <a:lstStyle/>
          <a:p>
            <a:r>
              <a:rPr lang="zh-CN" altLang="en-US" sz="3200" dirty="0" smtClean="0"/>
              <a:t>随着</a:t>
            </a:r>
            <a:r>
              <a:rPr lang="en-US" altLang="zh-CN" sz="3200" dirty="0" smtClean="0"/>
              <a:t>x</a:t>
            </a:r>
            <a:r>
              <a:rPr lang="zh-CN" altLang="en-US" sz="3200" dirty="0" smtClean="0"/>
              <a:t>的规模的增大，成功的概率和</a:t>
            </a:r>
            <a:r>
              <a:rPr lang="en-US" altLang="zh-CN" sz="3200" dirty="0" smtClean="0"/>
              <a:t>0.5</a:t>
            </a:r>
            <a:r>
              <a:rPr lang="zh-CN" altLang="en-US" sz="3200" dirty="0" smtClean="0"/>
              <a:t>之间的差距趋近于</a:t>
            </a:r>
            <a:r>
              <a:rPr lang="en-US" altLang="zh-CN" sz="3200" dirty="0" smtClean="0"/>
              <a:t>0</a:t>
            </a:r>
            <a:r>
              <a:rPr lang="zh-CN" altLang="en-US" sz="3200" dirty="0" smtClean="0"/>
              <a:t>！</a:t>
            </a:r>
            <a:endParaRPr lang="zh-CN" altLang="en-US" sz="3200" dirty="0"/>
          </a:p>
        </p:txBody>
      </p:sp>
      <p:sp>
        <p:nvSpPr>
          <p:cNvPr id="7" name="文本框 6"/>
          <p:cNvSpPr txBox="1"/>
          <p:nvPr/>
        </p:nvSpPr>
        <p:spPr>
          <a:xfrm>
            <a:off x="258503" y="4680156"/>
            <a:ext cx="11540207" cy="1077218"/>
          </a:xfrm>
          <a:prstGeom prst="rect">
            <a:avLst/>
          </a:prstGeom>
          <a:noFill/>
        </p:spPr>
        <p:txBody>
          <a:bodyPr wrap="square" rtlCol="0">
            <a:spAutoFit/>
          </a:bodyPr>
          <a:lstStyle/>
          <a:p>
            <a:r>
              <a:rPr lang="zh-CN" altLang="en-US" sz="3200" dirty="0" smtClean="0"/>
              <a:t>我们针对一个特定的输入，这种算法的重复执行</a:t>
            </a:r>
            <a:r>
              <a:rPr lang="zh-CN" altLang="en-US" sz="3200" dirty="0" smtClean="0"/>
              <a:t>次数（效率）将</a:t>
            </a:r>
            <a:r>
              <a:rPr lang="zh-CN" altLang="en-US" sz="3200" dirty="0" smtClean="0"/>
              <a:t>不再实际可控</a:t>
            </a:r>
            <a:r>
              <a:rPr lang="en-US" altLang="zh-CN" sz="3200" dirty="0" smtClean="0"/>
              <a:t>:</a:t>
            </a:r>
            <a:endParaRPr lang="zh-CN" altLang="en-US" sz="3200" dirty="0"/>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476" y="5738552"/>
            <a:ext cx="8641267" cy="924200"/>
          </a:xfrm>
          <a:prstGeom prst="rect">
            <a:avLst/>
          </a:prstGeom>
        </p:spPr>
      </p:pic>
      <p:sp>
        <p:nvSpPr>
          <p:cNvPr id="3" name="圆角矩形标注 2"/>
          <p:cNvSpPr/>
          <p:nvPr/>
        </p:nvSpPr>
        <p:spPr>
          <a:xfrm>
            <a:off x="7924800" y="744757"/>
            <a:ext cx="2939845" cy="668593"/>
          </a:xfrm>
          <a:prstGeom prst="wedgeRoundRectCallout">
            <a:avLst>
              <a:gd name="adj1" fmla="val -56619"/>
              <a:gd name="adj2" fmla="val 1139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i="1" u="sng" dirty="0" smtClean="0">
                <a:solidFill>
                  <a:srgbClr val="FF0000"/>
                </a:solidFill>
              </a:rPr>
              <a:t>双边错算法</a:t>
            </a:r>
            <a:endParaRPr lang="zh-CN" altLang="en-US" b="1" i="1" u="sng" dirty="0">
              <a:solidFill>
                <a:srgbClr val="FF0000"/>
              </a:solidFill>
            </a:endParaRPr>
          </a:p>
        </p:txBody>
      </p:sp>
    </p:spTree>
    <p:extLst>
      <p:ext uri="{BB962C8B-B14F-4D97-AF65-F5344CB8AC3E}">
        <p14:creationId xmlns:p14="http://schemas.microsoft.com/office/powerpoint/2010/main" val="398660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Topics</a:t>
            </a:r>
            <a:endParaRPr lang="zh-CN" altLang="en-US" dirty="0"/>
          </a:p>
        </p:txBody>
      </p:sp>
      <p:sp>
        <p:nvSpPr>
          <p:cNvPr id="3" name="内容占位符 2"/>
          <p:cNvSpPr>
            <a:spLocks noGrp="1"/>
          </p:cNvSpPr>
          <p:nvPr>
            <p:ph idx="1"/>
          </p:nvPr>
        </p:nvSpPr>
        <p:spPr/>
        <p:txBody>
          <a:bodyPr/>
          <a:lstStyle/>
          <a:p>
            <a:r>
              <a:rPr lang="zh-CN" altLang="en-US" dirty="0" smtClean="0"/>
              <a:t>请讲解例题</a:t>
            </a:r>
            <a:r>
              <a:rPr lang="en-US" altLang="zh-CN" dirty="0" smtClean="0"/>
              <a:t>5.2.2.5</a:t>
            </a:r>
            <a:r>
              <a:rPr lang="zh-CN" altLang="en-US" dirty="0" smtClean="0"/>
              <a:t>，并说明，为什么这个随机算法代价好于“任何”确定性算法。</a:t>
            </a:r>
            <a:endParaRPr lang="zh-CN" altLang="en-US" dirty="0"/>
          </a:p>
        </p:txBody>
      </p:sp>
    </p:spTree>
    <p:extLst>
      <p:ext uri="{BB962C8B-B14F-4D97-AF65-F5344CB8AC3E}">
        <p14:creationId xmlns:p14="http://schemas.microsoft.com/office/powerpoint/2010/main" val="2674799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7470" y="-49877"/>
            <a:ext cx="9442895" cy="6676623"/>
          </a:xfrm>
        </p:spPr>
      </p:pic>
    </p:spTree>
    <p:extLst>
      <p:ext uri="{BB962C8B-B14F-4D97-AF65-F5344CB8AC3E}">
        <p14:creationId xmlns:p14="http://schemas.microsoft.com/office/powerpoint/2010/main" val="1191547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smtClean="0"/>
              <a:t>PAGE 352</a:t>
            </a:r>
            <a:r>
              <a:rPr lang="zh-CN" altLang="en-US" dirty="0" smtClean="0"/>
              <a:t>：</a:t>
            </a:r>
            <a:r>
              <a:rPr lang="en-US" altLang="zh-CN" dirty="0" smtClean="0"/>
              <a:t>5.2.2.7</a:t>
            </a:r>
          </a:p>
          <a:p>
            <a:r>
              <a:rPr lang="en-US" altLang="zh-CN" dirty="0" smtClean="0"/>
              <a:t>PAGE 364</a:t>
            </a:r>
            <a:r>
              <a:rPr lang="zh-CN" altLang="en-US" dirty="0" smtClean="0"/>
              <a:t>：</a:t>
            </a:r>
            <a:r>
              <a:rPr lang="en-US" altLang="zh-CN" dirty="0" smtClean="0"/>
              <a:t>5.2.2.8</a:t>
            </a:r>
            <a:endParaRPr lang="zh-CN" altLang="en-US" dirty="0"/>
          </a:p>
        </p:txBody>
      </p:sp>
    </p:spTree>
    <p:extLst>
      <p:ext uri="{BB962C8B-B14F-4D97-AF65-F5344CB8AC3E}">
        <p14:creationId xmlns:p14="http://schemas.microsoft.com/office/powerpoint/2010/main" val="3233742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非确定</a:t>
            </a:r>
            <a:r>
              <a:rPr lang="zh-CN" altLang="en-US" dirty="0"/>
              <a:t>图灵机</a:t>
            </a:r>
          </a:p>
        </p:txBody>
      </p:sp>
      <p:sp>
        <p:nvSpPr>
          <p:cNvPr id="3" name="内容占位符 2"/>
          <p:cNvSpPr>
            <a:spLocks noGrp="1"/>
          </p:cNvSpPr>
          <p:nvPr>
            <p:ph idx="1"/>
          </p:nvPr>
        </p:nvSpPr>
        <p:spPr/>
        <p:txBody>
          <a:bodyPr/>
          <a:lstStyle/>
          <a:p>
            <a:r>
              <a:rPr lang="zh-CN" altLang="en-US" dirty="0" smtClean="0"/>
              <a:t>唯一的区别：</a:t>
            </a:r>
            <a:endParaRPr lang="zh-CN" altLang="en-US"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772" y="2401676"/>
            <a:ext cx="3735615" cy="597017"/>
          </a:xfrm>
          <a:prstGeom prst="rect">
            <a:avLst/>
          </a:prstGeom>
        </p:spPr>
      </p:pic>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336" y="3225154"/>
            <a:ext cx="9056101" cy="1702547"/>
          </a:xfrm>
          <a:prstGeom prst="rect">
            <a:avLst/>
          </a:prstGeom>
        </p:spPr>
      </p:pic>
      <p:grpSp>
        <p:nvGrpSpPr>
          <p:cNvPr id="9" name="组合 8"/>
          <p:cNvGrpSpPr/>
          <p:nvPr/>
        </p:nvGrpSpPr>
        <p:grpSpPr>
          <a:xfrm>
            <a:off x="359786" y="5194502"/>
            <a:ext cx="11472427" cy="1348983"/>
            <a:chOff x="359786" y="2097741"/>
            <a:chExt cx="11472427" cy="1348983"/>
          </a:xfrm>
        </p:grpSpPr>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786" y="2097741"/>
              <a:ext cx="11472427" cy="1348983"/>
            </a:xfrm>
            <a:prstGeom prst="rect">
              <a:avLst/>
            </a:prstGeom>
          </p:spPr>
        </p:pic>
        <p:sp>
          <p:nvSpPr>
            <p:cNvPr id="11" name="矩形 10"/>
            <p:cNvSpPr/>
            <p:nvPr/>
          </p:nvSpPr>
          <p:spPr>
            <a:xfrm>
              <a:off x="5351929" y="2971800"/>
              <a:ext cx="6480284" cy="474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0" name="组合 19"/>
          <p:cNvGrpSpPr/>
          <p:nvPr/>
        </p:nvGrpSpPr>
        <p:grpSpPr>
          <a:xfrm>
            <a:off x="359786" y="4384775"/>
            <a:ext cx="11325708" cy="1778741"/>
            <a:chOff x="359786" y="4384775"/>
            <a:chExt cx="11325708" cy="1778741"/>
          </a:xfrm>
        </p:grpSpPr>
        <p:cxnSp>
          <p:nvCxnSpPr>
            <p:cNvPr id="13" name="直接连接符 12"/>
            <p:cNvCxnSpPr/>
            <p:nvPr/>
          </p:nvCxnSpPr>
          <p:spPr>
            <a:xfrm>
              <a:off x="10972800" y="5661212"/>
              <a:ext cx="712694" cy="134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9786" y="6163516"/>
              <a:ext cx="148246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97941" y="4384775"/>
              <a:ext cx="5674659" cy="134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775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1223" y="1935437"/>
            <a:ext cx="10623357" cy="874997"/>
          </a:xfrm>
        </p:spPr>
      </p:pic>
      <p:grpSp>
        <p:nvGrpSpPr>
          <p:cNvPr id="20" name="组合 19"/>
          <p:cNvGrpSpPr/>
          <p:nvPr/>
        </p:nvGrpSpPr>
        <p:grpSpPr>
          <a:xfrm>
            <a:off x="838200" y="4744219"/>
            <a:ext cx="10552378" cy="1172488"/>
            <a:chOff x="838200" y="4744219"/>
            <a:chExt cx="10552378" cy="1172488"/>
          </a:xfrm>
        </p:grpSpPr>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744219"/>
              <a:ext cx="10552378" cy="1172487"/>
            </a:xfrm>
            <a:prstGeom prst="rect">
              <a:avLst/>
            </a:prstGeom>
          </p:spPr>
        </p:pic>
        <p:sp>
          <p:nvSpPr>
            <p:cNvPr id="6" name="矩形 5"/>
            <p:cNvSpPr/>
            <p:nvPr/>
          </p:nvSpPr>
          <p:spPr>
            <a:xfrm>
              <a:off x="838200" y="4744219"/>
              <a:ext cx="5508812" cy="406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15200" y="5544195"/>
              <a:ext cx="4075378" cy="372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048871" y="2366682"/>
            <a:ext cx="8175811" cy="3177513"/>
            <a:chOff x="1048871" y="2366682"/>
            <a:chExt cx="8175811" cy="3177513"/>
          </a:xfrm>
        </p:grpSpPr>
        <p:sp>
          <p:nvSpPr>
            <p:cNvPr id="8" name="文本框 7"/>
            <p:cNvSpPr txBox="1"/>
            <p:nvPr/>
          </p:nvSpPr>
          <p:spPr>
            <a:xfrm>
              <a:off x="1048871" y="3603812"/>
              <a:ext cx="6145305" cy="646331"/>
            </a:xfrm>
            <a:prstGeom prst="rect">
              <a:avLst/>
            </a:prstGeom>
            <a:noFill/>
          </p:spPr>
          <p:txBody>
            <a:bodyPr wrap="square" rtlCol="0">
              <a:spAutoFit/>
            </a:bodyPr>
            <a:lstStyle/>
            <a:p>
              <a:r>
                <a:rPr lang="zh-CN" altLang="en-US" sz="3600" dirty="0" smtClean="0"/>
                <a:t>问题</a:t>
              </a:r>
              <a:r>
                <a:rPr lang="en-US" altLang="zh-CN" sz="3600" dirty="0" smtClean="0"/>
                <a:t>3</a:t>
              </a:r>
              <a:r>
                <a:rPr lang="zh-CN" altLang="en-US" sz="3600" dirty="0" smtClean="0"/>
                <a:t>：这两句话是一致的吗？</a:t>
              </a:r>
              <a:endParaRPr lang="zh-CN" altLang="en-US" sz="3600" dirty="0"/>
            </a:p>
          </p:txBody>
        </p:sp>
        <p:cxnSp>
          <p:nvCxnSpPr>
            <p:cNvPr id="10" name="直接连接符 9"/>
            <p:cNvCxnSpPr/>
            <p:nvPr/>
          </p:nvCxnSpPr>
          <p:spPr>
            <a:xfrm>
              <a:off x="6898341" y="2366682"/>
              <a:ext cx="232634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33364" y="5544195"/>
              <a:ext cx="232634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540188" y="2449367"/>
              <a:ext cx="1237130" cy="11544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5540188" y="4250143"/>
              <a:ext cx="1023097" cy="8398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9695329" y="2402302"/>
            <a:ext cx="1567042" cy="408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21"/>
          <p:cNvSpPr>
            <a:spLocks noGrp="1"/>
          </p:cNvSpPr>
          <p:nvPr>
            <p:ph type="title"/>
          </p:nvPr>
        </p:nvSpPr>
        <p:spPr/>
        <p:txBody>
          <a:bodyPr/>
          <a:lstStyle/>
          <a:p>
            <a:r>
              <a:rPr lang="zh-CN" altLang="en-US" dirty="0" smtClean="0"/>
              <a:t>问题</a:t>
            </a:r>
            <a:r>
              <a:rPr lang="en-US" altLang="zh-CN" dirty="0" smtClean="0"/>
              <a:t>2</a:t>
            </a:r>
            <a:r>
              <a:rPr lang="zh-CN" altLang="en-US" dirty="0" smtClean="0"/>
              <a:t>：什么是随机算法</a:t>
            </a:r>
            <a:endParaRPr lang="zh-CN" altLang="en-US" dirty="0"/>
          </a:p>
        </p:txBody>
      </p:sp>
    </p:spTree>
    <p:extLst>
      <p:ext uri="{BB962C8B-B14F-4D97-AF65-F5344CB8AC3E}">
        <p14:creationId xmlns:p14="http://schemas.microsoft.com/office/powerpoint/2010/main" val="24385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问题</a:t>
            </a:r>
            <a:r>
              <a:rPr lang="en-US" altLang="zh-CN" sz="3600" dirty="0" smtClean="0"/>
              <a:t>4</a:t>
            </a:r>
            <a:r>
              <a:rPr lang="zh-CN" altLang="en-US" sz="3600" dirty="0" smtClean="0"/>
              <a:t>：你能根据这个</a:t>
            </a:r>
            <a:r>
              <a:rPr lang="zh-CN" altLang="en-US" sz="3600" dirty="0" smtClean="0"/>
              <a:t>描述写出</a:t>
            </a:r>
            <a:r>
              <a:rPr lang="zh-CN" altLang="en-US" sz="3600" dirty="0" smtClean="0"/>
              <a:t>随机算法的图灵机</a:t>
            </a:r>
            <a:r>
              <a:rPr lang="zh-CN" altLang="en-US" sz="3600" dirty="0" smtClean="0"/>
              <a:t>模型吗</a:t>
            </a:r>
            <a:r>
              <a:rPr lang="zh-CN" altLang="en-US" sz="3600" dirty="0" smtClean="0"/>
              <a:t>？</a:t>
            </a:r>
            <a:endParaRPr lang="zh-CN" altLang="en-US" sz="3600" dirty="0"/>
          </a:p>
        </p:txBody>
      </p:sp>
      <p:grpSp>
        <p:nvGrpSpPr>
          <p:cNvPr id="14" name="组合 13"/>
          <p:cNvGrpSpPr/>
          <p:nvPr/>
        </p:nvGrpSpPr>
        <p:grpSpPr>
          <a:xfrm>
            <a:off x="402459" y="3405636"/>
            <a:ext cx="11456958" cy="1713332"/>
            <a:chOff x="363071" y="4856675"/>
            <a:chExt cx="11456958" cy="1713332"/>
          </a:xfrm>
        </p:grpSpPr>
        <p:pic>
          <p:nvPicPr>
            <p:cNvPr id="11" name="图片 10"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29" y="4856676"/>
              <a:ext cx="11268700" cy="1572652"/>
            </a:xfrm>
            <a:prstGeom prst="rect">
              <a:avLst/>
            </a:prstGeom>
          </p:spPr>
        </p:pic>
        <p:sp>
          <p:nvSpPr>
            <p:cNvPr id="12" name="矩形 11"/>
            <p:cNvSpPr/>
            <p:nvPr/>
          </p:nvSpPr>
          <p:spPr>
            <a:xfrm>
              <a:off x="363071" y="4856675"/>
              <a:ext cx="8525435" cy="387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32212" y="6066257"/>
              <a:ext cx="9493623" cy="503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329" y="2131224"/>
            <a:ext cx="11308088" cy="1655996"/>
          </a:xfrm>
        </p:spPr>
      </p:pic>
    </p:spTree>
    <p:extLst>
      <p:ext uri="{BB962C8B-B14F-4D97-AF65-F5344CB8AC3E}">
        <p14:creationId xmlns:p14="http://schemas.microsoft.com/office/powerpoint/2010/main" val="221930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随机算法的概率空间</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54676" y="1559616"/>
                <a:ext cx="11482648" cy="5298383"/>
              </a:xfrm>
            </p:spPr>
            <p:txBody>
              <a:bodyPr>
                <a:noAutofit/>
              </a:bodyPr>
              <a:lstStyle/>
              <a:p>
                <a14:m>
                  <m:oMath xmlns:m="http://schemas.openxmlformats.org/officeDocument/2006/math">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𝑆</m:t>
                            </m:r>
                          </m:e>
                          <m:sub>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𝑥</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𝑃𝑟𝑜𝑏</m:t>
                        </m:r>
                      </m:e>
                    </m:d>
                    <m:r>
                      <a:rPr lang="en-US" altLang="zh-CN" sz="3200" b="0" i="1" smtClean="0">
                        <a:latin typeface="Cambria Math" panose="02040503050406030204" pitchFamily="18" charset="0"/>
                      </a:rPr>
                      <m:t>:</m:t>
                    </m:r>
                  </m:oMath>
                </a14:m>
                <a:endParaRPr lang="en-US" altLang="zh-CN" sz="3200" b="0" i="1" dirty="0" smtClean="0">
                  <a:latin typeface="Cambria Math" panose="02040503050406030204" pitchFamily="18" charset="0"/>
                </a:endParaRPr>
              </a:p>
              <a:p>
                <a:r>
                  <a:rPr lang="en-US" altLang="zh-CN" sz="3200" b="0" dirty="0" smtClean="0"/>
                  <a:t>        </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𝑆</m:t>
                        </m:r>
                      </m:e>
                      <m:sub>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𝑥</m:t>
                        </m:r>
                      </m:sub>
                    </m:sSub>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𝐶</m:t>
                        </m:r>
                      </m:e>
                      <m:e>
                        <m:r>
                          <a:rPr lang="en-US" altLang="zh-CN" sz="3200" b="0" i="1" smtClean="0">
                            <a:latin typeface="Cambria Math" panose="02040503050406030204" pitchFamily="18" charset="0"/>
                          </a:rPr>
                          <m:t>𝐶</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𝑖𝑠</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𝑎</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𝑐𝑜𝑚𝑝𝑢𝑡𝑎𝑡𝑖𝑜𝑛</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𝑜𝑓</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𝑜𝑛</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𝑥</m:t>
                        </m:r>
                      </m:e>
                    </m:d>
                    <m:r>
                      <a:rPr lang="en-US" altLang="zh-CN" sz="3200" b="0" i="1" smtClean="0">
                        <a:latin typeface="Cambria Math" panose="02040503050406030204" pitchFamily="18" charset="0"/>
                      </a:rPr>
                      <m:t>;</m:t>
                    </m:r>
                  </m:oMath>
                </a14:m>
                <a:endParaRPr lang="en-US" altLang="zh-CN" sz="32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𝑃𝑟𝑜𝑏</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𝑖𝑠</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𝑎</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𝑑𝑖𝑠𝑡𝑟𝑖𝑏𝑢𝑡𝑖𝑜𝑛</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𝑜𝑣𝑒𝑟</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𝑆</m:t>
                          </m:r>
                        </m:e>
                        <m:sub>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𝑥</m:t>
                          </m:r>
                        </m:sub>
                      </m:sSub>
                      <m:r>
                        <a:rPr lang="en-US" altLang="zh-CN" sz="3200" b="0" i="1" smtClean="0">
                          <a:latin typeface="Cambria Math" panose="02040503050406030204" pitchFamily="18" charset="0"/>
                        </a:rPr>
                        <m:t>,  </m:t>
                      </m:r>
                    </m:oMath>
                  </m:oMathPara>
                </a14:m>
                <a:endParaRPr lang="en-US" altLang="zh-CN" sz="3200" b="0" i="1" dirty="0" smtClean="0">
                  <a:latin typeface="Cambria Math" panose="02040503050406030204" pitchFamily="18" charset="0"/>
                </a:endParaRPr>
              </a:p>
              <a:p>
                <a:pPr marL="0" indent="0">
                  <a:buNone/>
                </a:pPr>
                <a:endParaRPr lang="en-US" altLang="zh-CN" sz="3200" b="0" i="1" dirty="0" smtClean="0">
                  <a:latin typeface="Cambria Math" panose="02040503050406030204" pitchFamily="18" charset="0"/>
                </a:endParaRPr>
              </a:p>
              <a:p>
                <a:r>
                  <a:rPr lang="en-US" altLang="zh-CN" sz="3200" b="0" dirty="0" smtClean="0"/>
                  <a:t>        </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𝑃𝑟𝑜𝑏</m:t>
                        </m:r>
                      </m:e>
                      <m:sub>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𝑥</m:t>
                        </m:r>
                      </m:sub>
                    </m:sSub>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𝐶</m:t>
                        </m:r>
                      </m:e>
                    </m:d>
                    <m:r>
                      <a:rPr lang="en-US" altLang="zh-CN" sz="3200" i="1">
                        <a:latin typeface="Cambria Math" panose="02040503050406030204" pitchFamily="18" charset="0"/>
                      </a:rPr>
                      <m:t>:</m:t>
                    </m:r>
                    <m:r>
                      <a:rPr lang="en-US" altLang="zh-CN" sz="3200" i="1">
                        <a:latin typeface="Cambria Math" panose="02040503050406030204" pitchFamily="18" charset="0"/>
                      </a:rPr>
                      <m:t>𝑖𝑡</m:t>
                    </m:r>
                    <m:r>
                      <a:rPr lang="en-US" altLang="zh-CN" sz="3200" i="1">
                        <a:latin typeface="Cambria Math" panose="02040503050406030204" pitchFamily="18" charset="0"/>
                      </a:rPr>
                      <m:t> </m:t>
                    </m:r>
                    <m:r>
                      <a:rPr lang="en-US" altLang="zh-CN" sz="3200" i="1">
                        <a:latin typeface="Cambria Math" panose="02040503050406030204" pitchFamily="18" charset="0"/>
                      </a:rPr>
                      <m:t>𝑖𝑠</m:t>
                    </m:r>
                    <m:r>
                      <a:rPr lang="en-US" altLang="zh-CN" sz="3200" i="1">
                        <a:latin typeface="Cambria Math" panose="02040503050406030204" pitchFamily="18" charset="0"/>
                      </a:rPr>
                      <m:t> </m:t>
                    </m:r>
                    <m:f>
                      <m:fPr>
                        <m:type m:val="skw"/>
                        <m:ctrlPr>
                          <a:rPr lang="en-US" altLang="zh-CN" sz="320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2</m:t>
                        </m:r>
                      </m:den>
                    </m:f>
                    <m:r>
                      <a:rPr lang="en-US" altLang="zh-CN" sz="3200" i="1">
                        <a:latin typeface="Cambria Math" panose="02040503050406030204" pitchFamily="18" charset="0"/>
                      </a:rPr>
                      <m:t>𝑡𝑜</m:t>
                    </m:r>
                    <m:r>
                      <a:rPr lang="en-US" altLang="zh-CN" sz="3200" i="1">
                        <a:latin typeface="Cambria Math" panose="02040503050406030204" pitchFamily="18" charset="0"/>
                      </a:rPr>
                      <m:t> </m:t>
                    </m:r>
                    <m:r>
                      <a:rPr lang="en-US" altLang="zh-CN" sz="3200" i="1">
                        <a:latin typeface="Cambria Math" panose="02040503050406030204" pitchFamily="18" charset="0"/>
                      </a:rPr>
                      <m:t>𝑡h𝑒</m:t>
                    </m:r>
                    <m:r>
                      <a:rPr lang="en-US" altLang="zh-CN" sz="3200" i="1">
                        <a:latin typeface="Cambria Math" panose="02040503050406030204" pitchFamily="18" charset="0"/>
                      </a:rPr>
                      <m:t> </m:t>
                    </m:r>
                    <m:r>
                      <a:rPr lang="en-US" altLang="zh-CN" sz="3200" i="1">
                        <a:latin typeface="Cambria Math" panose="02040503050406030204" pitchFamily="18" charset="0"/>
                      </a:rPr>
                      <m:t>𝑝𝑜𝑤𝑒𝑟</m:t>
                    </m:r>
                    <m:r>
                      <a:rPr lang="en-US" altLang="zh-CN" sz="3200" i="1">
                        <a:latin typeface="Cambria Math" panose="02040503050406030204" pitchFamily="18" charset="0"/>
                      </a:rPr>
                      <m:t> </m:t>
                    </m:r>
                    <m:r>
                      <a:rPr lang="en-US" altLang="zh-CN" sz="3200" i="1">
                        <a:latin typeface="Cambria Math" panose="02040503050406030204" pitchFamily="18" charset="0"/>
                      </a:rPr>
                      <m:t>𝑜𝑓</m:t>
                    </m:r>
                    <m:r>
                      <a:rPr lang="en-US" altLang="zh-CN" sz="3200" i="1">
                        <a:latin typeface="Cambria Math" panose="02040503050406030204" pitchFamily="18" charset="0"/>
                      </a:rPr>
                      <m:t> </m:t>
                    </m:r>
                    <m:r>
                      <a:rPr lang="en-US" altLang="zh-CN" sz="3200" i="1">
                        <a:latin typeface="Cambria Math" panose="02040503050406030204" pitchFamily="18" charset="0"/>
                      </a:rPr>
                      <m:t>𝑡h𝑒</m:t>
                    </m:r>
                    <m:r>
                      <a:rPr lang="en-US" altLang="zh-CN" sz="3200" i="1">
                        <a:latin typeface="Cambria Math" panose="02040503050406030204" pitchFamily="18" charset="0"/>
                      </a:rPr>
                      <m:t> </m:t>
                    </m:r>
                    <m:r>
                      <a:rPr lang="en-US" altLang="zh-CN" sz="3200" i="1">
                        <a:latin typeface="Cambria Math" panose="02040503050406030204" pitchFamily="18" charset="0"/>
                      </a:rPr>
                      <m:t>𝑛𝑢𝑚𝑏𝑒𝑟</m:t>
                    </m:r>
                    <m:r>
                      <a:rPr lang="en-US" altLang="zh-CN" sz="3200" i="1">
                        <a:latin typeface="Cambria Math" panose="02040503050406030204" pitchFamily="18" charset="0"/>
                      </a:rPr>
                      <m:t> </m:t>
                    </m:r>
                    <m:r>
                      <a:rPr lang="en-US" altLang="zh-CN" sz="3200" i="1">
                        <a:latin typeface="Cambria Math" panose="02040503050406030204" pitchFamily="18" charset="0"/>
                      </a:rPr>
                      <m:t>𝑜𝑓</m:t>
                    </m:r>
                    <m:r>
                      <a:rPr lang="en-US" altLang="zh-CN" sz="3200" i="1">
                        <a:latin typeface="Cambria Math" panose="02040503050406030204" pitchFamily="18" charset="0"/>
                      </a:rPr>
                      <m:t> </m:t>
                    </m:r>
                    <m:r>
                      <a:rPr lang="en-US" altLang="zh-CN" sz="3200" i="1">
                        <a:latin typeface="Cambria Math" panose="02040503050406030204" pitchFamily="18" charset="0"/>
                      </a:rPr>
                      <m:t>𝑟𝑎𝑛𝑑𝑜𝑚</m:t>
                    </m:r>
                  </m:oMath>
                </a14:m>
                <a:endParaRPr lang="en-US" altLang="zh-CN" sz="32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sz="3200" i="1">
                          <a:latin typeface="Cambria Math" panose="02040503050406030204" pitchFamily="18" charset="0"/>
                        </a:rPr>
                        <m:t> </m:t>
                      </m:r>
                      <m:r>
                        <a:rPr lang="en-US" altLang="zh-CN" sz="3200" b="0" i="1" smtClean="0">
                          <a:latin typeface="Cambria Math" panose="02040503050406030204" pitchFamily="18" charset="0"/>
                        </a:rPr>
                        <m:t>                                  </m:t>
                      </m:r>
                      <m:r>
                        <a:rPr lang="en-US" altLang="zh-CN" sz="3200" i="1">
                          <a:latin typeface="Cambria Math" panose="02040503050406030204" pitchFamily="18" charset="0"/>
                        </a:rPr>
                        <m:t>𝑏𝑖𝑡𝑠</m:t>
                      </m:r>
                      <m:r>
                        <a:rPr lang="en-US" altLang="zh-CN" sz="3200" i="1">
                          <a:latin typeface="Cambria Math" panose="02040503050406030204" pitchFamily="18" charset="0"/>
                        </a:rPr>
                        <m:t> </m:t>
                      </m:r>
                      <m:r>
                        <a:rPr lang="en-US" altLang="zh-CN" sz="3200" i="1">
                          <a:latin typeface="Cambria Math" panose="02040503050406030204" pitchFamily="18" charset="0"/>
                        </a:rPr>
                        <m:t>𝑎𝑠𝑘𝑒𝑑</m:t>
                      </m:r>
                      <m:r>
                        <a:rPr lang="en-US" altLang="zh-CN" sz="3200" i="1">
                          <a:latin typeface="Cambria Math" panose="02040503050406030204" pitchFamily="18" charset="0"/>
                        </a:rPr>
                        <m:t> </m:t>
                      </m:r>
                      <m:r>
                        <a:rPr lang="en-US" altLang="zh-CN" sz="3200" i="1">
                          <a:latin typeface="Cambria Math" panose="02040503050406030204" pitchFamily="18" charset="0"/>
                        </a:rPr>
                        <m:t>𝑖𝑛</m:t>
                      </m:r>
                      <m:r>
                        <a:rPr lang="en-US" altLang="zh-CN" sz="3200" i="1">
                          <a:latin typeface="Cambria Math" panose="02040503050406030204" pitchFamily="18" charset="0"/>
                        </a:rPr>
                        <m:t> </m:t>
                      </m:r>
                      <m:r>
                        <a:rPr lang="en-US" altLang="zh-CN" sz="3200" i="1">
                          <a:latin typeface="Cambria Math" panose="02040503050406030204" pitchFamily="18" charset="0"/>
                        </a:rPr>
                        <m:t>𝐶</m:t>
                      </m:r>
                      <m:r>
                        <a:rPr lang="en-US" altLang="zh-CN" sz="3200" i="1">
                          <a:latin typeface="Cambria Math" panose="02040503050406030204" pitchFamily="18" charset="0"/>
                        </a:rPr>
                        <m:t>.</m:t>
                      </m:r>
                    </m:oMath>
                  </m:oMathPara>
                </a14:m>
                <a:endParaRPr lang="en-US" altLang="zh-CN" sz="3200" b="0" i="1" dirty="0" smtClean="0">
                  <a:latin typeface="Cambria Math" panose="02040503050406030204" pitchFamily="18" charset="0"/>
                </a:endParaRPr>
              </a:p>
              <a:p>
                <a:r>
                  <a:rPr lang="en-US" altLang="zh-CN" sz="3200" i="1" dirty="0" smtClean="0">
                    <a:latin typeface="Cambria Math" panose="02040503050406030204" pitchFamily="18" charset="0"/>
                  </a:rPr>
                  <a:t>        </a:t>
                </a:r>
                <a:r>
                  <a:rPr lang="en-US" altLang="zh-CN" sz="3200" i="1" dirty="0" err="1" smtClean="0">
                    <a:latin typeface="Cambria Math" panose="02040503050406030204" pitchFamily="18" charset="0"/>
                  </a:rPr>
                  <a:t>Prob</a:t>
                </a:r>
                <a:r>
                  <a:rPr lang="en-US" altLang="zh-CN" sz="3200" i="1" dirty="0" smtClean="0">
                    <a:latin typeface="Cambria Math" panose="02040503050406030204" pitchFamily="18" charset="0"/>
                  </a:rPr>
                  <a:t>(A(x</a:t>
                </a:r>
                <a:r>
                  <a:rPr lang="en-US" altLang="zh-CN" sz="3200" i="1" dirty="0">
                    <a:latin typeface="Cambria Math" panose="02040503050406030204" pitchFamily="18" charset="0"/>
                  </a:rPr>
                  <a:t>) = y), is the sum </a:t>
                </a:r>
                <a:r>
                  <a:rPr lang="en-US" altLang="zh-CN" sz="3200" i="1" dirty="0" smtClean="0">
                    <a:latin typeface="Cambria Math" panose="02040503050406030204" pitchFamily="18" charset="0"/>
                  </a:rPr>
                  <a:t>of </a:t>
                </a:r>
                <a:r>
                  <a:rPr lang="en-US" altLang="zh-CN" sz="3200" i="1" dirty="0">
                    <a:latin typeface="Cambria Math" panose="02040503050406030204" pitchFamily="18" charset="0"/>
                  </a:rPr>
                  <a:t>all </a:t>
                </a:r>
                <a:r>
                  <a:rPr lang="en-US" altLang="zh-CN" sz="3200" i="1" dirty="0" err="1">
                    <a:latin typeface="Cambria Math" panose="02040503050406030204" pitchFamily="18" charset="0"/>
                  </a:rPr>
                  <a:t>Prob</a:t>
                </a:r>
                <a:r>
                  <a:rPr lang="en-US" altLang="zh-CN" sz="3200" i="1" baseline="-25000" dirty="0" err="1">
                    <a:latin typeface="Cambria Math" panose="02040503050406030204" pitchFamily="18" charset="0"/>
                  </a:rPr>
                  <a:t>A,x</a:t>
                </a:r>
                <a:r>
                  <a:rPr lang="en-US" altLang="zh-CN" sz="3200" i="1" dirty="0">
                    <a:latin typeface="Cambria Math" panose="02040503050406030204" pitchFamily="18" charset="0"/>
                  </a:rPr>
                  <a:t>(C), where C outputs y. </a:t>
                </a:r>
                <a:endParaRPr lang="en-US" altLang="zh-CN" sz="3200" b="0" i="1" dirty="0" smtClean="0">
                  <a:latin typeface="Cambria Math" panose="020405030504060302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54676" y="1559616"/>
                <a:ext cx="11482648" cy="5298383"/>
              </a:xfrm>
              <a:blipFill rotWithShape="0">
                <a:blip r:embed="rId3"/>
                <a:stretch>
                  <a:fillRect l="-1221"/>
                </a:stretch>
              </a:blipFill>
            </p:spPr>
            <p:txBody>
              <a:bodyPr/>
              <a:lstStyle/>
              <a:p>
                <a:r>
                  <a:rPr lang="zh-CN" altLang="en-US">
                    <a:noFill/>
                  </a:rPr>
                  <a:t> </a:t>
                </a:r>
              </a:p>
            </p:txBody>
          </p:sp>
        </mc:Fallback>
      </mc:AlternateContent>
      <p:sp>
        <p:nvSpPr>
          <p:cNvPr id="4" name="圆角矩形 3"/>
          <p:cNvSpPr/>
          <p:nvPr/>
        </p:nvSpPr>
        <p:spPr>
          <a:xfrm>
            <a:off x="4272740" y="4705004"/>
            <a:ext cx="1163783" cy="53201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1 4"/>
          <p:cNvSpPr/>
          <p:nvPr/>
        </p:nvSpPr>
        <p:spPr>
          <a:xfrm>
            <a:off x="7531331" y="2826327"/>
            <a:ext cx="4305993" cy="1379913"/>
          </a:xfrm>
          <a:prstGeom prst="borderCallout1">
            <a:avLst>
              <a:gd name="adj1" fmla="val 52485"/>
              <a:gd name="adj2" fmla="val -1769"/>
              <a:gd name="adj3" fmla="val 142620"/>
              <a:gd name="adj4" fmla="val -4991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t>什么意思？</a:t>
            </a:r>
            <a:endParaRPr lang="zh-CN" altLang="en-US" sz="4800" dirty="0"/>
          </a:p>
        </p:txBody>
      </p:sp>
    </p:spTree>
    <p:extLst>
      <p:ext uri="{BB962C8B-B14F-4D97-AF65-F5344CB8AC3E}">
        <p14:creationId xmlns:p14="http://schemas.microsoft.com/office/powerpoint/2010/main" val="844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193" y="99590"/>
            <a:ext cx="10515600" cy="1325563"/>
          </a:xfrm>
        </p:spPr>
        <p:txBody>
          <a:bodyPr/>
          <a:lstStyle/>
          <a:p>
            <a:r>
              <a:rPr lang="zh-CN" altLang="en-US" dirty="0" smtClean="0"/>
              <a:t>随机算法设计目标</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68" y="2750140"/>
            <a:ext cx="11085650" cy="1593709"/>
          </a:xfrm>
          <a:prstGeom prst="rect">
            <a:avLst/>
          </a:prstGeom>
        </p:spPr>
      </p:pic>
      <p:sp>
        <p:nvSpPr>
          <p:cNvPr id="5" name="文本框 4"/>
          <p:cNvSpPr txBox="1"/>
          <p:nvPr/>
        </p:nvSpPr>
        <p:spPr>
          <a:xfrm>
            <a:off x="552168" y="1764481"/>
            <a:ext cx="4339650" cy="646331"/>
          </a:xfrm>
          <a:prstGeom prst="rect">
            <a:avLst/>
          </a:prstGeom>
          <a:noFill/>
        </p:spPr>
        <p:txBody>
          <a:bodyPr wrap="none" rtlCol="0">
            <a:spAutoFit/>
          </a:bodyPr>
          <a:lstStyle/>
          <a:p>
            <a:r>
              <a:rPr lang="zh-CN" altLang="en-US" sz="3600" dirty="0" smtClean="0"/>
              <a:t>算法的输出是随机的</a:t>
            </a:r>
            <a:endParaRPr lang="zh-CN" altLang="en-US" sz="3600" dirty="0"/>
          </a:p>
        </p:txBody>
      </p:sp>
      <p:cxnSp>
        <p:nvCxnSpPr>
          <p:cNvPr id="12" name="直接连接符 11"/>
          <p:cNvCxnSpPr/>
          <p:nvPr/>
        </p:nvCxnSpPr>
        <p:spPr>
          <a:xfrm flipV="1">
            <a:off x="3308465" y="3923607"/>
            <a:ext cx="8329353" cy="498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38423" y="4683177"/>
            <a:ext cx="1122936" cy="1015663"/>
          </a:xfrm>
          <a:prstGeom prst="rect">
            <a:avLst/>
          </a:prstGeom>
          <a:noFill/>
        </p:spPr>
        <p:txBody>
          <a:bodyPr wrap="none" rtlCol="0">
            <a:spAutoFit/>
          </a:bodyPr>
          <a:lstStyle/>
          <a:p>
            <a:r>
              <a:rPr lang="en-US" altLang="zh-CN" sz="6000" dirty="0" smtClean="0"/>
              <a:t>So,</a:t>
            </a:r>
            <a:endParaRPr lang="zh-CN" altLang="en-US" sz="6000" dirty="0"/>
          </a:p>
        </p:txBody>
      </p:sp>
      <p:sp>
        <p:nvSpPr>
          <p:cNvPr id="14" name="右箭头 13"/>
          <p:cNvSpPr/>
          <p:nvPr/>
        </p:nvSpPr>
        <p:spPr>
          <a:xfrm rot="19020853">
            <a:off x="2726575" y="4363086"/>
            <a:ext cx="1163782" cy="331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92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r>
              <a:rPr lang="zh-CN" altLang="en-US" dirty="0" smtClean="0"/>
              <a:t>：</a:t>
            </a:r>
            <a:endParaRPr lang="zh-CN" altLang="en-US" dirty="0"/>
          </a:p>
        </p:txBody>
      </p:sp>
      <p:sp>
        <p:nvSpPr>
          <p:cNvPr id="3" name="内容占位符 2"/>
          <p:cNvSpPr>
            <a:spLocks noGrp="1"/>
          </p:cNvSpPr>
          <p:nvPr>
            <p:ph idx="1"/>
          </p:nvPr>
        </p:nvSpPr>
        <p:spPr>
          <a:xfrm>
            <a:off x="838200" y="2474018"/>
            <a:ext cx="10515600" cy="2480368"/>
          </a:xfrm>
        </p:spPr>
        <p:txBody>
          <a:bodyPr>
            <a:normAutofit/>
          </a:bodyPr>
          <a:lstStyle/>
          <a:p>
            <a:pPr marL="0" indent="0" algn="ctr">
              <a:buNone/>
            </a:pPr>
            <a:r>
              <a:rPr lang="zh-CN" altLang="en-US" sz="5400" dirty="0" smtClean="0">
                <a:latin typeface="幼圆" panose="02010509060101010101" pitchFamily="49" charset="-122"/>
                <a:ea typeface="幼圆" panose="02010509060101010101" pitchFamily="49" charset="-122"/>
              </a:rPr>
              <a:t>随机算法的期望时间复杂度和确定算法的平均复杂度有什么不同？</a:t>
            </a:r>
            <a:endParaRPr lang="zh-CN" altLang="en-US" sz="5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275648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9672</TotalTime>
  <Words>2067</Words>
  <Application>Microsoft Office PowerPoint</Application>
  <PresentationFormat>宽屏</PresentationFormat>
  <Paragraphs>158</Paragraphs>
  <Slides>33</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宋体</vt:lpstr>
      <vt:lpstr>幼圆</vt:lpstr>
      <vt:lpstr>Arial</vt:lpstr>
      <vt:lpstr>Calibri</vt:lpstr>
      <vt:lpstr>Calibri Light</vt:lpstr>
      <vt:lpstr>Cambria Math</vt:lpstr>
      <vt:lpstr>Office 主题</vt:lpstr>
      <vt:lpstr>计算机问题求解—论题4.9 随机算法的概念</vt:lpstr>
      <vt:lpstr>问题1: 卷首语是什么含义？它和随机算法有什么关联？</vt:lpstr>
      <vt:lpstr>确定性图灵机</vt:lpstr>
      <vt:lpstr>非确定图灵机</vt:lpstr>
      <vt:lpstr>问题2：什么是随机算法</vt:lpstr>
      <vt:lpstr>问题4：你能根据这个描述写出随机算法的图灵机模型吗？</vt:lpstr>
      <vt:lpstr>随机算法的概率空间</vt:lpstr>
      <vt:lpstr>随机算法设计目标</vt:lpstr>
      <vt:lpstr>问题5：</vt:lpstr>
      <vt:lpstr>PowerPoint 演示文稿</vt:lpstr>
      <vt:lpstr>算法的运行时间也是随机的</vt:lpstr>
      <vt:lpstr>以下两套评价体系均可用于评估随机算法时间复杂度</vt:lpstr>
      <vt:lpstr>问题7：在随机算法分析中，为什么我们需要“output？”？</vt:lpstr>
      <vt:lpstr>LAS VEGAS算法第一种定义:永远正确</vt:lpstr>
      <vt:lpstr>Las Vegas算法第二种定义：永不犯错</vt:lpstr>
      <vt:lpstr>PowerPoint 演示文稿</vt:lpstr>
      <vt:lpstr>PowerPoint 演示文稿</vt:lpstr>
      <vt:lpstr>Random select：比较数期望值的上限</vt:lpstr>
      <vt:lpstr>E[Tn]的上限：</vt:lpstr>
      <vt:lpstr>E[Tn]的上限：</vt:lpstr>
      <vt:lpstr>上限：</vt:lpstr>
      <vt:lpstr>会犯错的算法，会是什么样子的呢？</vt:lpstr>
      <vt:lpstr>单边错误Monte Carlo算法</vt:lpstr>
      <vt:lpstr>两个数据库一致性判断方法：</vt:lpstr>
      <vt:lpstr>单边错误证明：</vt:lpstr>
      <vt:lpstr>双边错Monte Carla算法</vt:lpstr>
      <vt:lpstr>重复出现的事情往往反映了真理的存在</vt:lpstr>
      <vt:lpstr>实际上，当我们需要控制双边错算法的正确率时，我们可以预估执行次数：</vt:lpstr>
      <vt:lpstr>实际上，当我们需要控制双边错算法的正确率时，我们可以预估执行次数：</vt:lpstr>
      <vt:lpstr>无界错Monte Carlo算法：</vt:lpstr>
      <vt:lpstr>Open Topics</vt:lpstr>
      <vt:lpstr>PowerPoint 演示文稿</vt:lpstr>
      <vt:lpstr>作业：</vt:lpstr>
    </vt:vector>
  </TitlesOfParts>
  <Company>njucs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计算机问题求解—论题4.7 NP完全性</dc:title>
  <dc:creator>Lenovo</dc:creator>
  <cp:lastModifiedBy>Lenovo</cp:lastModifiedBy>
  <cp:revision>148</cp:revision>
  <dcterms:created xsi:type="dcterms:W3CDTF">2015-04-13T11:47:49Z</dcterms:created>
  <dcterms:modified xsi:type="dcterms:W3CDTF">2017-05-14T16:33:14Z</dcterms:modified>
</cp:coreProperties>
</file>