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/>
    <p:restoredTop sz="94790"/>
  </p:normalViewPr>
  <p:slideViewPr>
    <p:cSldViewPr snapToGrid="0" snapToObjects="1">
      <p:cViewPr varScale="1">
        <p:scale>
          <a:sx n="56" d="100"/>
          <a:sy n="56" d="100"/>
        </p:scale>
        <p:origin x="19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F216-4A23-DC4F-960C-2DB2438ACD22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39C15-824A-DC4D-9E27-A380BC963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15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数学家皮亚诺（皮阿罗）提出的关于自然数的六条公理系统。根据这六条公理可以建立起一阶算术系统，也称皮亚诺算术系统。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39C15-824A-DC4D-9E27-A380BC9637A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05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其实我们在大一的时候就知道数学归纳法的逻辑基础是良序性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39C15-824A-DC4D-9E27-A380BC9637A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55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结构归纳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possible to turn a proof using structural induction into a normal induction on integers by defining the “size” of a structure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triangle has three ears, and a larger triangulated polygon has at least two ears that were not adjacent in the original polygon.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split the triangulated polygon into two smaller triangulated polygons along some diagonal (see Figure 4.2). For each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subproblem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diagonal becomes an edge in the smaller polygon.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39C15-824A-DC4D-9E27-A380BC9637A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9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如果有两只病猪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主人发现只有一只病猪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天猪主人并未杀猪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说明他也看到一只病猪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不能确定自己的猪是否生病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于是会在第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天明白有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只病猪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包括自己的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采取杀猪行动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有几只病猪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主人就会在第几天明白自己的猪有病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而采取杀猪行动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39C15-824A-DC4D-9E27-A380BC9637A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1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EE9-FB1F-7145-908E-14655454AF7F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999-BF12-6843-A796-62DB43902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61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EE9-FB1F-7145-908E-14655454AF7F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999-BF12-6843-A796-62DB43902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83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EE9-FB1F-7145-908E-14655454AF7F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999-BF12-6843-A796-62DB43902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45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EE9-FB1F-7145-908E-14655454AF7F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999-BF12-6843-A796-62DB43902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3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EE9-FB1F-7145-908E-14655454AF7F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999-BF12-6843-A796-62DB43902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00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EE9-FB1F-7145-908E-14655454AF7F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999-BF12-6843-A796-62DB43902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EE9-FB1F-7145-908E-14655454AF7F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999-BF12-6843-A796-62DB43902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3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EE9-FB1F-7145-908E-14655454AF7F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999-BF12-6843-A796-62DB43902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EE9-FB1F-7145-908E-14655454AF7F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999-BF12-6843-A796-62DB43902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45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EE9-FB1F-7145-908E-14655454AF7F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999-BF12-6843-A796-62DB43902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20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EE9-FB1F-7145-908E-14655454AF7F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999-BF12-6843-A796-62DB43902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52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3EE9-FB1F-7145-908E-14655454AF7F}" type="datetimeFigureOut">
              <a:rPr kumimoji="1" lang="zh-CN" altLang="en-US" smtClean="0"/>
              <a:t>2017/3/22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1999-BF12-6843-A796-62DB43902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78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4" Type="http://schemas.openxmlformats.org/officeDocument/2006/relationships/image" Target="../media/image3.tmp"/><Relationship Id="rId5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28407"/>
            <a:ext cx="9144000" cy="1081556"/>
          </a:xfrm>
        </p:spPr>
        <p:txBody>
          <a:bodyPr/>
          <a:lstStyle/>
          <a:p>
            <a:r>
              <a:rPr kumimoji="1" lang="zh-CN" altLang="en-US" dirty="0" smtClean="0"/>
              <a:t>数学归纳法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刘驭壬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大一下</a:t>
            </a:r>
            <a:r>
              <a:rPr kumimoji="1" lang="en-US" altLang="zh-CN" dirty="0" smtClean="0"/>
              <a:t>- lecture7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" y="1690688"/>
            <a:ext cx="10596282" cy="47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大一下</a:t>
            </a:r>
            <a:r>
              <a:rPr kumimoji="1" lang="en-US" altLang="zh-CN" dirty="0" smtClean="0"/>
              <a:t>- lecture11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0824"/>
            <a:ext cx="8338607" cy="4449669"/>
          </a:xfrm>
        </p:spPr>
      </p:pic>
    </p:spTree>
    <p:extLst>
      <p:ext uri="{BB962C8B-B14F-4D97-AF65-F5344CB8AC3E}">
        <p14:creationId xmlns:p14="http://schemas.microsoft.com/office/powerpoint/2010/main" val="5449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大二上</a:t>
            </a:r>
            <a:r>
              <a:rPr kumimoji="1" lang="en-US" altLang="zh-CN" dirty="0" smtClean="0"/>
              <a:t>- lecture11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7033"/>
            <a:ext cx="10171471" cy="51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1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大二上</a:t>
            </a:r>
            <a:r>
              <a:rPr kumimoji="1" lang="en-US" altLang="zh-CN" dirty="0" smtClean="0"/>
              <a:t>-lecture12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194246" cy="4333594"/>
          </a:xfrm>
        </p:spPr>
      </p:pic>
    </p:spTree>
    <p:extLst>
      <p:ext uri="{BB962C8B-B14F-4D97-AF65-F5344CB8AC3E}">
        <p14:creationId xmlns:p14="http://schemas.microsoft.com/office/powerpoint/2010/main" val="8146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趣味一刻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有一村村民都很聪明</a:t>
            </a:r>
            <a:r>
              <a:rPr lang="en-US" altLang="zh-CN" dirty="0"/>
              <a:t>,</a:t>
            </a:r>
            <a:r>
              <a:rPr lang="zh-CN" altLang="en-US" dirty="0"/>
              <a:t>每人养一只猪</a:t>
            </a:r>
            <a:r>
              <a:rPr lang="en-US" altLang="zh-CN" dirty="0"/>
              <a:t>,</a:t>
            </a:r>
            <a:r>
              <a:rPr lang="zh-CN" altLang="en-US" dirty="0"/>
              <a:t>他们看不出自己的猪是否生病</a:t>
            </a:r>
            <a:r>
              <a:rPr lang="en-US" altLang="zh-CN" dirty="0"/>
              <a:t>,</a:t>
            </a:r>
            <a:r>
              <a:rPr lang="zh-CN" altLang="en-US" dirty="0"/>
              <a:t>却能看出别人的猪是否生病</a:t>
            </a:r>
            <a:r>
              <a:rPr lang="en-US" altLang="zh-CN" dirty="0"/>
              <a:t>,</a:t>
            </a:r>
            <a:r>
              <a:rPr lang="zh-CN" altLang="en-US" dirty="0"/>
              <a:t>一旦认为自己的猪生病</a:t>
            </a:r>
            <a:r>
              <a:rPr lang="en-US" altLang="zh-CN" dirty="0"/>
              <a:t>,</a:t>
            </a:r>
            <a:r>
              <a:rPr lang="zh-CN" altLang="en-US" dirty="0"/>
              <a:t>就会开枪打死</a:t>
            </a:r>
            <a:r>
              <a:rPr lang="en-US" altLang="zh-CN" dirty="0"/>
              <a:t>.</a:t>
            </a:r>
            <a:r>
              <a:rPr lang="zh-CN" altLang="en-US" dirty="0"/>
              <a:t>有一天他们知道有些猪病了</a:t>
            </a:r>
            <a:r>
              <a:rPr lang="en-US" altLang="zh-CN" dirty="0"/>
              <a:t>,</a:t>
            </a:r>
            <a:r>
              <a:rPr lang="zh-CN" altLang="en-US" dirty="0"/>
              <a:t>约定每天同时溜猪</a:t>
            </a:r>
            <a:r>
              <a:rPr lang="en-US" altLang="zh-CN" dirty="0"/>
              <a:t>,</a:t>
            </a:r>
            <a:r>
              <a:rPr lang="zh-CN" altLang="en-US" dirty="0"/>
              <a:t>直到病猪的主人知道自己的猪生病</a:t>
            </a:r>
            <a:r>
              <a:rPr lang="en-US" altLang="zh-CN" dirty="0"/>
              <a:t>,</a:t>
            </a:r>
            <a:r>
              <a:rPr lang="zh-CN" altLang="en-US" dirty="0"/>
              <a:t>杀死病猪为止</a:t>
            </a:r>
            <a:r>
              <a:rPr lang="en-US" altLang="zh-CN" dirty="0"/>
              <a:t>.</a:t>
            </a:r>
            <a:r>
              <a:rPr lang="zh-CN" altLang="en-US" dirty="0"/>
              <a:t>（病猪数不会增加也不会减少</a:t>
            </a:r>
            <a:r>
              <a:rPr lang="zh-CN" altLang="en-US" dirty="0" smtClean="0"/>
              <a:t>）。请问如何知道有多少只病猪，并证明。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64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4400" dirty="0" smtClean="0"/>
              <a:t>谢谢！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140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Open Topic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请总结一下，在哪些你所学过的内容中，我们用到了数学归纳法？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8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定义：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0692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Mathematical induction is a mathematical proof technique used to prove a given statement about any well-ordered set. Most commonly, it is used to establish statements for the set of all natural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4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1" y="4445104"/>
            <a:ext cx="11280576" cy="97298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2" y="520392"/>
            <a:ext cx="11280576" cy="175306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1" y="2330806"/>
            <a:ext cx="11256067" cy="89951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132418"/>
            <a:ext cx="11253813" cy="99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647"/>
            <a:ext cx="12192000" cy="3114829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99803" y="3367475"/>
            <a:ext cx="11053997" cy="2809487"/>
          </a:xfrm>
        </p:spPr>
        <p:txBody>
          <a:bodyPr/>
          <a:lstStyle/>
          <a:p>
            <a:r>
              <a:rPr kumimoji="1" lang="zh-CN" altLang="en-US" dirty="0" smtClean="0"/>
              <a:t>本质上，皮亚诺公理保证了数学归纳法的正确性！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3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皮亚诺公理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5645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lang="en-US" altLang="zh-CN" dirty="0"/>
              <a:t> 0</a:t>
            </a:r>
            <a:r>
              <a:rPr lang="zh-CN" altLang="en-US" dirty="0"/>
              <a:t>是自然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每一个确定的自然数</a:t>
            </a:r>
            <a:r>
              <a:rPr lang="en-US" altLang="zh-CN" i="1" dirty="0"/>
              <a:t>a</a:t>
            </a:r>
            <a:r>
              <a:rPr lang="zh-CN" altLang="en-US" dirty="0"/>
              <a:t>，都具有确定的后继数</a:t>
            </a:r>
            <a:r>
              <a:rPr lang="en-US" altLang="zh-CN" i="1" dirty="0"/>
              <a:t>a</a:t>
            </a:r>
            <a:r>
              <a:rPr lang="en-US" altLang="zh-CN" dirty="0"/>
              <a:t>' 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dirty="0"/>
              <a:t>'</a:t>
            </a:r>
            <a:r>
              <a:rPr lang="zh-CN" altLang="en-US" dirty="0"/>
              <a:t>也是自然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dirty="0"/>
              <a:t> 0</a:t>
            </a:r>
            <a:r>
              <a:rPr lang="zh-CN" altLang="en-US" dirty="0"/>
              <a:t>不是任何自然数的</a:t>
            </a:r>
            <a:r>
              <a:rPr lang="zh-CN" altLang="en-US" dirty="0" smtClean="0"/>
              <a:t>后继数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同一</a:t>
            </a:r>
            <a:r>
              <a:rPr lang="zh-CN" altLang="en-US" dirty="0"/>
              <a:t>个自然数的后继数都相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/>
              <a:t>如果自然数</a:t>
            </a:r>
            <a:r>
              <a:rPr lang="en-US" altLang="zh-CN" i="1" dirty="0"/>
              <a:t>b</a:t>
            </a:r>
            <a:r>
              <a:rPr lang="zh-CN" altLang="en-US" dirty="0"/>
              <a:t>、</a:t>
            </a:r>
            <a:r>
              <a:rPr lang="en-US" altLang="zh-CN" i="1" dirty="0"/>
              <a:t>c</a:t>
            </a:r>
            <a:r>
              <a:rPr lang="zh-CN" altLang="en-US" dirty="0"/>
              <a:t>的后继数都是自然数</a:t>
            </a:r>
            <a:r>
              <a:rPr lang="en-US" altLang="zh-CN" i="1" dirty="0"/>
              <a:t>a</a:t>
            </a:r>
            <a:r>
              <a:rPr lang="zh-CN" altLang="en-US" dirty="0"/>
              <a:t>，那么</a:t>
            </a:r>
            <a:r>
              <a:rPr lang="en-US" altLang="zh-CN" i="1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en-US" altLang="zh-CN" i="1" dirty="0" smtClean="0"/>
              <a:t>c</a:t>
            </a:r>
          </a:p>
          <a:p>
            <a:r>
              <a:rPr lang="en-US" altLang="zh-CN" i="1" dirty="0" smtClean="0"/>
              <a:t>6.</a:t>
            </a:r>
            <a:r>
              <a:rPr lang="zh-CN" altLang="en-US" dirty="0"/>
              <a:t>设</a:t>
            </a:r>
            <a:r>
              <a:rPr lang="en-US" altLang="zh-CN" i="1" dirty="0"/>
              <a:t>S</a:t>
            </a:r>
            <a:r>
              <a:rPr lang="zh-CN" altLang="en-US" dirty="0"/>
              <a:t>⊆</a:t>
            </a:r>
            <a:r>
              <a:rPr lang="en-US" altLang="zh-CN" b="1" dirty="0"/>
              <a:t>N</a:t>
            </a:r>
            <a:r>
              <a:rPr lang="zh-CN" altLang="en-US" dirty="0"/>
              <a:t>，且满足</a:t>
            </a:r>
            <a:r>
              <a:rPr lang="en-US" altLang="zh-CN" dirty="0"/>
              <a:t>2</a:t>
            </a:r>
            <a:r>
              <a:rPr lang="zh-CN" altLang="en-US" dirty="0"/>
              <a:t>个条件（</a:t>
            </a:r>
            <a:r>
              <a:rPr lang="en-US" altLang="zh-CN" dirty="0" err="1"/>
              <a:t>i</a:t>
            </a:r>
            <a:r>
              <a:rPr lang="zh-CN" altLang="en-US" dirty="0"/>
              <a:t>）</a:t>
            </a:r>
            <a:r>
              <a:rPr lang="en-US" altLang="zh-CN" dirty="0"/>
              <a:t>0∈</a:t>
            </a:r>
            <a:r>
              <a:rPr lang="en-US" altLang="zh-CN" i="1" dirty="0"/>
              <a:t>S</a:t>
            </a:r>
            <a:r>
              <a:rPr lang="zh-CN" altLang="en-US" dirty="0"/>
              <a:t>；（</a:t>
            </a:r>
            <a:r>
              <a:rPr lang="en-US" altLang="zh-CN" dirty="0"/>
              <a:t>ii</a:t>
            </a:r>
            <a:r>
              <a:rPr lang="zh-CN" altLang="en-US" dirty="0"/>
              <a:t>）如果</a:t>
            </a:r>
            <a:r>
              <a:rPr lang="en-US" altLang="zh-CN" i="1" dirty="0"/>
              <a:t>n</a:t>
            </a:r>
            <a:r>
              <a:rPr lang="zh-CN" altLang="en-US" dirty="0"/>
              <a:t>∈</a:t>
            </a:r>
            <a:r>
              <a:rPr lang="en-US" altLang="zh-CN" i="1" dirty="0"/>
              <a:t>S</a:t>
            </a:r>
            <a:r>
              <a:rPr lang="zh-CN" altLang="en-US" dirty="0"/>
              <a:t>，那么</a:t>
            </a:r>
            <a:r>
              <a:rPr lang="en-US" altLang="zh-CN" i="1" dirty="0" err="1"/>
              <a:t>n</a:t>
            </a:r>
            <a:r>
              <a:rPr lang="en-US" altLang="zh-CN" dirty="0" err="1"/>
              <a:t>'∈</a:t>
            </a:r>
            <a:r>
              <a:rPr lang="en-US" altLang="zh-CN" i="1" dirty="0" err="1"/>
              <a:t>S</a:t>
            </a:r>
            <a:r>
              <a:rPr lang="zh-CN" altLang="en-US" i="1" dirty="0"/>
              <a:t>。</a:t>
            </a:r>
            <a:r>
              <a:rPr lang="zh-CN" altLang="en-US" dirty="0"/>
              <a:t>则</a:t>
            </a:r>
            <a:r>
              <a:rPr lang="en-US" altLang="zh-CN" i="1" dirty="0"/>
              <a:t>S</a:t>
            </a:r>
            <a:r>
              <a:rPr lang="zh-CN" altLang="en-US" dirty="0"/>
              <a:t>是包含全体自然数的集合，即</a:t>
            </a:r>
            <a:r>
              <a:rPr lang="en-US" altLang="zh-CN" dirty="0"/>
              <a:t>S=N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这条公理也</a:t>
            </a:r>
            <a:r>
              <a:rPr lang="zh-CN" altLang="en-US" dirty="0" smtClean="0"/>
              <a:t>叫归纳公理，保证了数学归纳法的正确性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39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时空旅行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大一上学期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6241"/>
            <a:ext cx="8484644" cy="4315665"/>
          </a:xfrm>
        </p:spPr>
      </p:pic>
    </p:spTree>
    <p:extLst>
      <p:ext uri="{BB962C8B-B14F-4D97-AF65-F5344CB8AC3E}">
        <p14:creationId xmlns:p14="http://schemas.microsoft.com/office/powerpoint/2010/main" val="199565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12" y="284909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大一上</a:t>
            </a:r>
            <a:r>
              <a:rPr kumimoji="1" lang="en-US" altLang="zh-CN" dirty="0" smtClean="0"/>
              <a:t>-lecture3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2" y="1359461"/>
            <a:ext cx="8072717" cy="5019574"/>
          </a:xfrm>
        </p:spPr>
      </p:pic>
    </p:spTree>
    <p:extLst>
      <p:ext uri="{BB962C8B-B14F-4D97-AF65-F5344CB8AC3E}">
        <p14:creationId xmlns:p14="http://schemas.microsoft.com/office/powerpoint/2010/main" val="10542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大一上</a:t>
            </a:r>
            <a:r>
              <a:rPr kumimoji="1" lang="en-US" altLang="zh-CN" dirty="0" smtClean="0"/>
              <a:t>- lecture4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549488" cy="4530818"/>
          </a:xfrm>
        </p:spPr>
      </p:pic>
    </p:spTree>
    <p:extLst>
      <p:ext uri="{BB962C8B-B14F-4D97-AF65-F5344CB8AC3E}">
        <p14:creationId xmlns:p14="http://schemas.microsoft.com/office/powerpoint/2010/main" val="48312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551</Words>
  <Application>Microsoft Macintosh PowerPoint</Application>
  <PresentationFormat>宽屏</PresentationFormat>
  <Paragraphs>35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DengXian</vt:lpstr>
      <vt:lpstr>DengXian Light</vt:lpstr>
      <vt:lpstr>Arial</vt:lpstr>
      <vt:lpstr>Office 主题</vt:lpstr>
      <vt:lpstr>数学归纳法</vt:lpstr>
      <vt:lpstr>Open Topic</vt:lpstr>
      <vt:lpstr>定义：</vt:lpstr>
      <vt:lpstr>PowerPoint 演示文稿</vt:lpstr>
      <vt:lpstr>PowerPoint 演示文稿</vt:lpstr>
      <vt:lpstr>皮亚诺公理</vt:lpstr>
      <vt:lpstr>时空旅行-大一上学期 </vt:lpstr>
      <vt:lpstr>大一上-lecture3</vt:lpstr>
      <vt:lpstr>大一上- lecture4</vt:lpstr>
      <vt:lpstr>大一下- lecture7</vt:lpstr>
      <vt:lpstr>大一下- lecture11</vt:lpstr>
      <vt:lpstr>大二上- lecture11</vt:lpstr>
      <vt:lpstr>大二上-lecture12</vt:lpstr>
      <vt:lpstr>趣味一刻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数学归纳法</dc:title>
  <dc:creator>刘驭壬</dc:creator>
  <cp:lastModifiedBy>刘驭壬</cp:lastModifiedBy>
  <cp:revision>56</cp:revision>
  <dcterms:created xsi:type="dcterms:W3CDTF">2017-03-22T01:52:18Z</dcterms:created>
  <dcterms:modified xsi:type="dcterms:W3CDTF">2017-03-22T05:12:30Z</dcterms:modified>
</cp:coreProperties>
</file>