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7" r:id="rId18"/>
    <p:sldId id="271" r:id="rId19"/>
    <p:sldId id="270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5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0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81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9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5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3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9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0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5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5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74FB9-9EFA-40BE-A22B-09DA57D2E82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D009-F581-4B80-B033-B5EB12559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3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cs.nju.edu.cn/wiki/index.php/%E7%BB%84%E5%90%88%E6%95%B0%E5%AD%A6_(Fall_2011)/Basic_enumeration" TargetMode="External"/><Relationship Id="rId2" Type="http://schemas.openxmlformats.org/officeDocument/2006/relationships/hyperlink" Target="https://en.wikipedia.org/wiki/Twelvefold_w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等线" pitchFamily="2" charset="-122"/>
                <a:ea typeface="等线" pitchFamily="2" charset="-122"/>
              </a:rPr>
              <a:t>Twelvefold way</a:t>
            </a:r>
            <a:br>
              <a:rPr lang="en-US" altLang="zh-CN" b="1" dirty="0" smtClean="0">
                <a:latin typeface="等线" pitchFamily="2" charset="-122"/>
                <a:ea typeface="等线" pitchFamily="2" charset="-122"/>
              </a:rPr>
            </a:br>
            <a:r>
              <a:rPr lang="zh-CN" altLang="en-US" b="1" dirty="0">
                <a:latin typeface="等线" pitchFamily="2" charset="-122"/>
                <a:ea typeface="等线" pitchFamily="2" charset="-122"/>
              </a:rPr>
              <a:t>十二</a:t>
            </a:r>
            <a:r>
              <a:rPr lang="zh-CN" altLang="en-US" b="1" dirty="0" smtClean="0">
                <a:latin typeface="等线" pitchFamily="2" charset="-122"/>
                <a:ea typeface="等线" pitchFamily="2" charset="-122"/>
              </a:rPr>
              <a:t>种计数原理</a:t>
            </a:r>
            <a:endParaRPr lang="zh-CN" altLang="en-US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谢逸</a:t>
            </a:r>
            <a:endParaRPr lang="en-US" altLang="zh-CN" dirty="0" smtClean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5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N={</a:t>
            </a:r>
            <a:r>
              <a:rPr lang="en-US" altLang="zh-CN" dirty="0" err="1"/>
              <a:t>p,q</a:t>
            </a:r>
            <a:r>
              <a:rPr lang="en-US" altLang="zh-CN" dirty="0"/>
              <a:t>}, X</a:t>
            </a:r>
            <a:r>
              <a:rPr lang="en-US" altLang="zh-CN" dirty="0" smtClean="0"/>
              <a:t>={</a:t>
            </a:r>
            <a:r>
              <a:rPr lang="en-US" altLang="zh-CN" dirty="0" err="1" smtClean="0"/>
              <a:t>a,b,c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}, </a:t>
            </a:r>
            <a:r>
              <a:rPr lang="zh-CN" altLang="en-US" dirty="0" smtClean="0"/>
              <a:t>那么可能的情况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a,b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a,c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a,d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b,a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b,c</a:t>
            </a:r>
            <a:r>
              <a:rPr lang="en-US" altLang="zh-CN" dirty="0" smtClean="0">
                <a:sym typeface="Wingdings" pitchFamily="2" charset="2"/>
              </a:rPr>
              <a:t>)(</a:t>
            </a:r>
            <a:r>
              <a:rPr lang="en-US" altLang="zh-CN" dirty="0" err="1" smtClean="0">
                <a:sym typeface="Wingdings" pitchFamily="2" charset="2"/>
              </a:rPr>
              <a:t>b,d</a:t>
            </a:r>
            <a:r>
              <a:rPr lang="en-US" altLang="zh-CN" dirty="0" smtClean="0">
                <a:sym typeface="Wingdings" pitchFamily="2" charset="2"/>
              </a:rPr>
              <a:t>),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c,a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c,b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c,d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d,a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d,b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d,c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可能的情况有</a:t>
            </a:r>
            <a:r>
              <a:rPr lang="en-US" altLang="zh-CN" dirty="0" smtClean="0"/>
              <a:t>4</a:t>
            </a:r>
            <a:r>
              <a:rPr lang="en-US" altLang="zh-CN" u="sng" baseline="30000" dirty="0" smtClean="0"/>
              <a:t>2</a:t>
            </a:r>
            <a:r>
              <a:rPr lang="en-US" altLang="zh-CN" dirty="0" smtClean="0"/>
              <a:t>=12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6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可能的情况有</a:t>
            </a:r>
            <a:r>
              <a:rPr lang="en-US" altLang="zh-CN" dirty="0" err="1" smtClean="0"/>
              <a:t>x</a:t>
            </a:r>
            <a:r>
              <a:rPr lang="en-US" altLang="zh-CN" u="sng" baseline="30000" dirty="0" err="1" smtClean="0"/>
              <a:t>n</a:t>
            </a:r>
            <a:r>
              <a:rPr lang="zh-CN" altLang="en-US" dirty="0" smtClean="0"/>
              <a:t>种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理由：每个元素比前一个少一种选择，因此是</a:t>
            </a:r>
            <a:r>
              <a:rPr lang="en-US" altLang="zh-CN" dirty="0" smtClean="0"/>
              <a:t>x(x-1)……(x-n+1)= </a:t>
            </a:r>
            <a:r>
              <a:rPr lang="en-US" altLang="zh-CN" dirty="0" err="1" smtClean="0"/>
              <a:t>x</a:t>
            </a:r>
            <a:r>
              <a:rPr lang="en-US" altLang="zh-CN" u="sng" baseline="30000" dirty="0" err="1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阶下降阶乘）</a:t>
            </a:r>
            <a:endParaRPr lang="en-US" altLang="zh-CN" u="sng" baseline="30000" dirty="0"/>
          </a:p>
        </p:txBody>
      </p:sp>
    </p:spTree>
    <p:extLst>
      <p:ext uri="{BB962C8B-B14F-4D97-AF65-F5344CB8AC3E}">
        <p14:creationId xmlns:p14="http://schemas.microsoft.com/office/powerpoint/2010/main" val="29904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Injective functions </a:t>
            </a:r>
            <a:r>
              <a:rPr lang="en-US" altLang="zh-CN" b="1" dirty="0"/>
              <a:t>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 </a:t>
            </a:r>
            <a:r>
              <a:rPr lang="en-US" altLang="zh-CN" b="1" i="1" dirty="0" smtClean="0"/>
              <a:t>N</a:t>
            </a:r>
          </a:p>
          <a:p>
            <a:r>
              <a:rPr lang="zh-CN" altLang="en-US" dirty="0"/>
              <a:t>单射</a:t>
            </a:r>
            <a:endParaRPr lang="en-US" altLang="zh-CN" dirty="0"/>
          </a:p>
          <a:p>
            <a:r>
              <a:rPr lang="zh-CN" altLang="en-US" dirty="0" smtClean="0"/>
              <a:t>也就是说</a:t>
            </a:r>
            <a:r>
              <a:rPr lang="en-US" altLang="zh-CN" dirty="0" smtClean="0"/>
              <a:t>N</a:t>
            </a:r>
            <a:r>
              <a:rPr lang="zh-CN" altLang="en-US" dirty="0" smtClean="0"/>
              <a:t>中元素的不同排列是等价的</a:t>
            </a:r>
            <a:endParaRPr lang="en-US" altLang="zh-CN" dirty="0"/>
          </a:p>
          <a:p>
            <a:r>
              <a:rPr lang="zh-CN" altLang="en-US" dirty="0" smtClean="0"/>
              <a:t>等价于数集合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元子集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N={</a:t>
            </a:r>
            <a:r>
              <a:rPr lang="en-US" altLang="zh-CN" dirty="0" err="1"/>
              <a:t>p,q</a:t>
            </a:r>
            <a:r>
              <a:rPr lang="en-US" altLang="zh-CN" dirty="0"/>
              <a:t>}, X</a:t>
            </a:r>
            <a:r>
              <a:rPr lang="en-US" altLang="zh-CN" dirty="0" smtClean="0"/>
              <a:t>={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}, </a:t>
            </a:r>
            <a:r>
              <a:rPr lang="zh-CN" altLang="en-US" dirty="0" smtClean="0"/>
              <a:t>那么可能的情况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a,b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a,c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a,d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b,c</a:t>
            </a:r>
            <a:r>
              <a:rPr lang="en-US" altLang="zh-CN" dirty="0" smtClean="0">
                <a:sym typeface="Wingdings" pitchFamily="2" charset="2"/>
              </a:rPr>
              <a:t>)(</a:t>
            </a:r>
            <a:r>
              <a:rPr lang="en-US" altLang="zh-CN" dirty="0" err="1" smtClean="0">
                <a:sym typeface="Wingdings" pitchFamily="2" charset="2"/>
              </a:rPr>
              <a:t>b,d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c,d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d,a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d,b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d,c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可能的情况有</a:t>
            </a:r>
            <a:r>
              <a:rPr lang="en-US" altLang="zh-CN" dirty="0" smtClean="0"/>
              <a:t>4</a:t>
            </a:r>
            <a:r>
              <a:rPr lang="en-US" altLang="zh-CN" u="sng" baseline="30000" dirty="0" smtClean="0"/>
              <a:t>2</a:t>
            </a:r>
            <a:r>
              <a:rPr lang="en-US" altLang="zh-CN" dirty="0" smtClean="0"/>
              <a:t>/2!=6</a:t>
            </a:r>
            <a:r>
              <a:rPr lang="zh-CN" altLang="en-US" dirty="0" smtClean="0"/>
              <a:t>种。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可能的情况有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从等价类的角度想，全集为所有单射情况，即</a:t>
            </a:r>
            <a:r>
              <a:rPr lang="en-US" altLang="zh-CN" dirty="0" smtClean="0"/>
              <a:t>case2</a:t>
            </a:r>
            <a:r>
              <a:rPr lang="zh-CN" altLang="en-US" dirty="0" smtClean="0"/>
              <a:t>，同样的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个元素的不同排列形成一个等价类，每个等价类的元素个数为</a:t>
            </a:r>
            <a:r>
              <a:rPr lang="en-US" altLang="zh-CN" dirty="0" smtClean="0"/>
              <a:t>n!</a:t>
            </a:r>
            <a:r>
              <a:rPr lang="zh-CN" altLang="en-US" dirty="0" smtClean="0"/>
              <a:t>，因此在</a:t>
            </a:r>
            <a:r>
              <a:rPr lang="en-US" altLang="zh-CN" dirty="0" smtClean="0"/>
              <a:t>case 2</a:t>
            </a:r>
            <a:r>
              <a:rPr lang="zh-CN" altLang="en-US" dirty="0" smtClean="0"/>
              <a:t>的基础上除去</a:t>
            </a:r>
            <a:r>
              <a:rPr lang="en-US" altLang="zh-CN" dirty="0" smtClean="0"/>
              <a:t>n!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6016089" cy="127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9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 </a:t>
            </a:r>
            <a:r>
              <a:rPr lang="en-US" altLang="zh-CN" b="1" i="1" dirty="0" smtClean="0"/>
              <a:t>N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N</a:t>
            </a:r>
            <a:r>
              <a:rPr lang="zh-CN" altLang="en-US" dirty="0"/>
              <a:t>中元素的不同排列是等价的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3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等价于数</a:t>
            </a:r>
            <a:r>
              <a:rPr lang="en-US" altLang="zh-CN" dirty="0"/>
              <a:t>X</a:t>
            </a:r>
            <a:r>
              <a:rPr lang="zh-CN" altLang="en-US" dirty="0"/>
              <a:t>中的</a:t>
            </a:r>
            <a:r>
              <a:rPr lang="en-US" altLang="zh-CN" dirty="0"/>
              <a:t>n</a:t>
            </a:r>
            <a:r>
              <a:rPr lang="zh-CN" altLang="en-US" dirty="0"/>
              <a:t>元多重集（</a:t>
            </a:r>
            <a:r>
              <a:rPr lang="en-US" altLang="zh-CN" dirty="0" err="1"/>
              <a:t>multiset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Multiset</a:t>
            </a:r>
            <a:r>
              <a:rPr lang="zh-CN" altLang="en-US" dirty="0"/>
              <a:t>：同一元素可出现多次，与顺序无关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/>
              <a:t>(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)</a:t>
            </a:r>
            <a:r>
              <a:rPr lang="zh-CN" altLang="en-US" dirty="0" smtClean="0"/>
              <a:t>同</a:t>
            </a:r>
            <a:r>
              <a:rPr lang="en-US" altLang="zh-CN" dirty="0" smtClean="0"/>
              <a:t>, (</a:t>
            </a:r>
            <a:r>
              <a:rPr lang="en-US" altLang="zh-CN" dirty="0" err="1" smtClean="0"/>
              <a:t>a,a,b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/>
              <a:t>(</a:t>
            </a:r>
            <a:r>
              <a:rPr lang="en-US" altLang="zh-CN" dirty="0" err="1" smtClean="0"/>
              <a:t>a,b,b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为什么呢？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我们把这个问题形象化一下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其实就是书架问题的变化：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集合</a:t>
            </a:r>
            <a:r>
              <a:rPr lang="en-US" altLang="zh-CN" dirty="0"/>
              <a:t>N</a:t>
            </a:r>
            <a:r>
              <a:rPr lang="zh-CN" altLang="en-US" dirty="0"/>
              <a:t>中的元素看做</a:t>
            </a:r>
            <a:r>
              <a:rPr lang="en-US" altLang="zh-CN" dirty="0"/>
              <a:t>n</a:t>
            </a:r>
            <a:r>
              <a:rPr lang="zh-CN" altLang="en-US" dirty="0" smtClean="0"/>
              <a:t>本书，把</a:t>
            </a:r>
            <a:r>
              <a:rPr lang="zh-CN" altLang="en-US" dirty="0"/>
              <a:t>集合</a:t>
            </a:r>
            <a:r>
              <a:rPr lang="en-US" altLang="zh-CN" dirty="0"/>
              <a:t>X</a:t>
            </a:r>
            <a:r>
              <a:rPr lang="zh-CN" altLang="en-US" dirty="0"/>
              <a:t>中的元素看做</a:t>
            </a:r>
            <a:r>
              <a:rPr lang="zh-CN" altLang="en-US" dirty="0" smtClean="0"/>
              <a:t>书架。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中的每个元素映射到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中，也就是把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本书放到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个架子上。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zh-CN" altLang="en-US" dirty="0"/>
              <a:t>中元素的不同排列是等价</a:t>
            </a:r>
            <a:r>
              <a:rPr lang="zh-CN" altLang="en-US" dirty="0" smtClean="0"/>
              <a:t>的，也就是说</a:t>
            </a:r>
            <a:r>
              <a:rPr lang="en-US" altLang="zh-CN" dirty="0" smtClean="0"/>
              <a:t>n</a:t>
            </a:r>
            <a:r>
              <a:rPr lang="zh-CN" altLang="en-US" dirty="0" smtClean="0"/>
              <a:t>本书是相同的。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17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N={</a:t>
            </a:r>
            <a:r>
              <a:rPr lang="en-US" altLang="zh-CN" dirty="0" err="1"/>
              <a:t>p,q</a:t>
            </a:r>
            <a:r>
              <a:rPr lang="en-US" altLang="zh-CN" dirty="0"/>
              <a:t>}, X</a:t>
            </a:r>
            <a:r>
              <a:rPr lang="en-US" altLang="zh-CN" dirty="0" smtClean="0"/>
              <a:t>={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}, </a:t>
            </a:r>
            <a:r>
              <a:rPr lang="zh-CN" altLang="en-US" dirty="0" smtClean="0"/>
              <a:t>那么可能的情况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a,a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a,b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a,c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b,b</a:t>
            </a:r>
            <a:r>
              <a:rPr lang="en-US" altLang="zh-CN" dirty="0" smtClean="0">
                <a:sym typeface="Wingdings" pitchFamily="2" charset="2"/>
              </a:rPr>
              <a:t>)(</a:t>
            </a:r>
            <a:r>
              <a:rPr lang="en-US" altLang="zh-CN" dirty="0" err="1" smtClean="0">
                <a:sym typeface="Wingdings" pitchFamily="2" charset="2"/>
              </a:rPr>
              <a:t>b,c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c,c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可能的情况有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等价</a:t>
            </a:r>
            <a:r>
              <a:rPr lang="zh-CN" altLang="en-US" dirty="0" smtClean="0"/>
              <a:t>于把</a:t>
            </a:r>
            <a:r>
              <a:rPr lang="en-US" altLang="zh-CN" dirty="0" err="1" smtClean="0"/>
              <a:t>p,q</a:t>
            </a:r>
            <a:r>
              <a:rPr lang="zh-CN" altLang="en-US" dirty="0" smtClean="0"/>
              <a:t>这两本相同的书放在</a:t>
            </a:r>
            <a:r>
              <a:rPr lang="en-US" altLang="zh-CN" dirty="0" err="1" smtClean="0"/>
              <a:t>a,b,c</a:t>
            </a:r>
            <a:r>
              <a:rPr lang="zh-CN" altLang="en-US" dirty="0"/>
              <a:t>三</a:t>
            </a:r>
            <a:r>
              <a:rPr lang="zh-CN" altLang="en-US" dirty="0" smtClean="0"/>
              <a:t>个书架上。可以全在书架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en-US" altLang="zh-CN" dirty="0" err="1">
                <a:sym typeface="Wingdings" pitchFamily="2" charset="2"/>
              </a:rPr>
              <a:t>a,a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zh-CN" altLang="en-US" dirty="0" smtClean="0">
                <a:sym typeface="Wingdings" pitchFamily="2" charset="2"/>
              </a:rPr>
              <a:t>，全在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上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b,b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zh-CN" altLang="en-US" dirty="0" smtClean="0">
                <a:sym typeface="Wingdings" pitchFamily="2" charset="2"/>
              </a:rPr>
              <a:t>，全在</a:t>
            </a: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上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c,c</a:t>
            </a:r>
            <a:r>
              <a:rPr lang="en-US" altLang="zh-CN" dirty="0" smtClean="0">
                <a:sym typeface="Wingdings" pitchFamily="2" charset="2"/>
              </a:rPr>
              <a:t>),</a:t>
            </a:r>
            <a:r>
              <a:rPr lang="zh-CN" altLang="en-US" dirty="0" smtClean="0">
                <a:sym typeface="Wingdings" pitchFamily="2" charset="2"/>
              </a:rPr>
              <a:t>一本在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上一本在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上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a,b</a:t>
            </a:r>
            <a:r>
              <a:rPr lang="en-US" altLang="zh-CN" dirty="0" smtClean="0">
                <a:sym typeface="Wingdings" pitchFamily="2" charset="2"/>
              </a:rPr>
              <a:t>),</a:t>
            </a:r>
            <a:r>
              <a:rPr lang="zh-CN" altLang="en-US" dirty="0" smtClean="0">
                <a:sym typeface="Wingdings" pitchFamily="2" charset="2"/>
              </a:rPr>
              <a:t>一本在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上一本在</a:t>
            </a: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上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a,c</a:t>
            </a:r>
            <a:r>
              <a:rPr lang="en-US" altLang="zh-CN" dirty="0" smtClean="0">
                <a:sym typeface="Wingdings" pitchFamily="2" charset="2"/>
              </a:rPr>
              <a:t>),</a:t>
            </a:r>
            <a:r>
              <a:rPr lang="zh-CN" altLang="en-US" dirty="0">
                <a:sym typeface="Wingdings" pitchFamily="2" charset="2"/>
              </a:rPr>
              <a:t>一本</a:t>
            </a:r>
            <a:r>
              <a:rPr lang="zh-CN" altLang="en-US" dirty="0" smtClean="0">
                <a:sym typeface="Wingdings" pitchFamily="2" charset="2"/>
              </a:rPr>
              <a:t>在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上</a:t>
            </a:r>
            <a:r>
              <a:rPr lang="zh-CN" altLang="en-US" dirty="0">
                <a:sym typeface="Wingdings" pitchFamily="2" charset="2"/>
              </a:rPr>
              <a:t>一本</a:t>
            </a:r>
            <a:r>
              <a:rPr lang="zh-CN" altLang="en-US" dirty="0" smtClean="0">
                <a:sym typeface="Wingdings" pitchFamily="2" charset="2"/>
              </a:rPr>
              <a:t>在</a:t>
            </a: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上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b,c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132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可能的情况有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26"/>
          <a:stretch/>
        </p:blipFill>
        <p:spPr bwMode="auto">
          <a:xfrm>
            <a:off x="611560" y="2422416"/>
            <a:ext cx="7844082" cy="115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7" y="4221088"/>
            <a:ext cx="7777163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20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In</a:t>
            </a:r>
            <a:r>
              <a:rPr lang="en-US" altLang="zh-CN" dirty="0"/>
              <a:t> combinatorics, the twelvefold way is a systematic classification of 12 related enumerative problems concerning two finite sets, which include the classical </a:t>
            </a:r>
            <a:r>
              <a:rPr lang="en-US" altLang="zh-CN" dirty="0" smtClean="0"/>
              <a:t>problems of</a:t>
            </a:r>
            <a:r>
              <a:rPr lang="en-US" altLang="zh-CN" dirty="0"/>
              <a:t> counting permutations, combinations, </a:t>
            </a:r>
            <a:r>
              <a:rPr lang="en-US" altLang="zh-CN" dirty="0" err="1"/>
              <a:t>multisets</a:t>
            </a:r>
            <a:r>
              <a:rPr lang="en-US" altLang="zh-CN" dirty="0"/>
              <a:t>, and partitions either of a set or of a number. The idea of the classification is credited to </a:t>
            </a:r>
            <a:r>
              <a:rPr lang="en-US" altLang="zh-CN" dirty="0" err="1"/>
              <a:t>Gian</a:t>
            </a:r>
            <a:r>
              <a:rPr lang="en-US" altLang="zh-CN" dirty="0"/>
              <a:t>-Carlo Rota, and the name was suggested by Joel Spencer</a:t>
            </a:r>
            <a:r>
              <a:rPr lang="en-US" altLang="zh-CN" dirty="0" smtClean="0"/>
              <a:t>.</a:t>
            </a:r>
            <a:endParaRPr lang="en-US" altLang="zh-CN" baseline="30000" dirty="0" smtClean="0"/>
          </a:p>
          <a:p>
            <a:pPr marL="0" indent="0">
              <a:buNone/>
            </a:pPr>
            <a:r>
              <a:rPr lang="en-US" altLang="zh-CN" b="1" dirty="0" smtClean="0"/>
              <a:t>The twelvefold way</a:t>
            </a:r>
            <a:r>
              <a:rPr lang="zh-CN" altLang="en-US" b="1" dirty="0" smtClean="0"/>
              <a:t>是一个计数问题的分类框架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2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我们可以回顾一下之前的书架问题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每放置一本书，可以将该书理解为一个隔板，增加了一层书架。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如果</a:t>
                </a:r>
                <a:r>
                  <a:rPr lang="zh-CN" alt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将书和隔板看做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一个对象，问题就转换为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从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-1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隔板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)+n(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书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元素中，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取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元素的方法数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。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也就是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56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或者用商集的观点来考虑：</a:t>
                </a:r>
                <a:endParaRPr lang="en-US" altLang="zh-CN" dirty="0" smtClean="0"/>
              </a:p>
              <a:p>
                <a:r>
                  <a:rPr lang="zh-CN" altLang="en-US" dirty="0"/>
                  <a:t>先</a:t>
                </a:r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本不同的书</a:t>
                </a:r>
                <a:endParaRPr lang="en-US" altLang="zh-CN" dirty="0" smtClean="0"/>
              </a:p>
              <a:p>
                <a:r>
                  <a:rPr lang="en-US" altLang="zh-CN" dirty="0" smtClean="0"/>
                  <a:t>x-1</a:t>
                </a:r>
                <a:r>
                  <a:rPr lang="zh-CN" altLang="en-US" dirty="0"/>
                  <a:t>个格挡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本</a:t>
                </a:r>
                <a:r>
                  <a:rPr lang="zh-CN" altLang="en-US" dirty="0"/>
                  <a:t>不同的书进行排列，总排列数是   </a:t>
                </a:r>
                <a:r>
                  <a:rPr lang="en-US" altLang="zh-CN" dirty="0"/>
                  <a:t>(x-1+n)</a:t>
                </a:r>
                <a:r>
                  <a:rPr lang="zh-CN" altLang="en-US" dirty="0"/>
                  <a:t>！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(x-1+n)!</a:t>
                </a:r>
                <a:r>
                  <a:rPr lang="zh-CN" altLang="en-US" dirty="0"/>
                  <a:t>个排列构成的集合中，定义等价关系为：仅仅是格挡的置换而导致的不同排列</a:t>
                </a:r>
                <a:r>
                  <a:rPr lang="en-US" altLang="zh-CN" dirty="0"/>
                  <a:t>(list)</a:t>
                </a:r>
                <a:r>
                  <a:rPr lang="zh-CN" altLang="en-US" dirty="0"/>
                  <a:t>是等价的（实际上，确实可以忽略格挡的不同）。则等价类元素个数就是</a:t>
                </a:r>
                <a:r>
                  <a:rPr lang="en-US" altLang="zh-CN" dirty="0"/>
                  <a:t>(x-1)!, </a:t>
                </a:r>
                <a:r>
                  <a:rPr lang="zh-CN" altLang="en-US" dirty="0"/>
                  <a:t>商集个数</a:t>
                </a:r>
                <a:r>
                  <a:rPr lang="zh-CN" altLang="en-US" dirty="0" smtClean="0"/>
                  <a:t>就是</a:t>
                </a:r>
                <a:r>
                  <a:rPr lang="en-US" altLang="zh-CN" dirty="0"/>
                  <a:t>(x-1+n)! </a:t>
                </a:r>
                <a:r>
                  <a:rPr lang="en-US" altLang="zh-CN" dirty="0" smtClean="0"/>
                  <a:t>/</a:t>
                </a:r>
                <a:r>
                  <a:rPr lang="en-US" altLang="zh-CN" dirty="0"/>
                  <a:t> (x-1</a:t>
                </a:r>
                <a:r>
                  <a:rPr lang="en-US" altLang="zh-CN" dirty="0" smtClean="0"/>
                  <a:t>)!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而事实上书是一样的，因此书的顺序改变也是等价的，等价类的大小为</a:t>
                </a:r>
                <a:r>
                  <a:rPr lang="en-US" altLang="zh-CN" dirty="0" smtClean="0"/>
                  <a:t>n!</a:t>
                </a:r>
                <a:r>
                  <a:rPr lang="zh-CN" altLang="en-US" dirty="0" smtClean="0"/>
                  <a:t>，商集个数为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73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感兴趣的同学可以上</a:t>
            </a:r>
            <a:r>
              <a:rPr lang="en-US" altLang="zh-CN" b="1" dirty="0" smtClean="0">
                <a:hlinkClick r:id="rId2"/>
              </a:rPr>
              <a:t>https</a:t>
            </a:r>
            <a:r>
              <a:rPr lang="en-US" altLang="zh-CN" b="1" dirty="0">
                <a:hlinkClick r:id="rId2"/>
              </a:rPr>
              <a:t>://en.wikipedia.org/wiki/Twelvefold_way#The_twentyfold_way</a:t>
            </a:r>
            <a:r>
              <a:rPr lang="zh-CN" altLang="en-US" b="1" dirty="0"/>
              <a:t>或者</a:t>
            </a:r>
            <a:r>
              <a:rPr lang="en-US" altLang="zh-CN" b="1" dirty="0">
                <a:hlinkClick r:id="rId3"/>
              </a:rPr>
              <a:t>http://tcs.nju.edu.cn/wiki/index.php/%E7% BB%84%E5%90%88%E6%95%B0%E5%AD%A6_(Fall_2011)/</a:t>
            </a:r>
            <a:r>
              <a:rPr lang="en-US" altLang="zh-CN" b="1" dirty="0" err="1" smtClean="0">
                <a:hlinkClick r:id="rId3"/>
              </a:rPr>
              <a:t>Basic_enumeration#Subsets_of_fixed_size</a:t>
            </a:r>
            <a:r>
              <a:rPr lang="zh-CN" altLang="en-US" b="1" dirty="0" smtClean="0"/>
              <a:t>获取更多资讯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51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97666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我们规定，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均为有限集，</a:t>
            </a:r>
            <a:r>
              <a:rPr lang="en-US" altLang="zh-CN" dirty="0" smtClean="0"/>
              <a:t>n=|N|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x=|X|</a:t>
            </a:r>
            <a:r>
              <a:rPr lang="zh-CN" altLang="en-US" dirty="0" smtClean="0"/>
              <a:t>是集合的势，也就是说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元集，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元集，考虑</a:t>
            </a:r>
            <a:r>
              <a:rPr lang="en-US" altLang="zh-CN" dirty="0" smtClean="0"/>
              <a:t>f:N</a:t>
            </a:r>
            <a:r>
              <a:rPr lang="en-US" altLang="zh-CN" dirty="0" smtClean="0">
                <a:latin typeface="Times New Roman"/>
                <a:cs typeface="Times New Roman"/>
              </a:rPr>
              <a:t>→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函数类型：无条件的，单射的，满射的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种等价关系：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equality;</a:t>
            </a:r>
            <a:r>
              <a:rPr lang="zh-CN" altLang="en-US" dirty="0" smtClean="0"/>
              <a:t>完全相同才等价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equality</a:t>
            </a:r>
            <a:r>
              <a:rPr lang="en-US" altLang="zh-CN" dirty="0"/>
              <a:t> up to a permutation of </a:t>
            </a:r>
            <a:r>
              <a:rPr lang="en-US" altLang="zh-CN" dirty="0" smtClean="0"/>
              <a:t>{N};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N</a:t>
            </a:r>
            <a:r>
              <a:rPr lang="zh-CN" altLang="en-US" dirty="0" smtClean="0"/>
              <a:t>中元素的不同排序皆等价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equality </a:t>
            </a:r>
            <a:r>
              <a:rPr lang="en-US" altLang="zh-CN" dirty="0"/>
              <a:t>up to a permutation of </a:t>
            </a:r>
            <a:r>
              <a:rPr lang="en-US" altLang="zh-CN" dirty="0" smtClean="0"/>
              <a:t>{X};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X</a:t>
            </a:r>
            <a:r>
              <a:rPr lang="zh-CN" altLang="en-US" dirty="0" smtClean="0"/>
              <a:t>中</a:t>
            </a:r>
            <a:r>
              <a:rPr lang="zh-CN" altLang="en-US" dirty="0"/>
              <a:t>元素的不同排序皆</a:t>
            </a:r>
            <a:r>
              <a:rPr lang="zh-CN" altLang="en-US" dirty="0" smtClean="0"/>
              <a:t>等价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equality </a:t>
            </a:r>
            <a:r>
              <a:rPr lang="en-US" altLang="zh-CN" dirty="0"/>
              <a:t>up to permutations of </a:t>
            </a:r>
            <a:r>
              <a:rPr lang="en-US" altLang="zh-CN" dirty="0" smtClean="0"/>
              <a:t>{N</a:t>
            </a:r>
            <a:r>
              <a:rPr lang="en-US" altLang="zh-CN" dirty="0"/>
              <a:t>} and </a:t>
            </a:r>
            <a:r>
              <a:rPr lang="en-US" altLang="zh-CN" dirty="0" smtClean="0"/>
              <a:t>{X}.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</a:t>
            </a:r>
            <a:r>
              <a:rPr lang="zh-CN" altLang="en-US" dirty="0"/>
              <a:t>元素的不同排序皆</a:t>
            </a:r>
            <a:r>
              <a:rPr lang="zh-CN" altLang="en-US" dirty="0" smtClean="0"/>
              <a:t>等价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根据乘法原理，总共</a:t>
            </a:r>
            <a:r>
              <a:rPr lang="en-US" altLang="zh-CN" dirty="0" smtClean="0"/>
              <a:t>12</a:t>
            </a:r>
            <a:r>
              <a:rPr lang="zh-CN" altLang="en-US" dirty="0" smtClean="0"/>
              <a:t>种情况，也就是我们所说的</a:t>
            </a:r>
            <a:r>
              <a:rPr lang="en-US" altLang="zh-CN" dirty="0" smtClean="0"/>
              <a:t>twelvefold way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3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19256" cy="576064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endParaRPr lang="en-US" altLang="zh-CN" b="1" dirty="0"/>
          </a:p>
          <a:p>
            <a:r>
              <a:rPr lang="en-US" altLang="zh-CN" b="1" dirty="0"/>
              <a:t>Injective functions from N to X</a:t>
            </a:r>
          </a:p>
          <a:p>
            <a:r>
              <a:rPr lang="en-US" altLang="zh-CN" b="1" dirty="0"/>
              <a:t>Injective 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 </a:t>
            </a:r>
            <a:r>
              <a:rPr lang="en-US" altLang="zh-CN" b="1" i="1" dirty="0"/>
              <a:t>N</a:t>
            </a:r>
            <a:endParaRPr lang="en-US" altLang="zh-CN" b="1" dirty="0"/>
          </a:p>
          <a:p>
            <a:r>
              <a:rPr lang="en-US" altLang="zh-CN" b="1" dirty="0"/>
              <a:t>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 </a:t>
            </a:r>
            <a:r>
              <a:rPr lang="en-US" altLang="zh-CN" b="1" i="1" dirty="0"/>
              <a:t>N</a:t>
            </a:r>
            <a:endParaRPr lang="en-US" altLang="zh-CN" b="1" dirty="0"/>
          </a:p>
          <a:p>
            <a:r>
              <a:rPr lang="en-US" altLang="zh-CN" b="1" dirty="0" err="1"/>
              <a:t>Surjective</a:t>
            </a:r>
            <a:r>
              <a:rPr lang="en-US" altLang="zh-CN" b="1" dirty="0"/>
              <a:t> 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 </a:t>
            </a:r>
            <a:r>
              <a:rPr lang="en-US" altLang="zh-CN" b="1" i="1" dirty="0"/>
              <a:t>N</a:t>
            </a:r>
            <a:endParaRPr lang="en-US" altLang="zh-CN" b="1" dirty="0"/>
          </a:p>
          <a:p>
            <a:r>
              <a:rPr lang="en-US" altLang="zh-CN" b="1" dirty="0"/>
              <a:t>Injective 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 </a:t>
            </a:r>
            <a:r>
              <a:rPr lang="en-US" altLang="zh-CN" b="1" i="1" dirty="0"/>
              <a:t>X</a:t>
            </a:r>
            <a:endParaRPr lang="en-US" altLang="zh-CN" b="1" dirty="0"/>
          </a:p>
          <a:p>
            <a:r>
              <a:rPr lang="en-US" altLang="zh-CN" b="1" dirty="0"/>
              <a:t>Injective 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permutations of </a:t>
            </a:r>
            <a:r>
              <a:rPr lang="en-US" altLang="zh-CN" b="1" i="1" dirty="0"/>
              <a:t>N</a:t>
            </a:r>
            <a:r>
              <a:rPr lang="en-US" altLang="zh-CN" b="1" dirty="0"/>
              <a:t> and </a:t>
            </a:r>
            <a:r>
              <a:rPr lang="en-US" altLang="zh-CN" b="1" i="1" dirty="0"/>
              <a:t>X</a:t>
            </a:r>
            <a:endParaRPr lang="en-US" altLang="zh-CN" b="1" dirty="0"/>
          </a:p>
          <a:p>
            <a:r>
              <a:rPr lang="en-US" altLang="zh-CN" b="1" dirty="0" err="1"/>
              <a:t>Surjective</a:t>
            </a:r>
            <a:r>
              <a:rPr lang="en-US" altLang="zh-CN" b="1" dirty="0"/>
              <a:t> 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 </a:t>
            </a:r>
            <a:r>
              <a:rPr lang="en-US" altLang="zh-CN" b="1" i="1" dirty="0"/>
              <a:t>X</a:t>
            </a:r>
            <a:endParaRPr lang="en-US" altLang="zh-CN" b="1" dirty="0"/>
          </a:p>
          <a:p>
            <a:r>
              <a:rPr lang="en-US" altLang="zh-CN" b="1" dirty="0" err="1"/>
              <a:t>Surjective</a:t>
            </a:r>
            <a:r>
              <a:rPr lang="en-US" altLang="zh-CN" b="1" dirty="0"/>
              <a:t> 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endParaRPr lang="en-US" altLang="zh-CN" b="1" dirty="0"/>
          </a:p>
          <a:p>
            <a:r>
              <a:rPr lang="en-US" altLang="zh-CN" b="1" dirty="0"/>
              <a:t>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 </a:t>
            </a:r>
            <a:r>
              <a:rPr lang="en-US" altLang="zh-CN" b="1" i="1" dirty="0"/>
              <a:t>X</a:t>
            </a:r>
            <a:endParaRPr lang="en-US" altLang="zh-CN" b="1" dirty="0"/>
          </a:p>
          <a:p>
            <a:r>
              <a:rPr lang="en-US" altLang="zh-CN" b="1" dirty="0" err="1"/>
              <a:t>Surjective</a:t>
            </a:r>
            <a:r>
              <a:rPr lang="en-US" altLang="zh-CN" b="1" dirty="0"/>
              <a:t> 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permutations of </a:t>
            </a:r>
            <a:r>
              <a:rPr lang="en-US" altLang="zh-CN" b="1" i="1" dirty="0"/>
              <a:t>N</a:t>
            </a:r>
            <a:r>
              <a:rPr lang="en-US" altLang="zh-CN" b="1" dirty="0"/>
              <a:t> and </a:t>
            </a:r>
            <a:r>
              <a:rPr lang="en-US" altLang="zh-CN" b="1" i="1" dirty="0"/>
              <a:t>X</a:t>
            </a:r>
            <a:endParaRPr lang="en-US" altLang="zh-CN" b="1" dirty="0"/>
          </a:p>
          <a:p>
            <a:r>
              <a:rPr lang="en-US" altLang="zh-CN" b="1" dirty="0"/>
              <a:t>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permutations of </a:t>
            </a:r>
            <a:r>
              <a:rPr lang="en-US" altLang="zh-CN" b="1" i="1" dirty="0"/>
              <a:t>N</a:t>
            </a:r>
            <a:r>
              <a:rPr lang="en-US" altLang="zh-CN" b="1" dirty="0"/>
              <a:t> and </a:t>
            </a:r>
            <a:r>
              <a:rPr lang="en-US" altLang="zh-CN" b="1" i="1" dirty="0"/>
              <a:t>X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920216" cy="285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5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from N to 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等价于在没有限制的情况下数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元序列的个数。函数</a:t>
            </a:r>
            <a:r>
              <a:rPr lang="en-US" altLang="zh-CN" dirty="0" smtClean="0"/>
              <a:t>f: N</a:t>
            </a:r>
            <a:r>
              <a:rPr lang="en-US" altLang="zh-CN" dirty="0" smtClean="0">
                <a:latin typeface="Times New Roman"/>
                <a:cs typeface="Times New Roman"/>
              </a:rPr>
              <a:t>→</a:t>
            </a:r>
            <a:r>
              <a:rPr lang="en-US" altLang="zh-CN" dirty="0" smtClean="0"/>
              <a:t>X</a:t>
            </a:r>
            <a:r>
              <a:rPr lang="zh-CN" altLang="en-US" dirty="0" smtClean="0"/>
              <a:t>取决于集合</a:t>
            </a:r>
            <a:r>
              <a:rPr lang="en-US" altLang="zh-CN" dirty="0"/>
              <a:t>N</a:t>
            </a:r>
            <a:r>
              <a:rPr lang="zh-CN" altLang="en-US" dirty="0" smtClean="0"/>
              <a:t>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个元素的所对应对的值，而每个元素所对应的值可以在集合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中任选一个。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N={</a:t>
            </a:r>
            <a:r>
              <a:rPr lang="en-US" altLang="zh-CN" dirty="0" err="1"/>
              <a:t>p,q</a:t>
            </a:r>
            <a:r>
              <a:rPr lang="en-US" altLang="zh-CN" dirty="0"/>
              <a:t>}, X</a:t>
            </a:r>
            <a:r>
              <a:rPr lang="en-US" altLang="zh-CN" dirty="0" smtClean="0"/>
              <a:t>={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}, </a:t>
            </a:r>
            <a:r>
              <a:rPr lang="zh-CN" altLang="en-US" dirty="0" smtClean="0"/>
              <a:t>那么可能的情况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a,a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a,b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a,c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b,a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b,b</a:t>
            </a:r>
            <a:r>
              <a:rPr lang="en-US" altLang="zh-CN" dirty="0" smtClean="0">
                <a:sym typeface="Wingdings" pitchFamily="2" charset="2"/>
              </a:rPr>
              <a:t>)(</a:t>
            </a:r>
            <a:r>
              <a:rPr lang="en-US" altLang="zh-CN" dirty="0" err="1" smtClean="0">
                <a:sym typeface="Wingdings" pitchFamily="2" charset="2"/>
              </a:rPr>
              <a:t>b,c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c,a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c,b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c,c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可能的情况有      </a:t>
            </a:r>
            <a:r>
              <a:rPr lang="en-US" altLang="zh-CN" dirty="0" smtClean="0"/>
              <a:t>|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a,a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a,b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a,c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b,a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b,b</a:t>
            </a:r>
            <a:r>
              <a:rPr lang="en-US" altLang="zh-CN" dirty="0" smtClean="0">
                <a:sym typeface="Wingdings" pitchFamily="2" charset="2"/>
              </a:rPr>
              <a:t>)(</a:t>
            </a:r>
            <a:r>
              <a:rPr lang="en-US" altLang="zh-CN" dirty="0" err="1" smtClean="0">
                <a:sym typeface="Wingdings" pitchFamily="2" charset="2"/>
              </a:rPr>
              <a:t>b,c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c,a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c,b</a:t>
            </a:r>
            <a:r>
              <a:rPr lang="en-US" altLang="zh-CN" dirty="0" smtClean="0">
                <a:sym typeface="Wingdings" pitchFamily="2" charset="2"/>
              </a:rPr>
              <a:t>),(</a:t>
            </a:r>
            <a:r>
              <a:rPr lang="en-US" altLang="zh-CN" dirty="0" err="1" smtClean="0">
                <a:sym typeface="Wingdings" pitchFamily="2" charset="2"/>
              </a:rPr>
              <a:t>c,c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en-US" altLang="zh-CN" dirty="0" smtClean="0"/>
              <a:t>|</a:t>
            </a:r>
          </a:p>
          <a:p>
            <a:pPr marL="0" indent="0">
              <a:buNone/>
            </a:pPr>
            <a:r>
              <a:rPr lang="en-US" altLang="zh-CN" dirty="0" smtClean="0"/>
              <a:t>=3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=9.</a:t>
            </a:r>
          </a:p>
        </p:txBody>
      </p:sp>
    </p:spTree>
    <p:extLst>
      <p:ext uri="{BB962C8B-B14F-4D97-AF65-F5344CB8AC3E}">
        <p14:creationId xmlns:p14="http://schemas.microsoft.com/office/powerpoint/2010/main" val="11645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from N to X</a:t>
            </a:r>
            <a:r>
              <a:rPr lang="zh-CN" altLang="en-US" dirty="0"/>
              <a:t> </a:t>
            </a:r>
            <a:r>
              <a:rPr lang="en-US" altLang="zh-CN" dirty="0" smtClean="0"/>
              <a:t>has a total of </a:t>
            </a:r>
            <a:r>
              <a:rPr lang="en-US" altLang="zh-CN" i="1" dirty="0" err="1" smtClean="0"/>
              <a:t>x</a:t>
            </a:r>
            <a:r>
              <a:rPr lang="en-US" altLang="zh-CN" i="1" baseline="30000" dirty="0" err="1" smtClean="0"/>
              <a:t>n</a:t>
            </a:r>
            <a:r>
              <a:rPr lang="en-US" altLang="zh-CN" dirty="0"/>
              <a:t> possibilities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中元素可能映射到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中的元素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故总共种</a:t>
            </a:r>
            <a:r>
              <a:rPr lang="en-US" altLang="zh-CN" i="1" dirty="0" err="1" smtClean="0"/>
              <a:t>x</a:t>
            </a:r>
            <a:r>
              <a:rPr lang="en-US" altLang="zh-CN" i="1" baseline="30000" dirty="0" err="1" smtClean="0"/>
              <a:t>n</a:t>
            </a:r>
            <a:r>
              <a:rPr lang="zh-CN" altLang="en-US" dirty="0" smtClean="0"/>
              <a:t>可能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7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Injective(</a:t>
            </a:r>
            <a:r>
              <a:rPr lang="zh-CN" altLang="en-US" b="1" dirty="0" smtClean="0"/>
              <a:t>单射</a:t>
            </a:r>
            <a:r>
              <a:rPr lang="en-US" altLang="zh-CN" b="1" dirty="0" smtClean="0"/>
              <a:t>) functions</a:t>
            </a:r>
            <a:r>
              <a:rPr lang="en-US" altLang="zh-CN" b="1" dirty="0"/>
              <a:t> 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 smtClean="0"/>
              <a:t>X</a:t>
            </a:r>
          </a:p>
          <a:p>
            <a:r>
              <a:rPr lang="zh-CN" altLang="en-US" dirty="0" smtClean="0"/>
              <a:t>等价于数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中不同元素元素的序列</a:t>
            </a:r>
            <a:endParaRPr lang="en-US" altLang="zh-CN" dirty="0" smtClean="0"/>
          </a:p>
          <a:p>
            <a:r>
              <a:rPr lang="zh-CN" altLang="en-US" dirty="0" smtClean="0"/>
              <a:t>即</a:t>
            </a:r>
            <a:r>
              <a:rPr lang="en-US" altLang="zh-CN" dirty="0" smtClean="0"/>
              <a:t>n-permutation of X</a:t>
            </a:r>
          </a:p>
          <a:p>
            <a:r>
              <a:rPr lang="zh-CN" altLang="en-US" dirty="0" smtClean="0"/>
              <a:t>不能重复！！！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7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883</Words>
  <Application>Microsoft Office PowerPoint</Application>
  <PresentationFormat>全屏显示(4:3)</PresentationFormat>
  <Paragraphs>97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Twelvefold way 十二种计数原理</vt:lpstr>
      <vt:lpstr>Overview</vt:lpstr>
      <vt:lpstr>PowerPoint 演示文稿</vt:lpstr>
      <vt:lpstr>PowerPoint 演示文稿</vt:lpstr>
      <vt:lpstr>PowerPoint 演示文稿</vt:lpstr>
      <vt:lpstr>Case 1</vt:lpstr>
      <vt:lpstr>Example 1</vt:lpstr>
      <vt:lpstr>Conclusion 1</vt:lpstr>
      <vt:lpstr>Case 2</vt:lpstr>
      <vt:lpstr>Example 2 </vt:lpstr>
      <vt:lpstr>Conclusion 2</vt:lpstr>
      <vt:lpstr>Case 3</vt:lpstr>
      <vt:lpstr>Example 3</vt:lpstr>
      <vt:lpstr>Conclusion 3</vt:lpstr>
      <vt:lpstr>Case 4</vt:lpstr>
      <vt:lpstr>PowerPoint 演示文稿</vt:lpstr>
      <vt:lpstr>我们把这个问题形象化一下</vt:lpstr>
      <vt:lpstr>Example 4</vt:lpstr>
      <vt:lpstr>Conclusion 4</vt:lpstr>
      <vt:lpstr>我们可以回顾一下之前的书架问题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Twelvefold way</dc:title>
  <dc:creator>ASUS</dc:creator>
  <cp:lastModifiedBy>ASUS</cp:lastModifiedBy>
  <cp:revision>46</cp:revision>
  <dcterms:created xsi:type="dcterms:W3CDTF">2018-03-24T07:21:59Z</dcterms:created>
  <dcterms:modified xsi:type="dcterms:W3CDTF">2018-03-26T05:57:57Z</dcterms:modified>
</cp:coreProperties>
</file>