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 id="2147483760" r:id="rId2"/>
  </p:sldMasterIdLst>
  <p:sldIdLst>
    <p:sldId id="256" r:id="rId3"/>
    <p:sldId id="259" r:id="rId4"/>
    <p:sldId id="261" r:id="rId5"/>
    <p:sldId id="262" r:id="rId6"/>
    <p:sldId id="257" r:id="rId7"/>
    <p:sldId id="258" r:id="rId8"/>
    <p:sldId id="264" r:id="rId9"/>
    <p:sldId id="263" r:id="rId10"/>
    <p:sldId id="265" r:id="rId11"/>
    <p:sldId id="270" r:id="rId12"/>
    <p:sldId id="266" r:id="rId13"/>
    <p:sldId id="271" r:id="rId14"/>
    <p:sldId id="269" r:id="rId15"/>
    <p:sldId id="268" r:id="rId16"/>
    <p:sldId id="267" r:id="rId17"/>
    <p:sldId id="26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B02A270-6814-4EFC-8A9B-06B4A6F89539}" type="datetimeFigureOut">
              <a:rPr lang="zh-CN" altLang="en-US" smtClean="0"/>
              <a:t>2019/3/4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5BEFA1F-C053-4F59-A263-C0790B14A69C}" type="slidenum">
              <a:rPr lang="zh-CN" altLang="en-US" smtClean="0"/>
              <a:t>‹#›</a:t>
            </a:fld>
            <a:endParaRPr lang="zh-CN" altLang="en-US"/>
          </a:p>
        </p:txBody>
      </p:sp>
    </p:spTree>
    <p:extLst>
      <p:ext uri="{BB962C8B-B14F-4D97-AF65-F5344CB8AC3E}">
        <p14:creationId xmlns:p14="http://schemas.microsoft.com/office/powerpoint/2010/main" val="612535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B02A270-6814-4EFC-8A9B-06B4A6F89539}" type="datetimeFigureOut">
              <a:rPr lang="zh-CN" altLang="en-US" smtClean="0"/>
              <a:t>2019/3/4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5BEFA1F-C053-4F59-A263-C0790B14A69C}" type="slidenum">
              <a:rPr lang="zh-CN" altLang="en-US" smtClean="0"/>
              <a:t>‹#›</a:t>
            </a:fld>
            <a:endParaRPr lang="zh-CN" altLang="en-US"/>
          </a:p>
        </p:txBody>
      </p:sp>
    </p:spTree>
    <p:extLst>
      <p:ext uri="{BB962C8B-B14F-4D97-AF65-F5344CB8AC3E}">
        <p14:creationId xmlns:p14="http://schemas.microsoft.com/office/powerpoint/2010/main" val="976735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9B02A270-6814-4EFC-8A9B-06B4A6F89539}" type="datetimeFigureOut">
              <a:rPr lang="zh-CN" altLang="en-US" smtClean="0"/>
              <a:t>2019/3/4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5BEFA1F-C053-4F59-A263-C0790B14A69C}" type="slidenum">
              <a:rPr lang="zh-CN" altLang="en-US" smtClean="0"/>
              <a:t>‹#›</a:t>
            </a:fld>
            <a:endParaRPr lang="zh-CN" altLang="en-US"/>
          </a:p>
        </p:txBody>
      </p:sp>
    </p:spTree>
    <p:extLst>
      <p:ext uri="{BB962C8B-B14F-4D97-AF65-F5344CB8AC3E}">
        <p14:creationId xmlns:p14="http://schemas.microsoft.com/office/powerpoint/2010/main" val="2535484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B02A270-6814-4EFC-8A9B-06B4A6F89539}" type="datetimeFigureOut">
              <a:rPr lang="zh-CN" altLang="en-US" smtClean="0"/>
              <a:t>2019/3/4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5BEFA1F-C053-4F59-A263-C0790B14A69C}" type="slidenum">
              <a:rPr lang="zh-CN" altLang="en-US" smtClean="0"/>
              <a:t>‹#›</a:t>
            </a:fld>
            <a:endParaRPr lang="zh-CN" altLang="en-US"/>
          </a:p>
        </p:txBody>
      </p:sp>
    </p:spTree>
    <p:extLst>
      <p:ext uri="{BB962C8B-B14F-4D97-AF65-F5344CB8AC3E}">
        <p14:creationId xmlns:p14="http://schemas.microsoft.com/office/powerpoint/2010/main" val="3014043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B02A270-6814-4EFC-8A9B-06B4A6F89539}" type="datetimeFigureOut">
              <a:rPr lang="zh-CN" altLang="en-US" smtClean="0"/>
              <a:t>2019/3/4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5BEFA1F-C053-4F59-A263-C0790B14A69C}" type="slidenum">
              <a:rPr lang="zh-CN" altLang="en-US" smtClean="0"/>
              <a:t>‹#›</a:t>
            </a:fld>
            <a:endParaRPr lang="zh-CN" altLang="en-US"/>
          </a:p>
        </p:txBody>
      </p:sp>
    </p:spTree>
    <p:extLst>
      <p:ext uri="{BB962C8B-B14F-4D97-AF65-F5344CB8AC3E}">
        <p14:creationId xmlns:p14="http://schemas.microsoft.com/office/powerpoint/2010/main" val="905010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B02A270-6814-4EFC-8A9B-06B4A6F89539}" type="datetimeFigureOut">
              <a:rPr lang="zh-CN" altLang="en-US" smtClean="0"/>
              <a:t>2019/3/4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5BEFA1F-C053-4F59-A263-C0790B14A69C}" type="slidenum">
              <a:rPr lang="zh-CN" altLang="en-US" smtClean="0"/>
              <a:t>‹#›</a:t>
            </a:fld>
            <a:endParaRPr lang="zh-CN" altLang="en-US"/>
          </a:p>
        </p:txBody>
      </p:sp>
    </p:spTree>
    <p:extLst>
      <p:ext uri="{BB962C8B-B14F-4D97-AF65-F5344CB8AC3E}">
        <p14:creationId xmlns:p14="http://schemas.microsoft.com/office/powerpoint/2010/main" val="900647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B02A270-6814-4EFC-8A9B-06B4A6F89539}" type="datetimeFigureOut">
              <a:rPr lang="zh-CN" altLang="en-US" smtClean="0"/>
              <a:t>2019/3/4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5BEFA1F-C053-4F59-A263-C0790B14A69C}" type="slidenum">
              <a:rPr lang="zh-CN" altLang="en-US" smtClean="0"/>
              <a:t>‹#›</a:t>
            </a:fld>
            <a:endParaRPr lang="zh-CN" altLang="en-US"/>
          </a:p>
        </p:txBody>
      </p:sp>
    </p:spTree>
    <p:extLst>
      <p:ext uri="{BB962C8B-B14F-4D97-AF65-F5344CB8AC3E}">
        <p14:creationId xmlns:p14="http://schemas.microsoft.com/office/powerpoint/2010/main" val="2535872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B02A270-6814-4EFC-8A9B-06B4A6F89539}" type="datetimeFigureOut">
              <a:rPr lang="zh-CN" altLang="en-US" smtClean="0"/>
              <a:t>2019/3/4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5BEFA1F-C053-4F59-A263-C0790B14A69C}" type="slidenum">
              <a:rPr lang="zh-CN" altLang="en-US" smtClean="0"/>
              <a:t>‹#›</a:t>
            </a:fld>
            <a:endParaRPr lang="zh-CN" altLang="en-US"/>
          </a:p>
        </p:txBody>
      </p:sp>
    </p:spTree>
    <p:extLst>
      <p:ext uri="{BB962C8B-B14F-4D97-AF65-F5344CB8AC3E}">
        <p14:creationId xmlns:p14="http://schemas.microsoft.com/office/powerpoint/2010/main" val="3510871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B02A270-6814-4EFC-8A9B-06B4A6F89539}" type="datetimeFigureOut">
              <a:rPr lang="zh-CN" altLang="en-US" smtClean="0"/>
              <a:t>2019/3/4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5BEFA1F-C053-4F59-A263-C0790B14A69C}" type="slidenum">
              <a:rPr lang="zh-CN" altLang="en-US" smtClean="0"/>
              <a:t>‹#›</a:t>
            </a:fld>
            <a:endParaRPr lang="zh-CN" altLang="en-US"/>
          </a:p>
        </p:txBody>
      </p:sp>
    </p:spTree>
    <p:extLst>
      <p:ext uri="{BB962C8B-B14F-4D97-AF65-F5344CB8AC3E}">
        <p14:creationId xmlns:p14="http://schemas.microsoft.com/office/powerpoint/2010/main" val="23214042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02A270-6814-4EFC-8A9B-06B4A6F89539}" type="datetimeFigureOut">
              <a:rPr lang="zh-CN" altLang="en-US" smtClean="0"/>
              <a:t>2019/3/4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5BEFA1F-C053-4F59-A263-C0790B14A69C}" type="slidenum">
              <a:rPr lang="zh-CN" altLang="en-US" smtClean="0"/>
              <a:t>‹#›</a:t>
            </a:fld>
            <a:endParaRPr lang="zh-CN" altLang="en-US"/>
          </a:p>
        </p:txBody>
      </p:sp>
    </p:spTree>
    <p:extLst>
      <p:ext uri="{BB962C8B-B14F-4D97-AF65-F5344CB8AC3E}">
        <p14:creationId xmlns:p14="http://schemas.microsoft.com/office/powerpoint/2010/main" val="16564302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9B02A270-6814-4EFC-8A9B-06B4A6F89539}" type="datetimeFigureOut">
              <a:rPr lang="zh-CN" altLang="en-US" smtClean="0"/>
              <a:t>2019/3/4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5BEFA1F-C053-4F59-A263-C0790B14A69C}" type="slidenum">
              <a:rPr lang="zh-CN" altLang="en-US" smtClean="0"/>
              <a:t>‹#›</a:t>
            </a:fld>
            <a:endParaRPr lang="zh-CN" altLang="en-US"/>
          </a:p>
        </p:txBody>
      </p:sp>
    </p:spTree>
    <p:extLst>
      <p:ext uri="{BB962C8B-B14F-4D97-AF65-F5344CB8AC3E}">
        <p14:creationId xmlns:p14="http://schemas.microsoft.com/office/powerpoint/2010/main" val="3225091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B02A270-6814-4EFC-8A9B-06B4A6F89539}" type="datetimeFigureOut">
              <a:rPr lang="zh-CN" altLang="en-US" smtClean="0"/>
              <a:t>2019/3/4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5BEFA1F-C053-4F59-A263-C0790B14A69C}" type="slidenum">
              <a:rPr lang="zh-CN" altLang="en-US" smtClean="0"/>
              <a:t>‹#›</a:t>
            </a:fld>
            <a:endParaRPr lang="zh-CN" altLang="en-US"/>
          </a:p>
        </p:txBody>
      </p:sp>
    </p:spTree>
    <p:extLst>
      <p:ext uri="{BB962C8B-B14F-4D97-AF65-F5344CB8AC3E}">
        <p14:creationId xmlns:p14="http://schemas.microsoft.com/office/powerpoint/2010/main" val="6460186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9B02A270-6814-4EFC-8A9B-06B4A6F89539}" type="datetimeFigureOut">
              <a:rPr lang="zh-CN" altLang="en-US" smtClean="0"/>
              <a:t>2019/3/4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5BEFA1F-C053-4F59-A263-C0790B14A69C}" type="slidenum">
              <a:rPr lang="zh-CN" altLang="en-US" smtClean="0"/>
              <a:t>‹#›</a:t>
            </a:fld>
            <a:endParaRPr lang="zh-CN" altLang="en-US"/>
          </a:p>
        </p:txBody>
      </p:sp>
    </p:spTree>
    <p:extLst>
      <p:ext uri="{BB962C8B-B14F-4D97-AF65-F5344CB8AC3E}">
        <p14:creationId xmlns:p14="http://schemas.microsoft.com/office/powerpoint/2010/main" val="24962534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B02A270-6814-4EFC-8A9B-06B4A6F89539}" type="datetimeFigureOut">
              <a:rPr lang="zh-CN" altLang="en-US" smtClean="0"/>
              <a:t>2019/3/4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5BEFA1F-C053-4F59-A263-C0790B14A69C}" type="slidenum">
              <a:rPr lang="zh-CN" altLang="en-US" smtClean="0"/>
              <a:t>‹#›</a:t>
            </a:fld>
            <a:endParaRPr lang="zh-CN" altLang="en-US"/>
          </a:p>
        </p:txBody>
      </p:sp>
    </p:spTree>
    <p:extLst>
      <p:ext uri="{BB962C8B-B14F-4D97-AF65-F5344CB8AC3E}">
        <p14:creationId xmlns:p14="http://schemas.microsoft.com/office/powerpoint/2010/main" val="19367670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B02A270-6814-4EFC-8A9B-06B4A6F89539}" type="datetimeFigureOut">
              <a:rPr lang="zh-CN" altLang="en-US" smtClean="0"/>
              <a:t>2019/3/4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5BEFA1F-C053-4F59-A263-C0790B14A69C}"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951802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9B02A270-6814-4EFC-8A9B-06B4A6F89539}" type="datetimeFigureOut">
              <a:rPr lang="zh-CN" altLang="en-US" smtClean="0"/>
              <a:t>2019/3/4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5BEFA1F-C053-4F59-A263-C0790B14A69C}" type="slidenum">
              <a:rPr lang="zh-CN" altLang="en-US" smtClean="0"/>
              <a:t>‹#›</a:t>
            </a:fld>
            <a:endParaRPr lang="zh-CN" altLang="en-US"/>
          </a:p>
        </p:txBody>
      </p:sp>
    </p:spTree>
    <p:extLst>
      <p:ext uri="{BB962C8B-B14F-4D97-AF65-F5344CB8AC3E}">
        <p14:creationId xmlns:p14="http://schemas.microsoft.com/office/powerpoint/2010/main" val="6447611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9B02A270-6814-4EFC-8A9B-06B4A6F89539}" type="datetimeFigureOut">
              <a:rPr lang="zh-CN" altLang="en-US" smtClean="0"/>
              <a:t>2019/3/4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5BEFA1F-C053-4F59-A263-C0790B14A69C}"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075012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9B02A270-6814-4EFC-8A9B-06B4A6F89539}" type="datetimeFigureOut">
              <a:rPr lang="zh-CN" altLang="en-US" smtClean="0"/>
              <a:t>2019/3/4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5BEFA1F-C053-4F59-A263-C0790B14A69C}" type="slidenum">
              <a:rPr lang="zh-CN" altLang="en-US" smtClean="0"/>
              <a:t>‹#›</a:t>
            </a:fld>
            <a:endParaRPr lang="zh-CN" altLang="en-US"/>
          </a:p>
        </p:txBody>
      </p:sp>
    </p:spTree>
    <p:extLst>
      <p:ext uri="{BB962C8B-B14F-4D97-AF65-F5344CB8AC3E}">
        <p14:creationId xmlns:p14="http://schemas.microsoft.com/office/powerpoint/2010/main" val="8601714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B02A270-6814-4EFC-8A9B-06B4A6F89539}" type="datetimeFigureOut">
              <a:rPr lang="zh-CN" altLang="en-US" smtClean="0"/>
              <a:t>2019/3/4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5BEFA1F-C053-4F59-A263-C0790B14A69C}" type="slidenum">
              <a:rPr lang="zh-CN" altLang="en-US" smtClean="0"/>
              <a:t>‹#›</a:t>
            </a:fld>
            <a:endParaRPr lang="zh-CN" altLang="en-US"/>
          </a:p>
        </p:txBody>
      </p:sp>
    </p:spTree>
    <p:extLst>
      <p:ext uri="{BB962C8B-B14F-4D97-AF65-F5344CB8AC3E}">
        <p14:creationId xmlns:p14="http://schemas.microsoft.com/office/powerpoint/2010/main" val="34292904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B02A270-6814-4EFC-8A9B-06B4A6F89539}" type="datetimeFigureOut">
              <a:rPr lang="zh-CN" altLang="en-US" smtClean="0"/>
              <a:t>2019/3/4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5BEFA1F-C053-4F59-A263-C0790B14A69C}" type="slidenum">
              <a:rPr lang="zh-CN" altLang="en-US" smtClean="0"/>
              <a:t>‹#›</a:t>
            </a:fld>
            <a:endParaRPr lang="zh-CN" altLang="en-US"/>
          </a:p>
        </p:txBody>
      </p:sp>
    </p:spTree>
    <p:extLst>
      <p:ext uri="{BB962C8B-B14F-4D97-AF65-F5344CB8AC3E}">
        <p14:creationId xmlns:p14="http://schemas.microsoft.com/office/powerpoint/2010/main" val="987171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B02A270-6814-4EFC-8A9B-06B4A6F89539}" type="datetimeFigureOut">
              <a:rPr lang="zh-CN" altLang="en-US" smtClean="0"/>
              <a:t>2019/3/4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5BEFA1F-C053-4F59-A263-C0790B14A69C}" type="slidenum">
              <a:rPr lang="zh-CN" altLang="en-US" smtClean="0"/>
              <a:t>‹#›</a:t>
            </a:fld>
            <a:endParaRPr lang="zh-CN" altLang="en-US"/>
          </a:p>
        </p:txBody>
      </p:sp>
    </p:spTree>
    <p:extLst>
      <p:ext uri="{BB962C8B-B14F-4D97-AF65-F5344CB8AC3E}">
        <p14:creationId xmlns:p14="http://schemas.microsoft.com/office/powerpoint/2010/main" val="3217245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B02A270-6814-4EFC-8A9B-06B4A6F89539}" type="datetimeFigureOut">
              <a:rPr lang="zh-CN" altLang="en-US" smtClean="0"/>
              <a:t>2019/3/4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5BEFA1F-C053-4F59-A263-C0790B14A69C}" type="slidenum">
              <a:rPr lang="zh-CN" altLang="en-US" smtClean="0"/>
              <a:t>‹#›</a:t>
            </a:fld>
            <a:endParaRPr lang="zh-CN" altLang="en-US"/>
          </a:p>
        </p:txBody>
      </p:sp>
    </p:spTree>
    <p:extLst>
      <p:ext uri="{BB962C8B-B14F-4D97-AF65-F5344CB8AC3E}">
        <p14:creationId xmlns:p14="http://schemas.microsoft.com/office/powerpoint/2010/main" val="2286276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9B02A270-6814-4EFC-8A9B-06B4A6F89539}" type="datetimeFigureOut">
              <a:rPr lang="zh-CN" altLang="en-US" smtClean="0"/>
              <a:t>2019/3/4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5BEFA1F-C053-4F59-A263-C0790B14A69C}"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3929729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B02A270-6814-4EFC-8A9B-06B4A6F89539}" type="datetimeFigureOut">
              <a:rPr lang="zh-CN" altLang="en-US" smtClean="0"/>
              <a:t>2019/3/4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5BEFA1F-C053-4F59-A263-C0790B14A69C}"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2751054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02A270-6814-4EFC-8A9B-06B4A6F89539}" type="datetimeFigureOut">
              <a:rPr lang="zh-CN" altLang="en-US" smtClean="0"/>
              <a:t>2019/3/4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5BEFA1F-C053-4F59-A263-C0790B14A69C}" type="slidenum">
              <a:rPr lang="zh-CN" altLang="en-US" smtClean="0"/>
              <a:t>‹#›</a:t>
            </a:fld>
            <a:endParaRPr lang="zh-CN" altLang="en-US"/>
          </a:p>
        </p:txBody>
      </p:sp>
    </p:spTree>
    <p:extLst>
      <p:ext uri="{BB962C8B-B14F-4D97-AF65-F5344CB8AC3E}">
        <p14:creationId xmlns:p14="http://schemas.microsoft.com/office/powerpoint/2010/main" val="1219275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9B02A270-6814-4EFC-8A9B-06B4A6F89539}" type="datetimeFigureOut">
              <a:rPr lang="zh-CN" altLang="en-US" smtClean="0"/>
              <a:t>2019/3/4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5BEFA1F-C053-4F59-A263-C0790B14A69C}" type="slidenum">
              <a:rPr lang="zh-CN" altLang="en-US" smtClean="0"/>
              <a:t>‹#›</a:t>
            </a:fld>
            <a:endParaRPr lang="zh-CN" altLang="en-US"/>
          </a:p>
        </p:txBody>
      </p:sp>
    </p:spTree>
    <p:extLst>
      <p:ext uri="{BB962C8B-B14F-4D97-AF65-F5344CB8AC3E}">
        <p14:creationId xmlns:p14="http://schemas.microsoft.com/office/powerpoint/2010/main" val="216480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9B02A270-6814-4EFC-8A9B-06B4A6F89539}" type="datetimeFigureOut">
              <a:rPr lang="zh-CN" altLang="en-US" smtClean="0"/>
              <a:t>2019/3/4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5BEFA1F-C053-4F59-A263-C0790B14A69C}" type="slidenum">
              <a:rPr lang="zh-CN" altLang="en-US" smtClean="0"/>
              <a:t>‹#›</a:t>
            </a:fld>
            <a:endParaRPr lang="zh-CN" altLang="en-US"/>
          </a:p>
        </p:txBody>
      </p:sp>
    </p:spTree>
    <p:extLst>
      <p:ext uri="{BB962C8B-B14F-4D97-AF65-F5344CB8AC3E}">
        <p14:creationId xmlns:p14="http://schemas.microsoft.com/office/powerpoint/2010/main" val="2395243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9B02A270-6814-4EFC-8A9B-06B4A6F89539}" type="datetimeFigureOut">
              <a:rPr lang="zh-CN" altLang="en-US" smtClean="0"/>
              <a:t>2019/3/4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E5BEFA1F-C053-4F59-A263-C0790B14A69C}" type="slidenum">
              <a:rPr lang="zh-CN" altLang="en-US" smtClean="0"/>
              <a:t>‹#›</a:t>
            </a:fld>
            <a:endParaRPr lang="zh-CN" altLang="en-US"/>
          </a:p>
        </p:txBody>
      </p:sp>
    </p:spTree>
    <p:extLst>
      <p:ext uri="{BB962C8B-B14F-4D97-AF65-F5344CB8AC3E}">
        <p14:creationId xmlns:p14="http://schemas.microsoft.com/office/powerpoint/2010/main" val="302691208"/>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B02A270-6814-4EFC-8A9B-06B4A6F89539}" type="datetimeFigureOut">
              <a:rPr lang="zh-CN" altLang="en-US" smtClean="0"/>
              <a:t>2019/3/4</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5BEFA1F-C053-4F59-A263-C0790B14A69C}" type="slidenum">
              <a:rPr lang="zh-CN" altLang="en-US" smtClean="0"/>
              <a:t>‹#›</a:t>
            </a:fld>
            <a:endParaRPr lang="zh-CN" altLang="en-US"/>
          </a:p>
        </p:txBody>
      </p:sp>
    </p:spTree>
    <p:extLst>
      <p:ext uri="{BB962C8B-B14F-4D97-AF65-F5344CB8AC3E}">
        <p14:creationId xmlns:p14="http://schemas.microsoft.com/office/powerpoint/2010/main" val="399212636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image" Target="../media/image13.wmf"/><Relationship Id="rId4" Type="http://schemas.openxmlformats.org/officeDocument/2006/relationships/oleObject" Target="../embeddings/oleObject10.bin"/></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3.xml"/><Relationship Id="rId1" Type="http://schemas.openxmlformats.org/officeDocument/2006/relationships/vmlDrawing" Target="../drawings/vmlDrawing7.vml"/><Relationship Id="rId5" Type="http://schemas.openxmlformats.org/officeDocument/2006/relationships/image" Target="../media/image14.emf"/><Relationship Id="rId4" Type="http://schemas.openxmlformats.org/officeDocument/2006/relationships/oleObject" Target="../embeddings/oleObject11.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image" Target="../media/image16.wmf"/><Relationship Id="rId5" Type="http://schemas.openxmlformats.org/officeDocument/2006/relationships/oleObject" Target="../embeddings/oleObject13.bin"/><Relationship Id="rId4" Type="http://schemas.openxmlformats.org/officeDocument/2006/relationships/image" Target="../media/image15.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image" Target="../media/image18.wmf"/><Relationship Id="rId5" Type="http://schemas.openxmlformats.org/officeDocument/2006/relationships/oleObject" Target="../embeddings/oleObject15.bin"/><Relationship Id="rId4" Type="http://schemas.openxmlformats.org/officeDocument/2006/relationships/image" Target="../media/image17.wmf"/></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oleObject" Target="../embeddings/oleObject2.bin"/><Relationship Id="rId7" Type="http://schemas.openxmlformats.org/officeDocument/2006/relationships/image" Target="../media/image4.wmf"/><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C1E530-0F8E-4DE5-B373-B1378E265B35}"/>
              </a:ext>
            </a:extLst>
          </p:cNvPr>
          <p:cNvSpPr>
            <a:spLocks noGrp="1"/>
          </p:cNvSpPr>
          <p:nvPr>
            <p:ph type="ctrTitle"/>
          </p:nvPr>
        </p:nvSpPr>
        <p:spPr>
          <a:xfrm>
            <a:off x="756139" y="1090246"/>
            <a:ext cx="10691446" cy="2373923"/>
          </a:xfrm>
        </p:spPr>
        <p:txBody>
          <a:bodyPr>
            <a:noAutofit/>
          </a:bodyPr>
          <a:lstStyle/>
          <a:p>
            <a:r>
              <a:rPr lang="en-US" altLang="zh-CN" sz="8000" b="1" dirty="0">
                <a:solidFill>
                  <a:schemeClr val="accent1">
                    <a:lumMod val="75000"/>
                  </a:schemeClr>
                </a:solidFill>
                <a:latin typeface="宋体" panose="02010600030101010101" pitchFamily="2" charset="-122"/>
                <a:ea typeface="宋体" panose="02010600030101010101" pitchFamily="2" charset="-122"/>
              </a:rPr>
              <a:t>  </a:t>
            </a:r>
            <a:r>
              <a:rPr lang="en-US" altLang="zh-CN" sz="8000" b="1" dirty="0">
                <a:solidFill>
                  <a:srgbClr val="FF0000"/>
                </a:solidFill>
                <a:latin typeface="宋体" panose="02010600030101010101" pitchFamily="2" charset="-122"/>
                <a:ea typeface="宋体" panose="02010600030101010101" pitchFamily="2" charset="-122"/>
              </a:rPr>
              <a:t>4-1-</a:t>
            </a:r>
            <a:r>
              <a:rPr lang="zh-CN" altLang="en-US" sz="8000" b="1" dirty="0">
                <a:solidFill>
                  <a:srgbClr val="FF0000"/>
                </a:solidFill>
                <a:latin typeface="宋体" panose="02010600030101010101" pitchFamily="2" charset="-122"/>
                <a:ea typeface="宋体" panose="02010600030101010101" pitchFamily="2" charset="-122"/>
              </a:rPr>
              <a:t>线性规划</a:t>
            </a:r>
            <a:r>
              <a:rPr lang="en-US" altLang="zh-CN" sz="8000" b="1" dirty="0">
                <a:solidFill>
                  <a:srgbClr val="FF0000"/>
                </a:solidFill>
                <a:latin typeface="宋体" panose="02010600030101010101" pitchFamily="2" charset="-122"/>
                <a:ea typeface="宋体" panose="02010600030101010101" pitchFamily="2" charset="-122"/>
              </a:rPr>
              <a:t>OT-2</a:t>
            </a:r>
            <a:r>
              <a:rPr lang="zh-CN" altLang="en-US" sz="8000" b="1" dirty="0">
                <a:solidFill>
                  <a:srgbClr val="FF0000"/>
                </a:solidFill>
                <a:latin typeface="宋体" panose="02010600030101010101" pitchFamily="2" charset="-122"/>
                <a:ea typeface="宋体" panose="02010600030101010101" pitchFamily="2" charset="-122"/>
              </a:rPr>
              <a:t>：</a:t>
            </a:r>
            <a:br>
              <a:rPr lang="en-US" altLang="zh-CN" sz="8000" b="1" dirty="0">
                <a:solidFill>
                  <a:srgbClr val="FF0000"/>
                </a:solidFill>
                <a:latin typeface="宋体" panose="02010600030101010101" pitchFamily="2" charset="-122"/>
                <a:ea typeface="宋体" panose="02010600030101010101" pitchFamily="2" charset="-122"/>
              </a:rPr>
            </a:br>
            <a:r>
              <a:rPr lang="en-US" altLang="zh-CN" sz="8000" b="1" dirty="0">
                <a:solidFill>
                  <a:srgbClr val="FF0000"/>
                </a:solidFill>
                <a:latin typeface="宋体" panose="02010600030101010101" pitchFamily="2" charset="-122"/>
                <a:ea typeface="宋体" panose="02010600030101010101" pitchFamily="2" charset="-122"/>
              </a:rPr>
              <a:t>    </a:t>
            </a:r>
            <a:r>
              <a:rPr lang="zh-CN" altLang="en-US" sz="8000" b="1" dirty="0">
                <a:solidFill>
                  <a:srgbClr val="FF0000"/>
                </a:solidFill>
                <a:latin typeface="宋体" panose="02010600030101010101" pitchFamily="2" charset="-122"/>
                <a:ea typeface="宋体" panose="02010600030101010101" pitchFamily="2" charset="-122"/>
              </a:rPr>
              <a:t>饲养成本问题</a:t>
            </a:r>
          </a:p>
        </p:txBody>
      </p:sp>
      <p:sp>
        <p:nvSpPr>
          <p:cNvPr id="3" name="副标题 2">
            <a:extLst>
              <a:ext uri="{FF2B5EF4-FFF2-40B4-BE49-F238E27FC236}">
                <a16:creationId xmlns:a16="http://schemas.microsoft.com/office/drawing/2014/main" id="{BD83F68A-DAC8-4F75-A30B-F0D453C80873}"/>
              </a:ext>
            </a:extLst>
          </p:cNvPr>
          <p:cNvSpPr>
            <a:spLocks noGrp="1"/>
          </p:cNvSpPr>
          <p:nvPr>
            <p:ph type="subTitle" idx="1"/>
          </p:nvPr>
        </p:nvSpPr>
        <p:spPr>
          <a:xfrm>
            <a:off x="2297722" y="4006483"/>
            <a:ext cx="9144000" cy="1655762"/>
          </a:xfrm>
        </p:spPr>
        <p:txBody>
          <a:bodyPr>
            <a:normAutofit/>
          </a:bodyPr>
          <a:lstStyle/>
          <a:p>
            <a:r>
              <a:rPr lang="en-US" altLang="zh-CN" sz="3200" dirty="0">
                <a:solidFill>
                  <a:srgbClr val="7030A0"/>
                </a:solidFill>
              </a:rPr>
              <a:t>171240511             </a:t>
            </a:r>
            <a:r>
              <a:rPr lang="zh-CN" altLang="en-US" sz="3200" dirty="0">
                <a:solidFill>
                  <a:srgbClr val="7030A0"/>
                </a:solidFill>
              </a:rPr>
              <a:t>匡院           </a:t>
            </a:r>
            <a:r>
              <a:rPr lang="en-US" altLang="zh-CN" sz="3200" dirty="0">
                <a:solidFill>
                  <a:srgbClr val="7030A0"/>
                </a:solidFill>
              </a:rPr>
              <a:t>  </a:t>
            </a:r>
            <a:r>
              <a:rPr lang="zh-CN" altLang="en-US" sz="3200" dirty="0">
                <a:solidFill>
                  <a:srgbClr val="7030A0"/>
                </a:solidFill>
              </a:rPr>
              <a:t>孙旭东</a:t>
            </a:r>
          </a:p>
        </p:txBody>
      </p:sp>
      <p:graphicFrame>
        <p:nvGraphicFramePr>
          <p:cNvPr id="4" name="对象 3">
            <a:extLst>
              <a:ext uri="{FF2B5EF4-FFF2-40B4-BE49-F238E27FC236}">
                <a16:creationId xmlns:a16="http://schemas.microsoft.com/office/drawing/2014/main" id="{25A96A32-EAD4-43CE-A74E-1AACE0170384}"/>
              </a:ext>
            </a:extLst>
          </p:cNvPr>
          <p:cNvGraphicFramePr>
            <a:graphicFrameLocks noChangeAspect="1"/>
          </p:cNvGraphicFramePr>
          <p:nvPr>
            <p:extLst>
              <p:ext uri="{D42A27DB-BD31-4B8C-83A1-F6EECF244321}">
                <p14:modId xmlns:p14="http://schemas.microsoft.com/office/powerpoint/2010/main" val="2696668194"/>
              </p:ext>
            </p:extLst>
          </p:nvPr>
        </p:nvGraphicFramePr>
        <p:xfrm>
          <a:off x="3200400" y="2489200"/>
          <a:ext cx="914400" cy="179388"/>
        </p:xfrm>
        <a:graphic>
          <a:graphicData uri="http://schemas.openxmlformats.org/presentationml/2006/ole">
            <mc:AlternateContent xmlns:mc="http://schemas.openxmlformats.org/markup-compatibility/2006">
              <mc:Choice xmlns:v="urn:schemas-microsoft-com:vml" Requires="v">
                <p:oleObj spid="_x0000_s2061" name="Equation" r:id="rId3" imgW="914400" imgH="179640" progId="Equation.DSMT4">
                  <p:embed/>
                </p:oleObj>
              </mc:Choice>
              <mc:Fallback>
                <p:oleObj name="Equation" r:id="rId3" imgW="914400" imgH="179640" progId="Equation.DSMT4">
                  <p:embed/>
                  <p:pic>
                    <p:nvPicPr>
                      <p:cNvPr id="0" name=""/>
                      <p:cNvPicPr/>
                      <p:nvPr/>
                    </p:nvPicPr>
                    <p:blipFill>
                      <a:blip r:embed="rId4"/>
                      <a:stretch>
                        <a:fillRect/>
                      </a:stretch>
                    </p:blipFill>
                    <p:spPr>
                      <a:xfrm>
                        <a:off x="3200400" y="2489200"/>
                        <a:ext cx="914400" cy="179388"/>
                      </a:xfrm>
                      <a:prstGeom prst="rect">
                        <a:avLst/>
                      </a:prstGeom>
                    </p:spPr>
                  </p:pic>
                </p:oleObj>
              </mc:Fallback>
            </mc:AlternateContent>
          </a:graphicData>
        </a:graphic>
      </p:graphicFrame>
    </p:spTree>
    <p:extLst>
      <p:ext uri="{BB962C8B-B14F-4D97-AF65-F5344CB8AC3E}">
        <p14:creationId xmlns:p14="http://schemas.microsoft.com/office/powerpoint/2010/main" val="1522579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E9F0B001-11E9-4B75-8D85-4AA081AFB1C8}"/>
              </a:ext>
            </a:extLst>
          </p:cNvPr>
          <p:cNvPicPr>
            <a:picLocks noGrp="1" noChangeAspect="1"/>
          </p:cNvPicPr>
          <p:nvPr>
            <p:ph idx="1"/>
          </p:nvPr>
        </p:nvPicPr>
        <p:blipFill>
          <a:blip r:embed="rId2"/>
          <a:stretch>
            <a:fillRect/>
          </a:stretch>
        </p:blipFill>
        <p:spPr>
          <a:xfrm>
            <a:off x="1833071" y="631981"/>
            <a:ext cx="9848836" cy="2673927"/>
          </a:xfrm>
          <a:prstGeom prst="rect">
            <a:avLst/>
          </a:prstGeom>
        </p:spPr>
      </p:pic>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BE9D1612-EA95-4775-BDBF-A0C68176FF60}"/>
                  </a:ext>
                </a:extLst>
              </p:cNvPr>
              <p:cNvSpPr txBox="1"/>
              <p:nvPr/>
            </p:nvSpPr>
            <p:spPr>
              <a:xfrm>
                <a:off x="1732083" y="4149969"/>
                <a:ext cx="9768254" cy="1384995"/>
              </a:xfrm>
              <a:prstGeom prst="rect">
                <a:avLst/>
              </a:prstGeom>
              <a:noFill/>
            </p:spPr>
            <p:txBody>
              <a:bodyPr wrap="square" rtlCol="0">
                <a:spAutoFit/>
              </a:bodyPr>
              <a:lstStyle/>
              <a:p>
                <a:pPr/>
                <a:r>
                  <a:rPr lang="zh-CN" altLang="en-US" sz="2800" dirty="0"/>
                  <a:t>作</a:t>
                </a:r>
                <a14:m>
                  <m:oMath xmlns:m="http://schemas.openxmlformats.org/officeDocument/2006/math">
                    <m:sSub>
                      <m:sSubPr>
                        <m:ctrlPr>
                          <a:rPr lang="en-US" altLang="zh-CN" sz="2800" i="1" smtClean="0">
                            <a:latin typeface="Cambria Math" panose="02040503050406030204" pitchFamily="18" charset="0"/>
                          </a:rPr>
                        </m:ctrlPr>
                      </m:sSubPr>
                      <m:e>
                        <m:r>
                          <m:rPr>
                            <m:sty m:val="p"/>
                          </m:rPr>
                          <a:rPr lang="en-US" altLang="zh-CN" sz="2800" i="1">
                            <a:latin typeface="Cambria Math" panose="02040503050406030204" pitchFamily="18" charset="0"/>
                          </a:rPr>
                          <m:t>L</m:t>
                        </m:r>
                      </m:e>
                      <m:sub>
                        <m:r>
                          <m:rPr>
                            <m:sty m:val="p"/>
                          </m:rPr>
                          <a:rPr lang="en-US" altLang="zh-CN" sz="2800" i="1">
                            <a:latin typeface="Cambria Math" panose="02040503050406030204" pitchFamily="18" charset="0"/>
                          </a:rPr>
                          <m:t>aux</m:t>
                        </m:r>
                      </m:sub>
                    </m:sSub>
                  </m:oMath>
                </a14:m>
                <a:r>
                  <a:rPr lang="zh-CN" altLang="en-US" sz="2800" dirty="0"/>
                  <a:t>有两个目的</a:t>
                </a:r>
                <a:endParaRPr lang="en-US" altLang="zh-CN" sz="2800" dirty="0"/>
              </a:p>
              <a:p>
                <a:pPr/>
                <a:r>
                  <a:rPr lang="zh-CN" altLang="en-US" sz="2800" dirty="0"/>
                  <a:t>一个是为了判断</a:t>
                </a:r>
                <a:r>
                  <a:rPr lang="en-US" altLang="zh-CN" sz="2800" dirty="0"/>
                  <a:t>L</a:t>
                </a:r>
                <a:r>
                  <a:rPr lang="zh-CN" altLang="en-US" sz="2800" dirty="0"/>
                  <a:t>是否可行</a:t>
                </a:r>
                <a:endParaRPr lang="en-US" altLang="zh-CN" sz="2800" dirty="0"/>
              </a:p>
              <a:p>
                <a:pPr/>
                <a:r>
                  <a:rPr lang="zh-CN" altLang="en-US" sz="2800" dirty="0"/>
                  <a:t>另一个就是在</a:t>
                </a:r>
                <a:r>
                  <a:rPr lang="en-US" altLang="zh-CN" sz="2800" dirty="0"/>
                  <a:t>L</a:t>
                </a:r>
                <a:r>
                  <a:rPr lang="zh-CN" altLang="en-US" sz="2800" dirty="0"/>
                  <a:t>可行的情况下找到</a:t>
                </a:r>
                <a:r>
                  <a:rPr lang="en-US" altLang="zh-CN" sz="2800" dirty="0"/>
                  <a:t>L</a:t>
                </a:r>
                <a:r>
                  <a:rPr lang="zh-CN" altLang="en-US" sz="2800" dirty="0"/>
                  <a:t>可行的初始基本解</a:t>
                </a:r>
              </a:p>
            </p:txBody>
          </p:sp>
        </mc:Choice>
        <mc:Fallback>
          <p:sp>
            <p:nvSpPr>
              <p:cNvPr id="3" name="文本框 2">
                <a:extLst>
                  <a:ext uri="{FF2B5EF4-FFF2-40B4-BE49-F238E27FC236}">
                    <a16:creationId xmlns:a16="http://schemas.microsoft.com/office/drawing/2014/main" id="{BE9D1612-EA95-4775-BDBF-A0C68176FF60}"/>
                  </a:ext>
                </a:extLst>
              </p:cNvPr>
              <p:cNvSpPr txBox="1">
                <a:spLocks noRot="1" noChangeAspect="1" noMove="1" noResize="1" noEditPoints="1" noAdjustHandles="1" noChangeArrowheads="1" noChangeShapeType="1" noTextEdit="1"/>
              </p:cNvSpPr>
              <p:nvPr/>
            </p:nvSpPr>
            <p:spPr>
              <a:xfrm>
                <a:off x="1732083" y="4149969"/>
                <a:ext cx="9768254" cy="1384995"/>
              </a:xfrm>
              <a:prstGeom prst="rect">
                <a:avLst/>
              </a:prstGeom>
              <a:blipFill>
                <a:blip r:embed="rId3"/>
                <a:stretch>
                  <a:fillRect l="-1248" t="-5727" b="-118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4847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E9F0B001-11E9-4B75-8D85-4AA081AFB1C8}"/>
              </a:ext>
            </a:extLst>
          </p:cNvPr>
          <p:cNvPicPr>
            <a:picLocks noGrp="1" noChangeAspect="1"/>
          </p:cNvPicPr>
          <p:nvPr>
            <p:ph idx="1"/>
          </p:nvPr>
        </p:nvPicPr>
        <p:blipFill>
          <a:blip r:embed="rId3"/>
          <a:stretch>
            <a:fillRect/>
          </a:stretch>
        </p:blipFill>
        <p:spPr>
          <a:xfrm>
            <a:off x="1859448" y="631982"/>
            <a:ext cx="9848836" cy="2673927"/>
          </a:xfrm>
          <a:prstGeom prst="rect">
            <a:avLst/>
          </a:prstGeom>
        </p:spPr>
      </p:pic>
      <p:graphicFrame>
        <p:nvGraphicFramePr>
          <p:cNvPr id="2" name="对象 1">
            <a:extLst>
              <a:ext uri="{FF2B5EF4-FFF2-40B4-BE49-F238E27FC236}">
                <a16:creationId xmlns:a16="http://schemas.microsoft.com/office/drawing/2014/main" id="{102E2F89-EA4C-475B-942A-7AE84C1A4CFC}"/>
              </a:ext>
            </a:extLst>
          </p:cNvPr>
          <p:cNvGraphicFramePr>
            <a:graphicFrameLocks noChangeAspect="1"/>
          </p:cNvGraphicFramePr>
          <p:nvPr>
            <p:extLst>
              <p:ext uri="{D42A27DB-BD31-4B8C-83A1-F6EECF244321}">
                <p14:modId xmlns:p14="http://schemas.microsoft.com/office/powerpoint/2010/main" val="3345098422"/>
              </p:ext>
            </p:extLst>
          </p:nvPr>
        </p:nvGraphicFramePr>
        <p:xfrm>
          <a:off x="1793141" y="4096117"/>
          <a:ext cx="8258175" cy="1452562"/>
        </p:xfrm>
        <a:graphic>
          <a:graphicData uri="http://schemas.openxmlformats.org/presentationml/2006/ole">
            <mc:AlternateContent xmlns:mc="http://schemas.openxmlformats.org/markup-compatibility/2006">
              <mc:Choice xmlns:v="urn:schemas-microsoft-com:vml" Requires="v">
                <p:oleObj spid="_x0000_s7184" name="AxMath" r:id="rId4" imgW="3086280" imgH="546480" progId="Equation.AxMath">
                  <p:embed/>
                </p:oleObj>
              </mc:Choice>
              <mc:Fallback>
                <p:oleObj name="AxMath" r:id="rId4" imgW="3086280" imgH="546480" progId="Equation.AxMath">
                  <p:embed/>
                  <p:pic>
                    <p:nvPicPr>
                      <p:cNvPr id="0" name=""/>
                      <p:cNvPicPr/>
                      <p:nvPr/>
                    </p:nvPicPr>
                    <p:blipFill>
                      <a:blip r:embed="rId5"/>
                      <a:stretch>
                        <a:fillRect/>
                      </a:stretch>
                    </p:blipFill>
                    <p:spPr>
                      <a:xfrm>
                        <a:off x="1793141" y="4096117"/>
                        <a:ext cx="8258175" cy="1452562"/>
                      </a:xfrm>
                      <a:prstGeom prst="rect">
                        <a:avLst/>
                      </a:prstGeom>
                    </p:spPr>
                  </p:pic>
                </p:oleObj>
              </mc:Fallback>
            </mc:AlternateContent>
          </a:graphicData>
        </a:graphic>
      </p:graphicFrame>
    </p:spTree>
    <p:extLst>
      <p:ext uri="{BB962C8B-B14F-4D97-AF65-F5344CB8AC3E}">
        <p14:creationId xmlns:p14="http://schemas.microsoft.com/office/powerpoint/2010/main" val="409338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E9F0B001-11E9-4B75-8D85-4AA081AFB1C8}"/>
              </a:ext>
            </a:extLst>
          </p:cNvPr>
          <p:cNvPicPr>
            <a:picLocks noGrp="1" noChangeAspect="1"/>
          </p:cNvPicPr>
          <p:nvPr>
            <p:ph idx="1"/>
          </p:nvPr>
        </p:nvPicPr>
        <p:blipFill>
          <a:blip r:embed="rId3"/>
          <a:stretch>
            <a:fillRect/>
          </a:stretch>
        </p:blipFill>
        <p:spPr>
          <a:xfrm>
            <a:off x="1841863" y="860582"/>
            <a:ext cx="9848836" cy="2673927"/>
          </a:xfrm>
          <a:prstGeom prst="rect">
            <a:avLst/>
          </a:prstGeom>
        </p:spPr>
      </p:pic>
      <p:graphicFrame>
        <p:nvGraphicFramePr>
          <p:cNvPr id="6" name="对象 5">
            <a:extLst>
              <a:ext uri="{FF2B5EF4-FFF2-40B4-BE49-F238E27FC236}">
                <a16:creationId xmlns:a16="http://schemas.microsoft.com/office/drawing/2014/main" id="{CC82C69D-7286-4412-AB7A-393A34B4E3BD}"/>
              </a:ext>
            </a:extLst>
          </p:cNvPr>
          <p:cNvGraphicFramePr>
            <a:graphicFrameLocks noChangeAspect="1"/>
          </p:cNvGraphicFramePr>
          <p:nvPr>
            <p:extLst>
              <p:ext uri="{D42A27DB-BD31-4B8C-83A1-F6EECF244321}">
                <p14:modId xmlns:p14="http://schemas.microsoft.com/office/powerpoint/2010/main" val="2435513253"/>
              </p:ext>
            </p:extLst>
          </p:nvPr>
        </p:nvGraphicFramePr>
        <p:xfrm>
          <a:off x="1875695" y="4169508"/>
          <a:ext cx="5257800" cy="1012825"/>
        </p:xfrm>
        <a:graphic>
          <a:graphicData uri="http://schemas.openxmlformats.org/presentationml/2006/ole">
            <mc:AlternateContent xmlns:mc="http://schemas.openxmlformats.org/markup-compatibility/2006">
              <mc:Choice xmlns:v="urn:schemas-microsoft-com:vml" Requires="v">
                <p:oleObj spid="_x0000_s9218" name="AxMath" r:id="rId4" imgW="5258013" imgH="1013563" progId="Equation.AxMath">
                  <p:embed/>
                </p:oleObj>
              </mc:Choice>
              <mc:Fallback>
                <p:oleObj name="AxMath" r:id="rId4" imgW="5258013" imgH="1013563" progId="Equation.AxMath">
                  <p:embed/>
                  <p:pic>
                    <p:nvPicPr>
                      <p:cNvPr id="6" name="对象 5">
                        <a:extLst>
                          <a:ext uri="{FF2B5EF4-FFF2-40B4-BE49-F238E27FC236}">
                            <a16:creationId xmlns:a16="http://schemas.microsoft.com/office/drawing/2014/main" id="{CC82C69D-7286-4412-AB7A-393A34B4E3BD}"/>
                          </a:ext>
                        </a:extLst>
                      </p:cNvPr>
                      <p:cNvPicPr/>
                      <p:nvPr/>
                    </p:nvPicPr>
                    <p:blipFill>
                      <a:blip r:embed="rId5"/>
                      <a:stretch>
                        <a:fillRect/>
                      </a:stretch>
                    </p:blipFill>
                    <p:spPr>
                      <a:xfrm>
                        <a:off x="1875695" y="4169508"/>
                        <a:ext cx="5257800" cy="1012825"/>
                      </a:xfrm>
                      <a:prstGeom prst="rect">
                        <a:avLst/>
                      </a:prstGeom>
                    </p:spPr>
                  </p:pic>
                </p:oleObj>
              </mc:Fallback>
            </mc:AlternateContent>
          </a:graphicData>
        </a:graphic>
      </p:graphicFrame>
    </p:spTree>
    <p:extLst>
      <p:ext uri="{BB962C8B-B14F-4D97-AF65-F5344CB8AC3E}">
        <p14:creationId xmlns:p14="http://schemas.microsoft.com/office/powerpoint/2010/main" val="2405799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5A3A2C03-EDE1-4FB8-9EA4-4FA9E473E62E}"/>
              </a:ext>
            </a:extLst>
          </p:cNvPr>
          <p:cNvGraphicFramePr>
            <a:graphicFrameLocks noGrp="1" noChangeAspect="1"/>
          </p:cNvGraphicFramePr>
          <p:nvPr>
            <p:ph idx="1"/>
            <p:extLst>
              <p:ext uri="{D42A27DB-BD31-4B8C-83A1-F6EECF244321}">
                <p14:modId xmlns:p14="http://schemas.microsoft.com/office/powerpoint/2010/main" val="2888756364"/>
              </p:ext>
            </p:extLst>
          </p:nvPr>
        </p:nvGraphicFramePr>
        <p:xfrm>
          <a:off x="1731720" y="1827701"/>
          <a:ext cx="9070975" cy="3233737"/>
        </p:xfrm>
        <a:graphic>
          <a:graphicData uri="http://schemas.openxmlformats.org/presentationml/2006/ole">
            <mc:AlternateContent xmlns:mc="http://schemas.openxmlformats.org/markup-compatibility/2006">
              <mc:Choice xmlns:v="urn:schemas-microsoft-com:vml" Requires="v">
                <p:oleObj spid="_x0000_s8211" name="AxMath" r:id="rId3" imgW="3967200" imgH="1415160" progId="Equation.AxMath">
                  <p:embed/>
                </p:oleObj>
              </mc:Choice>
              <mc:Fallback>
                <p:oleObj name="AxMath" r:id="rId3" imgW="3967200" imgH="1415160" progId="Equation.AxMath">
                  <p:embed/>
                  <p:pic>
                    <p:nvPicPr>
                      <p:cNvPr id="5" name="对象 4">
                        <a:extLst>
                          <a:ext uri="{FF2B5EF4-FFF2-40B4-BE49-F238E27FC236}">
                            <a16:creationId xmlns:a16="http://schemas.microsoft.com/office/drawing/2014/main" id="{09D7EC1B-ED48-43DA-AAF5-880D717128A6}"/>
                          </a:ext>
                        </a:extLst>
                      </p:cNvPr>
                      <p:cNvPicPr/>
                      <p:nvPr/>
                    </p:nvPicPr>
                    <p:blipFill>
                      <a:blip r:embed="rId4"/>
                      <a:stretch>
                        <a:fillRect/>
                      </a:stretch>
                    </p:blipFill>
                    <p:spPr>
                      <a:xfrm>
                        <a:off x="1731720" y="1827701"/>
                        <a:ext cx="9070975" cy="3233737"/>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62E7AF42-988B-4E77-8F13-9247D8182256}"/>
              </a:ext>
            </a:extLst>
          </p:cNvPr>
          <p:cNvGraphicFramePr>
            <a:graphicFrameLocks noChangeAspect="1"/>
          </p:cNvGraphicFramePr>
          <p:nvPr>
            <p:extLst>
              <p:ext uri="{D42A27DB-BD31-4B8C-83A1-F6EECF244321}">
                <p14:modId xmlns:p14="http://schemas.microsoft.com/office/powerpoint/2010/main" val="1434062676"/>
              </p:ext>
            </p:extLst>
          </p:nvPr>
        </p:nvGraphicFramePr>
        <p:xfrm>
          <a:off x="5358546" y="366713"/>
          <a:ext cx="1211916" cy="996096"/>
        </p:xfrm>
        <a:graphic>
          <a:graphicData uri="http://schemas.openxmlformats.org/presentationml/2006/ole">
            <mc:AlternateContent xmlns:mc="http://schemas.openxmlformats.org/markup-compatibility/2006">
              <mc:Choice xmlns:v="urn:schemas-microsoft-com:vml" Requires="v">
                <p:oleObj spid="_x0000_s8212" name="AxMath" r:id="rId5" imgW="232200" imgH="190440" progId="Equation.AxMath">
                  <p:embed/>
                </p:oleObj>
              </mc:Choice>
              <mc:Fallback>
                <p:oleObj name="AxMath" r:id="rId5" imgW="232200" imgH="190440" progId="Equation.AxMath">
                  <p:embed/>
                  <p:pic>
                    <p:nvPicPr>
                      <p:cNvPr id="0" name=""/>
                      <p:cNvPicPr/>
                      <p:nvPr/>
                    </p:nvPicPr>
                    <p:blipFill>
                      <a:blip r:embed="rId6"/>
                      <a:stretch>
                        <a:fillRect/>
                      </a:stretch>
                    </p:blipFill>
                    <p:spPr>
                      <a:xfrm>
                        <a:off x="5358546" y="366713"/>
                        <a:ext cx="1211916" cy="996096"/>
                      </a:xfrm>
                      <a:prstGeom prst="rect">
                        <a:avLst/>
                      </a:prstGeom>
                    </p:spPr>
                  </p:pic>
                </p:oleObj>
              </mc:Fallback>
            </mc:AlternateContent>
          </a:graphicData>
        </a:graphic>
      </p:graphicFrame>
    </p:spTree>
    <p:extLst>
      <p:ext uri="{BB962C8B-B14F-4D97-AF65-F5344CB8AC3E}">
        <p14:creationId xmlns:p14="http://schemas.microsoft.com/office/powerpoint/2010/main" val="3272020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B271A17-0312-444E-8011-9DB4262C5AFD}"/>
              </a:ext>
            </a:extLst>
          </p:cNvPr>
          <p:cNvSpPr>
            <a:spLocks noGrp="1"/>
          </p:cNvSpPr>
          <p:nvPr>
            <p:ph idx="1"/>
          </p:nvPr>
        </p:nvSpPr>
        <p:spPr>
          <a:xfrm>
            <a:off x="2624381" y="2722683"/>
            <a:ext cx="8128612" cy="1356947"/>
          </a:xfrm>
        </p:spPr>
        <p:txBody>
          <a:bodyPr>
            <a:normAutofit/>
          </a:bodyPr>
          <a:lstStyle/>
          <a:p>
            <a:pPr marL="0" indent="0">
              <a:buNone/>
            </a:pPr>
            <a:r>
              <a:rPr lang="zh-CN" altLang="en-US" sz="3200" dirty="0"/>
              <a:t>另一种当然也是要用到单纯形算法</a:t>
            </a:r>
            <a:endParaRPr lang="en-US" altLang="zh-CN" sz="3200" dirty="0"/>
          </a:p>
          <a:p>
            <a:pPr marL="0" indent="0">
              <a:buNone/>
            </a:pPr>
            <a:r>
              <a:rPr lang="zh-CN" altLang="en-US" sz="3200" dirty="0"/>
              <a:t>就是鬼了一点。</a:t>
            </a:r>
          </a:p>
        </p:txBody>
      </p:sp>
    </p:spTree>
    <p:extLst>
      <p:ext uri="{BB962C8B-B14F-4D97-AF65-F5344CB8AC3E}">
        <p14:creationId xmlns:p14="http://schemas.microsoft.com/office/powerpoint/2010/main" val="3843097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278BF1D2-4A37-4ED4-B14A-F3FAE46E70CA}"/>
              </a:ext>
            </a:extLst>
          </p:cNvPr>
          <p:cNvGraphicFramePr>
            <a:graphicFrameLocks noGrp="1" noChangeAspect="1"/>
          </p:cNvGraphicFramePr>
          <p:nvPr>
            <p:ph idx="1"/>
            <p:extLst>
              <p:ext uri="{D42A27DB-BD31-4B8C-83A1-F6EECF244321}">
                <p14:modId xmlns:p14="http://schemas.microsoft.com/office/powerpoint/2010/main" val="2572831610"/>
              </p:ext>
            </p:extLst>
          </p:nvPr>
        </p:nvGraphicFramePr>
        <p:xfrm>
          <a:off x="2127738" y="479307"/>
          <a:ext cx="8864778" cy="3194533"/>
        </p:xfrm>
        <a:graphic>
          <a:graphicData uri="http://schemas.openxmlformats.org/presentationml/2006/ole">
            <mc:AlternateContent xmlns:mc="http://schemas.openxmlformats.org/markup-compatibility/2006">
              <mc:Choice xmlns:v="urn:schemas-microsoft-com:vml" Requires="v">
                <p:oleObj spid="_x0000_s6169" name="AxMath" r:id="rId3" imgW="3924720" imgH="1415160" progId="Equation.AxMath">
                  <p:embed/>
                </p:oleObj>
              </mc:Choice>
              <mc:Fallback>
                <p:oleObj name="AxMath" r:id="rId3" imgW="3924720" imgH="1415160" progId="Equation.AxMath">
                  <p:embed/>
                  <p:pic>
                    <p:nvPicPr>
                      <p:cNvPr id="5" name="对象 4">
                        <a:extLst>
                          <a:ext uri="{FF2B5EF4-FFF2-40B4-BE49-F238E27FC236}">
                            <a16:creationId xmlns:a16="http://schemas.microsoft.com/office/drawing/2014/main" id="{09D7EC1B-ED48-43DA-AAF5-880D717128A6}"/>
                          </a:ext>
                        </a:extLst>
                      </p:cNvPr>
                      <p:cNvPicPr/>
                      <p:nvPr/>
                    </p:nvPicPr>
                    <p:blipFill>
                      <a:blip r:embed="rId4"/>
                      <a:stretch>
                        <a:fillRect/>
                      </a:stretch>
                    </p:blipFill>
                    <p:spPr>
                      <a:xfrm>
                        <a:off x="2127738" y="479307"/>
                        <a:ext cx="8864778" cy="3194533"/>
                      </a:xfrm>
                      <a:prstGeom prst="rect">
                        <a:avLst/>
                      </a:prstGeom>
                    </p:spPr>
                  </p:pic>
                </p:oleObj>
              </mc:Fallback>
            </mc:AlternateContent>
          </a:graphicData>
        </a:graphic>
      </p:graphicFrame>
      <p:graphicFrame>
        <p:nvGraphicFramePr>
          <p:cNvPr id="5" name="内容占位符 3">
            <a:extLst>
              <a:ext uri="{FF2B5EF4-FFF2-40B4-BE49-F238E27FC236}">
                <a16:creationId xmlns:a16="http://schemas.microsoft.com/office/drawing/2014/main" id="{B795EA6B-2F88-41C7-A5BA-512A5BFC1267}"/>
              </a:ext>
            </a:extLst>
          </p:cNvPr>
          <p:cNvGraphicFramePr>
            <a:graphicFrameLocks noChangeAspect="1"/>
          </p:cNvGraphicFramePr>
          <p:nvPr>
            <p:extLst>
              <p:ext uri="{D42A27DB-BD31-4B8C-83A1-F6EECF244321}">
                <p14:modId xmlns:p14="http://schemas.microsoft.com/office/powerpoint/2010/main" val="2810776357"/>
              </p:ext>
            </p:extLst>
          </p:nvPr>
        </p:nvGraphicFramePr>
        <p:xfrm>
          <a:off x="2010875" y="3602893"/>
          <a:ext cx="8046500" cy="2437423"/>
        </p:xfrm>
        <a:graphic>
          <a:graphicData uri="http://schemas.openxmlformats.org/presentationml/2006/ole">
            <mc:AlternateContent xmlns:mc="http://schemas.openxmlformats.org/markup-compatibility/2006">
              <mc:Choice xmlns:v="urn:schemas-microsoft-com:vml" Requires="v">
                <p:oleObj spid="_x0000_s6170" name="AxMath" r:id="rId5" imgW="2908080" imgH="880920" progId="Equation.AxMath">
                  <p:embed/>
                </p:oleObj>
              </mc:Choice>
              <mc:Fallback>
                <p:oleObj name="AxMath" r:id="rId5" imgW="2908080" imgH="880920" progId="Equation.AxMath">
                  <p:embed/>
                  <p:pic>
                    <p:nvPicPr>
                      <p:cNvPr id="4" name="内容占位符 3">
                        <a:extLst>
                          <a:ext uri="{FF2B5EF4-FFF2-40B4-BE49-F238E27FC236}">
                            <a16:creationId xmlns:a16="http://schemas.microsoft.com/office/drawing/2014/main" id="{278BF1D2-4A37-4ED4-B14A-F3FAE46E70CA}"/>
                          </a:ext>
                        </a:extLst>
                      </p:cNvPr>
                      <p:cNvPicPr/>
                      <p:nvPr/>
                    </p:nvPicPr>
                    <p:blipFill>
                      <a:blip r:embed="rId6"/>
                      <a:stretch>
                        <a:fillRect/>
                      </a:stretch>
                    </p:blipFill>
                    <p:spPr>
                      <a:xfrm>
                        <a:off x="2010875" y="3602893"/>
                        <a:ext cx="8046500" cy="2437423"/>
                      </a:xfrm>
                      <a:prstGeom prst="rect">
                        <a:avLst/>
                      </a:prstGeom>
                    </p:spPr>
                  </p:pic>
                </p:oleObj>
              </mc:Fallback>
            </mc:AlternateContent>
          </a:graphicData>
        </a:graphic>
      </p:graphicFrame>
      <p:sp>
        <p:nvSpPr>
          <p:cNvPr id="2" name="文本框 1">
            <a:extLst>
              <a:ext uri="{FF2B5EF4-FFF2-40B4-BE49-F238E27FC236}">
                <a16:creationId xmlns:a16="http://schemas.microsoft.com/office/drawing/2014/main" id="{648C9249-F1AD-41F4-9377-4605B0E4E3E3}"/>
              </a:ext>
            </a:extLst>
          </p:cNvPr>
          <p:cNvSpPr txBox="1"/>
          <p:nvPr/>
        </p:nvSpPr>
        <p:spPr>
          <a:xfrm>
            <a:off x="1995854" y="6084277"/>
            <a:ext cx="10058400" cy="523220"/>
          </a:xfrm>
          <a:prstGeom prst="rect">
            <a:avLst/>
          </a:prstGeom>
          <a:noFill/>
        </p:spPr>
        <p:txBody>
          <a:bodyPr wrap="square" rtlCol="0">
            <a:spAutoFit/>
          </a:bodyPr>
          <a:lstStyle/>
          <a:p>
            <a:r>
              <a:rPr lang="zh-CN" altLang="en-US" sz="2800" dirty="0"/>
              <a:t>初始基本解可行。直接用单纯形解出目标值，联立即可</a:t>
            </a:r>
          </a:p>
        </p:txBody>
      </p:sp>
    </p:spTree>
    <p:extLst>
      <p:ext uri="{BB962C8B-B14F-4D97-AF65-F5344CB8AC3E}">
        <p14:creationId xmlns:p14="http://schemas.microsoft.com/office/powerpoint/2010/main" val="1190374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D2E8D6-FD8A-4BCD-9594-884012E1373F}"/>
              </a:ext>
            </a:extLst>
          </p:cNvPr>
          <p:cNvSpPr>
            <a:spLocks noGrp="1"/>
          </p:cNvSpPr>
          <p:nvPr>
            <p:ph type="title"/>
          </p:nvPr>
        </p:nvSpPr>
        <p:spPr>
          <a:xfrm>
            <a:off x="2188478" y="184494"/>
            <a:ext cx="8911687" cy="1280890"/>
          </a:xfrm>
        </p:spPr>
        <p:txBody>
          <a:bodyPr/>
          <a:lstStyle/>
          <a:p>
            <a:r>
              <a:rPr lang="zh-CN" altLang="en-US" dirty="0"/>
              <a:t>三个问题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1AFFA05-06CD-47BC-BF77-6844E552EB52}"/>
                  </a:ext>
                </a:extLst>
              </p:cNvPr>
              <p:cNvSpPr>
                <a:spLocks noGrp="1"/>
              </p:cNvSpPr>
              <p:nvPr>
                <p:ph idx="1"/>
              </p:nvPr>
            </p:nvSpPr>
            <p:spPr>
              <a:xfrm>
                <a:off x="2202351" y="867508"/>
                <a:ext cx="8915400" cy="2754924"/>
              </a:xfrm>
            </p:spPr>
            <p:txBody>
              <a:bodyPr>
                <a:normAutofit/>
              </a:bodyPr>
              <a:lstStyle/>
              <a:p>
                <a:r>
                  <a:rPr lang="zh-CN" altLang="en-US" sz="2400" dirty="0"/>
                  <a:t>第一个问题：为什么在初始基本解不可行的情况下，可以通过添加</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0</m:t>
                        </m:r>
                      </m:sub>
                    </m:sSub>
                    <m:r>
                      <a:rPr lang="zh-CN" altLang="en-US" sz="2400" i="1">
                        <a:latin typeface="Cambria Math" panose="02040503050406030204" pitchFamily="18" charset="0"/>
                      </a:rPr>
                      <m:t>的</m:t>
                    </m:r>
                  </m:oMath>
                </a14:m>
                <a:r>
                  <a:rPr lang="zh-CN" altLang="en-US" sz="2400" dirty="0"/>
                  <a:t>方式找到可行的基本解？（假设存在可行解）</a:t>
                </a:r>
                <a:endParaRPr lang="en-US" altLang="zh-CN" sz="2400" dirty="0"/>
              </a:p>
              <a:p>
                <a:r>
                  <a:rPr lang="zh-CN" altLang="en-US" sz="2400" dirty="0"/>
                  <a:t>第二个问题：</a:t>
                </a:r>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m:rPr>
                            <m:sty m:val="p"/>
                          </m:rPr>
                          <a:rPr lang="en-US" altLang="zh-CN" sz="2400" i="1">
                            <a:latin typeface="Cambria Math" panose="02040503050406030204" pitchFamily="18" charset="0"/>
                          </a:rPr>
                          <m:t>x</m:t>
                        </m:r>
                      </m:e>
                      <m:sub>
                        <m:r>
                          <a:rPr lang="en-US" altLang="zh-CN" sz="2400" b="0" i="1" smtClean="0">
                            <a:latin typeface="Cambria Math" panose="02040503050406030204" pitchFamily="18" charset="0"/>
                          </a:rPr>
                          <m:t>4</m:t>
                        </m:r>
                      </m:sub>
                    </m:sSub>
                  </m:oMath>
                </a14:m>
                <a:r>
                  <a:rPr lang="zh-CN" altLang="en-US" sz="2400" dirty="0"/>
                  <a:t>，</a:t>
                </a:r>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m:rPr>
                            <m:sty m:val="p"/>
                          </m:rPr>
                          <a:rPr lang="en-US" altLang="zh-CN" sz="2400" i="1">
                            <a:latin typeface="Cambria Math" panose="02040503050406030204" pitchFamily="18" charset="0"/>
                          </a:rPr>
                          <m:t>x</m:t>
                        </m:r>
                      </m:e>
                      <m:sub>
                        <m:r>
                          <a:rPr lang="en-US" altLang="zh-CN" sz="2400" b="0" i="1" smtClean="0">
                            <a:latin typeface="Cambria Math" panose="02040503050406030204" pitchFamily="18" charset="0"/>
                          </a:rPr>
                          <m:t>5</m:t>
                        </m:r>
                      </m:sub>
                    </m:sSub>
                  </m:oMath>
                </a14:m>
                <a:r>
                  <a:rPr lang="zh-CN" altLang="en-US" sz="2400" dirty="0"/>
                  <a:t>，</a:t>
                </a:r>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m:rPr>
                            <m:sty m:val="p"/>
                          </m:rPr>
                          <a:rPr lang="en-US" altLang="zh-CN" sz="2400" i="1">
                            <a:latin typeface="Cambria Math" panose="02040503050406030204" pitchFamily="18" charset="0"/>
                          </a:rPr>
                          <m:t>x</m:t>
                        </m:r>
                      </m:e>
                      <m:sub>
                        <m:r>
                          <a:rPr lang="en-US" altLang="zh-CN" sz="2400" b="0" i="1" smtClean="0">
                            <a:latin typeface="Cambria Math" panose="02040503050406030204" pitchFamily="18" charset="0"/>
                          </a:rPr>
                          <m:t>7</m:t>
                        </m:r>
                      </m:sub>
                    </m:sSub>
                  </m:oMath>
                </a14:m>
                <a:r>
                  <a:rPr lang="zh-CN" altLang="en-US" sz="2400" dirty="0"/>
                  <a:t>三个式子初始基本解都不可行，为什么之前选择的是替换</a:t>
                </a:r>
                <a14:m>
                  <m:oMath xmlns:m="http://schemas.openxmlformats.org/officeDocument/2006/math">
                    <m:sSub>
                      <m:sSubPr>
                        <m:ctrlPr>
                          <a:rPr lang="en-US" altLang="zh-CN" sz="2400" i="1" smtClean="0">
                            <a:latin typeface="Cambria Math" panose="02040503050406030204" pitchFamily="18" charset="0"/>
                          </a:rPr>
                        </m:ctrlPr>
                      </m:sSubPr>
                      <m:e>
                        <m:r>
                          <m:rPr>
                            <m:sty m:val="p"/>
                          </m:rPr>
                          <a:rPr lang="en-US" altLang="zh-CN" sz="2400" i="1">
                            <a:latin typeface="Cambria Math" panose="02040503050406030204" pitchFamily="18" charset="0"/>
                          </a:rPr>
                          <m:t>x</m:t>
                        </m:r>
                      </m:e>
                      <m:sub>
                        <m:r>
                          <a:rPr lang="en-US" altLang="zh-CN" sz="2400" b="0" i="1" smtClean="0">
                            <a:latin typeface="Cambria Math" panose="02040503050406030204" pitchFamily="18" charset="0"/>
                          </a:rPr>
                          <m:t>0</m:t>
                        </m:r>
                      </m:sub>
                    </m:sSub>
                  </m:oMath>
                </a14:m>
                <a:r>
                  <a:rPr lang="zh-CN" altLang="en-US" sz="2400" dirty="0"/>
                  <a:t>和</a:t>
                </a:r>
                <a14:m>
                  <m:oMath xmlns:m="http://schemas.openxmlformats.org/officeDocument/2006/math">
                    <m:sSub>
                      <m:sSubPr>
                        <m:ctrlPr>
                          <a:rPr lang="en-US" altLang="zh-CN" sz="2400" i="1">
                            <a:latin typeface="Cambria Math" panose="02040503050406030204" pitchFamily="18" charset="0"/>
                          </a:rPr>
                        </m:ctrlPr>
                      </m:sSubPr>
                      <m:e>
                        <m:r>
                          <m:rPr>
                            <m:sty m:val="p"/>
                          </m:rPr>
                          <a:rPr lang="en-US" altLang="zh-CN" sz="2400" i="1">
                            <a:latin typeface="Cambria Math" panose="02040503050406030204" pitchFamily="18" charset="0"/>
                          </a:rPr>
                          <m:t>x</m:t>
                        </m:r>
                      </m:e>
                      <m:sub>
                        <m:r>
                          <a:rPr lang="en-US" altLang="zh-CN" sz="2400" b="0" i="1" smtClean="0">
                            <a:latin typeface="Cambria Math" panose="02040503050406030204" pitchFamily="18" charset="0"/>
                          </a:rPr>
                          <m:t>5</m:t>
                        </m:r>
                      </m:sub>
                    </m:sSub>
                  </m:oMath>
                </a14:m>
                <a:r>
                  <a:rPr lang="zh-CN" altLang="en-US" sz="2400" dirty="0"/>
                  <a:t>？见下图。</a:t>
                </a:r>
                <a:endParaRPr lang="en-US" altLang="zh-CN" sz="2400" dirty="0"/>
              </a:p>
              <a:p>
                <a:r>
                  <a:rPr lang="zh-CN" altLang="en-US" sz="2400" dirty="0"/>
                  <a:t>第三个问题：为什么第二种方法将最小化的线性规划改为对偶后初始基本解就可行了？</a:t>
                </a:r>
              </a:p>
            </p:txBody>
          </p:sp>
        </mc:Choice>
        <mc:Fallback xmlns="">
          <p:sp>
            <p:nvSpPr>
              <p:cNvPr id="3" name="内容占位符 2">
                <a:extLst>
                  <a:ext uri="{FF2B5EF4-FFF2-40B4-BE49-F238E27FC236}">
                    <a16:creationId xmlns:a16="http://schemas.microsoft.com/office/drawing/2014/main" id="{61AFFA05-06CD-47BC-BF77-6844E552EB52}"/>
                  </a:ext>
                </a:extLst>
              </p:cNvPr>
              <p:cNvSpPr>
                <a:spLocks noGrp="1" noRot="1" noChangeAspect="1" noMove="1" noResize="1" noEditPoints="1" noAdjustHandles="1" noChangeArrowheads="1" noChangeShapeType="1" noTextEdit="1"/>
              </p:cNvSpPr>
              <p:nvPr>
                <p:ph idx="1"/>
              </p:nvPr>
            </p:nvSpPr>
            <p:spPr>
              <a:xfrm>
                <a:off x="2202351" y="867508"/>
                <a:ext cx="8915400" cy="2754924"/>
              </a:xfrm>
              <a:blipFill>
                <a:blip r:embed="rId2"/>
                <a:stretch>
                  <a:fillRect l="-957" t="-1770"/>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D6B5F4F9-FA8F-4C15-BF62-49A43D8E92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1170" y="3576758"/>
            <a:ext cx="8886092" cy="3175734"/>
          </a:xfrm>
          <a:prstGeom prst="rect">
            <a:avLst/>
          </a:prstGeom>
        </p:spPr>
      </p:pic>
    </p:spTree>
    <p:extLst>
      <p:ext uri="{BB962C8B-B14F-4D97-AF65-F5344CB8AC3E}">
        <p14:creationId xmlns:p14="http://schemas.microsoft.com/office/powerpoint/2010/main" val="2846143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图片包含 文字, 收据&#10;&#10;已生成极高可信度的说明">
            <a:extLst>
              <a:ext uri="{FF2B5EF4-FFF2-40B4-BE49-F238E27FC236}">
                <a16:creationId xmlns:a16="http://schemas.microsoft.com/office/drawing/2014/main" id="{3762C5D0-1A7E-4AC8-8BE5-0AADCE31BD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3471" y="1521068"/>
            <a:ext cx="10830737" cy="4088423"/>
          </a:xfrm>
        </p:spPr>
      </p:pic>
    </p:spTree>
    <p:extLst>
      <p:ext uri="{BB962C8B-B14F-4D97-AF65-F5344CB8AC3E}">
        <p14:creationId xmlns:p14="http://schemas.microsoft.com/office/powerpoint/2010/main" val="274941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37B3D-84F0-4890-BE9D-3419E6273EC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34EA5CC-0979-4282-818E-C72F3B437155}"/>
              </a:ext>
            </a:extLst>
          </p:cNvPr>
          <p:cNvSpPr>
            <a:spLocks noGrp="1"/>
          </p:cNvSpPr>
          <p:nvPr>
            <p:ph idx="1"/>
          </p:nvPr>
        </p:nvSpPr>
        <p:spPr>
          <a:xfrm>
            <a:off x="1724602" y="3742732"/>
            <a:ext cx="8295420" cy="3115268"/>
          </a:xfrm>
        </p:spPr>
        <p:txBody>
          <a:bodyPr>
            <a:normAutofit/>
          </a:bodyPr>
          <a:lstStyle/>
          <a:p>
            <a:r>
              <a:rPr lang="zh-CN" altLang="en-US" sz="3600" dirty="0"/>
              <a:t>两种方法</a:t>
            </a:r>
            <a:endParaRPr lang="en-US" altLang="zh-CN" sz="3600" dirty="0"/>
          </a:p>
          <a:p>
            <a:r>
              <a:rPr lang="zh-CN" altLang="en-US" sz="3600" dirty="0"/>
              <a:t>一种是高中的图像法</a:t>
            </a:r>
            <a:endParaRPr lang="en-US" altLang="zh-CN" sz="3600" dirty="0"/>
          </a:p>
          <a:p>
            <a:r>
              <a:rPr lang="zh-CN" altLang="en-US" sz="3600" dirty="0"/>
              <a:t>另一种就用刚学的单纯形算法</a:t>
            </a:r>
          </a:p>
        </p:txBody>
      </p:sp>
      <p:pic>
        <p:nvPicPr>
          <p:cNvPr id="4" name="内容占位符 5" descr="图片包含 文字, 收据&#10;&#10;已生成极高可信度的说明">
            <a:extLst>
              <a:ext uri="{FF2B5EF4-FFF2-40B4-BE49-F238E27FC236}">
                <a16:creationId xmlns:a16="http://schemas.microsoft.com/office/drawing/2014/main" id="{3762C5D0-1A7E-4AC8-8BE5-0AADCE31BDC2}"/>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735522" y="0"/>
            <a:ext cx="9869823" cy="3725694"/>
          </a:xfrm>
          <a:prstGeom prst="rect">
            <a:avLst/>
          </a:prstGeom>
        </p:spPr>
      </p:pic>
    </p:spTree>
    <p:extLst>
      <p:ext uri="{BB962C8B-B14F-4D97-AF65-F5344CB8AC3E}">
        <p14:creationId xmlns:p14="http://schemas.microsoft.com/office/powerpoint/2010/main" val="3883955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A09C8C2-8A8B-4D3C-AD02-9FAFEAB884DE}"/>
              </a:ext>
            </a:extLst>
          </p:cNvPr>
          <p:cNvSpPr>
            <a:spLocks noGrp="1"/>
          </p:cNvSpPr>
          <p:nvPr>
            <p:ph idx="1"/>
          </p:nvPr>
        </p:nvSpPr>
        <p:spPr>
          <a:xfrm>
            <a:off x="4048735" y="2766647"/>
            <a:ext cx="6475657" cy="1242646"/>
          </a:xfrm>
        </p:spPr>
        <p:txBody>
          <a:bodyPr>
            <a:normAutofit/>
          </a:bodyPr>
          <a:lstStyle/>
          <a:p>
            <a:r>
              <a:rPr lang="zh-CN" altLang="en-US" sz="4400" dirty="0"/>
              <a:t>先是图像法</a:t>
            </a:r>
          </a:p>
        </p:txBody>
      </p:sp>
    </p:spTree>
    <p:extLst>
      <p:ext uri="{BB962C8B-B14F-4D97-AF65-F5344CB8AC3E}">
        <p14:creationId xmlns:p14="http://schemas.microsoft.com/office/powerpoint/2010/main" val="2467501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36F43C3B-0C9A-4CD7-9D7F-A98C7CEE8C94}"/>
              </a:ext>
            </a:extLst>
          </p:cNvPr>
          <p:cNvGraphicFramePr>
            <a:graphicFrameLocks noChangeAspect="1"/>
          </p:cNvGraphicFramePr>
          <p:nvPr>
            <p:extLst>
              <p:ext uri="{D42A27DB-BD31-4B8C-83A1-F6EECF244321}">
                <p14:modId xmlns:p14="http://schemas.microsoft.com/office/powerpoint/2010/main" val="4253516497"/>
              </p:ext>
            </p:extLst>
          </p:nvPr>
        </p:nvGraphicFramePr>
        <p:xfrm>
          <a:off x="3200400" y="2489200"/>
          <a:ext cx="914400" cy="179388"/>
        </p:xfrm>
        <a:graphic>
          <a:graphicData uri="http://schemas.openxmlformats.org/presentationml/2006/ole">
            <mc:AlternateContent xmlns:mc="http://schemas.openxmlformats.org/markup-compatibility/2006">
              <mc:Choice xmlns:v="urn:schemas-microsoft-com:vml" Requires="v">
                <p:oleObj spid="_x0000_s1072" name="Equation" r:id="rId3" imgW="914400" imgH="179640" progId="Equation.DSMT4">
                  <p:embed/>
                </p:oleObj>
              </mc:Choice>
              <mc:Fallback>
                <p:oleObj name="Equation" r:id="rId3" imgW="914400" imgH="179640" progId="Equation.DSMT4">
                  <p:embed/>
                  <p:pic>
                    <p:nvPicPr>
                      <p:cNvPr id="0" name=""/>
                      <p:cNvPicPr/>
                      <p:nvPr/>
                    </p:nvPicPr>
                    <p:blipFill>
                      <a:blip r:embed="rId4"/>
                      <a:stretch>
                        <a:fillRect/>
                      </a:stretch>
                    </p:blipFill>
                    <p:spPr>
                      <a:xfrm>
                        <a:off x="3200400" y="2489200"/>
                        <a:ext cx="914400" cy="179388"/>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F8BC4418-A6F1-4387-B430-534B858FF94D}"/>
              </a:ext>
            </a:extLst>
          </p:cNvPr>
          <p:cNvGraphicFramePr>
            <a:graphicFrameLocks noChangeAspect="1"/>
          </p:cNvGraphicFramePr>
          <p:nvPr>
            <p:extLst>
              <p:ext uri="{D42A27DB-BD31-4B8C-83A1-F6EECF244321}">
                <p14:modId xmlns:p14="http://schemas.microsoft.com/office/powerpoint/2010/main" val="1090690578"/>
              </p:ext>
            </p:extLst>
          </p:nvPr>
        </p:nvGraphicFramePr>
        <p:xfrm>
          <a:off x="3200400" y="2489200"/>
          <a:ext cx="914400" cy="179388"/>
        </p:xfrm>
        <a:graphic>
          <a:graphicData uri="http://schemas.openxmlformats.org/presentationml/2006/ole">
            <mc:AlternateContent xmlns:mc="http://schemas.openxmlformats.org/markup-compatibility/2006">
              <mc:Choice xmlns:v="urn:schemas-microsoft-com:vml" Requires="v">
                <p:oleObj spid="_x0000_s1073" name="Equation" r:id="rId5" imgW="914400" imgH="179640" progId="Equation.DSMT4">
                  <p:embed/>
                </p:oleObj>
              </mc:Choice>
              <mc:Fallback>
                <p:oleObj name="Equation" r:id="rId5" imgW="914400" imgH="179640" progId="Equation.DSMT4">
                  <p:embed/>
                  <p:pic>
                    <p:nvPicPr>
                      <p:cNvPr id="0" name=""/>
                      <p:cNvPicPr/>
                      <p:nvPr/>
                    </p:nvPicPr>
                    <p:blipFill>
                      <a:blip r:embed="rId4"/>
                      <a:stretch>
                        <a:fillRect/>
                      </a:stretch>
                    </p:blipFill>
                    <p:spPr>
                      <a:xfrm>
                        <a:off x="3200400" y="2489200"/>
                        <a:ext cx="914400" cy="179388"/>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BE3B724B-AE68-4B40-B4E5-374F15001A37}"/>
              </a:ext>
            </a:extLst>
          </p:cNvPr>
          <p:cNvGraphicFramePr>
            <a:graphicFrameLocks noChangeAspect="1"/>
          </p:cNvGraphicFramePr>
          <p:nvPr>
            <p:extLst>
              <p:ext uri="{D42A27DB-BD31-4B8C-83A1-F6EECF244321}">
                <p14:modId xmlns:p14="http://schemas.microsoft.com/office/powerpoint/2010/main" val="1536778415"/>
              </p:ext>
            </p:extLst>
          </p:nvPr>
        </p:nvGraphicFramePr>
        <p:xfrm>
          <a:off x="3299680" y="3640259"/>
          <a:ext cx="5667375" cy="3138488"/>
        </p:xfrm>
        <a:graphic>
          <a:graphicData uri="http://schemas.openxmlformats.org/presentationml/2006/ole">
            <mc:AlternateContent xmlns:mc="http://schemas.openxmlformats.org/markup-compatibility/2006">
              <mc:Choice xmlns:v="urn:schemas-microsoft-com:vml" Requires="v">
                <p:oleObj spid="_x0000_s1074" name="AxMath" r:id="rId6" imgW="2697840" imgH="1406160" progId="Equation.AxMath">
                  <p:embed/>
                </p:oleObj>
              </mc:Choice>
              <mc:Fallback>
                <p:oleObj name="AxMath" r:id="rId6" imgW="2697840" imgH="1406160" progId="Equation.AxMath">
                  <p:embed/>
                  <p:pic>
                    <p:nvPicPr>
                      <p:cNvPr id="0" name=""/>
                      <p:cNvPicPr/>
                      <p:nvPr/>
                    </p:nvPicPr>
                    <p:blipFill>
                      <a:blip r:embed="rId7"/>
                      <a:stretch>
                        <a:fillRect/>
                      </a:stretch>
                    </p:blipFill>
                    <p:spPr>
                      <a:xfrm>
                        <a:off x="3299680" y="3640259"/>
                        <a:ext cx="5667375" cy="3138488"/>
                      </a:xfrm>
                      <a:prstGeom prst="rect">
                        <a:avLst/>
                      </a:prstGeom>
                    </p:spPr>
                  </p:pic>
                </p:oleObj>
              </mc:Fallback>
            </mc:AlternateContent>
          </a:graphicData>
        </a:graphic>
      </p:graphicFrame>
      <p:pic>
        <p:nvPicPr>
          <p:cNvPr id="13" name="内容占位符 5" descr="图片包含 文字, 收据&#10;&#10;已生成极高可信度的说明">
            <a:extLst>
              <a:ext uri="{FF2B5EF4-FFF2-40B4-BE49-F238E27FC236}">
                <a16:creationId xmlns:a16="http://schemas.microsoft.com/office/drawing/2014/main" id="{27DD19AD-CEA1-4A20-AF32-AEB396109960}"/>
              </a:ext>
            </a:extLst>
          </p:cNvPr>
          <p:cNvPicPr>
            <a:picLocks noGrp="1" noChangeAspect="1"/>
          </p:cNvPicPr>
          <p:nvPr>
            <p:ph idx="1"/>
          </p:nvPr>
        </p:nvPicPr>
        <p:blipFill>
          <a:blip r:embed="rId8">
            <a:extLst>
              <a:ext uri="{28A0092B-C50C-407E-A947-70E740481C1C}">
                <a14:useLocalDpi xmlns:a14="http://schemas.microsoft.com/office/drawing/2010/main" val="0"/>
              </a:ext>
            </a:extLst>
          </a:blip>
          <a:stretch>
            <a:fillRect/>
          </a:stretch>
        </p:blipFill>
        <p:spPr>
          <a:xfrm>
            <a:off x="1663908" y="0"/>
            <a:ext cx="9549683" cy="3604846"/>
          </a:xfrm>
        </p:spPr>
      </p:pic>
    </p:spTree>
    <p:extLst>
      <p:ext uri="{BB962C8B-B14F-4D97-AF65-F5344CB8AC3E}">
        <p14:creationId xmlns:p14="http://schemas.microsoft.com/office/powerpoint/2010/main" val="3885367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descr="图片包含 文字, 地图&#10;&#10;已生成高可信度的说明">
            <a:extLst>
              <a:ext uri="{FF2B5EF4-FFF2-40B4-BE49-F238E27FC236}">
                <a16:creationId xmlns:a16="http://schemas.microsoft.com/office/drawing/2014/main" id="{25E78D61-6915-4C4F-94C1-49B1545B39B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77408" y="2303493"/>
            <a:ext cx="8314592" cy="4554507"/>
          </a:xfrm>
        </p:spPr>
      </p:pic>
      <p:graphicFrame>
        <p:nvGraphicFramePr>
          <p:cNvPr id="4" name="对象 3">
            <a:extLst>
              <a:ext uri="{FF2B5EF4-FFF2-40B4-BE49-F238E27FC236}">
                <a16:creationId xmlns:a16="http://schemas.microsoft.com/office/drawing/2014/main" id="{0E77E4A3-033E-4BF0-AC54-4AD93211BA12}"/>
              </a:ext>
            </a:extLst>
          </p:cNvPr>
          <p:cNvGraphicFramePr>
            <a:graphicFrameLocks noChangeAspect="1"/>
          </p:cNvGraphicFramePr>
          <p:nvPr>
            <p:extLst>
              <p:ext uri="{D42A27DB-BD31-4B8C-83A1-F6EECF244321}">
                <p14:modId xmlns:p14="http://schemas.microsoft.com/office/powerpoint/2010/main" val="3634772376"/>
              </p:ext>
            </p:extLst>
          </p:nvPr>
        </p:nvGraphicFramePr>
        <p:xfrm>
          <a:off x="1426920" y="422275"/>
          <a:ext cx="5667375" cy="3138488"/>
        </p:xfrm>
        <a:graphic>
          <a:graphicData uri="http://schemas.openxmlformats.org/presentationml/2006/ole">
            <mc:AlternateContent xmlns:mc="http://schemas.openxmlformats.org/markup-compatibility/2006">
              <mc:Choice xmlns:v="urn:schemas-microsoft-com:vml" Requires="v">
                <p:oleObj spid="_x0000_s3089" name="AxMath" r:id="rId4" imgW="2697840" imgH="1406160" progId="Equation.AxMath">
                  <p:embed/>
                </p:oleObj>
              </mc:Choice>
              <mc:Fallback>
                <p:oleObj name="AxMath" r:id="rId4" imgW="2697840" imgH="1406160" progId="Equation.AxMath">
                  <p:embed/>
                  <p:pic>
                    <p:nvPicPr>
                      <p:cNvPr id="8" name="对象 7">
                        <a:extLst>
                          <a:ext uri="{FF2B5EF4-FFF2-40B4-BE49-F238E27FC236}">
                            <a16:creationId xmlns:a16="http://schemas.microsoft.com/office/drawing/2014/main" id="{BE3B724B-AE68-4B40-B4E5-374F15001A37}"/>
                          </a:ext>
                        </a:extLst>
                      </p:cNvPr>
                      <p:cNvPicPr/>
                      <p:nvPr/>
                    </p:nvPicPr>
                    <p:blipFill>
                      <a:blip r:embed="rId5"/>
                      <a:stretch>
                        <a:fillRect/>
                      </a:stretch>
                    </p:blipFill>
                    <p:spPr>
                      <a:xfrm>
                        <a:off x="1426920" y="422275"/>
                        <a:ext cx="5667375" cy="3138488"/>
                      </a:xfrm>
                      <a:prstGeom prst="rect">
                        <a:avLst/>
                      </a:prstGeom>
                    </p:spPr>
                  </p:pic>
                </p:oleObj>
              </mc:Fallback>
            </mc:AlternateContent>
          </a:graphicData>
        </a:graphic>
      </p:graphicFrame>
    </p:spTree>
    <p:extLst>
      <p:ext uri="{BB962C8B-B14F-4D97-AF65-F5344CB8AC3E}">
        <p14:creationId xmlns:p14="http://schemas.microsoft.com/office/powerpoint/2010/main" val="2759603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6" descr="图片包含 文字, 地图&#10;&#10;已生成高可信度的说明">
            <a:extLst>
              <a:ext uri="{FF2B5EF4-FFF2-40B4-BE49-F238E27FC236}">
                <a16:creationId xmlns:a16="http://schemas.microsoft.com/office/drawing/2014/main" id="{D688E33C-66A8-4B32-B737-AF3951C7C6D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86626" y="2242038"/>
            <a:ext cx="9005373" cy="4615962"/>
          </a:xfrm>
        </p:spPr>
      </p:pic>
      <p:graphicFrame>
        <p:nvGraphicFramePr>
          <p:cNvPr id="5" name="对象 4">
            <a:extLst>
              <a:ext uri="{FF2B5EF4-FFF2-40B4-BE49-F238E27FC236}">
                <a16:creationId xmlns:a16="http://schemas.microsoft.com/office/drawing/2014/main" id="{317E8958-9783-45DF-AA3B-E364DC6E7B43}"/>
              </a:ext>
            </a:extLst>
          </p:cNvPr>
          <p:cNvGraphicFramePr>
            <a:graphicFrameLocks noChangeAspect="1"/>
          </p:cNvGraphicFramePr>
          <p:nvPr>
            <p:extLst>
              <p:ext uri="{D42A27DB-BD31-4B8C-83A1-F6EECF244321}">
                <p14:modId xmlns:p14="http://schemas.microsoft.com/office/powerpoint/2010/main" val="182802208"/>
              </p:ext>
            </p:extLst>
          </p:nvPr>
        </p:nvGraphicFramePr>
        <p:xfrm>
          <a:off x="1355725" y="315913"/>
          <a:ext cx="7308850" cy="1714500"/>
        </p:xfrm>
        <a:graphic>
          <a:graphicData uri="http://schemas.openxmlformats.org/presentationml/2006/ole">
            <mc:AlternateContent xmlns:mc="http://schemas.openxmlformats.org/markup-compatibility/2006">
              <mc:Choice xmlns:v="urn:schemas-microsoft-com:vml" Requires="v">
                <p:oleObj spid="_x0000_s4108" name="AxMath" r:id="rId4" imgW="3655080" imgH="857520" progId="Equation.AxMath">
                  <p:embed/>
                </p:oleObj>
              </mc:Choice>
              <mc:Fallback>
                <p:oleObj name="AxMath" r:id="rId4" imgW="3655080" imgH="857520" progId="Equation.AxMath">
                  <p:embed/>
                  <p:pic>
                    <p:nvPicPr>
                      <p:cNvPr id="0" name=""/>
                      <p:cNvPicPr/>
                      <p:nvPr/>
                    </p:nvPicPr>
                    <p:blipFill>
                      <a:blip r:embed="rId5"/>
                      <a:stretch>
                        <a:fillRect/>
                      </a:stretch>
                    </p:blipFill>
                    <p:spPr>
                      <a:xfrm>
                        <a:off x="1355725" y="315913"/>
                        <a:ext cx="7308850" cy="1714500"/>
                      </a:xfrm>
                      <a:prstGeom prst="rect">
                        <a:avLst/>
                      </a:prstGeom>
                    </p:spPr>
                  </p:pic>
                </p:oleObj>
              </mc:Fallback>
            </mc:AlternateContent>
          </a:graphicData>
        </a:graphic>
      </p:graphicFrame>
    </p:spTree>
    <p:extLst>
      <p:ext uri="{BB962C8B-B14F-4D97-AF65-F5344CB8AC3E}">
        <p14:creationId xmlns:p14="http://schemas.microsoft.com/office/powerpoint/2010/main" val="333719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7CFBC58-D7ED-447D-ABF0-0D701CFD4310}"/>
              </a:ext>
            </a:extLst>
          </p:cNvPr>
          <p:cNvSpPr>
            <a:spLocks noGrp="1"/>
          </p:cNvSpPr>
          <p:nvPr>
            <p:ph idx="1"/>
          </p:nvPr>
        </p:nvSpPr>
        <p:spPr>
          <a:xfrm>
            <a:off x="2826603" y="2854570"/>
            <a:ext cx="7442811" cy="1444868"/>
          </a:xfrm>
        </p:spPr>
        <p:txBody>
          <a:bodyPr>
            <a:normAutofit/>
          </a:bodyPr>
          <a:lstStyle/>
          <a:p>
            <a:r>
              <a:rPr lang="zh-CN" altLang="en-US" sz="4000" dirty="0"/>
              <a:t>然后是用单纯形算法求解</a:t>
            </a:r>
            <a:endParaRPr lang="en-US" altLang="zh-CN" sz="4000" dirty="0"/>
          </a:p>
          <a:p>
            <a:r>
              <a:rPr lang="zh-CN" altLang="en-US" sz="4000" dirty="0"/>
              <a:t>这里也算是有两种方法</a:t>
            </a:r>
            <a:endParaRPr lang="en-US" altLang="zh-CN" sz="4000" dirty="0"/>
          </a:p>
        </p:txBody>
      </p:sp>
    </p:spTree>
    <p:extLst>
      <p:ext uri="{BB962C8B-B14F-4D97-AF65-F5344CB8AC3E}">
        <p14:creationId xmlns:p14="http://schemas.microsoft.com/office/powerpoint/2010/main" val="2508660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a:extLst>
              <a:ext uri="{FF2B5EF4-FFF2-40B4-BE49-F238E27FC236}">
                <a16:creationId xmlns:a16="http://schemas.microsoft.com/office/drawing/2014/main" id="{09D7EC1B-ED48-43DA-AAF5-880D717128A6}"/>
              </a:ext>
            </a:extLst>
          </p:cNvPr>
          <p:cNvGraphicFramePr>
            <a:graphicFrameLocks noChangeAspect="1"/>
          </p:cNvGraphicFramePr>
          <p:nvPr>
            <p:extLst>
              <p:ext uri="{D42A27DB-BD31-4B8C-83A1-F6EECF244321}">
                <p14:modId xmlns:p14="http://schemas.microsoft.com/office/powerpoint/2010/main" val="2552762666"/>
              </p:ext>
            </p:extLst>
          </p:nvPr>
        </p:nvGraphicFramePr>
        <p:xfrm>
          <a:off x="2152405" y="2101851"/>
          <a:ext cx="7700963" cy="3227388"/>
        </p:xfrm>
        <a:graphic>
          <a:graphicData uri="http://schemas.openxmlformats.org/presentationml/2006/ole">
            <mc:AlternateContent xmlns:mc="http://schemas.openxmlformats.org/markup-compatibility/2006">
              <mc:Choice xmlns:v="urn:schemas-microsoft-com:vml" Requires="v">
                <p:oleObj spid="_x0000_s5166" name="AxMath" r:id="rId3" imgW="3035880" imgH="1415160" progId="Equation.AxMath">
                  <p:embed/>
                </p:oleObj>
              </mc:Choice>
              <mc:Fallback>
                <p:oleObj name="AxMath" r:id="rId3" imgW="3035880" imgH="1415160" progId="Equation.AxMath">
                  <p:embed/>
                  <p:pic>
                    <p:nvPicPr>
                      <p:cNvPr id="0" name=""/>
                      <p:cNvPicPr/>
                      <p:nvPr/>
                    </p:nvPicPr>
                    <p:blipFill>
                      <a:blip r:embed="rId4"/>
                      <a:stretch>
                        <a:fillRect/>
                      </a:stretch>
                    </p:blipFill>
                    <p:spPr>
                      <a:xfrm>
                        <a:off x="2152405" y="2101851"/>
                        <a:ext cx="7700963" cy="3227388"/>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61551B64-0DEA-4DFE-B150-C366239C03C3}"/>
              </a:ext>
            </a:extLst>
          </p:cNvPr>
          <p:cNvGraphicFramePr>
            <a:graphicFrameLocks noChangeAspect="1"/>
          </p:cNvGraphicFramePr>
          <p:nvPr>
            <p:extLst>
              <p:ext uri="{D42A27DB-BD31-4B8C-83A1-F6EECF244321}">
                <p14:modId xmlns:p14="http://schemas.microsoft.com/office/powerpoint/2010/main" val="610879467"/>
              </p:ext>
            </p:extLst>
          </p:nvPr>
        </p:nvGraphicFramePr>
        <p:xfrm>
          <a:off x="2132990" y="1228359"/>
          <a:ext cx="3644159" cy="635609"/>
        </p:xfrm>
        <a:graphic>
          <a:graphicData uri="http://schemas.openxmlformats.org/presentationml/2006/ole">
            <mc:AlternateContent xmlns:mc="http://schemas.openxmlformats.org/markup-compatibility/2006">
              <mc:Choice xmlns:v="urn:schemas-microsoft-com:vml" Requires="v">
                <p:oleObj spid="_x0000_s5167" name="AxMath" r:id="rId5" imgW="1092600" imgH="190440" progId="Equation.AxMath">
                  <p:embed/>
                </p:oleObj>
              </mc:Choice>
              <mc:Fallback>
                <p:oleObj name="AxMath" r:id="rId5" imgW="1092600" imgH="190440" progId="Equation.AxMath">
                  <p:embed/>
                  <p:pic>
                    <p:nvPicPr>
                      <p:cNvPr id="0" name=""/>
                      <p:cNvPicPr/>
                      <p:nvPr/>
                    </p:nvPicPr>
                    <p:blipFill>
                      <a:blip r:embed="rId6"/>
                      <a:stretch>
                        <a:fillRect/>
                      </a:stretch>
                    </p:blipFill>
                    <p:spPr>
                      <a:xfrm>
                        <a:off x="2132990" y="1228359"/>
                        <a:ext cx="3644159" cy="635609"/>
                      </a:xfrm>
                      <a:prstGeom prst="rect">
                        <a:avLst/>
                      </a:prstGeom>
                    </p:spPr>
                  </p:pic>
                </p:oleObj>
              </mc:Fallback>
            </mc:AlternateContent>
          </a:graphicData>
        </a:graphic>
      </p:graphicFrame>
      <p:sp>
        <p:nvSpPr>
          <p:cNvPr id="10" name="文本框 9">
            <a:extLst>
              <a:ext uri="{FF2B5EF4-FFF2-40B4-BE49-F238E27FC236}">
                <a16:creationId xmlns:a16="http://schemas.microsoft.com/office/drawing/2014/main" id="{7C24C7EB-36E2-4A2B-A57B-F25865FE53D4}"/>
              </a:ext>
            </a:extLst>
          </p:cNvPr>
          <p:cNvSpPr txBox="1"/>
          <p:nvPr/>
        </p:nvSpPr>
        <p:spPr>
          <a:xfrm>
            <a:off x="2074985" y="5372100"/>
            <a:ext cx="4317023" cy="584775"/>
          </a:xfrm>
          <a:prstGeom prst="rect">
            <a:avLst/>
          </a:prstGeom>
          <a:noFill/>
        </p:spPr>
        <p:txBody>
          <a:bodyPr wrap="square" rtlCol="0">
            <a:spAutoFit/>
          </a:bodyPr>
          <a:lstStyle/>
          <a:p>
            <a:r>
              <a:rPr lang="zh-CN" altLang="en-US" sz="3200" dirty="0"/>
              <a:t>初始基本解不可行？</a:t>
            </a:r>
          </a:p>
        </p:txBody>
      </p:sp>
      <p:sp>
        <p:nvSpPr>
          <p:cNvPr id="11" name="文本框 10">
            <a:extLst>
              <a:ext uri="{FF2B5EF4-FFF2-40B4-BE49-F238E27FC236}">
                <a16:creationId xmlns:a16="http://schemas.microsoft.com/office/drawing/2014/main" id="{D6EE5A6A-81BF-440B-8DEA-0247C73FB795}"/>
              </a:ext>
            </a:extLst>
          </p:cNvPr>
          <p:cNvSpPr txBox="1"/>
          <p:nvPr/>
        </p:nvSpPr>
        <p:spPr>
          <a:xfrm>
            <a:off x="2101363" y="413237"/>
            <a:ext cx="6374422" cy="523220"/>
          </a:xfrm>
          <a:prstGeom prst="rect">
            <a:avLst/>
          </a:prstGeom>
          <a:noFill/>
        </p:spPr>
        <p:txBody>
          <a:bodyPr wrap="square" rtlCol="0">
            <a:spAutoFit/>
          </a:bodyPr>
          <a:lstStyle/>
          <a:p>
            <a:r>
              <a:rPr lang="zh-CN" altLang="en-US" sz="2800" dirty="0"/>
              <a:t>一种方法是直接化为标准型然后松弛：</a:t>
            </a:r>
          </a:p>
        </p:txBody>
      </p:sp>
      <p:graphicFrame>
        <p:nvGraphicFramePr>
          <p:cNvPr id="2" name="对象 1">
            <a:extLst>
              <a:ext uri="{FF2B5EF4-FFF2-40B4-BE49-F238E27FC236}">
                <a16:creationId xmlns:a16="http://schemas.microsoft.com/office/drawing/2014/main" id="{5A33C01D-331C-40EC-863C-E5E6620BBED1}"/>
              </a:ext>
            </a:extLst>
          </p:cNvPr>
          <p:cNvGraphicFramePr>
            <a:graphicFrameLocks noChangeAspect="1"/>
          </p:cNvGraphicFramePr>
          <p:nvPr>
            <p:extLst>
              <p:ext uri="{D42A27DB-BD31-4B8C-83A1-F6EECF244321}">
                <p14:modId xmlns:p14="http://schemas.microsoft.com/office/powerpoint/2010/main" val="2348020254"/>
              </p:ext>
            </p:extLst>
          </p:nvPr>
        </p:nvGraphicFramePr>
        <p:xfrm>
          <a:off x="2154116" y="6167560"/>
          <a:ext cx="8350587" cy="602517"/>
        </p:xfrm>
        <a:graphic>
          <a:graphicData uri="http://schemas.openxmlformats.org/presentationml/2006/ole">
            <mc:AlternateContent xmlns:mc="http://schemas.openxmlformats.org/markup-compatibility/2006">
              <mc:Choice xmlns:v="urn:schemas-microsoft-com:vml" Requires="v">
                <p:oleObj spid="_x0000_s5168" name="AxMath" r:id="rId7" imgW="2662560" imgH="191880" progId="Equation.AxMath">
                  <p:embed/>
                </p:oleObj>
              </mc:Choice>
              <mc:Fallback>
                <p:oleObj name="AxMath" r:id="rId7" imgW="2662560" imgH="191880" progId="Equation.AxMath">
                  <p:embed/>
                  <p:pic>
                    <p:nvPicPr>
                      <p:cNvPr id="0" name=""/>
                      <p:cNvPicPr/>
                      <p:nvPr/>
                    </p:nvPicPr>
                    <p:blipFill>
                      <a:blip r:embed="rId8"/>
                      <a:stretch>
                        <a:fillRect/>
                      </a:stretch>
                    </p:blipFill>
                    <p:spPr>
                      <a:xfrm>
                        <a:off x="2154116" y="6167560"/>
                        <a:ext cx="8350587" cy="602517"/>
                      </a:xfrm>
                      <a:prstGeom prst="rect">
                        <a:avLst/>
                      </a:prstGeom>
                    </p:spPr>
                  </p:pic>
                </p:oleObj>
              </mc:Fallback>
            </mc:AlternateContent>
          </a:graphicData>
        </a:graphic>
      </p:graphicFrame>
    </p:spTree>
    <p:extLst>
      <p:ext uri="{BB962C8B-B14F-4D97-AF65-F5344CB8AC3E}">
        <p14:creationId xmlns:p14="http://schemas.microsoft.com/office/powerpoint/2010/main" val="304544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积分</Template>
  <TotalTime>889</TotalTime>
  <Words>207</Words>
  <Application>Microsoft Office PowerPoint</Application>
  <PresentationFormat>宽屏</PresentationFormat>
  <Paragraphs>20</Paragraphs>
  <Slides>16</Slides>
  <Notes>0</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3</vt:i4>
      </vt:variant>
      <vt:variant>
        <vt:lpstr>幻灯片标题</vt:lpstr>
      </vt:variant>
      <vt:variant>
        <vt:i4>16</vt:i4>
      </vt:variant>
    </vt:vector>
  </HeadingPairs>
  <TitlesOfParts>
    <vt:vector size="30" baseType="lpstr">
      <vt:lpstr>宋体</vt:lpstr>
      <vt:lpstr>幼圆</vt:lpstr>
      <vt:lpstr>Arial</vt:lpstr>
      <vt:lpstr>Calibri</vt:lpstr>
      <vt:lpstr>Calibri Light</vt:lpstr>
      <vt:lpstr>Cambria Math</vt:lpstr>
      <vt:lpstr>Century Gothic</vt:lpstr>
      <vt:lpstr>Wingdings 2</vt:lpstr>
      <vt:lpstr>Wingdings 3</vt:lpstr>
      <vt:lpstr>HDOfficeLightV0</vt:lpstr>
      <vt:lpstr>丝状</vt:lpstr>
      <vt:lpstr>Equation</vt:lpstr>
      <vt:lpstr>Equation.AxMath</vt:lpstr>
      <vt:lpstr>AxMath</vt:lpstr>
      <vt:lpstr>  4-1-线性规划OT-2：     饲养成本问题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三个问题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孙 旭东</dc:creator>
  <cp:lastModifiedBy>孙 旭东</cp:lastModifiedBy>
  <cp:revision>46</cp:revision>
  <dcterms:created xsi:type="dcterms:W3CDTF">2019-03-01T07:33:21Z</dcterms:created>
  <dcterms:modified xsi:type="dcterms:W3CDTF">2019-03-04T07:12:17Z</dcterms:modified>
</cp:coreProperties>
</file>