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0"/>
  </p:notesMasterIdLst>
  <p:sldIdLst>
    <p:sldId id="256" r:id="rId2"/>
    <p:sldId id="274" r:id="rId3"/>
    <p:sldId id="275" r:id="rId4"/>
    <p:sldId id="297" r:id="rId5"/>
    <p:sldId id="298" r:id="rId6"/>
    <p:sldId id="299" r:id="rId7"/>
    <p:sldId id="276" r:id="rId8"/>
    <p:sldId id="278" r:id="rId9"/>
    <p:sldId id="279" r:id="rId10"/>
    <p:sldId id="280" r:id="rId11"/>
    <p:sldId id="301" r:id="rId12"/>
    <p:sldId id="302" r:id="rId13"/>
    <p:sldId id="281" r:id="rId14"/>
    <p:sldId id="282" r:id="rId15"/>
    <p:sldId id="283" r:id="rId16"/>
    <p:sldId id="284" r:id="rId17"/>
    <p:sldId id="304" r:id="rId18"/>
    <p:sldId id="287" r:id="rId19"/>
    <p:sldId id="285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303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85" autoAdjust="0"/>
  </p:normalViewPr>
  <p:slideViewPr>
    <p:cSldViewPr>
      <p:cViewPr varScale="1">
        <p:scale>
          <a:sx n="66" d="100"/>
          <a:sy n="66" d="100"/>
        </p:scale>
        <p:origin x="90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F7E712-BAC8-4AD2-8973-2926083AB1C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332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147E3D-D083-496D-AE13-4295371653A1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22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素数定理：素数的分布规律的描述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1416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 smtClean="0"/>
              <a:t>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1764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）任意两个费马数都是互质的。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）假设质数有限，为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个。取前</a:t>
            </a:r>
            <a:r>
              <a:rPr lang="en-US" altLang="zh-CN" dirty="0" smtClean="0"/>
              <a:t>m+1</a:t>
            </a:r>
            <a:r>
              <a:rPr lang="zh-CN" altLang="en-US" dirty="0" smtClean="0"/>
              <a:t>个费马数。将每个费马数进行质因子分解，所有的质因子都不相同。</a:t>
            </a:r>
            <a:r>
              <a:rPr lang="en-US" altLang="zh-CN" dirty="0" smtClean="0"/>
              <a:t>M+1</a:t>
            </a:r>
            <a:r>
              <a:rPr lang="zh-CN" altLang="en-US" dirty="0" smtClean="0"/>
              <a:t>个费马数至少有</a:t>
            </a:r>
            <a:r>
              <a:rPr lang="en-US" altLang="zh-CN" dirty="0" smtClean="0"/>
              <a:t>m+1</a:t>
            </a:r>
            <a:r>
              <a:rPr lang="zh-CN" altLang="en-US" dirty="0" smtClean="0"/>
              <a:t>个互不相同的质因子。因此矛盾。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为何是互质的呢？</a:t>
            </a:r>
            <a:endParaRPr lang="en-US" altLang="zh-CN" dirty="0" smtClean="0"/>
          </a:p>
          <a:p>
            <a:r>
              <a:rPr lang="zh-CN" altLang="en-US" dirty="0" smtClean="0"/>
              <a:t>反证法：如果</a:t>
            </a:r>
            <a:r>
              <a:rPr lang="en-US" altLang="zh-CN" dirty="0" err="1" smtClean="0"/>
              <a:t>Fk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Fn</a:t>
            </a:r>
            <a:r>
              <a:rPr lang="zh-CN" altLang="en-US" dirty="0" smtClean="0"/>
              <a:t>有公因子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Fk</a:t>
            </a:r>
            <a:r>
              <a:rPr lang="en-US" altLang="zh-CN" dirty="0" smtClean="0"/>
              <a:t>=a*m,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Fn</a:t>
            </a:r>
            <a:r>
              <a:rPr lang="en-US" altLang="zh-CN" baseline="0" dirty="0" smtClean="0"/>
              <a:t>=</a:t>
            </a:r>
            <a:r>
              <a:rPr lang="en-US" altLang="zh-CN" dirty="0" smtClean="0"/>
              <a:t>b*m. Fn-2=b*m-2= F0*F1*…*</a:t>
            </a:r>
            <a:r>
              <a:rPr lang="en-US" altLang="zh-CN" dirty="0" err="1" smtClean="0"/>
              <a:t>Fk</a:t>
            </a:r>
            <a:r>
              <a:rPr lang="en-US" altLang="zh-CN" dirty="0" smtClean="0"/>
              <a:t>*…*F(n-1)=F0*F1*…*F(n-1)*a*m=a’*m</a:t>
            </a:r>
          </a:p>
          <a:p>
            <a:r>
              <a:rPr lang="en-US" altLang="zh-CN" dirty="0" smtClean="0"/>
              <a:t>             b*m-2=a’*m      (b-a’)*m=2    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的因子，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不能为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m=1.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6862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是所有素数的集合，其中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是最大的素数。</a:t>
            </a:r>
            <a:endParaRPr lang="en-US" altLang="zh-CN" dirty="0" smtClean="0"/>
          </a:p>
          <a:p>
            <a:r>
              <a:rPr lang="zh-CN" altLang="en-US" dirty="0" smtClean="0"/>
              <a:t>找到</a:t>
            </a:r>
            <a:r>
              <a:rPr lang="en-US" altLang="zh-CN" dirty="0" smtClean="0"/>
              <a:t>2^p-1</a:t>
            </a:r>
            <a:r>
              <a:rPr lang="zh-CN" altLang="en-US" dirty="0" smtClean="0"/>
              <a:t>这个数，该数大于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，是合数。对其进行质因子分解。我们要证明，其中的任意一个质因子都大于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。取质因子</a:t>
            </a:r>
            <a:r>
              <a:rPr lang="en-US" altLang="zh-CN" dirty="0" smtClean="0"/>
              <a:t>q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），找到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的剩余乘代数系统</a:t>
            </a:r>
            <a:r>
              <a:rPr lang="en-US" altLang="zh-CN" dirty="0" err="1" smtClean="0"/>
              <a:t>Zq</a:t>
            </a:r>
            <a:r>
              <a:rPr lang="en-US" altLang="zh-CN" dirty="0" smtClean="0"/>
              <a:t>\{0};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Z5\{0}</a:t>
            </a:r>
            <a:r>
              <a:rPr lang="zh-CN" altLang="en-US" dirty="0" smtClean="0"/>
              <a:t>为</a:t>
            </a:r>
            <a:r>
              <a:rPr lang="en-US" altLang="zh-CN" dirty="0" smtClean="0"/>
              <a:t>{1,2,3,4}</a:t>
            </a:r>
            <a:r>
              <a:rPr lang="zh-CN" altLang="en-US" dirty="0" smtClean="0"/>
              <a:t>。这是一个群。元素个数是</a:t>
            </a:r>
            <a:r>
              <a:rPr lang="en-US" altLang="zh-CN" dirty="0" smtClean="0"/>
              <a:t>q-1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），在这个群里，元素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的阶是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2^p</a:t>
            </a:r>
            <a:r>
              <a:rPr lang="zh-CN" altLang="en-US" dirty="0" smtClean="0"/>
              <a:t>模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），根据拉格朗日定理，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的因子。</a:t>
            </a:r>
            <a:endParaRPr lang="en-US" altLang="zh-CN" dirty="0" smtClean="0"/>
          </a:p>
          <a:p>
            <a:r>
              <a:rPr lang="zh-CN" altLang="en-US" dirty="0" smtClean="0"/>
              <a:t>所以，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比</a:t>
            </a:r>
            <a:r>
              <a:rPr lang="en-US" altLang="zh-CN" dirty="0" smtClean="0"/>
              <a:t>p</a:t>
            </a:r>
            <a:r>
              <a:rPr lang="zh-CN" altLang="en-US" dirty="0" smtClean="0"/>
              <a:t>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3013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唯一性：归纳法证明</a:t>
            </a:r>
            <a:endParaRPr lang="en-US" altLang="zh-CN" dirty="0" smtClean="0"/>
          </a:p>
          <a:p>
            <a:r>
              <a:rPr lang="zh-CN" altLang="en-US" dirty="0" smtClean="0"/>
              <a:t>奠基：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的质因子分解是唯一的。</a:t>
            </a:r>
            <a:endParaRPr lang="en-US" altLang="zh-CN" dirty="0" smtClean="0"/>
          </a:p>
          <a:p>
            <a:r>
              <a:rPr lang="zh-CN" altLang="en-US" dirty="0" smtClean="0"/>
              <a:t>假设：对于所有小于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，其质因子分解是唯一的。</a:t>
            </a:r>
            <a:endParaRPr lang="en-US" altLang="zh-CN" dirty="0" smtClean="0"/>
          </a:p>
          <a:p>
            <a:r>
              <a:rPr lang="zh-CN" altLang="en-US" dirty="0" smtClean="0"/>
              <a:t>归纳：假设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可以表达为两种不同的分解方式：</a:t>
            </a:r>
            <a:r>
              <a:rPr lang="en-US" altLang="zh-CN" dirty="0" smtClean="0"/>
              <a:t>n=p1*p2*…*</a:t>
            </a:r>
            <a:r>
              <a:rPr lang="en-US" altLang="zh-CN" dirty="0" err="1" smtClean="0"/>
              <a:t>pk</a:t>
            </a:r>
            <a:r>
              <a:rPr lang="en-US" altLang="zh-CN" dirty="0" smtClean="0"/>
              <a:t>=q1*q2*…*</a:t>
            </a:r>
            <a:r>
              <a:rPr lang="en-US" altLang="zh-CN" dirty="0" err="1" smtClean="0"/>
              <a:t>ql</a:t>
            </a:r>
            <a:r>
              <a:rPr lang="zh-CN" altLang="en-US" dirty="0" smtClean="0"/>
              <a:t>。显然，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是素数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能够整除</a:t>
            </a:r>
            <a:r>
              <a:rPr lang="en-US" altLang="zh-CN" dirty="0" smtClean="0"/>
              <a:t>q1*q2*…*</a:t>
            </a:r>
            <a:r>
              <a:rPr lang="en-US" altLang="zh-CN" dirty="0" err="1" smtClean="0"/>
              <a:t>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一定是某个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的因子，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一定等于某个</a:t>
            </a:r>
            <a:r>
              <a:rPr lang="en-US" altLang="zh-CN" dirty="0" smtClean="0"/>
              <a:t>qi</a:t>
            </a:r>
            <a:r>
              <a:rPr lang="zh-CN" altLang="en-US" dirty="0" smtClean="0"/>
              <a:t>，同理，</a:t>
            </a:r>
            <a:r>
              <a:rPr lang="en-US" altLang="zh-CN" dirty="0" smtClean="0"/>
              <a:t>q1</a:t>
            </a:r>
            <a:r>
              <a:rPr lang="zh-CN" altLang="en-US" dirty="0" smtClean="0"/>
              <a:t>也一定等于某个</a:t>
            </a:r>
            <a:r>
              <a:rPr lang="en-US" altLang="zh-CN" dirty="0" err="1" smtClean="0"/>
              <a:t>pj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此时，</a:t>
            </a:r>
            <a:r>
              <a:rPr lang="en-US" altLang="zh-CN" baseline="0" dirty="0" smtClean="0"/>
              <a:t>p1=q1. </a:t>
            </a:r>
            <a:r>
              <a:rPr lang="zh-CN" altLang="en-US" baseline="0" dirty="0" smtClean="0"/>
              <a:t>令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‘</a:t>
            </a:r>
            <a:r>
              <a:rPr lang="en-US" altLang="zh-CN" baseline="0" dirty="0" smtClean="0"/>
              <a:t>=</a:t>
            </a:r>
            <a:r>
              <a:rPr lang="en-US" altLang="zh-CN" dirty="0" smtClean="0"/>
              <a:t>q2*…*</a:t>
            </a:r>
            <a:r>
              <a:rPr lang="en-US" altLang="zh-CN" dirty="0" err="1" smtClean="0"/>
              <a:t>ql</a:t>
            </a:r>
            <a:r>
              <a:rPr lang="en-US" altLang="zh-CN" dirty="0" smtClean="0"/>
              <a:t>=p2*…*</a:t>
            </a:r>
            <a:r>
              <a:rPr lang="en-US" altLang="zh-CN" dirty="0" err="1" smtClean="0"/>
              <a:t>pk</a:t>
            </a:r>
            <a:r>
              <a:rPr lang="en-US" altLang="zh-CN" dirty="0" smtClean="0"/>
              <a:t>=q1*q2</a:t>
            </a:r>
            <a:r>
              <a:rPr lang="zh-CN" altLang="en-US" dirty="0" smtClean="0"/>
              <a:t>。根据归纳假设，形式相同。</a:t>
            </a:r>
            <a:endParaRPr lang="en-US" altLang="zh-CN" dirty="0" smtClean="0"/>
          </a:p>
          <a:p>
            <a:r>
              <a:rPr lang="zh-CN" altLang="en-US" dirty="0" smtClean="0"/>
              <a:t>结论：唯一。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存在性：采用良序性和反证法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是所有不能进行质因子分解的数中最小的合数。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必定能够分解为两个数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a2</a:t>
            </a:r>
            <a:r>
              <a:rPr lang="zh-CN" altLang="en-US" dirty="0" smtClean="0"/>
              <a:t>的积。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a2</a:t>
            </a:r>
            <a:r>
              <a:rPr lang="zh-CN" altLang="en-US" dirty="0" smtClean="0"/>
              <a:t>均小于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，能够质因子分解。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也就能够质因子分解。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941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Y</a:t>
            </a:r>
          </a:p>
          <a:p>
            <a:r>
              <a:rPr lang="en-US" altLang="zh-CN" dirty="0" smtClean="0"/>
              <a:t>Y</a:t>
            </a:r>
          </a:p>
          <a:p>
            <a:r>
              <a:rPr lang="en-US" altLang="zh-CN" dirty="0" smtClean="0"/>
              <a:t>Y</a:t>
            </a:r>
          </a:p>
          <a:p>
            <a:r>
              <a:rPr lang="en-US" altLang="zh-CN" dirty="0" smtClean="0"/>
              <a:t>Y</a:t>
            </a:r>
          </a:p>
          <a:p>
            <a:r>
              <a:rPr lang="zh-CN" altLang="en-US" dirty="0" smtClean="0"/>
              <a:t>以上四种交、并、属于、包含于运算均可以定义小于关系。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171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任何定义在自然数上的命题，均可以用数学归纳法进行证明。</a:t>
            </a:r>
            <a:endParaRPr lang="en-US" altLang="zh-CN" dirty="0" smtClean="0"/>
          </a:p>
          <a:p>
            <a:r>
              <a:rPr lang="zh-CN" altLang="en-US" dirty="0" smtClean="0"/>
              <a:t>在计算机科学中，更是如此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371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归纳法可行蕴含良序：用归纳法证明良序：给定任意自然数的子集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均拥有最小元素</a:t>
            </a:r>
            <a:endParaRPr lang="en-US" altLang="zh-CN" dirty="0" smtClean="0"/>
          </a:p>
          <a:p>
            <a:r>
              <a:rPr lang="zh-CN" altLang="en-US" dirty="0" smtClean="0"/>
              <a:t>奠基：如果</a:t>
            </a:r>
            <a:r>
              <a:rPr lang="en-US" altLang="zh-CN" dirty="0" smtClean="0"/>
              <a:t>1</a:t>
            </a:r>
            <a:r>
              <a:rPr lang="zh-CN" altLang="en-US" dirty="0" smtClean="0"/>
              <a:t>在该子集中，成立；（可以用数学归纳法证明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是自然数中最小的数）</a:t>
            </a:r>
            <a:endParaRPr lang="en-US" altLang="zh-CN" dirty="0" smtClean="0"/>
          </a:p>
          <a:p>
            <a:r>
              <a:rPr lang="zh-CN" altLang="en-US" dirty="0" smtClean="0"/>
              <a:t>假设：所有包含了一个小于等于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的自然数（命名为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）的子集，均包含最小元素。</a:t>
            </a:r>
            <a:endParaRPr lang="en-US" altLang="zh-CN" dirty="0" smtClean="0"/>
          </a:p>
          <a:p>
            <a:r>
              <a:rPr lang="zh-CN" altLang="en-US" dirty="0" smtClean="0"/>
              <a:t>归纳：（所有包含了一个小于等于</a:t>
            </a:r>
            <a:r>
              <a:rPr lang="en-US" altLang="zh-CN" dirty="0" smtClean="0"/>
              <a:t>n+1</a:t>
            </a:r>
            <a:r>
              <a:rPr lang="zh-CN" altLang="en-US" dirty="0" smtClean="0"/>
              <a:t>的自然数的子集，也拥有最小元素）任取一个包含了一个小于等于</a:t>
            </a:r>
            <a:r>
              <a:rPr lang="en-US" altLang="zh-CN" dirty="0" smtClean="0"/>
              <a:t>n+1</a:t>
            </a:r>
            <a:r>
              <a:rPr lang="zh-CN" altLang="en-US" dirty="0" smtClean="0"/>
              <a:t>的自然数的子集：如果这个子集中包含了小于等于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的元素，按照归纳假设，这个子集包含最小元素；如果这个子集不包含小于等于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的元素，</a:t>
            </a:r>
            <a:r>
              <a:rPr lang="en-US" altLang="zh-CN" dirty="0" smtClean="0"/>
              <a:t>n+1</a:t>
            </a:r>
            <a:r>
              <a:rPr lang="zh-CN" altLang="en-US" dirty="0" smtClean="0"/>
              <a:t>必定在这个子集中，</a:t>
            </a:r>
            <a:r>
              <a:rPr lang="en-US" altLang="zh-CN" dirty="0" smtClean="0"/>
              <a:t>n+1</a:t>
            </a:r>
            <a:r>
              <a:rPr lang="zh-CN" altLang="en-US" dirty="0" smtClean="0"/>
              <a:t>将成为最小元素。</a:t>
            </a:r>
            <a:endParaRPr lang="en-US" altLang="zh-CN" dirty="0" smtClean="0"/>
          </a:p>
          <a:p>
            <a:r>
              <a:rPr lang="zh-CN" altLang="en-US" dirty="0" smtClean="0"/>
              <a:t>结论：自然数集是良序的。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良序可以保证归纳法的正确性：假设归纳法是错误的。</a:t>
            </a:r>
            <a:endParaRPr lang="en-US" altLang="zh-CN" dirty="0" smtClean="0"/>
          </a:p>
          <a:p>
            <a:r>
              <a:rPr lang="zh-CN" altLang="en-US" dirty="0" smtClean="0"/>
              <a:t>假设归纳法是错误的。在自然数集合上，必定存在若干个元素</a:t>
            </a:r>
            <a:r>
              <a:rPr lang="en-US" altLang="zh-CN" dirty="0" smtClean="0"/>
              <a:t>x1,x2,…,</a:t>
            </a:r>
            <a:r>
              <a:rPr lang="en-US" altLang="zh-CN" dirty="0" err="1" smtClean="0"/>
              <a:t>xk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P(xi)</a:t>
            </a:r>
            <a:r>
              <a:rPr lang="zh-CN" altLang="en-US" dirty="0" smtClean="0"/>
              <a:t>不成立。定义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为这个集合。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是良序的，命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集合的最小元素。</a:t>
            </a:r>
            <a:r>
              <a:rPr lang="en-US" altLang="zh-CN" dirty="0" smtClean="0"/>
              <a:t>X</a:t>
            </a:r>
            <a:r>
              <a:rPr lang="zh-CN" altLang="en-US" dirty="0" smtClean="0"/>
              <a:t>至少大于等于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（归纳法中的奠基已经证明了</a:t>
            </a:r>
            <a:r>
              <a:rPr lang="en-US" altLang="zh-CN" dirty="0" smtClean="0"/>
              <a:t>P(1)</a:t>
            </a:r>
            <a:r>
              <a:rPr lang="zh-CN" altLang="en-US" dirty="0" smtClean="0"/>
              <a:t>是成立的），因为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是最小元素，所以</a:t>
            </a:r>
            <a:r>
              <a:rPr lang="en-US" altLang="zh-CN" dirty="0" smtClean="0"/>
              <a:t>x-1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P(x-1)</a:t>
            </a:r>
            <a:r>
              <a:rPr lang="zh-CN" altLang="en-US" dirty="0" smtClean="0"/>
              <a:t>成立的。根据归纳法，</a:t>
            </a:r>
            <a:r>
              <a:rPr lang="en-US" altLang="zh-CN" dirty="0" smtClean="0"/>
              <a:t>P(1)</a:t>
            </a:r>
            <a:r>
              <a:rPr lang="zh-CN" altLang="en-US" dirty="0" smtClean="0"/>
              <a:t>成立，</a:t>
            </a:r>
            <a:r>
              <a:rPr lang="en-US" altLang="zh-CN" dirty="0" smtClean="0"/>
              <a:t>P(x-1)</a:t>
            </a:r>
            <a:r>
              <a:rPr lang="zh-CN" altLang="en-US" dirty="0" smtClean="0"/>
              <a:t>成立，</a:t>
            </a:r>
            <a:r>
              <a:rPr lang="en-US" altLang="zh-CN" dirty="0" smtClean="0"/>
              <a:t>P(x)</a:t>
            </a:r>
            <a:r>
              <a:rPr lang="zh-CN" altLang="en-US" dirty="0" smtClean="0"/>
              <a:t>也成立。产生矛盾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219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找到</a:t>
            </a:r>
            <a:r>
              <a:rPr lang="en-US" altLang="zh-CN" dirty="0" smtClean="0"/>
              <a:t>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是非常有意思</a:t>
            </a:r>
            <a:r>
              <a:rPr lang="zh-CN" altLang="en-US" dirty="0" smtClean="0"/>
              <a:t>的</a:t>
            </a:r>
            <a:r>
              <a:rPr lang="en-US" altLang="zh-CN" dirty="0" smtClean="0"/>
              <a:t>: r</a:t>
            </a:r>
            <a:r>
              <a:rPr lang="zh-CN" altLang="en-US" dirty="0" smtClean="0"/>
              <a:t>被限定为“余数”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被称为模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在整数加群中，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：存在一个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</a:t>
            </a:r>
            <a:r>
              <a:rPr lang="en-US" altLang="zh-CN" dirty="0" err="1" smtClean="0"/>
              <a:t>b+c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208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r>
              <a:rPr lang="en-US" altLang="zh-CN" dirty="0" smtClean="0"/>
              <a:t>b</a:t>
            </a:r>
            <a:r>
              <a:rPr lang="zh-CN" altLang="en-US" dirty="0" smtClean="0"/>
              <a:t>后的余数及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的倍数和余数的和</a:t>
            </a:r>
            <a:endParaRPr lang="en-US" altLang="zh-CN" dirty="0" smtClean="0"/>
          </a:p>
          <a:p>
            <a:r>
              <a:rPr lang="zh-CN" altLang="en-US" dirty="0" smtClean="0"/>
              <a:t>保证大于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保证适用良序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047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的公因子可以整除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的任意线性组合；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的最大公因子也可以整除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的任意线性组合；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的最大公因子可以和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的某种线性组合相等：所有正的线性组合中的最小一个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864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任给两个互质的整数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，总是能够找到他们的某种线性组合</a:t>
            </a:r>
            <a:r>
              <a:rPr lang="en-US" altLang="zh-CN" dirty="0" err="1" smtClean="0"/>
              <a:t>ra+sb</a:t>
            </a:r>
            <a:r>
              <a:rPr lang="zh-CN" altLang="en-US" dirty="0" smtClean="0"/>
              <a:t>，构造出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，然后将线性组合乘以</a:t>
            </a:r>
            <a:r>
              <a:rPr lang="en-US" altLang="zh-CN" dirty="0" smtClean="0"/>
              <a:t>m,</a:t>
            </a:r>
            <a:r>
              <a:rPr lang="zh-CN" altLang="en-US" dirty="0" smtClean="0"/>
              <a:t>得到任意的整数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mra+msb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0712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任给两个互质的整数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，总是能够找到他们的某种线性组合</a:t>
            </a:r>
            <a:r>
              <a:rPr lang="en-US" altLang="zh-CN" dirty="0" err="1" smtClean="0"/>
              <a:t>ra+sb</a:t>
            </a:r>
            <a:r>
              <a:rPr lang="zh-CN" altLang="en-US" dirty="0" smtClean="0"/>
              <a:t>，构造出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，然后将线性组合乘以</a:t>
            </a:r>
            <a:r>
              <a:rPr lang="en-US" altLang="zh-CN" dirty="0" smtClean="0"/>
              <a:t>m,</a:t>
            </a:r>
            <a:r>
              <a:rPr lang="zh-CN" altLang="en-US" dirty="0" smtClean="0"/>
              <a:t>得到任意的整数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mra+msb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E712-BAC8-4AD2-8973-2926083AB1C4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55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CA44F-D2BF-4937-AC36-09A4610B7A2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803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70DCE-433E-4CD8-9414-A0D6D417C82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938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273E0-8574-4CF2-A885-C0B1365521C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257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B4173-BC4C-4206-9A90-53697576528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96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A3A3F-5171-44E1-8738-915E43FE07F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888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C821E-62AC-4711-8844-AB347C4105A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111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CE1ED-EFD2-4105-A09E-DFE5C494B13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6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65FF1-9B8D-4B25-8885-F0093222CCD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51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9197A-7A87-43D3-9F3A-A8AB1DC9C90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944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7D0D1-BCB6-4C59-BE1F-7100860BF5F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037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C6B3A-6E2D-4463-9B3A-0E89598BF37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687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A9A68180-4394-4950-A491-598F6D6BF2EA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4-1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数论基础</a:t>
            </a:r>
            <a:endParaRPr lang="zh-CN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7</a:t>
            </a:r>
            <a:r>
              <a:rPr lang="zh-CN" altLang="zh-CN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zh-CN" dirty="0" smtClean="0"/>
              <a:t>日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3592" y="1988841"/>
            <a:ext cx="7344816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3: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你能说说为什么归纳法原理与良序性质是等价的吗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394" y="620688"/>
            <a:ext cx="109452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良序可以保证归纳法的正确性</a:t>
            </a:r>
            <a:r>
              <a:rPr lang="zh-CN" altLang="en-US" sz="3600" b="1" dirty="0"/>
              <a:t>：</a:t>
            </a:r>
            <a:endParaRPr lang="en-US" altLang="zh-CN" sz="3600" b="1" dirty="0"/>
          </a:p>
          <a:p>
            <a:r>
              <a:rPr lang="zh-CN" altLang="en-US" sz="2800" dirty="0"/>
              <a:t>证明策略：反证法（假设</a:t>
            </a:r>
            <a:r>
              <a:rPr lang="zh-CN" altLang="en-US" sz="2800" dirty="0"/>
              <a:t>归纳法是错误</a:t>
            </a:r>
            <a:r>
              <a:rPr lang="zh-CN" altLang="en-US" sz="2800" dirty="0"/>
              <a:t>的）</a:t>
            </a:r>
            <a:endParaRPr lang="en-US" altLang="zh-CN" sz="2800" dirty="0"/>
          </a:p>
          <a:p>
            <a:r>
              <a:rPr lang="zh-CN" altLang="en-US" sz="2800" dirty="0"/>
              <a:t>假设归纳法是错误</a:t>
            </a:r>
            <a:r>
              <a:rPr lang="zh-CN" altLang="en-US" sz="2800" dirty="0"/>
              <a:t>的：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/>
              <a:t>       </a:t>
            </a:r>
            <a:r>
              <a:rPr lang="zh-CN" altLang="en-US" sz="2800" dirty="0"/>
              <a:t>在</a:t>
            </a:r>
            <a:r>
              <a:rPr lang="zh-CN" altLang="en-US" sz="2800" dirty="0"/>
              <a:t>自然数集合上，必定存在若干个元素</a:t>
            </a:r>
            <a:r>
              <a:rPr lang="en-US" altLang="zh-CN" sz="2800" i="1" dirty="0"/>
              <a:t>x</a:t>
            </a:r>
            <a:r>
              <a:rPr lang="en-US" altLang="zh-CN" sz="2800" i="1" baseline="-25000" dirty="0"/>
              <a:t>1</a:t>
            </a:r>
            <a:r>
              <a:rPr lang="en-US" altLang="zh-CN" sz="2800" i="1" dirty="0"/>
              <a:t>,x</a:t>
            </a:r>
            <a:r>
              <a:rPr lang="en-US" altLang="zh-CN" sz="2800" i="1" baseline="-25000" dirty="0"/>
              <a:t>2</a:t>
            </a:r>
            <a:r>
              <a:rPr lang="en-US" altLang="zh-CN" sz="2800" i="1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k</a:t>
            </a:r>
            <a:r>
              <a:rPr lang="en-US" altLang="zh-CN" sz="2800" dirty="0"/>
              <a:t>,</a:t>
            </a:r>
            <a:r>
              <a:rPr lang="zh-CN" altLang="en-US" sz="2800" dirty="0"/>
              <a:t>使得</a:t>
            </a:r>
            <a:r>
              <a:rPr lang="en-US" altLang="zh-CN" sz="2800" dirty="0"/>
              <a:t>P(x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不成立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/>
              <a:t>       </a:t>
            </a:r>
            <a:r>
              <a:rPr lang="zh-CN" altLang="en-US" sz="2800" dirty="0"/>
              <a:t>定义</a:t>
            </a:r>
            <a:r>
              <a:rPr lang="en-US" altLang="zh-CN" sz="2800" dirty="0"/>
              <a:t>X</a:t>
            </a:r>
            <a:r>
              <a:rPr lang="zh-CN" altLang="en-US" sz="2800" dirty="0"/>
              <a:t>为这个集合。</a:t>
            </a:r>
            <a:r>
              <a:rPr lang="en-US" altLang="zh-CN" sz="2800" dirty="0"/>
              <a:t>X</a:t>
            </a:r>
            <a:r>
              <a:rPr lang="zh-CN" altLang="en-US" sz="2800" dirty="0"/>
              <a:t>是良序的，命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</a:t>
            </a:r>
            <a:r>
              <a:rPr lang="en-US" altLang="zh-CN" sz="2800" dirty="0"/>
              <a:t>X</a:t>
            </a:r>
            <a:r>
              <a:rPr lang="zh-CN" altLang="en-US" sz="2800" dirty="0"/>
              <a:t>集合的最小</a:t>
            </a:r>
            <a:r>
              <a:rPr lang="zh-CN" altLang="en-US" sz="2800" dirty="0"/>
              <a:t>元素，</a:t>
            </a:r>
            <a:r>
              <a:rPr lang="en-US" altLang="zh-CN" sz="2800" dirty="0"/>
              <a:t>P(x)</a:t>
            </a:r>
            <a:r>
              <a:rPr lang="zh-CN" altLang="en-US" sz="2800" dirty="0"/>
              <a:t>为假。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/>
              <a:t>       </a:t>
            </a:r>
            <a:r>
              <a:rPr lang="en-US" altLang="zh-CN" sz="2800" i="1" dirty="0"/>
              <a:t>x</a:t>
            </a:r>
            <a:r>
              <a:rPr lang="zh-CN" altLang="en-US" sz="2800" dirty="0"/>
              <a:t>至少</a:t>
            </a:r>
            <a:r>
              <a:rPr lang="zh-CN" altLang="en-US" sz="2800" dirty="0"/>
              <a:t>大于等于</a:t>
            </a:r>
            <a:r>
              <a:rPr lang="en-US" altLang="zh-CN" sz="2800" dirty="0"/>
              <a:t>2</a:t>
            </a:r>
            <a:r>
              <a:rPr lang="zh-CN" altLang="en-US" sz="2800" dirty="0"/>
              <a:t>（归纳法中的奠基已经证明了</a:t>
            </a:r>
            <a:r>
              <a:rPr lang="en-US" altLang="zh-CN" sz="2800" dirty="0"/>
              <a:t>P(1)</a:t>
            </a:r>
            <a:r>
              <a:rPr lang="zh-CN" altLang="en-US" sz="2800" dirty="0"/>
              <a:t>是成立的），因为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是最小元素，所以</a:t>
            </a:r>
            <a:r>
              <a:rPr lang="en-US" altLang="zh-CN" sz="2800" i="1" dirty="0"/>
              <a:t>x-1</a:t>
            </a:r>
            <a:r>
              <a:rPr lang="zh-CN" altLang="en-US" sz="2800" dirty="0"/>
              <a:t>不在</a:t>
            </a:r>
            <a:r>
              <a:rPr lang="en-US" altLang="zh-CN" sz="2800" dirty="0"/>
              <a:t>X</a:t>
            </a:r>
            <a:r>
              <a:rPr lang="zh-CN" altLang="en-US" sz="2800" dirty="0"/>
              <a:t>中，</a:t>
            </a:r>
            <a:r>
              <a:rPr lang="en-US" altLang="zh-CN" sz="2800" dirty="0"/>
              <a:t>P(x-1)</a:t>
            </a:r>
            <a:r>
              <a:rPr lang="zh-CN" altLang="en-US" sz="2800" dirty="0"/>
              <a:t>成立的。根据归纳法，</a:t>
            </a:r>
            <a:r>
              <a:rPr lang="en-US" altLang="zh-CN" sz="2800" dirty="0"/>
              <a:t>P(1)</a:t>
            </a:r>
            <a:r>
              <a:rPr lang="zh-CN" altLang="en-US" sz="2800" dirty="0"/>
              <a:t>成立，</a:t>
            </a:r>
            <a:r>
              <a:rPr lang="en-US" altLang="zh-CN" sz="2800" dirty="0"/>
              <a:t>P(x-1)</a:t>
            </a:r>
            <a:r>
              <a:rPr lang="zh-CN" altLang="en-US" sz="2800" dirty="0"/>
              <a:t>成立，</a:t>
            </a:r>
            <a:r>
              <a:rPr lang="en-US" altLang="zh-CN" sz="2800" dirty="0"/>
              <a:t>P(x)</a:t>
            </a:r>
            <a:r>
              <a:rPr lang="zh-CN" altLang="en-US" sz="2800" dirty="0"/>
              <a:t>也成立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/>
              <a:t>       </a:t>
            </a:r>
            <a:r>
              <a:rPr lang="zh-CN" altLang="en-US" sz="2800" dirty="0"/>
              <a:t>产生矛盾。</a:t>
            </a:r>
            <a:endParaRPr lang="en-US" altLang="zh-CN" sz="2800" dirty="0"/>
          </a:p>
          <a:p>
            <a:r>
              <a:rPr lang="zh-CN" altLang="en-US" sz="2800" dirty="0"/>
              <a:t>结论：归纳法是正确的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56927"/>
            <a:ext cx="8229600" cy="1139825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400" b="1" dirty="0"/>
              <a:t>归纳法可行蕴含良序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416422"/>
            <a:ext cx="10945216" cy="4530725"/>
          </a:xfrm>
        </p:spPr>
        <p:txBody>
          <a:bodyPr/>
          <a:lstStyle/>
          <a:p>
            <a:r>
              <a:rPr lang="zh-CN" altLang="en-US" sz="2800" dirty="0"/>
              <a:t>用</a:t>
            </a:r>
            <a:r>
              <a:rPr lang="zh-CN" altLang="en-US" sz="2800" dirty="0"/>
              <a:t>归纳法证明良序：给定任意自然数的子集</a:t>
            </a:r>
            <a:r>
              <a:rPr lang="en-US" altLang="zh-CN" sz="2800" dirty="0"/>
              <a:t>S</a:t>
            </a:r>
            <a:r>
              <a:rPr lang="zh-CN" altLang="en-US" sz="2800" dirty="0"/>
              <a:t>，</a:t>
            </a:r>
            <a:r>
              <a:rPr lang="en-US" altLang="zh-CN" sz="2800" dirty="0"/>
              <a:t>S</a:t>
            </a:r>
            <a:r>
              <a:rPr lang="zh-CN" altLang="en-US" sz="2800" dirty="0"/>
              <a:t>均拥有最小元素</a:t>
            </a:r>
            <a:endParaRPr lang="en-US" altLang="zh-CN" sz="2800" dirty="0"/>
          </a:p>
          <a:p>
            <a:r>
              <a:rPr lang="zh-CN" altLang="en-US" sz="2800" b="1" i="1" dirty="0"/>
              <a:t>奠基：</a:t>
            </a:r>
            <a:r>
              <a:rPr lang="zh-CN" altLang="en-US" sz="2800" dirty="0"/>
              <a:t>如果</a:t>
            </a:r>
            <a:r>
              <a:rPr lang="en-US" altLang="zh-CN" sz="2800" dirty="0"/>
              <a:t>1</a:t>
            </a:r>
            <a:r>
              <a:rPr lang="zh-CN" altLang="en-US" sz="2800" dirty="0"/>
              <a:t>在该子集中，成立</a:t>
            </a:r>
            <a:r>
              <a:rPr lang="zh-CN" altLang="en-US" sz="2800" dirty="0" smtClean="0"/>
              <a:t>；</a:t>
            </a:r>
            <a:endParaRPr lang="en-US" altLang="zh-CN" sz="2800" dirty="0"/>
          </a:p>
          <a:p>
            <a:r>
              <a:rPr lang="zh-CN" altLang="en-US" sz="2800" b="1" i="1" dirty="0"/>
              <a:t>假设：</a:t>
            </a:r>
            <a:r>
              <a:rPr lang="zh-CN" altLang="en-US" sz="2800" dirty="0"/>
              <a:t>所有包含了一个小于等于</a:t>
            </a:r>
            <a:r>
              <a:rPr lang="en-US" altLang="zh-CN" sz="2800" dirty="0"/>
              <a:t>n</a:t>
            </a:r>
            <a:r>
              <a:rPr lang="zh-CN" altLang="en-US" sz="2800" dirty="0"/>
              <a:t>的自然数（命名为</a:t>
            </a:r>
            <a:r>
              <a:rPr lang="en-US" altLang="zh-CN" sz="2800" dirty="0"/>
              <a:t>k</a:t>
            </a:r>
            <a:r>
              <a:rPr lang="zh-CN" altLang="en-US" sz="2800" dirty="0"/>
              <a:t>）的子集，均包含最小元素。</a:t>
            </a:r>
            <a:endParaRPr lang="en-US" altLang="zh-CN" sz="2800" dirty="0"/>
          </a:p>
          <a:p>
            <a:r>
              <a:rPr lang="zh-CN" altLang="en-US" sz="2800" b="1" i="1" dirty="0"/>
              <a:t>归纳：</a:t>
            </a:r>
            <a:r>
              <a:rPr lang="zh-CN" altLang="en-US" sz="2800" dirty="0"/>
              <a:t>（所有包含了一个小于等于</a:t>
            </a:r>
            <a:r>
              <a:rPr lang="en-US" altLang="zh-CN" sz="2800" dirty="0"/>
              <a:t>n+1</a:t>
            </a:r>
            <a:r>
              <a:rPr lang="zh-CN" altLang="en-US" sz="2800" dirty="0"/>
              <a:t>的自然数的子集，也拥有最小元素）任取一个包含了一个小于等于</a:t>
            </a:r>
            <a:r>
              <a:rPr lang="en-US" altLang="zh-CN" sz="2800" dirty="0"/>
              <a:t>n+1</a:t>
            </a:r>
            <a:r>
              <a:rPr lang="zh-CN" altLang="en-US" sz="2800" dirty="0"/>
              <a:t>的自然数的子集：如果这个子集中包含了小于等于</a:t>
            </a:r>
            <a:r>
              <a:rPr lang="en-US" altLang="zh-CN" sz="2800" dirty="0"/>
              <a:t>n</a:t>
            </a:r>
            <a:r>
              <a:rPr lang="zh-CN" altLang="en-US" sz="2800" dirty="0"/>
              <a:t>的元素，按照归纳假设，这个子集包含最小元素；如果这个子集不包含小于等于</a:t>
            </a:r>
            <a:r>
              <a:rPr lang="en-US" altLang="zh-CN" sz="2800" dirty="0"/>
              <a:t>n</a:t>
            </a:r>
            <a:r>
              <a:rPr lang="zh-CN" altLang="en-US" sz="2800" dirty="0"/>
              <a:t>的元素，</a:t>
            </a:r>
            <a:r>
              <a:rPr lang="en-US" altLang="zh-CN" sz="2800" dirty="0"/>
              <a:t>n+1</a:t>
            </a:r>
            <a:r>
              <a:rPr lang="zh-CN" altLang="en-US" sz="2800" dirty="0"/>
              <a:t>必定在这个子集中，</a:t>
            </a:r>
            <a:r>
              <a:rPr lang="en-US" altLang="zh-CN" sz="2800" dirty="0"/>
              <a:t>n+1</a:t>
            </a:r>
            <a:r>
              <a:rPr lang="zh-CN" altLang="en-US" sz="2800" dirty="0"/>
              <a:t>将成为最小元素。</a:t>
            </a:r>
            <a:endParaRPr lang="en-US" altLang="zh-CN" sz="2800" dirty="0"/>
          </a:p>
          <a:p>
            <a:r>
              <a:rPr lang="zh-CN" altLang="en-US" sz="2800" b="1" i="1" dirty="0"/>
              <a:t>结论：</a:t>
            </a:r>
            <a:r>
              <a:rPr lang="zh-CN" altLang="en-US" sz="2800" dirty="0"/>
              <a:t>自然数集是良序的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69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数论中用的最多的等式之一</a:t>
            </a:r>
          </a:p>
        </p:txBody>
      </p:sp>
      <p:sp>
        <p:nvSpPr>
          <p:cNvPr id="3" name="Rectangle 2"/>
          <p:cNvSpPr/>
          <p:nvPr/>
        </p:nvSpPr>
        <p:spPr>
          <a:xfrm>
            <a:off x="2279576" y="4221088"/>
            <a:ext cx="7402016" cy="2000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4:</a:t>
            </a:r>
          </a:p>
          <a:p>
            <a:pPr>
              <a:defRPr/>
            </a:pPr>
            <a:r>
              <a:rPr lang="zh-CN" alt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这明明是个“定理”，为什么被称为“算法”？</a:t>
            </a:r>
            <a:endParaRPr lang="en-US" altLang="zh-CN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5" y="1268761"/>
            <a:ext cx="10592765" cy="239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smtClean="0"/>
              <a:t>存在性的证明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50" y="1133675"/>
            <a:ext cx="8849960" cy="4991797"/>
          </a:xfrm>
          <a:prstGeom prst="rect">
            <a:avLst/>
          </a:prstGeom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212311" y="3255102"/>
            <a:ext cx="3551077" cy="1292773"/>
            <a:chOff x="4572209" y="313923"/>
            <a:chExt cx="3550742" cy="129290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572209" y="313923"/>
              <a:ext cx="647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4896029" y="313924"/>
              <a:ext cx="1512023" cy="885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1" name="TextBox 6"/>
            <p:cNvSpPr txBox="1">
              <a:spLocks noChangeArrowheads="1"/>
            </p:cNvSpPr>
            <p:nvPr/>
          </p:nvSpPr>
          <p:spPr bwMode="auto">
            <a:xfrm>
              <a:off x="6070723" y="1237494"/>
              <a:ext cx="2052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C00000"/>
                  </a:solidFill>
                </a:rPr>
                <a:t>为什么让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dirty="0">
                  <a:solidFill>
                    <a:srgbClr val="C00000"/>
                  </a:solidFill>
                </a:rPr>
                <a:t>?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圆角矩形标注 2"/>
          <p:cNvSpPr/>
          <p:nvPr/>
        </p:nvSpPr>
        <p:spPr>
          <a:xfrm>
            <a:off x="9625013" y="836712"/>
            <a:ext cx="2231627" cy="1224136"/>
          </a:xfrm>
          <a:prstGeom prst="wedgeRoundRectCallout">
            <a:avLst>
              <a:gd name="adj1" fmla="val -116440"/>
              <a:gd name="adj2" fmla="val 352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66759" y="1033281"/>
            <a:ext cx="239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这个集合里，到底是哪些元素？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063750" y="692151"/>
            <a:ext cx="8229600" cy="919163"/>
          </a:xfrm>
        </p:spPr>
        <p:txBody>
          <a:bodyPr/>
          <a:lstStyle/>
          <a:p>
            <a:r>
              <a:rPr lang="zh-CN" altLang="en-US" smtClean="0"/>
              <a:t>唯一性的证明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484784"/>
            <a:ext cx="10356003" cy="3560226"/>
          </a:xfrm>
          <a:prstGeom prst="rect">
            <a:avLst/>
          </a:prstGeom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17428" y="4509120"/>
            <a:ext cx="5215045" cy="1328524"/>
            <a:chOff x="3593946" y="4509294"/>
            <a:chExt cx="5215299" cy="1328508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593946" y="4509294"/>
              <a:ext cx="27068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148658" y="4645538"/>
              <a:ext cx="647732" cy="792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5" name="TextBox 6"/>
            <p:cNvSpPr txBox="1">
              <a:spLocks noChangeArrowheads="1"/>
            </p:cNvSpPr>
            <p:nvPr/>
          </p:nvSpPr>
          <p:spPr bwMode="auto">
            <a:xfrm>
              <a:off x="4272742" y="5437692"/>
              <a:ext cx="45365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在数论相关证明中，整除时时出现！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r>
              <a:rPr lang="zh-CN" altLang="en-US" smtClean="0"/>
              <a:t>整除及其性质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45" y="1348524"/>
            <a:ext cx="5648325" cy="239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607" y="4504531"/>
            <a:ext cx="82804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43849" y="4734150"/>
            <a:ext cx="2592510" cy="1278450"/>
            <a:chOff x="5219938" y="5229200"/>
            <a:chExt cx="2592266" cy="1279184"/>
          </a:xfrm>
        </p:grpSpPr>
        <p:sp>
          <p:nvSpPr>
            <p:cNvPr id="3" name="Rounded Rectangle 2"/>
            <p:cNvSpPr/>
            <p:nvPr/>
          </p:nvSpPr>
          <p:spPr>
            <a:xfrm>
              <a:off x="7020191" y="5229200"/>
              <a:ext cx="792013" cy="360694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320" name="TextBox 3"/>
            <p:cNvSpPr txBox="1">
              <a:spLocks noChangeArrowheads="1"/>
            </p:cNvSpPr>
            <p:nvPr/>
          </p:nvSpPr>
          <p:spPr bwMode="auto">
            <a:xfrm>
              <a:off x="5219938" y="6046719"/>
              <a:ext cx="2376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线性组合</a:t>
              </a:r>
            </a:p>
          </p:txBody>
        </p:sp>
        <p:cxnSp>
          <p:nvCxnSpPr>
            <p:cNvPr id="6" name="Straight Arrow Connector 5"/>
            <p:cNvCxnSpPr>
              <a:stCxn id="13320" idx="0"/>
              <a:endCxn id="3" idx="2"/>
            </p:cNvCxnSpPr>
            <p:nvPr/>
          </p:nvCxnSpPr>
          <p:spPr>
            <a:xfrm flipV="1">
              <a:off x="6408070" y="5589894"/>
              <a:ext cx="1008127" cy="4568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818843" y="3234346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问题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：如果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是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b,c</a:t>
            </a:r>
            <a:r>
              <a:rPr lang="zh-CN" altLang="en-US" b="1" dirty="0" smtClean="0">
                <a:solidFill>
                  <a:srgbClr val="FF0000"/>
                </a:solidFill>
              </a:rPr>
              <a:t>的最大公因子，这个结论会给你什么启发？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2" idx="1"/>
          </p:cNvCxnSpPr>
          <p:nvPr/>
        </p:nvCxnSpPr>
        <p:spPr>
          <a:xfrm flipH="1">
            <a:off x="8328249" y="3696011"/>
            <a:ext cx="490594" cy="116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07839" y="5455347"/>
            <a:ext cx="1439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而且一定是最大公约数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456040" y="1730464"/>
            <a:ext cx="3311525" cy="369332"/>
            <a:chOff x="5436096" y="692696"/>
            <a:chExt cx="3312368" cy="370367"/>
          </a:xfrm>
        </p:grpSpPr>
        <p:sp>
          <p:nvSpPr>
            <p:cNvPr id="15367" name="TextBox 11"/>
            <p:cNvSpPr txBox="1">
              <a:spLocks noChangeArrowheads="1"/>
            </p:cNvSpPr>
            <p:nvPr/>
          </p:nvSpPr>
          <p:spPr bwMode="auto">
            <a:xfrm>
              <a:off x="5868144" y="692696"/>
              <a:ext cx="288032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i="1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i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所有的正的线性组合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Straight Arrow Connector 13"/>
            <p:cNvCxnSpPr>
              <a:stCxn id="15367" idx="1"/>
            </p:cNvCxnSpPr>
            <p:nvPr/>
          </p:nvCxnSpPr>
          <p:spPr>
            <a:xfrm flipH="1" flipV="1">
              <a:off x="5436096" y="877362"/>
              <a:ext cx="432048" cy="5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60648"/>
            <a:ext cx="6359789" cy="1130629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1" y="1319541"/>
            <a:ext cx="5669579" cy="755351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1" y="2089429"/>
            <a:ext cx="6359789" cy="51089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8" y="2604761"/>
            <a:ext cx="6359789" cy="244675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5" y="5110256"/>
            <a:ext cx="6421522" cy="1574251"/>
          </a:xfrm>
          <a:prstGeom prst="rect">
            <a:avLst/>
          </a:prstGeom>
        </p:spPr>
      </p:pic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7391939" y="2230994"/>
            <a:ext cx="3311525" cy="369332"/>
            <a:chOff x="5436096" y="692696"/>
            <a:chExt cx="3312368" cy="370367"/>
          </a:xfrm>
        </p:grpSpPr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>
              <a:off x="5868144" y="692696"/>
              <a:ext cx="288032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i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构造出“最大公因子”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Straight Arrow Connector 13"/>
            <p:cNvCxnSpPr>
              <a:stCxn id="18" idx="1"/>
            </p:cNvCxnSpPr>
            <p:nvPr/>
          </p:nvCxnSpPr>
          <p:spPr>
            <a:xfrm flipH="1" flipV="1">
              <a:off x="5436096" y="877362"/>
              <a:ext cx="432048" cy="5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8760296" y="3210807"/>
            <a:ext cx="2808312" cy="1368152"/>
            <a:chOff x="8544272" y="3284984"/>
            <a:chExt cx="2808312" cy="1368152"/>
          </a:xfrm>
        </p:grpSpPr>
        <p:sp>
          <p:nvSpPr>
            <p:cNvPr id="12" name="圆角矩形标注 11"/>
            <p:cNvSpPr/>
            <p:nvPr/>
          </p:nvSpPr>
          <p:spPr>
            <a:xfrm>
              <a:off x="8544272" y="3284984"/>
              <a:ext cx="2808312" cy="1368152"/>
            </a:xfrm>
            <a:prstGeom prst="wedgeRoundRectCallout">
              <a:avLst>
                <a:gd name="adj1" fmla="val -20833"/>
                <a:gd name="adj2" fmla="val 5328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544272" y="3645894"/>
              <a:ext cx="2783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现在你知道如何“算”出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的最大公因子了吗？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5232215" y="3292048"/>
            <a:ext cx="3311525" cy="369332"/>
            <a:chOff x="5436096" y="692696"/>
            <a:chExt cx="3312368" cy="370367"/>
          </a:xfrm>
        </p:grpSpPr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>
              <a:off x="5868144" y="692696"/>
              <a:ext cx="288032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i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“最大公因子”是公因子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Straight Arrow Connector 13"/>
            <p:cNvCxnSpPr>
              <a:stCxn id="24" idx="1"/>
            </p:cNvCxnSpPr>
            <p:nvPr/>
          </p:nvCxnSpPr>
          <p:spPr>
            <a:xfrm flipH="1" flipV="1">
              <a:off x="5436096" y="877362"/>
              <a:ext cx="432048" cy="5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5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en-US" altLang="zh-CN" dirty="0" smtClean="0"/>
              <a:t>Euclid Algorithm – </a:t>
            </a:r>
            <a:r>
              <a:rPr lang="zh-CN" altLang="en-US" dirty="0" smtClean="0"/>
              <a:t>数学形式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9" y="1412876"/>
            <a:ext cx="2447925" cy="149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1" y="1225551"/>
            <a:ext cx="432117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triped Right Arrow 2"/>
          <p:cNvSpPr/>
          <p:nvPr/>
        </p:nvSpPr>
        <p:spPr>
          <a:xfrm>
            <a:off x="5187951" y="1909764"/>
            <a:ext cx="936625" cy="503237"/>
          </a:xfrm>
          <a:prstGeom prst="striped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357564"/>
            <a:ext cx="3024188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6736506" y="3357564"/>
            <a:ext cx="5227637" cy="2522537"/>
            <a:chOff x="6268963" y="3357564"/>
            <a:chExt cx="5227637" cy="2522537"/>
          </a:xfrm>
        </p:grpSpPr>
        <p:pic>
          <p:nvPicPr>
            <p:cNvPr id="1639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8963" y="4478339"/>
              <a:ext cx="969962" cy="566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1488" y="3357564"/>
              <a:ext cx="4075112" cy="2522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Curved Right Arrow 5"/>
          <p:cNvSpPr/>
          <p:nvPr/>
        </p:nvSpPr>
        <p:spPr>
          <a:xfrm>
            <a:off x="1898651" y="2535239"/>
            <a:ext cx="504825" cy="1584325"/>
          </a:xfrm>
          <a:prstGeom prst="curved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35760" y="3491716"/>
            <a:ext cx="3053680" cy="369332"/>
            <a:chOff x="3935760" y="3491716"/>
            <a:chExt cx="3053680" cy="369332"/>
          </a:xfrm>
        </p:grpSpPr>
        <p:sp>
          <p:nvSpPr>
            <p:cNvPr id="2" name="椭圆 1"/>
            <p:cNvSpPr/>
            <p:nvPr/>
          </p:nvSpPr>
          <p:spPr>
            <a:xfrm>
              <a:off x="3935760" y="350100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381034" y="3491716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dirty="0" smtClean="0"/>
                <a:t>b</a:t>
              </a:r>
              <a:r>
                <a:rPr lang="zh-CN" altLang="en-US" dirty="0" smtClean="0"/>
                <a:t>的线性组合，小于</a:t>
              </a:r>
              <a:r>
                <a:rPr lang="en-US" altLang="zh-CN" dirty="0" err="1" smtClean="0"/>
                <a:t>a,b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07768" y="3861048"/>
            <a:ext cx="2938264" cy="369332"/>
            <a:chOff x="4007768" y="3861048"/>
            <a:chExt cx="2938264" cy="369332"/>
          </a:xfrm>
        </p:grpSpPr>
        <p:sp>
          <p:nvSpPr>
            <p:cNvPr id="13" name="椭圆 12"/>
            <p:cNvSpPr/>
            <p:nvPr/>
          </p:nvSpPr>
          <p:spPr>
            <a:xfrm>
              <a:off x="4007768" y="387034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53042" y="386104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dirty="0" smtClean="0"/>
                <a:t>b</a:t>
              </a:r>
              <a:r>
                <a:rPr lang="zh-CN" altLang="en-US" dirty="0" smtClean="0"/>
                <a:t>的线性组合，小于</a:t>
              </a:r>
              <a:r>
                <a:rPr lang="en-US" altLang="zh-CN" dirty="0" smtClean="0"/>
                <a:t>r1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55452" y="5229200"/>
            <a:ext cx="3031238" cy="369332"/>
            <a:chOff x="4255452" y="5229200"/>
            <a:chExt cx="3031238" cy="369332"/>
          </a:xfrm>
        </p:grpSpPr>
        <p:sp>
          <p:nvSpPr>
            <p:cNvPr id="15" name="椭圆 14"/>
            <p:cNvSpPr/>
            <p:nvPr/>
          </p:nvSpPr>
          <p:spPr>
            <a:xfrm>
              <a:off x="4255452" y="5238492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00726" y="5229200"/>
              <a:ext cx="258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dirty="0" smtClean="0"/>
                <a:t>b</a:t>
              </a:r>
              <a:r>
                <a:rPr lang="zh-CN" altLang="en-US" dirty="0" smtClean="0"/>
                <a:t>的线性组合，小于</a:t>
              </a:r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n-1</a:t>
              </a:r>
              <a:endParaRPr lang="zh-CN" altLang="en-US" baseline="-25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44882" y="5641241"/>
            <a:ext cx="2534307" cy="369332"/>
            <a:chOff x="4144882" y="5641241"/>
            <a:chExt cx="2534307" cy="369332"/>
          </a:xfrm>
        </p:grpSpPr>
        <p:sp>
          <p:nvSpPr>
            <p:cNvPr id="17" name="椭圆 16"/>
            <p:cNvSpPr/>
            <p:nvPr/>
          </p:nvSpPr>
          <p:spPr>
            <a:xfrm>
              <a:off x="4144882" y="5650533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590156" y="5641241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dirty="0" smtClean="0"/>
                <a:t>b</a:t>
              </a:r>
              <a:r>
                <a:rPr lang="zh-CN" altLang="en-US" dirty="0" smtClean="0"/>
                <a:t>的线性组合，</a:t>
              </a:r>
              <a:r>
                <a:rPr lang="en-US" altLang="zh-CN" dirty="0" smtClean="0"/>
                <a:t>=0</a:t>
              </a:r>
              <a:endParaRPr lang="zh-CN" altLang="en-US" baseline="-2500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963404" y="562117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+0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047908" y="6254908"/>
            <a:ext cx="766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r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……r</a:t>
            </a:r>
            <a:r>
              <a:rPr lang="en-US" altLang="zh-CN" sz="2400" baseline="-25000" dirty="0"/>
              <a:t>1</a:t>
            </a:r>
            <a:r>
              <a:rPr lang="en-US" altLang="zh-CN" sz="2400" dirty="0" smtClean="0"/>
              <a:t>,r</a:t>
            </a:r>
            <a:r>
              <a:rPr lang="en-US" altLang="zh-CN" sz="2400" baseline="-25000" dirty="0"/>
              <a:t>2</a:t>
            </a:r>
            <a:r>
              <a:rPr lang="zh-CN" altLang="en-US" sz="2400" dirty="0" smtClean="0"/>
              <a:t>的公因子，是</a:t>
            </a:r>
            <a:r>
              <a:rPr lang="en-US" altLang="zh-CN" sz="2400" dirty="0" smtClean="0"/>
              <a:t>a,r</a:t>
            </a:r>
            <a:r>
              <a:rPr lang="en-US" altLang="zh-CN" sz="2400" baseline="-25000" dirty="0"/>
              <a:t>1</a:t>
            </a:r>
            <a:r>
              <a:rPr lang="zh-CN" altLang="en-US" sz="2400" dirty="0" smtClean="0"/>
              <a:t>的公因子，是</a:t>
            </a:r>
            <a:r>
              <a:rPr lang="en-US" altLang="zh-CN" sz="2400" dirty="0" err="1" smtClean="0"/>
              <a:t>b,a</a:t>
            </a:r>
            <a:r>
              <a:rPr lang="zh-CN" altLang="en-US" sz="2400" dirty="0" smtClean="0"/>
              <a:t>的公因子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7408" y="1052736"/>
            <a:ext cx="10804760" cy="255454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你知道为什么用两个互质的整数的线性组合可以表示任意的整数吗？</a:t>
            </a:r>
            <a:endParaRPr lang="en-US" altLang="zh-CN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93096"/>
            <a:ext cx="10732752" cy="890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9696" y="2420888"/>
            <a:ext cx="4892686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自然数有定义吗</a:t>
            </a:r>
            <a:r>
              <a:rPr lang="en-US" altLang="zh-CN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4943476" y="476250"/>
            <a:ext cx="4537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 3, 5, 7, 9, 11, …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2, 4, 6, 8, 10, ….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 4, 9, 16, 25, 36, …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 8, 27, 64, 125, …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3, 5, 7, 11, 13, 17, 19, 23, 29, 31, …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4, 6, 8, 9, 10, 12, 14, 15, 16, …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 5, 9, 13, 17, 21, 25, …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3, 7, 11, 15, 19, 23, 27, …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 3, 6, 10, 15, 21, …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6, 28, 496, …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 1, 2, 3, 5, 8, 13, 21, …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6778" y="4822865"/>
            <a:ext cx="7188186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你能看出每个序列中元素间的关系吗？</a:t>
            </a:r>
            <a:endParaRPr lang="en-US" altLang="zh-CN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25839" y="533401"/>
            <a:ext cx="1368425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2060"/>
                </a:solidFill>
              </a:rPr>
              <a:t>奇数：</a:t>
            </a:r>
            <a:endParaRPr lang="en-US" altLang="zh-CN" sz="2000">
              <a:solidFill>
                <a:srgbClr val="00206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>
                <a:solidFill>
                  <a:srgbClr val="002060"/>
                </a:solidFill>
              </a:rPr>
              <a:t>偶数：</a:t>
            </a:r>
            <a:endParaRPr lang="en-US" altLang="zh-CN" sz="2000">
              <a:solidFill>
                <a:srgbClr val="00206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>
                <a:solidFill>
                  <a:srgbClr val="002060"/>
                </a:solidFill>
              </a:rPr>
              <a:t>平方数：</a:t>
            </a:r>
            <a:endParaRPr lang="en-US" altLang="zh-CN" sz="2000">
              <a:solidFill>
                <a:srgbClr val="00206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>
                <a:solidFill>
                  <a:srgbClr val="002060"/>
                </a:solidFill>
              </a:rPr>
              <a:t>立方数：</a:t>
            </a:r>
            <a:endParaRPr lang="en-US" altLang="zh-CN" sz="2000">
              <a:solidFill>
                <a:srgbClr val="00206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>
                <a:solidFill>
                  <a:srgbClr val="002060"/>
                </a:solidFill>
              </a:rPr>
              <a:t>质数：</a:t>
            </a:r>
            <a:endParaRPr lang="en-US" altLang="zh-CN" sz="2000">
              <a:solidFill>
                <a:srgbClr val="00206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>
                <a:solidFill>
                  <a:srgbClr val="002060"/>
                </a:solidFill>
              </a:rPr>
              <a:t>合数：</a:t>
            </a:r>
            <a:endParaRPr lang="en-US" altLang="zh-CN" sz="2000">
              <a:solidFill>
                <a:srgbClr val="00206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>
                <a:solidFill>
                  <a:srgbClr val="002060"/>
                </a:solidFill>
              </a:rPr>
              <a:t>模</a:t>
            </a:r>
            <a:r>
              <a:rPr lang="en-US" altLang="zh-CN" sz="2000">
                <a:solidFill>
                  <a:srgbClr val="002060"/>
                </a:solidFill>
              </a:rPr>
              <a:t>4</a:t>
            </a:r>
            <a:r>
              <a:rPr lang="zh-CN" altLang="en-US" sz="2000">
                <a:solidFill>
                  <a:srgbClr val="002060"/>
                </a:solidFill>
              </a:rPr>
              <a:t>余</a:t>
            </a:r>
            <a:r>
              <a:rPr lang="en-US" altLang="zh-CN" sz="2000">
                <a:solidFill>
                  <a:srgbClr val="002060"/>
                </a:solidFill>
              </a:rPr>
              <a:t>1</a:t>
            </a:r>
            <a:r>
              <a:rPr lang="zh-CN" altLang="en-US" sz="2000">
                <a:solidFill>
                  <a:srgbClr val="002060"/>
                </a:solidFill>
              </a:rPr>
              <a:t>：</a:t>
            </a:r>
            <a:endParaRPr lang="en-US" altLang="zh-CN" sz="2000">
              <a:solidFill>
                <a:srgbClr val="00206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>
                <a:solidFill>
                  <a:srgbClr val="002060"/>
                </a:solidFill>
              </a:rPr>
              <a:t>模</a:t>
            </a:r>
            <a:r>
              <a:rPr lang="en-US" altLang="zh-CN" sz="2000">
                <a:solidFill>
                  <a:srgbClr val="002060"/>
                </a:solidFill>
              </a:rPr>
              <a:t>4</a:t>
            </a:r>
            <a:r>
              <a:rPr lang="zh-CN" altLang="en-US" sz="2000">
                <a:solidFill>
                  <a:srgbClr val="002060"/>
                </a:solidFill>
              </a:rPr>
              <a:t>余</a:t>
            </a:r>
            <a:r>
              <a:rPr lang="en-US" altLang="zh-CN" sz="2000">
                <a:solidFill>
                  <a:srgbClr val="002060"/>
                </a:solidFill>
              </a:rPr>
              <a:t>3</a:t>
            </a:r>
            <a:r>
              <a:rPr lang="zh-CN" altLang="en-US" sz="2000">
                <a:solidFill>
                  <a:srgbClr val="002060"/>
                </a:solidFill>
              </a:rPr>
              <a:t>：</a:t>
            </a:r>
            <a:endParaRPr lang="en-US" altLang="zh-CN" sz="2000">
              <a:solidFill>
                <a:srgbClr val="00206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>
                <a:solidFill>
                  <a:srgbClr val="002060"/>
                </a:solidFill>
              </a:rPr>
              <a:t>三角数：</a:t>
            </a:r>
            <a:endParaRPr lang="en-US" altLang="zh-CN" sz="2000">
              <a:solidFill>
                <a:srgbClr val="00206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>
                <a:solidFill>
                  <a:srgbClr val="002060"/>
                </a:solidFill>
              </a:rPr>
              <a:t>完全数：</a:t>
            </a:r>
            <a:endParaRPr lang="en-US" altLang="zh-CN" sz="2000">
              <a:solidFill>
                <a:srgbClr val="00206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Fibonacci:</a:t>
            </a:r>
            <a:endParaRPr lang="zh-CN" alt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5600" y="1988841"/>
            <a:ext cx="7488832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你是否能说出一些关于质数的“著名”问题？</a:t>
            </a:r>
            <a:endParaRPr lang="en-US" altLang="zh-CN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关于质数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847850" y="1341438"/>
            <a:ext cx="8496300" cy="4933950"/>
          </a:xfrm>
        </p:spPr>
        <p:txBody>
          <a:bodyPr/>
          <a:lstStyle/>
          <a:p>
            <a:r>
              <a:rPr lang="zh-CN" altLang="en-US" smtClean="0"/>
              <a:t>我们在课堂上很容易回答的问题：</a:t>
            </a:r>
            <a:endParaRPr lang="en-US" altLang="zh-CN" smtClean="0"/>
          </a:p>
          <a:p>
            <a:pPr lvl="1"/>
            <a:r>
              <a:rPr lang="zh-CN" altLang="en-US" smtClean="0"/>
              <a:t>质数是有限的还是有无穷多个？</a:t>
            </a:r>
            <a:endParaRPr lang="en-US" altLang="zh-CN" smtClean="0"/>
          </a:p>
          <a:p>
            <a:pPr>
              <a:spcBef>
                <a:spcPts val="1200"/>
              </a:spcBef>
            </a:pPr>
            <a:r>
              <a:rPr lang="zh-CN" altLang="en-US" smtClean="0"/>
              <a:t>今天可以给你一个答案，却难以证明的问题：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不大于一个给定值的质数有多少个？</a:t>
            </a:r>
            <a:endParaRPr lang="en-US" altLang="zh-CN" smtClean="0"/>
          </a:p>
          <a:p>
            <a:pPr>
              <a:spcBef>
                <a:spcPts val="1200"/>
              </a:spcBef>
            </a:pPr>
            <a:r>
              <a:rPr lang="zh-CN" altLang="en-US" smtClean="0"/>
              <a:t>还没有人能回答的问题：</a:t>
            </a:r>
            <a:endParaRPr lang="en-US" altLang="zh-CN" smtClean="0"/>
          </a:p>
          <a:p>
            <a:pPr lvl="1">
              <a:spcBef>
                <a:spcPts val="600"/>
              </a:spcBef>
            </a:pPr>
            <a:r>
              <a:rPr lang="zh-CN" altLang="en-US" smtClean="0"/>
              <a:t>是否任何不小于４的偶数均可以表示为两质数之和</a:t>
            </a:r>
            <a:endParaRPr lang="en-US" altLang="zh-CN" smtClean="0"/>
          </a:p>
          <a:p>
            <a:pPr lvl="1">
              <a:spcBef>
                <a:spcPts val="600"/>
              </a:spcBef>
            </a:pPr>
            <a:r>
              <a:rPr lang="zh-CN" altLang="en-US" smtClean="0"/>
              <a:t>“孪生”质数对</a:t>
            </a:r>
            <a:r>
              <a:rPr lang="en-US" altLang="zh-CN" sz="2000"/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/>
              <a:t>和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000"/>
              <a:t>)</a:t>
            </a:r>
            <a:r>
              <a:rPr lang="zh-CN" altLang="en-US" sz="2000"/>
              <a:t> </a:t>
            </a:r>
            <a:r>
              <a:rPr lang="zh-CN" altLang="en-US" smtClean="0"/>
              <a:t>是否有无限多个？</a:t>
            </a:r>
            <a:endParaRPr lang="en-US" altLang="zh-CN" smtClean="0"/>
          </a:p>
          <a:p>
            <a:pPr lvl="1">
              <a:spcBef>
                <a:spcPts val="600"/>
              </a:spcBef>
            </a:pPr>
            <a:r>
              <a:rPr lang="zh-CN" altLang="en-US" smtClean="0"/>
              <a:t>形如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mtClean="0"/>
              <a:t>的质数是否有无限多个？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063750" y="404813"/>
            <a:ext cx="8229600" cy="919162"/>
          </a:xfrm>
        </p:spPr>
        <p:txBody>
          <a:bodyPr/>
          <a:lstStyle/>
          <a:p>
            <a:r>
              <a:rPr lang="zh-CN" altLang="en-US" smtClean="0"/>
              <a:t>质数有无限多个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484314"/>
            <a:ext cx="7883525" cy="216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341688" y="4076700"/>
            <a:ext cx="5472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一些“大”数学家认为这是数学史上最“美”的证明之一！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smtClean="0"/>
              <a:t>利用费马数证明质数有无穷多个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196976"/>
            <a:ext cx="8640762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919289" y="1773238"/>
            <a:ext cx="8137525" cy="1973262"/>
            <a:chOff x="395536" y="1772816"/>
            <a:chExt cx="8136904" cy="197383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276628" y="1772816"/>
              <a:ext cx="30953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5536" y="1998306"/>
              <a:ext cx="41049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284614" y="1998306"/>
              <a:ext cx="2519170" cy="15022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2" name="TextBox 8"/>
            <p:cNvSpPr txBox="1">
              <a:spLocks noChangeArrowheads="1"/>
            </p:cNvSpPr>
            <p:nvPr/>
          </p:nvSpPr>
          <p:spPr bwMode="auto">
            <a:xfrm>
              <a:off x="6804248" y="3284984"/>
              <a:ext cx="1728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为什么？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18612" y="3805550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假设质数有限，为</a:t>
            </a:r>
            <a:r>
              <a:rPr lang="en-US" altLang="zh-CN" dirty="0"/>
              <a:t>m</a:t>
            </a:r>
            <a:r>
              <a:rPr lang="zh-CN" altLang="en-US" dirty="0"/>
              <a:t>个。取前</a:t>
            </a:r>
            <a:r>
              <a:rPr lang="en-US" altLang="zh-CN" dirty="0"/>
              <a:t>m+1</a:t>
            </a:r>
            <a:r>
              <a:rPr lang="zh-CN" altLang="en-US" dirty="0"/>
              <a:t>个费马数。将每个费马数进行质因子分解，所有的质因子都不相同。</a:t>
            </a:r>
            <a:r>
              <a:rPr lang="en-US" altLang="zh-CN" dirty="0"/>
              <a:t>M+1</a:t>
            </a:r>
            <a:r>
              <a:rPr lang="zh-CN" altLang="en-US" dirty="0"/>
              <a:t>个费马数至少有</a:t>
            </a:r>
            <a:r>
              <a:rPr lang="en-US" altLang="zh-CN" dirty="0"/>
              <a:t>m+1</a:t>
            </a:r>
            <a:r>
              <a:rPr lang="zh-CN" altLang="en-US" dirty="0"/>
              <a:t>个互不相同的质因子。因此矛盾。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用抽象代数理论证明质数无限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12875"/>
            <a:ext cx="7848600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888164" y="3500438"/>
            <a:ext cx="28797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35188" y="3789363"/>
            <a:ext cx="76327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5189" y="4202113"/>
            <a:ext cx="7207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19453" y="4509120"/>
            <a:ext cx="5544616" cy="14157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问题８；</a:t>
            </a:r>
            <a:endParaRPr lang="en-US" altLang="zh-C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你能解释一下这个证明吗？</a:t>
            </a:r>
            <a:endParaRPr lang="en-US" altLang="zh-CN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smtClean="0"/>
              <a:t>算术基本定理；质因子分解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8212" y="4725144"/>
            <a:ext cx="77755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如何证明存在性？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证明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的关键：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存在性：如果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是不能分解的整数中最小的，它不能是质数，则必可分解为两个数之积，那两个数一定可分解，于是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也可分解。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唯一性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：将两个质因子分解式均按升序排列，对应项只能相等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1145502"/>
            <a:ext cx="8424936" cy="330025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896200" y="1660158"/>
            <a:ext cx="2314600" cy="1008112"/>
            <a:chOff x="7896200" y="1660158"/>
            <a:chExt cx="2314600" cy="1008112"/>
          </a:xfrm>
        </p:grpSpPr>
        <p:sp>
          <p:nvSpPr>
            <p:cNvPr id="4" name="圆角矩形标注 3"/>
            <p:cNvSpPr/>
            <p:nvPr/>
          </p:nvSpPr>
          <p:spPr>
            <a:xfrm>
              <a:off x="7896200" y="1660158"/>
              <a:ext cx="2314600" cy="1008112"/>
            </a:xfrm>
            <a:prstGeom prst="wedgeRoundRectCallout">
              <a:avLst>
                <a:gd name="adj1" fmla="val -86982"/>
                <a:gd name="adj2" fmla="val -7110"/>
                <a:gd name="adj3" fmla="val 16667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53253" y="197954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存在性</a:t>
              </a:r>
              <a:r>
                <a:rPr lang="zh-CN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：良序性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96200" y="3284984"/>
            <a:ext cx="2314600" cy="1008112"/>
            <a:chOff x="7896200" y="1660158"/>
            <a:chExt cx="2314600" cy="1008112"/>
          </a:xfrm>
        </p:grpSpPr>
        <p:sp>
          <p:nvSpPr>
            <p:cNvPr id="10" name="圆角矩形标注 9"/>
            <p:cNvSpPr/>
            <p:nvPr/>
          </p:nvSpPr>
          <p:spPr>
            <a:xfrm>
              <a:off x="7896200" y="1660158"/>
              <a:ext cx="2314600" cy="1008112"/>
            </a:xfrm>
            <a:prstGeom prst="wedgeRoundRectCallout">
              <a:avLst>
                <a:gd name="adj1" fmla="val -86982"/>
                <a:gd name="adj2" fmla="val -7110"/>
                <a:gd name="adj3" fmla="val 16667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53253" y="197954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唯一性</a:t>
              </a:r>
              <a:r>
                <a:rPr lang="zh-CN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：归纳法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8379" y="692696"/>
            <a:ext cx="6918661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问题９：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如何判断一个数是否为质数？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007768" y="3560234"/>
            <a:ext cx="5329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你听说过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Eratosthenes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的“筛子”吗？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34863"/>
              </p:ext>
            </p:extLst>
          </p:nvPr>
        </p:nvGraphicFramePr>
        <p:xfrm>
          <a:off x="2423590" y="4335189"/>
          <a:ext cx="7488237" cy="147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42"/>
                <a:gridCol w="792025"/>
                <a:gridCol w="720023"/>
                <a:gridCol w="936030"/>
                <a:gridCol w="936030"/>
                <a:gridCol w="1080034"/>
                <a:gridCol w="1656053"/>
              </a:tblGrid>
              <a:tr h="36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CN" altLang="en-US" sz="18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8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8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ym typeface="Symbol"/>
                        </a:rPr>
                        <a:t></a:t>
                      </a: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altLang="zh-CN" sz="1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n-US" altLang="zh-CN" sz="1800" i="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endParaRPr lang="zh-CN" altLang="en-US" sz="1800" dirty="0"/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1229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78498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50847534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altLang="zh-CN" sz="18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en-US" altLang="zh-CN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18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4.34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21.71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144.76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1085.74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72382.41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48254942.43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ym typeface="Symbol"/>
                        </a:rPr>
                        <a:t></a:t>
                      </a: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altLang="zh-CN" sz="1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n-US" altLang="zh-CN" sz="1800" i="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)/(</a:t>
                      </a:r>
                      <a:r>
                        <a:rPr lang="en-US" altLang="zh-CN" sz="1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n-US" altLang="zh-CN" sz="1800" i="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/</a:t>
                      </a:r>
                      <a:r>
                        <a:rPr lang="en-US" altLang="zh-CN" sz="1800" i="0" dirty="0" err="1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ln</a:t>
                      </a:r>
                      <a:r>
                        <a:rPr lang="en-US" altLang="zh-CN" sz="1800" i="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altLang="zh-CN" sz="1800" i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n-US" altLang="zh-CN" sz="1800" i="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endParaRPr lang="zh-CN" altLang="en-US" sz="1800" dirty="0"/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0.921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1.151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1.161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1.132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1.084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1.054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 marT="45710" marB="4571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600201"/>
            <a:ext cx="11233248" cy="4530725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，请总结一下，在哪些你所学过的内容中，我们用到了数学归纳法？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写出欧几里得算法，证明算法的正确性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0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533400"/>
            <a:ext cx="7777162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4149725"/>
            <a:ext cx="7664450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6118225" y="5751514"/>
            <a:ext cx="408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What is Mathematics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by Courant and Robbins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391400" y="908050"/>
            <a:ext cx="237648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00826" y="2565401"/>
            <a:ext cx="3114675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97088" y="2852739"/>
            <a:ext cx="7543800" cy="285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48500" y="5073650"/>
            <a:ext cx="3143250" cy="0"/>
          </a:xfrm>
          <a:prstGeom prst="line">
            <a:avLst/>
          </a:prstGeom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51126" y="5399088"/>
            <a:ext cx="7553325" cy="12700"/>
          </a:xfrm>
          <a:prstGeom prst="line">
            <a:avLst/>
          </a:prstGeom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638426" y="5699125"/>
            <a:ext cx="7440613" cy="12700"/>
          </a:xfrm>
          <a:prstGeom prst="line">
            <a:avLst/>
          </a:prstGeom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用集合定义自然数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124744"/>
            <a:ext cx="10152112" cy="44116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后继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记为或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s(a)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是集合，若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满足下列条件，称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归纳集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Ø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自然数集合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是所有归纳集的交集。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 Ø,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{Ø}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{Ø, {Ø}}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{Ø, {Ø}, {Ø, {Ø}}},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的每一个元素称为一个自然数。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Ø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，余此类推</a:t>
            </a:r>
          </a:p>
        </p:txBody>
      </p:sp>
    </p:spTree>
    <p:extLst>
      <p:ext uri="{BB962C8B-B14F-4D97-AF65-F5344CB8AC3E}">
        <p14:creationId xmlns:p14="http://schemas.microsoft.com/office/powerpoint/2010/main" val="19197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再具体一点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196752"/>
            <a:ext cx="11161240" cy="44116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记号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记号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Ø{Ø}={Ø}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记号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{Ø}{{Ø}}={Ø,{Ø}}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记号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 {Ø,{Ø}}{{Ø,{Ø}}}={Ø,{Ø}, {Ø,{Ø}}}</a:t>
            </a:r>
            <a:endParaRPr lang="en-US" altLang="zh-CN" sz="3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3∪2=?    3∩2=?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23?     13?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12?     25?</a:t>
            </a:r>
            <a:endParaRPr lang="zh-CN" altLang="en-US" sz="3200" dirty="0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云形 3"/>
          <p:cNvSpPr/>
          <p:nvPr/>
        </p:nvSpPr>
        <p:spPr bwMode="auto">
          <a:xfrm>
            <a:off x="6428273" y="4149080"/>
            <a:ext cx="5184576" cy="2087563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800" dirty="0"/>
              <a:t>自然数上的小于</a:t>
            </a:r>
            <a:r>
              <a:rPr lang="zh-CN" altLang="en-US" sz="2800" dirty="0" smtClean="0"/>
              <a:t>关系如何表达？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自然数上的运算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加法（递归定义）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m+0=m</a:t>
            </a:r>
          </a:p>
          <a:p>
            <a:pPr lvl="1" eaLnBrk="1" hangingPunct="1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乘法（递归定义）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m*0=0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m*n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 + m*n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序关系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a+c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9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584" y="2276873"/>
            <a:ext cx="7416824" cy="16619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2:</a:t>
            </a:r>
          </a:p>
          <a:p>
            <a:pPr>
              <a:defRPr/>
            </a:pP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关于自然数有“公理”吗？</a:t>
            </a:r>
            <a:endParaRPr lang="en-US" altLang="zh-CN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43873" y="458112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皮亚诺公理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774700"/>
          </a:xfrm>
        </p:spPr>
        <p:txBody>
          <a:bodyPr/>
          <a:lstStyle/>
          <a:p>
            <a:r>
              <a:rPr lang="zh-CN" altLang="en-US" sz="4000"/>
              <a:t>关于整数的公理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81200" y="1125539"/>
            <a:ext cx="8229600" cy="5005387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对于加法与乘法封闭；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加法与乘法满足交换律；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加法与乘法满足结合律；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乘法对加法满足分配律；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加法和乘法各自有单位元素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方程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=0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有整数解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（称为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的逆元素，并可由此定义“减法”）</a:t>
            </a:r>
            <a:endParaRPr lang="en-US" altLang="zh-CN" sz="16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0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ac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bc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（消去律）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ts val="32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（基于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{1,2,3,…}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定义“正整数”和“大于”、“小于”）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对任意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&gt;0, 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=0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&lt;0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三者必有其一，也仅有其一；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任一正整数的非空集合必含最小元素（良序性）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smtClean="0"/>
              <a:t>良序性与数学归纳法原理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1" y="5029718"/>
            <a:ext cx="11280576" cy="972988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2" y="1105006"/>
            <a:ext cx="11280576" cy="175306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1" y="2915420"/>
            <a:ext cx="11256067" cy="89951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717032"/>
            <a:ext cx="11253813" cy="997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16815</TotalTime>
  <Pages>0</Pages>
  <Words>2402</Words>
  <Characters>0</Characters>
  <Application>Microsoft Office PowerPoint</Application>
  <DocSecurity>0</DocSecurity>
  <PresentationFormat>宽屏</PresentationFormat>
  <Lines>0</Lines>
  <Paragraphs>240</Paragraphs>
  <Slides>28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华文行楷</vt:lpstr>
      <vt:lpstr>楷体</vt:lpstr>
      <vt:lpstr>宋体</vt:lpstr>
      <vt:lpstr>微软雅黑</vt:lpstr>
      <vt:lpstr>Arial</vt:lpstr>
      <vt:lpstr>Garamond</vt:lpstr>
      <vt:lpstr>Symbol</vt:lpstr>
      <vt:lpstr>Times New Roman</vt:lpstr>
      <vt:lpstr>Wingdings</vt:lpstr>
      <vt:lpstr>default</vt:lpstr>
      <vt:lpstr>计算机问题求解 – 论题4-1     -  数论基础</vt:lpstr>
      <vt:lpstr>PowerPoint 演示文稿</vt:lpstr>
      <vt:lpstr>PowerPoint 演示文稿</vt:lpstr>
      <vt:lpstr>用集合定义自然数</vt:lpstr>
      <vt:lpstr>再具体一点</vt:lpstr>
      <vt:lpstr>自然数上的运算</vt:lpstr>
      <vt:lpstr>PowerPoint 演示文稿</vt:lpstr>
      <vt:lpstr>关于整数的公理</vt:lpstr>
      <vt:lpstr>良序性与数学归纳法原理</vt:lpstr>
      <vt:lpstr>PowerPoint 演示文稿</vt:lpstr>
      <vt:lpstr>PowerPoint 演示文稿</vt:lpstr>
      <vt:lpstr>归纳法可行蕴含良序</vt:lpstr>
      <vt:lpstr>数论中用的最多的等式之一</vt:lpstr>
      <vt:lpstr>存在性的证明</vt:lpstr>
      <vt:lpstr>唯一性的证明</vt:lpstr>
      <vt:lpstr>整除及其性质</vt:lpstr>
      <vt:lpstr>PowerPoint 演示文稿</vt:lpstr>
      <vt:lpstr>Euclid Algorithm – 数学形式</vt:lpstr>
      <vt:lpstr>PowerPoint 演示文稿</vt:lpstr>
      <vt:lpstr>PowerPoint 演示文稿</vt:lpstr>
      <vt:lpstr>PowerPoint 演示文稿</vt:lpstr>
      <vt:lpstr>关于质数</vt:lpstr>
      <vt:lpstr>质数有无限多个</vt:lpstr>
      <vt:lpstr>利用费马数证明质数有无穷多个</vt:lpstr>
      <vt:lpstr>用抽象代数理论证明质数无限</vt:lpstr>
      <vt:lpstr>算术基本定理；质因子分解</vt:lpstr>
      <vt:lpstr>PowerPoint 演示文稿</vt:lpstr>
      <vt:lpstr>Open Topics：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111</cp:revision>
  <cp:lastPrinted>1601-01-01T00:00:00Z</cp:lastPrinted>
  <dcterms:created xsi:type="dcterms:W3CDTF">2010-10-07T02:50:25Z</dcterms:created>
  <dcterms:modified xsi:type="dcterms:W3CDTF">2017-03-20T05:59:46Z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