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5"/>
  </p:notesMasterIdLst>
  <p:sldIdLst>
    <p:sldId id="256" r:id="rId2"/>
    <p:sldId id="277" r:id="rId3"/>
    <p:sldId id="275" r:id="rId4"/>
    <p:sldId id="274" r:id="rId5"/>
    <p:sldId id="276" r:id="rId6"/>
    <p:sldId id="29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94" r:id="rId15"/>
    <p:sldId id="285" r:id="rId16"/>
    <p:sldId id="293" r:id="rId17"/>
    <p:sldId id="291" r:id="rId18"/>
    <p:sldId id="295" r:id="rId19"/>
    <p:sldId id="286" r:id="rId20"/>
    <p:sldId id="287" r:id="rId21"/>
    <p:sldId id="288" r:id="rId22"/>
    <p:sldId id="290" r:id="rId23"/>
    <p:sldId id="273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6" autoAdjust="0"/>
  </p:normalViewPr>
  <p:slideViewPr>
    <p:cSldViewPr>
      <p:cViewPr varScale="1">
        <p:scale>
          <a:sx n="76" d="100"/>
          <a:sy n="76" d="100"/>
        </p:scale>
        <p:origin x="110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5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AC563C-5E6B-496A-A93A-397021E37D9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8760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数据的组织（逻辑的，物理的）均可以影响到算法的设计和性能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8984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过于不</a:t>
            </a:r>
            <a:r>
              <a:rPr lang="en-US" altLang="zh-CN" dirty="0" smtClean="0"/>
              <a:t>tight</a:t>
            </a:r>
            <a:r>
              <a:rPr lang="zh-CN" altLang="en-US" dirty="0" smtClean="0"/>
              <a:t>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886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209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放到数组中最后一个元素位置上，找它的父亲，交换或者不交换，如果交换发生，重复和父亲的比较，直到不发生交换。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66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取出树根，和树的最后一个元素互换（将最后一个元素放到根上去），进行</a:t>
            </a:r>
            <a:r>
              <a:rPr lang="en-US" altLang="zh-CN" dirty="0" smtClean="0"/>
              <a:t>max-</a:t>
            </a:r>
            <a:r>
              <a:rPr lang="en-US" altLang="zh-CN" dirty="0" err="1" smtClean="0"/>
              <a:t>heapify</a:t>
            </a:r>
            <a:r>
              <a:rPr lang="zh-CN" altLang="en-US" dirty="0" smtClean="0"/>
              <a:t>。就地输出体现在“从小到大排序”，</a:t>
            </a:r>
            <a:r>
              <a:rPr lang="en-US" altLang="zh-CN" dirty="0" smtClean="0"/>
              <a:t>heap-size</a:t>
            </a:r>
            <a:r>
              <a:rPr lang="zh-CN" altLang="en-US" dirty="0" smtClean="0"/>
              <a:t>辖制</a:t>
            </a:r>
            <a:r>
              <a:rPr lang="en-US" altLang="zh-CN" dirty="0" smtClean="0"/>
              <a:t>max</a:t>
            </a:r>
            <a:r>
              <a:rPr lang="zh-CN" altLang="en-US" dirty="0" smtClean="0"/>
              <a:t>过程不会涉及到原来的根。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堆排序是</a:t>
            </a:r>
            <a:r>
              <a:rPr lang="en-US" altLang="zh-CN" dirty="0" smtClean="0"/>
              <a:t>stable</a:t>
            </a:r>
            <a:r>
              <a:rPr lang="zh-CN" altLang="en-US" dirty="0" smtClean="0"/>
              <a:t>的吗？不稳定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058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每次进入循环时，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..</a:t>
            </a:r>
            <a:r>
              <a:rPr lang="en-US" altLang="zh-CN" dirty="0" err="1" smtClean="0"/>
              <a:t>A.length</a:t>
            </a:r>
            <a:r>
              <a:rPr lang="en-US" altLang="zh-CN" dirty="0" smtClean="0"/>
              <a:t>]</a:t>
            </a:r>
            <a:r>
              <a:rPr lang="zh-CN" altLang="en-US" dirty="0" smtClean="0"/>
              <a:t>都是升序排列的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0588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A[I..</a:t>
            </a:r>
            <a:r>
              <a:rPr lang="en-US" altLang="zh-CN" sz="1200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A.length</a:t>
            </a:r>
            <a:r>
              <a:rPr lang="en-US" altLang="zh-CN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]</a:t>
            </a:r>
            <a:r>
              <a:rPr lang="zh-CN" altLang="en-US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是有序的。</a:t>
            </a:r>
            <a:endParaRPr lang="en-US" altLang="zh-CN" sz="12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r>
              <a:rPr lang="en-US" altLang="zh-CN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，系数有差异；</a:t>
            </a:r>
            <a:endParaRPr lang="en-US" altLang="zh-CN" sz="12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r>
              <a:rPr lang="en-US" altLang="zh-CN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，数据访问时</a:t>
            </a:r>
            <a:r>
              <a:rPr lang="en-US" altLang="zh-CN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cache</a:t>
            </a:r>
            <a:r>
              <a:rPr lang="zh-CN" altLang="en-US" sz="1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利用率不同</a:t>
            </a:r>
            <a:endParaRPr lang="en-US" altLang="zh-CN" sz="12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855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39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同等优先级，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；不等优先级，非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04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就如栈一定是栈一样（用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来表示进入的过程），树也一定是树：用元素个数限制树的高度；用父子关系限制元素大小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658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对象的内容决定了数据的存储和基本操作</a:t>
            </a:r>
            <a:endParaRPr lang="en-US" altLang="zh-CN" dirty="0" smtClean="0"/>
          </a:p>
          <a:p>
            <a:r>
              <a:rPr lang="zh-CN" altLang="en-US" dirty="0" smtClean="0"/>
              <a:t>对象的观察顺序决定了数据的存储和基本操作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63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nearly</a:t>
            </a:r>
            <a:r>
              <a:rPr lang="en-US" altLang="zh-CN" baseline="0" dirty="0" smtClean="0"/>
              <a:t> complete binary tree</a:t>
            </a:r>
            <a:r>
              <a:rPr lang="zh-CN" altLang="en-US" baseline="0" dirty="0" smtClean="0"/>
              <a:t>和一个数组是可以等价表示的。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树的基本概念均可通过数组的下标相关算法进行实现。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其中：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</a:t>
            </a:r>
            <a:r>
              <a:rPr lang="zh-CN" altLang="en-US" baseline="0" dirty="0" smtClean="0"/>
              <a:t>堆是一个</a:t>
            </a:r>
            <a:r>
              <a:rPr lang="en-US" altLang="zh-CN" baseline="0" dirty="0" smtClean="0"/>
              <a:t>nearly complete binary tree</a:t>
            </a:r>
            <a:r>
              <a:rPr lang="zh-CN" altLang="en-US" baseline="0" dirty="0" smtClean="0"/>
              <a:t>是关键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</a:t>
            </a:r>
            <a:r>
              <a:rPr lang="zh-CN" altLang="en-US" baseline="0" dirty="0" smtClean="0"/>
              <a:t>下标相关算法可以被实现为宏或者内联操作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在堆排序算法中，</a:t>
            </a:r>
            <a:r>
              <a:rPr lang="en-US" altLang="zh-CN" baseline="0" dirty="0" err="1" smtClean="0"/>
              <a:t>heapsize</a:t>
            </a:r>
            <a:r>
              <a:rPr lang="zh-CN" altLang="en-US" baseline="0" dirty="0" smtClean="0"/>
              <a:t>不断减少，但</a:t>
            </a:r>
            <a:r>
              <a:rPr lang="en-US" altLang="zh-CN" baseline="0" dirty="0" smtClean="0"/>
              <a:t>length</a:t>
            </a:r>
            <a:r>
              <a:rPr lang="zh-CN" altLang="en-US" baseline="0" dirty="0" smtClean="0"/>
              <a:t>没有改变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647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Largest</a:t>
            </a:r>
            <a:r>
              <a:rPr lang="zh-CN" altLang="en-US" dirty="0" smtClean="0"/>
              <a:t>是潜在的冲突可能元素的下标，我们希望它成为以它为根的子树的最大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682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Largest</a:t>
            </a:r>
            <a:r>
              <a:rPr lang="zh-CN" altLang="en-US" dirty="0" smtClean="0"/>
              <a:t>是潜在的冲突可能元素的下标，我们希望它成为以它为根的子树的最大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694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左子树全满时：左子树几乎是右子树的一倍</a:t>
            </a:r>
            <a:endParaRPr lang="en-US" altLang="zh-CN" dirty="0" smtClean="0"/>
          </a:p>
          <a:p>
            <a:r>
              <a:rPr lang="zh-CN" altLang="en-US" dirty="0" smtClean="0"/>
              <a:t>此处的</a:t>
            </a:r>
            <a:r>
              <a:rPr lang="en-US" altLang="zh-CN" dirty="0" smtClean="0"/>
              <a:t>O(h)</a:t>
            </a:r>
            <a:r>
              <a:rPr lang="zh-CN" altLang="en-US" dirty="0" smtClean="0"/>
              <a:t>有伏笔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307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对后一半数据进行</a:t>
            </a:r>
            <a:r>
              <a:rPr lang="en-US" altLang="zh-CN" dirty="0" err="1" smtClean="0"/>
              <a:t>heapify</a:t>
            </a:r>
            <a:r>
              <a:rPr lang="zh-CN" altLang="en-US" dirty="0" smtClean="0"/>
              <a:t>也是可以的，只是</a:t>
            </a:r>
            <a:r>
              <a:rPr lang="en-US" altLang="zh-CN" dirty="0" err="1" smtClean="0"/>
              <a:t>heapify</a:t>
            </a:r>
            <a:r>
              <a:rPr lang="zh-CN" altLang="en-US" dirty="0" smtClean="0"/>
              <a:t>的结果不会变化，没有意义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2740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循环过程中的第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…,n</a:t>
            </a:r>
            <a:r>
              <a:rPr lang="zh-CN" altLang="en-US" dirty="0" smtClean="0"/>
              <a:t>元素都是某个大堆的根。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C563C-5E6B-496A-A93A-397021E37D93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07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35E9-604F-4530-A800-CF979AA1032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742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08940-249A-4E05-B914-71C08ED508D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20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E0C22-A879-4AEA-97A6-BF252F76BEC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759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346E1-9082-4290-B372-05DB9938D9E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51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40AFE-522C-41B7-BE4B-C039258C27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02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72478-2ACD-4AA8-8126-89A1C36A1DB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096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1E4D8-269A-4D9E-A429-28DF9FCC2C6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8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41BF0-AE73-4D76-9407-888A4B8AA4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568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FE59B-368A-427B-97AC-74042645AC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33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47596-379F-450B-8FFD-A4469064A40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579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7F78A-17AB-4795-9DFC-15E9E915AC5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15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1B431B5C-26F6-4CD1-A8A5-4DE0CFC29E5F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2-12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堆与堆排序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05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90600"/>
          </a:xfrm>
        </p:spPr>
        <p:txBody>
          <a:bodyPr/>
          <a:lstStyle/>
          <a:p>
            <a:r>
              <a:rPr lang="en-US" altLang="zh-CN" smtClean="0"/>
              <a:t>Built-Max-Heap</a:t>
            </a:r>
            <a:r>
              <a:rPr lang="zh-CN" altLang="en-US" smtClean="0"/>
              <a:t>正确性证明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844676"/>
            <a:ext cx="82089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148763" y="2276475"/>
            <a:ext cx="10795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24126" y="2708275"/>
            <a:ext cx="37433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5064" y="4221163"/>
            <a:ext cx="216058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59389" y="5792788"/>
            <a:ext cx="64928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052513"/>
            <a:ext cx="66246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711450" y="1052513"/>
            <a:ext cx="6624638" cy="647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Poor Upper Bound</a:t>
            </a:r>
            <a:endParaRPr lang="zh-CN" altLang="en-US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8" y="1268413"/>
            <a:ext cx="11161562" cy="190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8939" y="3717032"/>
            <a:ext cx="7794121" cy="181588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7: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为什么这个</a:t>
            </a:r>
            <a:r>
              <a:rPr lang="en-US" altLang="zh-CN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Bound</a:t>
            </a: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不很好？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35360" y="144748"/>
            <a:ext cx="8229600" cy="1139825"/>
          </a:xfrm>
          <a:solidFill>
            <a:schemeClr val="accent3"/>
          </a:solidFill>
        </p:spPr>
        <p:txBody>
          <a:bodyPr/>
          <a:lstStyle/>
          <a:p>
            <a:r>
              <a:rPr lang="zh-CN" altLang="en-US" dirty="0" smtClean="0"/>
              <a:t>关于堆的两点数学知识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97558" y="1340768"/>
            <a:ext cx="6624637" cy="1296987"/>
            <a:chOff x="2531269" y="1404938"/>
            <a:chExt cx="6624637" cy="1296987"/>
          </a:xfrm>
        </p:grpSpPr>
        <p:graphicFrame>
          <p:nvGraphicFramePr>
            <p:cNvPr id="1331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038163"/>
                </p:ext>
              </p:extLst>
            </p:nvPr>
          </p:nvGraphicFramePr>
          <p:xfrm>
            <a:off x="2798763" y="1636713"/>
            <a:ext cx="6089650" cy="106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4" name="Equation" r:id="rId4" imgW="2489040" imgH="457200" progId="Equation.3">
                    <p:embed/>
                  </p:oleObj>
                </mc:Choice>
                <mc:Fallback>
                  <p:oleObj name="Equation" r:id="rId4" imgW="2489040" imgH="457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763" y="1636713"/>
                          <a:ext cx="6089650" cy="1065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ounded Rectangle 1"/>
            <p:cNvSpPr/>
            <p:nvPr/>
          </p:nvSpPr>
          <p:spPr>
            <a:xfrm>
              <a:off x="2531269" y="1404938"/>
              <a:ext cx="6624637" cy="12969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67408" y="3284984"/>
            <a:ext cx="5184775" cy="2376488"/>
            <a:chOff x="3287714" y="3213100"/>
            <a:chExt cx="5184775" cy="2376488"/>
          </a:xfrm>
        </p:grpSpPr>
        <p:sp>
          <p:nvSpPr>
            <p:cNvPr id="5" name="Rounded Rectangle 4"/>
            <p:cNvSpPr/>
            <p:nvPr/>
          </p:nvSpPr>
          <p:spPr>
            <a:xfrm>
              <a:off x="3287714" y="3213100"/>
              <a:ext cx="5184775" cy="2376488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647729" y="3789040"/>
              <a:ext cx="44644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N</a:t>
              </a:r>
              <a:r>
                <a:rPr lang="zh-CN" altLang="en-US" sz="3200" dirty="0" smtClean="0"/>
                <a:t>元素堆中，高度为</a:t>
              </a:r>
              <a:r>
                <a:rPr lang="en-US" altLang="zh-CN" sz="3200" dirty="0" smtClean="0"/>
                <a:t>h</a:t>
              </a:r>
              <a:r>
                <a:rPr lang="zh-CN" altLang="en-US" sz="3200" dirty="0" smtClean="0"/>
                <a:t>的子堆，最多有</a:t>
              </a:r>
              <a:r>
                <a:rPr lang="en-US" altLang="zh-CN" sz="3200" dirty="0" smtClean="0"/>
                <a:t>n/2</a:t>
              </a:r>
              <a:r>
                <a:rPr lang="en-US" altLang="zh-CN" sz="3200" baseline="30000" dirty="0" smtClean="0"/>
                <a:t>h+1</a:t>
              </a:r>
              <a:r>
                <a:rPr lang="zh-CN" altLang="en-US" sz="3200" dirty="0" smtClean="0"/>
                <a:t>个</a:t>
              </a:r>
              <a:endParaRPr lang="zh-CN" altLang="en-US" sz="3200" dirty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39" y="956520"/>
            <a:ext cx="4176464" cy="24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7054702" y="3588967"/>
            <a:ext cx="5137298" cy="1544720"/>
            <a:chOff x="7054702" y="3588967"/>
            <a:chExt cx="5137298" cy="1544720"/>
          </a:xfrm>
        </p:grpSpPr>
        <p:grpSp>
          <p:nvGrpSpPr>
            <p:cNvPr id="8" name="组合 7"/>
            <p:cNvGrpSpPr/>
            <p:nvPr/>
          </p:nvGrpSpPr>
          <p:grpSpPr>
            <a:xfrm>
              <a:off x="7054702" y="3588967"/>
              <a:ext cx="5137298" cy="1496217"/>
              <a:chOff x="7054702" y="3588967"/>
              <a:chExt cx="5137298" cy="1496217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4702" y="3774505"/>
                <a:ext cx="4968875" cy="1163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矩形 6"/>
              <p:cNvSpPr/>
              <p:nvPr/>
            </p:nvSpPr>
            <p:spPr>
              <a:xfrm>
                <a:off x="9624392" y="3588967"/>
                <a:ext cx="2567608" cy="14962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9878542" y="3810248"/>
              <a:ext cx="19574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/>
                <a:t>是什么意思？</a:t>
              </a:r>
              <a:endParaRPr lang="zh-CN" altLang="en-US" sz="4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mtClean="0"/>
              <a:t>建堆的时间复杂度是线性的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319214"/>
            <a:ext cx="4968875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1992314" y="2636838"/>
          <a:ext cx="835183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4" imgW="2857320" imgH="1130040" progId="Equation.3">
                  <p:embed/>
                </p:oleObj>
              </mc:Choice>
              <mc:Fallback>
                <p:oleObj name="Equation" r:id="rId4" imgW="2857320" imgH="1130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636838"/>
                        <a:ext cx="8351837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6" y="4724400"/>
            <a:ext cx="42767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988176" y="5181600"/>
            <a:ext cx="27797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在堆中增加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删除一个元素，如何处理？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196752"/>
            <a:ext cx="6624736" cy="38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4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765175"/>
            <a:ext cx="47847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06" y="3097060"/>
            <a:ext cx="8040791" cy="3744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765175"/>
            <a:ext cx="47847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495600" y="3717032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算法部分正确性如何证明？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35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堆排序算法：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991544" y="1916832"/>
            <a:ext cx="6552728" cy="129266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latin typeface="Arial" charset="0"/>
                <a:ea typeface="宋体" charset="-122"/>
              </a:rPr>
              <a:t>问题</a:t>
            </a:r>
            <a:r>
              <a:rPr lang="en-US" altLang="zh-CN" sz="36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latin typeface="Arial" charset="0"/>
                <a:ea typeface="宋体" charset="-122"/>
              </a:rPr>
              <a:t>9: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32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latin typeface="Arial" charset="0"/>
                <a:ea typeface="宋体" charset="-122"/>
              </a:rPr>
              <a:t>怎么体现</a:t>
            </a:r>
            <a:r>
              <a:rPr lang="en-US" altLang="zh-CN" sz="32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latin typeface="Arial" charset="0"/>
                <a:ea typeface="宋体" charset="-122"/>
              </a:rPr>
              <a:t>in-place, </a:t>
            </a:r>
            <a:r>
              <a:rPr lang="zh-CN" altLang="en-US" sz="320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0000"/>
                </a:solidFill>
                <a:latin typeface="Arial" charset="0"/>
                <a:ea typeface="宋体" charset="-122"/>
              </a:rPr>
              <a:t>即“原地输出”？</a:t>
            </a:r>
            <a:endParaRPr lang="en-US" altLang="zh-CN" sz="320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625" y="3686725"/>
            <a:ext cx="7161132" cy="1631216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6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36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尽管堆排序时间复杂</a:t>
            </a:r>
            <a:r>
              <a:rPr lang="zh-CN" altLang="en-US" sz="32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度是</a:t>
            </a:r>
            <a:r>
              <a:rPr lang="en-US" altLang="zh-CN" sz="3200" b="1" i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O</a:t>
            </a:r>
            <a:r>
              <a:rPr lang="en-US" altLang="zh-CN" sz="32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(</a:t>
            </a:r>
            <a:r>
              <a:rPr lang="en-US" altLang="zh-CN" sz="3200" b="1" i="1" dirty="0" err="1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n</a:t>
            </a:r>
            <a:r>
              <a:rPr lang="en-US" altLang="zh-CN" sz="3200" b="1" dirty="0" err="1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lg</a:t>
            </a:r>
            <a:r>
              <a:rPr lang="en-US" altLang="zh-CN" sz="3200" b="1" i="1" dirty="0" err="1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n</a:t>
            </a:r>
            <a:r>
              <a:rPr lang="en-US" altLang="zh-CN" sz="32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), </a:t>
            </a:r>
            <a:r>
              <a:rPr lang="zh-CN" altLang="en-US" sz="32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但快排算法似乎还是占有优势。为什么？</a:t>
            </a:r>
            <a:endParaRPr lang="en-US" altLang="zh-CN" sz="32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3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堆数据结构的应用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2492896"/>
            <a:ext cx="8424936" cy="21602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dirty="0"/>
              <a:t>堆排序似乎影响了堆的使用价值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pPr marL="0" indent="0" algn="ctr">
              <a:buNone/>
            </a:pPr>
            <a:r>
              <a:rPr lang="zh-CN" altLang="en-US" sz="4000" dirty="0" smtClean="0"/>
              <a:t>但堆作为一种性质鲜明的数据结构，仍然</a:t>
            </a:r>
            <a:r>
              <a:rPr lang="zh-CN" altLang="en-US" sz="4000" dirty="0"/>
              <a:t>拥有很好的应用领域</a:t>
            </a:r>
          </a:p>
          <a:p>
            <a:pPr algn="ctr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23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8976" y="1340769"/>
            <a:ext cx="9671560" cy="30162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你能否通过比较</a:t>
            </a:r>
            <a:r>
              <a:rPr lang="en-US" altLang="zh-CN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priority-queue</a:t>
            </a: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与一般的</a:t>
            </a:r>
            <a:r>
              <a:rPr lang="en-US" altLang="zh-CN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queue</a:t>
            </a: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，说明</a:t>
            </a: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抽象数据类型</a:t>
            </a:r>
            <a:r>
              <a:rPr lang="en-US" altLang="zh-C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(ADT)</a:t>
            </a: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对于</a:t>
            </a:r>
            <a:r>
              <a:rPr lang="zh-CN" alt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计算机问题求解的意义？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dirty="0" smtClean="0"/>
              <a:t>堆性质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55440" y="1484314"/>
            <a:ext cx="10246220" cy="491172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树</a:t>
            </a:r>
            <a:r>
              <a:rPr lang="en-US" altLang="zh-CN" i="1" dirty="0" smtClean="0"/>
              <a:t>T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满足偏序树性质 当且仅当 树中任一结点的键值不小于</a:t>
            </a:r>
            <a:r>
              <a:rPr lang="zh-CN" altLang="en-US" sz="2400" dirty="0"/>
              <a:t>（或不大于）</a:t>
            </a:r>
            <a:r>
              <a:rPr lang="zh-CN" altLang="en-US" dirty="0" smtClean="0"/>
              <a:t>其子结点（如果有）的键值。</a:t>
            </a:r>
            <a:endParaRPr lang="en-US" altLang="zh-CN" dirty="0" smtClean="0"/>
          </a:p>
          <a:p>
            <a:r>
              <a:rPr lang="zh-CN" altLang="en-US" dirty="0" smtClean="0"/>
              <a:t>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满足几乎完全二叉性质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底一层可能不满，但必须从左到右填充</a:t>
            </a:r>
            <a:endParaRPr lang="en-US" altLang="zh-CN" dirty="0" smtClean="0"/>
          </a:p>
        </p:txBody>
      </p:sp>
      <p:sp>
        <p:nvSpPr>
          <p:cNvPr id="2" name="云形 1"/>
          <p:cNvSpPr/>
          <p:nvPr/>
        </p:nvSpPr>
        <p:spPr>
          <a:xfrm>
            <a:off x="6096000" y="1032086"/>
            <a:ext cx="5040560" cy="2488331"/>
          </a:xfrm>
          <a:prstGeom prst="cloud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如果我们要定义堆的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ADT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，在其数据部分，我们应该给出什么约束？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196752"/>
            <a:ext cx="375602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476250"/>
            <a:ext cx="8229600" cy="941388"/>
          </a:xfrm>
        </p:spPr>
        <p:txBody>
          <a:bodyPr/>
          <a:lstStyle/>
          <a:p>
            <a:r>
              <a:rPr lang="en-US" altLang="zh-CN" smtClean="0"/>
              <a:t>Max-Priority Queue</a:t>
            </a:r>
            <a:endParaRPr lang="zh-CN" alt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82889" y="4941888"/>
            <a:ext cx="6626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抽象数据类型是为了减轻人思考的负担，而不是为了减轻计算机执行的负担。关键是如何实现！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772816"/>
            <a:ext cx="10659963" cy="296268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27448" y="2636912"/>
            <a:ext cx="10441160" cy="1152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z="4000" dirty="0"/>
              <a:t>实现：</a:t>
            </a:r>
            <a:r>
              <a:rPr lang="en-US" altLang="zh-CN" sz="4000" dirty="0"/>
              <a:t>Array      Heap     Priority Queue </a:t>
            </a:r>
            <a:endParaRPr lang="zh-CN" altLang="en-US" sz="4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7576" y="836613"/>
            <a:ext cx="576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65901" y="820738"/>
            <a:ext cx="576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700214"/>
            <a:ext cx="22828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219201"/>
            <a:ext cx="37719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357564"/>
            <a:ext cx="576108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99" y="4221162"/>
            <a:ext cx="4786685" cy="178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519738" y="1125539"/>
            <a:ext cx="0" cy="2232025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9738" y="3357564"/>
            <a:ext cx="863600" cy="706437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83338" y="4064000"/>
            <a:ext cx="0" cy="1957388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26214" y="3917950"/>
            <a:ext cx="3286125" cy="0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66913" y="2757488"/>
            <a:ext cx="3465512" cy="0"/>
          </a:xfrm>
          <a:prstGeom prst="line">
            <a:avLst/>
          </a:prstGeom>
          <a:ln w="3810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1424" y="2132856"/>
            <a:ext cx="10389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，通过实验和理论分析两种方法，比较堆排序和快排的性能和应用场景</a:t>
            </a:r>
            <a:endParaRPr lang="en-US" altLang="zh-CN" sz="3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83432" y="3564305"/>
            <a:ext cx="10245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，用二叉树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zh-CN" altLang="en-US" sz="3200" dirty="0" smtClean="0"/>
              <a:t>堆</a:t>
            </a:r>
            <a:r>
              <a:rPr lang="en-US" altLang="zh-CN" sz="3200" dirty="0" smtClean="0">
                <a:sym typeface="Wingdings" panose="05000000000000000000" pitchFamily="2" charset="2"/>
              </a:rPr>
              <a:t></a:t>
            </a:r>
            <a:r>
              <a:rPr lang="zh-CN" altLang="en-US" sz="3200" dirty="0" smtClean="0"/>
              <a:t>优先队列的方式给出优先队列的实现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2604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家庭作业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r>
              <a:rPr lang="en-US" altLang="zh-CN" dirty="0" smtClean="0"/>
              <a:t>TC pp.153-: ex.6.1-2, 6.1-4, 6.1-7</a:t>
            </a:r>
          </a:p>
          <a:p>
            <a:r>
              <a:rPr lang="en-US" altLang="zh-CN" dirty="0" smtClean="0"/>
              <a:t>TC pp.156-: ex.6.2-2, 6.2-5, 6.2-6</a:t>
            </a:r>
          </a:p>
          <a:p>
            <a:r>
              <a:rPr lang="en-US" altLang="zh-CN" dirty="0" smtClean="0"/>
              <a:t>TC pp.159-: ex.6.3-3</a:t>
            </a:r>
          </a:p>
          <a:p>
            <a:r>
              <a:rPr lang="en-US" altLang="zh-CN" dirty="0" smtClean="0"/>
              <a:t>TC pp.160-: ex.6.4-2, 6.4-4</a:t>
            </a:r>
          </a:p>
          <a:p>
            <a:r>
              <a:rPr lang="en-US" altLang="zh-CN" dirty="0" smtClean="0"/>
              <a:t>TC pp.164-: ex.6.5-5, 6.5-7, 6.5-9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584" y="1844825"/>
            <a:ext cx="756084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1: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堆与我们上次讨论的队列与栈最突出的差别是什么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80100" y="4786313"/>
            <a:ext cx="38877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其特征与对象的内容相关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一定是源于具体应用。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620688"/>
            <a:ext cx="4176464" cy="24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24744"/>
            <a:ext cx="58324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884" y="3350602"/>
            <a:ext cx="8280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2:</a:t>
            </a:r>
            <a:endParaRPr lang="en-US" altLang="zh-CN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dirty="0" smtClean="0">
                <a:solidFill>
                  <a:srgbClr val="FF0000"/>
                </a:solidFill>
              </a:rPr>
              <a:t>为什么我们常用数组来实现堆？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dirty="0" smtClean="0">
                <a:solidFill>
                  <a:srgbClr val="FF0000"/>
                </a:solidFill>
              </a:rPr>
              <a:t>偏序树性质</a:t>
            </a:r>
            <a:r>
              <a:rPr lang="zh-CN" altLang="en-US" sz="3600" dirty="0">
                <a:solidFill>
                  <a:srgbClr val="FF0000"/>
                </a:solidFill>
              </a:rPr>
              <a:t>在数组实现</a:t>
            </a:r>
            <a:r>
              <a:rPr lang="zh-CN" altLang="en-US" sz="3600" dirty="0" smtClean="0">
                <a:solidFill>
                  <a:srgbClr val="FF0000"/>
                </a:solidFill>
              </a:rPr>
              <a:t>中</a:t>
            </a:r>
            <a:r>
              <a:rPr lang="zh-CN" altLang="en-US" sz="3600" dirty="0">
                <a:solidFill>
                  <a:srgbClr val="FF0000"/>
                </a:solidFill>
              </a:rPr>
              <a:t>如何</a:t>
            </a:r>
            <a:r>
              <a:rPr lang="zh-CN" altLang="en-US" sz="3600" dirty="0" smtClean="0">
                <a:solidFill>
                  <a:srgbClr val="FF0000"/>
                </a:solidFill>
              </a:rPr>
              <a:t>表示？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dirty="0" smtClean="0">
                <a:solidFill>
                  <a:srgbClr val="FF0000"/>
                </a:solidFill>
              </a:rPr>
              <a:t>几乎完全性质在数组实现中如何体现？</a:t>
            </a:r>
            <a:endParaRPr lang="en-US" altLang="zh-CN" sz="3600" dirty="0" smtClean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191884" y="3797105"/>
            <a:ext cx="3231666" cy="1359268"/>
            <a:chOff x="8191884" y="3933056"/>
            <a:chExt cx="3231666" cy="135926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8288" y="3933056"/>
              <a:ext cx="2735262" cy="503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9725" y="4490041"/>
              <a:ext cx="2592388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右箭头 3"/>
            <p:cNvSpPr/>
            <p:nvPr/>
          </p:nvSpPr>
          <p:spPr>
            <a:xfrm>
              <a:off x="8191884" y="4716260"/>
              <a:ext cx="432048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759724" y="4860275"/>
            <a:ext cx="316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Parent(</a:t>
            </a:r>
            <a:r>
              <a:rPr lang="en-US" altLang="zh-CN" sz="2400" dirty="0" err="1" smtClean="0"/>
              <a:t>A.heapsize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&lt;=</a:t>
            </a:r>
            <a:r>
              <a:rPr lang="en-US" altLang="zh-CN" sz="2400" dirty="0" err="1" smtClean="0"/>
              <a:t>A.heapsize</a:t>
            </a:r>
            <a:r>
              <a:rPr lang="en-US" altLang="zh-CN" sz="2400" dirty="0" smtClean="0"/>
              <a:t>/2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576" y="5244679"/>
            <a:ext cx="7848872" cy="135421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4: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你能利用上图解释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Max-</a:t>
            </a:r>
            <a:r>
              <a:rPr lang="en-US" altLang="zh-CN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Heapify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吗？</a:t>
            </a:r>
            <a:endParaRPr lang="en-US" altLang="zh-C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6" y="434975"/>
            <a:ext cx="6518013" cy="450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565401"/>
            <a:ext cx="4535488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192344" y="1907378"/>
            <a:ext cx="2666429" cy="2241702"/>
            <a:chOff x="6804026" y="1907377"/>
            <a:chExt cx="3530747" cy="3321848"/>
          </a:xfrm>
        </p:grpSpPr>
        <p:sp>
          <p:nvSpPr>
            <p:cNvPr id="7175" name="TextBox 2"/>
            <p:cNvSpPr txBox="1">
              <a:spLocks noChangeArrowheads="1"/>
            </p:cNvSpPr>
            <p:nvPr/>
          </p:nvSpPr>
          <p:spPr bwMode="auto">
            <a:xfrm>
              <a:off x="7236295" y="1907377"/>
              <a:ext cx="3098478" cy="159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特别注意一下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largest</a:t>
              </a:r>
              <a:endPara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6804026" y="3434350"/>
              <a:ext cx="1239540" cy="1794875"/>
            </a:xfrm>
            <a:prstGeom prst="straightConnector1">
              <a:avLst/>
            </a:prstGeom>
            <a:ln w="5715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6518013" cy="450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76672"/>
            <a:ext cx="4535488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135560" y="4509120"/>
            <a:ext cx="872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MAX-</a:t>
            </a:r>
            <a:r>
              <a:rPr lang="en-US" altLang="zh-CN" sz="3200" dirty="0" err="1" smtClean="0"/>
              <a:t>Heapify</a:t>
            </a:r>
            <a:r>
              <a:rPr lang="zh-CN" altLang="en-US" sz="3200" dirty="0" smtClean="0"/>
              <a:t>操作的</a:t>
            </a:r>
            <a:r>
              <a:rPr lang="en-US" altLang="zh-CN" sz="3200" dirty="0" smtClean="0"/>
              <a:t>pre/post-condition</a:t>
            </a:r>
            <a:r>
              <a:rPr lang="zh-CN" altLang="en-US" sz="3200" dirty="0" smtClean="0"/>
              <a:t>是什么？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963237" y="5233635"/>
            <a:ext cx="9073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Pre-condition: 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的子女均已是某个大堆的根节点！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567608" y="5958150"/>
            <a:ext cx="7614585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Post-condition: </a:t>
            </a:r>
            <a:r>
              <a:rPr lang="zh-CN" altLang="en-US" sz="3200" dirty="0" smtClean="0"/>
              <a:t>以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为根，构成一个大堆！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88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Worst-case Analysis for Max-Heapify</a:t>
            </a:r>
            <a:endParaRPr lang="zh-CN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27448" y="1268413"/>
            <a:ext cx="9937104" cy="3097212"/>
          </a:xfrm>
        </p:spPr>
        <p:txBody>
          <a:bodyPr/>
          <a:lstStyle/>
          <a:p>
            <a:r>
              <a:rPr lang="zh-CN" altLang="en-US" dirty="0" smtClean="0"/>
              <a:t>过程</a:t>
            </a:r>
            <a:r>
              <a:rPr lang="en-US" altLang="zh-CN" dirty="0" smtClean="0"/>
              <a:t>Max-</a:t>
            </a:r>
            <a:r>
              <a:rPr lang="en-US" altLang="zh-CN" dirty="0" err="1" smtClean="0"/>
              <a:t>Heapify</a:t>
            </a:r>
            <a:r>
              <a:rPr lang="zh-CN" altLang="en-US" dirty="0" smtClean="0"/>
              <a:t>中不包含循环，所以，如果不递归，其代价是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如果考虑比较运算的次数，每“下沉”一层，执行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次比较。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递归：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123406"/>
            <a:ext cx="38877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48128" y="2792520"/>
            <a:ext cx="396044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为什么</a:t>
            </a:r>
            <a:r>
              <a:rPr lang="en-US" altLang="zh-CN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2n/3</a:t>
            </a: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645018"/>
            <a:ext cx="9121151" cy="14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39" y="1484313"/>
            <a:ext cx="496887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8" y="2814639"/>
            <a:ext cx="46736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695400" y="4246564"/>
            <a:ext cx="4997450" cy="1716087"/>
          </a:xfrm>
          <a:custGeom>
            <a:avLst/>
            <a:gdLst>
              <a:gd name="connsiteX0" fmla="*/ 112734 w 4997884"/>
              <a:gd name="connsiteY0" fmla="*/ 751562 h 1716066"/>
              <a:gd name="connsiteX1" fmla="*/ 112734 w 4997884"/>
              <a:gd name="connsiteY1" fmla="*/ 751562 h 1716066"/>
              <a:gd name="connsiteX2" fmla="*/ 977030 w 4997884"/>
              <a:gd name="connsiteY2" fmla="*/ 751562 h 1716066"/>
              <a:gd name="connsiteX3" fmla="*/ 1277654 w 4997884"/>
              <a:gd name="connsiteY3" fmla="*/ 764088 h 1716066"/>
              <a:gd name="connsiteX4" fmla="*/ 1954060 w 4997884"/>
              <a:gd name="connsiteY4" fmla="*/ 789140 h 1716066"/>
              <a:gd name="connsiteX5" fmla="*/ 2141950 w 4997884"/>
              <a:gd name="connsiteY5" fmla="*/ 814192 h 1716066"/>
              <a:gd name="connsiteX6" fmla="*/ 2442575 w 4997884"/>
              <a:gd name="connsiteY6" fmla="*/ 839244 h 1716066"/>
              <a:gd name="connsiteX7" fmla="*/ 2693095 w 4997884"/>
              <a:gd name="connsiteY7" fmla="*/ 826718 h 1716066"/>
              <a:gd name="connsiteX8" fmla="*/ 2730674 w 4997884"/>
              <a:gd name="connsiteY8" fmla="*/ 814192 h 1716066"/>
              <a:gd name="connsiteX9" fmla="*/ 2755726 w 4997884"/>
              <a:gd name="connsiteY9" fmla="*/ 776614 h 1716066"/>
              <a:gd name="connsiteX10" fmla="*/ 2755726 w 4997884"/>
              <a:gd name="connsiteY10" fmla="*/ 526093 h 1716066"/>
              <a:gd name="connsiteX11" fmla="*/ 2780778 w 4997884"/>
              <a:gd name="connsiteY11" fmla="*/ 250521 h 1716066"/>
              <a:gd name="connsiteX12" fmla="*/ 2793304 w 4997884"/>
              <a:gd name="connsiteY12" fmla="*/ 37578 h 1716066"/>
              <a:gd name="connsiteX13" fmla="*/ 2830882 w 4997884"/>
              <a:gd name="connsiteY13" fmla="*/ 12526 h 1716066"/>
              <a:gd name="connsiteX14" fmla="*/ 3118980 w 4997884"/>
              <a:gd name="connsiteY14" fmla="*/ 0 h 1716066"/>
              <a:gd name="connsiteX15" fmla="*/ 3457183 w 4997884"/>
              <a:gd name="connsiteY15" fmla="*/ 12526 h 1716066"/>
              <a:gd name="connsiteX16" fmla="*/ 3670126 w 4997884"/>
              <a:gd name="connsiteY16" fmla="*/ 25052 h 1716066"/>
              <a:gd name="connsiteX17" fmla="*/ 3782860 w 4997884"/>
              <a:gd name="connsiteY17" fmla="*/ 12526 h 1716066"/>
              <a:gd name="connsiteX18" fmla="*/ 3958224 w 4997884"/>
              <a:gd name="connsiteY18" fmla="*/ 0 h 1716066"/>
              <a:gd name="connsiteX19" fmla="*/ 4797468 w 4997884"/>
              <a:gd name="connsiteY19" fmla="*/ 12526 h 1716066"/>
              <a:gd name="connsiteX20" fmla="*/ 4960306 w 4997884"/>
              <a:gd name="connsiteY20" fmla="*/ 137787 h 1716066"/>
              <a:gd name="connsiteX21" fmla="*/ 4972832 w 4997884"/>
              <a:gd name="connsiteY21" fmla="*/ 438411 h 1716066"/>
              <a:gd name="connsiteX22" fmla="*/ 4985358 w 4997884"/>
              <a:gd name="connsiteY22" fmla="*/ 576198 h 1716066"/>
              <a:gd name="connsiteX23" fmla="*/ 4997884 w 4997884"/>
              <a:gd name="connsiteY23" fmla="*/ 776614 h 1716066"/>
              <a:gd name="connsiteX24" fmla="*/ 4985358 w 4997884"/>
              <a:gd name="connsiteY24" fmla="*/ 826718 h 1716066"/>
              <a:gd name="connsiteX25" fmla="*/ 4947780 w 4997884"/>
              <a:gd name="connsiteY25" fmla="*/ 839244 h 1716066"/>
              <a:gd name="connsiteX26" fmla="*/ 4897676 w 4997884"/>
              <a:gd name="connsiteY26" fmla="*/ 864296 h 1716066"/>
              <a:gd name="connsiteX27" fmla="*/ 4860098 w 4997884"/>
              <a:gd name="connsiteY27" fmla="*/ 876822 h 1716066"/>
              <a:gd name="connsiteX28" fmla="*/ 4822520 w 4997884"/>
              <a:gd name="connsiteY28" fmla="*/ 901874 h 1716066"/>
              <a:gd name="connsiteX29" fmla="*/ 4747364 w 4997884"/>
              <a:gd name="connsiteY29" fmla="*/ 926926 h 1716066"/>
              <a:gd name="connsiteX30" fmla="*/ 4709786 w 4997884"/>
              <a:gd name="connsiteY30" fmla="*/ 939452 h 1716066"/>
              <a:gd name="connsiteX31" fmla="*/ 4509369 w 4997884"/>
              <a:gd name="connsiteY31" fmla="*/ 977030 h 1716066"/>
              <a:gd name="connsiteX32" fmla="*/ 4108537 w 4997884"/>
              <a:gd name="connsiteY32" fmla="*/ 989556 h 1716066"/>
              <a:gd name="connsiteX33" fmla="*/ 2943616 w 4997884"/>
              <a:gd name="connsiteY33" fmla="*/ 1014609 h 1716066"/>
              <a:gd name="connsiteX34" fmla="*/ 2768252 w 4997884"/>
              <a:gd name="connsiteY34" fmla="*/ 1027135 h 1716066"/>
              <a:gd name="connsiteX35" fmla="*/ 2705621 w 4997884"/>
              <a:gd name="connsiteY35" fmla="*/ 1064713 h 1716066"/>
              <a:gd name="connsiteX36" fmla="*/ 2668043 w 4997884"/>
              <a:gd name="connsiteY36" fmla="*/ 1077239 h 1716066"/>
              <a:gd name="connsiteX37" fmla="*/ 2630465 w 4997884"/>
              <a:gd name="connsiteY37" fmla="*/ 1102291 h 1716066"/>
              <a:gd name="connsiteX38" fmla="*/ 2592887 w 4997884"/>
              <a:gd name="connsiteY38" fmla="*/ 1177447 h 1716066"/>
              <a:gd name="connsiteX39" fmla="*/ 2617939 w 4997884"/>
              <a:gd name="connsiteY39" fmla="*/ 1315233 h 1716066"/>
              <a:gd name="connsiteX40" fmla="*/ 2555309 w 4997884"/>
              <a:gd name="connsiteY40" fmla="*/ 1415441 h 1716066"/>
              <a:gd name="connsiteX41" fmla="*/ 2505205 w 4997884"/>
              <a:gd name="connsiteY41" fmla="*/ 1478072 h 1716066"/>
              <a:gd name="connsiteX42" fmla="*/ 2430049 w 4997884"/>
              <a:gd name="connsiteY42" fmla="*/ 1528176 h 1716066"/>
              <a:gd name="connsiteX43" fmla="*/ 2254684 w 4997884"/>
              <a:gd name="connsiteY43" fmla="*/ 1565754 h 1716066"/>
              <a:gd name="connsiteX44" fmla="*/ 1979112 w 4997884"/>
              <a:gd name="connsiteY44" fmla="*/ 1590806 h 1716066"/>
              <a:gd name="connsiteX45" fmla="*/ 1791221 w 4997884"/>
              <a:gd name="connsiteY45" fmla="*/ 1603332 h 1716066"/>
              <a:gd name="connsiteX46" fmla="*/ 1653435 w 4997884"/>
              <a:gd name="connsiteY46" fmla="*/ 1615858 h 1716066"/>
              <a:gd name="connsiteX47" fmla="*/ 1415441 w 4997884"/>
              <a:gd name="connsiteY47" fmla="*/ 1628384 h 1716066"/>
              <a:gd name="connsiteX48" fmla="*/ 1327758 w 4997884"/>
              <a:gd name="connsiteY48" fmla="*/ 1640910 h 1716066"/>
              <a:gd name="connsiteX49" fmla="*/ 1127342 w 4997884"/>
              <a:gd name="connsiteY49" fmla="*/ 1665962 h 1716066"/>
              <a:gd name="connsiteX50" fmla="*/ 1077238 w 4997884"/>
              <a:gd name="connsiteY50" fmla="*/ 1678488 h 1716066"/>
              <a:gd name="connsiteX51" fmla="*/ 1014608 w 4997884"/>
              <a:gd name="connsiteY51" fmla="*/ 1691014 h 1716066"/>
              <a:gd name="connsiteX52" fmla="*/ 964504 w 4997884"/>
              <a:gd name="connsiteY52" fmla="*/ 1703540 h 1716066"/>
              <a:gd name="connsiteX53" fmla="*/ 826717 w 4997884"/>
              <a:gd name="connsiteY53" fmla="*/ 1716066 h 1716066"/>
              <a:gd name="connsiteX54" fmla="*/ 475989 w 4997884"/>
              <a:gd name="connsiteY54" fmla="*/ 1703540 h 1716066"/>
              <a:gd name="connsiteX55" fmla="*/ 413358 w 4997884"/>
              <a:gd name="connsiteY55" fmla="*/ 1678488 h 1716066"/>
              <a:gd name="connsiteX56" fmla="*/ 313150 w 4997884"/>
              <a:gd name="connsiteY56" fmla="*/ 1653436 h 1716066"/>
              <a:gd name="connsiteX57" fmla="*/ 263046 w 4997884"/>
              <a:gd name="connsiteY57" fmla="*/ 1640910 h 1716066"/>
              <a:gd name="connsiteX58" fmla="*/ 112734 w 4997884"/>
              <a:gd name="connsiteY58" fmla="*/ 1590806 h 1716066"/>
              <a:gd name="connsiteX59" fmla="*/ 75156 w 4997884"/>
              <a:gd name="connsiteY59" fmla="*/ 1578280 h 1716066"/>
              <a:gd name="connsiteX60" fmla="*/ 37578 w 4997884"/>
              <a:gd name="connsiteY60" fmla="*/ 1565754 h 1716066"/>
              <a:gd name="connsiteX61" fmla="*/ 25052 w 4997884"/>
              <a:gd name="connsiteY61" fmla="*/ 1528176 h 1716066"/>
              <a:gd name="connsiteX62" fmla="*/ 0 w 4997884"/>
              <a:gd name="connsiteY62" fmla="*/ 851770 h 1716066"/>
              <a:gd name="connsiteX63" fmla="*/ 37578 w 4997884"/>
              <a:gd name="connsiteY63" fmla="*/ 764088 h 1716066"/>
              <a:gd name="connsiteX64" fmla="*/ 112734 w 4997884"/>
              <a:gd name="connsiteY64" fmla="*/ 751562 h 171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997884" h="1716066">
                <a:moveTo>
                  <a:pt x="112734" y="751562"/>
                </a:moveTo>
                <a:lnTo>
                  <a:pt x="112734" y="751562"/>
                </a:lnTo>
                <a:cubicBezTo>
                  <a:pt x="505696" y="790858"/>
                  <a:pt x="63667" y="751562"/>
                  <a:pt x="977030" y="751562"/>
                </a:cubicBezTo>
                <a:cubicBezTo>
                  <a:pt x="1077325" y="751562"/>
                  <a:pt x="1177433" y="760233"/>
                  <a:pt x="1277654" y="764088"/>
                </a:cubicBezTo>
                <a:lnTo>
                  <a:pt x="1954060" y="789140"/>
                </a:lnTo>
                <a:cubicBezTo>
                  <a:pt x="2015435" y="797908"/>
                  <a:pt x="2080436" y="807717"/>
                  <a:pt x="2141950" y="814192"/>
                </a:cubicBezTo>
                <a:cubicBezTo>
                  <a:pt x="2236702" y="824166"/>
                  <a:pt x="2348553" y="832012"/>
                  <a:pt x="2442575" y="839244"/>
                </a:cubicBezTo>
                <a:cubicBezTo>
                  <a:pt x="2526082" y="835069"/>
                  <a:pt x="2609798" y="833961"/>
                  <a:pt x="2693095" y="826718"/>
                </a:cubicBezTo>
                <a:cubicBezTo>
                  <a:pt x="2706249" y="825574"/>
                  <a:pt x="2720363" y="822440"/>
                  <a:pt x="2730674" y="814192"/>
                </a:cubicBezTo>
                <a:cubicBezTo>
                  <a:pt x="2742430" y="804788"/>
                  <a:pt x="2747375" y="789140"/>
                  <a:pt x="2755726" y="776614"/>
                </a:cubicBezTo>
                <a:cubicBezTo>
                  <a:pt x="2785291" y="628789"/>
                  <a:pt x="2755726" y="804938"/>
                  <a:pt x="2755726" y="526093"/>
                </a:cubicBezTo>
                <a:cubicBezTo>
                  <a:pt x="2755726" y="337360"/>
                  <a:pt x="2753079" y="361317"/>
                  <a:pt x="2780778" y="250521"/>
                </a:cubicBezTo>
                <a:cubicBezTo>
                  <a:pt x="2784953" y="179540"/>
                  <a:pt x="2778656" y="107157"/>
                  <a:pt x="2793304" y="37578"/>
                </a:cubicBezTo>
                <a:cubicBezTo>
                  <a:pt x="2796405" y="22847"/>
                  <a:pt x="2815927" y="14252"/>
                  <a:pt x="2830882" y="12526"/>
                </a:cubicBezTo>
                <a:cubicBezTo>
                  <a:pt x="2926372" y="1508"/>
                  <a:pt x="3022947" y="4175"/>
                  <a:pt x="3118980" y="0"/>
                </a:cubicBezTo>
                <a:lnTo>
                  <a:pt x="3457183" y="12526"/>
                </a:lnTo>
                <a:cubicBezTo>
                  <a:pt x="3528213" y="15755"/>
                  <a:pt x="3599022" y="25052"/>
                  <a:pt x="3670126" y="25052"/>
                </a:cubicBezTo>
                <a:cubicBezTo>
                  <a:pt x="3707935" y="25052"/>
                  <a:pt x="3745193" y="15801"/>
                  <a:pt x="3782860" y="12526"/>
                </a:cubicBezTo>
                <a:cubicBezTo>
                  <a:pt x="3841243" y="7449"/>
                  <a:pt x="3899769" y="4175"/>
                  <a:pt x="3958224" y="0"/>
                </a:cubicBezTo>
                <a:lnTo>
                  <a:pt x="4797468" y="12526"/>
                </a:lnTo>
                <a:cubicBezTo>
                  <a:pt x="5011649" y="17814"/>
                  <a:pt x="4978592" y="-26786"/>
                  <a:pt x="4960306" y="137787"/>
                </a:cubicBezTo>
                <a:cubicBezTo>
                  <a:pt x="4964481" y="237995"/>
                  <a:pt x="4967110" y="338279"/>
                  <a:pt x="4972832" y="438411"/>
                </a:cubicBezTo>
                <a:cubicBezTo>
                  <a:pt x="4975463" y="484454"/>
                  <a:pt x="4981951" y="530206"/>
                  <a:pt x="4985358" y="576198"/>
                </a:cubicBezTo>
                <a:cubicBezTo>
                  <a:pt x="4990303" y="642951"/>
                  <a:pt x="4993709" y="709809"/>
                  <a:pt x="4997884" y="776614"/>
                </a:cubicBezTo>
                <a:cubicBezTo>
                  <a:pt x="4993709" y="793315"/>
                  <a:pt x="4996112" y="813275"/>
                  <a:pt x="4985358" y="826718"/>
                </a:cubicBezTo>
                <a:cubicBezTo>
                  <a:pt x="4977110" y="837028"/>
                  <a:pt x="4959916" y="834043"/>
                  <a:pt x="4947780" y="839244"/>
                </a:cubicBezTo>
                <a:cubicBezTo>
                  <a:pt x="4930617" y="846600"/>
                  <a:pt x="4914839" y="856940"/>
                  <a:pt x="4897676" y="864296"/>
                </a:cubicBezTo>
                <a:cubicBezTo>
                  <a:pt x="4885540" y="869497"/>
                  <a:pt x="4871908" y="870917"/>
                  <a:pt x="4860098" y="876822"/>
                </a:cubicBezTo>
                <a:cubicBezTo>
                  <a:pt x="4846633" y="883555"/>
                  <a:pt x="4836277" y="895760"/>
                  <a:pt x="4822520" y="901874"/>
                </a:cubicBezTo>
                <a:cubicBezTo>
                  <a:pt x="4798389" y="912599"/>
                  <a:pt x="4772416" y="918575"/>
                  <a:pt x="4747364" y="926926"/>
                </a:cubicBezTo>
                <a:cubicBezTo>
                  <a:pt x="4734838" y="931101"/>
                  <a:pt x="4722595" y="936250"/>
                  <a:pt x="4709786" y="939452"/>
                </a:cubicBezTo>
                <a:cubicBezTo>
                  <a:pt x="4628459" y="959784"/>
                  <a:pt x="4593353" y="972831"/>
                  <a:pt x="4509369" y="977030"/>
                </a:cubicBezTo>
                <a:cubicBezTo>
                  <a:pt x="4375860" y="983705"/>
                  <a:pt x="4242148" y="985381"/>
                  <a:pt x="4108537" y="989556"/>
                </a:cubicBezTo>
                <a:cubicBezTo>
                  <a:pt x="3611933" y="1034701"/>
                  <a:pt x="4149164" y="989492"/>
                  <a:pt x="2943616" y="1014609"/>
                </a:cubicBezTo>
                <a:cubicBezTo>
                  <a:pt x="2885025" y="1015830"/>
                  <a:pt x="2826707" y="1022960"/>
                  <a:pt x="2768252" y="1027135"/>
                </a:cubicBezTo>
                <a:cubicBezTo>
                  <a:pt x="2661801" y="1062619"/>
                  <a:pt x="2791593" y="1013131"/>
                  <a:pt x="2705621" y="1064713"/>
                </a:cubicBezTo>
                <a:cubicBezTo>
                  <a:pt x="2694299" y="1071506"/>
                  <a:pt x="2679853" y="1071334"/>
                  <a:pt x="2668043" y="1077239"/>
                </a:cubicBezTo>
                <a:cubicBezTo>
                  <a:pt x="2654578" y="1083972"/>
                  <a:pt x="2642991" y="1093940"/>
                  <a:pt x="2630465" y="1102291"/>
                </a:cubicBezTo>
                <a:cubicBezTo>
                  <a:pt x="2617799" y="1121290"/>
                  <a:pt x="2592887" y="1151517"/>
                  <a:pt x="2592887" y="1177447"/>
                </a:cubicBezTo>
                <a:cubicBezTo>
                  <a:pt x="2592887" y="1222329"/>
                  <a:pt x="2606976" y="1271380"/>
                  <a:pt x="2617939" y="1315233"/>
                </a:cubicBezTo>
                <a:cubicBezTo>
                  <a:pt x="2588126" y="1404671"/>
                  <a:pt x="2614859" y="1375741"/>
                  <a:pt x="2555309" y="1415441"/>
                </a:cubicBezTo>
                <a:cubicBezTo>
                  <a:pt x="2538876" y="1440090"/>
                  <a:pt x="2529001" y="1460225"/>
                  <a:pt x="2505205" y="1478072"/>
                </a:cubicBezTo>
                <a:cubicBezTo>
                  <a:pt x="2481118" y="1496137"/>
                  <a:pt x="2458613" y="1518655"/>
                  <a:pt x="2430049" y="1528176"/>
                </a:cubicBezTo>
                <a:cubicBezTo>
                  <a:pt x="2333582" y="1560332"/>
                  <a:pt x="2367553" y="1554467"/>
                  <a:pt x="2254684" y="1565754"/>
                </a:cubicBezTo>
                <a:cubicBezTo>
                  <a:pt x="2162906" y="1574932"/>
                  <a:pt x="2071144" y="1584671"/>
                  <a:pt x="1979112" y="1590806"/>
                </a:cubicBezTo>
                <a:lnTo>
                  <a:pt x="1791221" y="1603332"/>
                </a:lnTo>
                <a:cubicBezTo>
                  <a:pt x="1745239" y="1606869"/>
                  <a:pt x="1699451" y="1612790"/>
                  <a:pt x="1653435" y="1615858"/>
                </a:cubicBezTo>
                <a:cubicBezTo>
                  <a:pt x="1574170" y="1621142"/>
                  <a:pt x="1494772" y="1624209"/>
                  <a:pt x="1415441" y="1628384"/>
                </a:cubicBezTo>
                <a:cubicBezTo>
                  <a:pt x="1386213" y="1632559"/>
                  <a:pt x="1357080" y="1637460"/>
                  <a:pt x="1327758" y="1640910"/>
                </a:cubicBezTo>
                <a:cubicBezTo>
                  <a:pt x="1222910" y="1653245"/>
                  <a:pt x="1216238" y="1648183"/>
                  <a:pt x="1127342" y="1665962"/>
                </a:cubicBezTo>
                <a:cubicBezTo>
                  <a:pt x="1110461" y="1669338"/>
                  <a:pt x="1094043" y="1674753"/>
                  <a:pt x="1077238" y="1678488"/>
                </a:cubicBezTo>
                <a:cubicBezTo>
                  <a:pt x="1056455" y="1683106"/>
                  <a:pt x="1035391" y="1686396"/>
                  <a:pt x="1014608" y="1691014"/>
                </a:cubicBezTo>
                <a:cubicBezTo>
                  <a:pt x="997803" y="1694749"/>
                  <a:pt x="981568" y="1701265"/>
                  <a:pt x="964504" y="1703540"/>
                </a:cubicBezTo>
                <a:cubicBezTo>
                  <a:pt x="918790" y="1709635"/>
                  <a:pt x="872646" y="1711891"/>
                  <a:pt x="826717" y="1716066"/>
                </a:cubicBezTo>
                <a:cubicBezTo>
                  <a:pt x="709808" y="1711891"/>
                  <a:pt x="592492" y="1714131"/>
                  <a:pt x="475989" y="1703540"/>
                </a:cubicBezTo>
                <a:cubicBezTo>
                  <a:pt x="453596" y="1701504"/>
                  <a:pt x="434849" y="1685101"/>
                  <a:pt x="413358" y="1678488"/>
                </a:cubicBezTo>
                <a:cubicBezTo>
                  <a:pt x="380450" y="1668362"/>
                  <a:pt x="346553" y="1661787"/>
                  <a:pt x="313150" y="1653436"/>
                </a:cubicBezTo>
                <a:cubicBezTo>
                  <a:pt x="296449" y="1649261"/>
                  <a:pt x="279378" y="1646354"/>
                  <a:pt x="263046" y="1640910"/>
                </a:cubicBezTo>
                <a:lnTo>
                  <a:pt x="112734" y="1590806"/>
                </a:lnTo>
                <a:lnTo>
                  <a:pt x="75156" y="1578280"/>
                </a:lnTo>
                <a:lnTo>
                  <a:pt x="37578" y="1565754"/>
                </a:lnTo>
                <a:cubicBezTo>
                  <a:pt x="33403" y="1553228"/>
                  <a:pt x="25541" y="1541371"/>
                  <a:pt x="25052" y="1528176"/>
                </a:cubicBezTo>
                <a:cubicBezTo>
                  <a:pt x="-518" y="837792"/>
                  <a:pt x="80670" y="1093780"/>
                  <a:pt x="0" y="851770"/>
                </a:cubicBezTo>
                <a:cubicBezTo>
                  <a:pt x="7522" y="821683"/>
                  <a:pt x="10546" y="785714"/>
                  <a:pt x="37578" y="764088"/>
                </a:cubicBezTo>
                <a:cubicBezTo>
                  <a:pt x="54886" y="750242"/>
                  <a:pt x="100208" y="753650"/>
                  <a:pt x="112734" y="751562"/>
                </a:cubicBezTo>
                <a:close/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66063" y="2306637"/>
            <a:ext cx="45879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：这</a:t>
            </a:r>
            <a:r>
              <a:rPr lang="en-US" altLang="zh-CN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个子树已经是</a:t>
            </a:r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“堆”了？</a:t>
            </a:r>
            <a:endParaRPr lang="zh-CN" altLang="en-US" sz="4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3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造“堆”：自底向上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17938" y="1078962"/>
            <a:ext cx="3022078" cy="3509709"/>
            <a:chOff x="3217938" y="1078962"/>
            <a:chExt cx="3022078" cy="35097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077693" y="1078962"/>
              <a:ext cx="0" cy="1655762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8" name="TextBox 9"/>
            <p:cNvSpPr txBox="1">
              <a:spLocks noChangeArrowheads="1"/>
            </p:cNvSpPr>
            <p:nvPr/>
          </p:nvSpPr>
          <p:spPr bwMode="auto">
            <a:xfrm>
              <a:off x="5084146" y="2519122"/>
              <a:ext cx="11558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分界线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3217938" y="2067721"/>
              <a:ext cx="1646238" cy="2520950"/>
            </a:xfrm>
            <a:prstGeom prst="straightConnector1">
              <a:avLst/>
            </a:prstGeom>
            <a:ln w="31750">
              <a:solidFill>
                <a:srgbClr val="002060"/>
              </a:solidFill>
              <a:prstDash val="lgDashDot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2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947" y="2961672"/>
              <a:ext cx="1477904" cy="366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7184804" y="3696750"/>
            <a:ext cx="4879101" cy="132343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其实后┌</a:t>
            </a:r>
            <a:r>
              <a:rPr lang="en-US" altLang="zh-CN" sz="4000" baseline="-25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n/2</a:t>
            </a:r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┒个子</a:t>
            </a: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树已经是</a:t>
            </a:r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“堆”了</a:t>
            </a:r>
            <a:endParaRPr lang="zh-CN" altLang="en-US" sz="4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7184804" y="5086863"/>
            <a:ext cx="4879101" cy="132343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其实算法循环从</a:t>
            </a:r>
            <a:r>
              <a:rPr lang="en-US" altLang="zh-CN" sz="4000" dirty="0" err="1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A.length</a:t>
            </a:r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开始又何妨？</a:t>
            </a:r>
            <a:endParaRPr lang="zh-CN" altLang="en-US" sz="4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93310" y="1045712"/>
            <a:ext cx="3312368" cy="1764196"/>
            <a:chOff x="8040266" y="3267628"/>
            <a:chExt cx="3312368" cy="1764196"/>
          </a:xfrm>
        </p:grpSpPr>
        <p:pic>
          <p:nvPicPr>
            <p:cNvPr id="1024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226" y="3303508"/>
              <a:ext cx="3240087" cy="162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8040266" y="3267628"/>
              <a:ext cx="3312368" cy="1764196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7358545" y="3311050"/>
            <a:ext cx="3960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6</a:t>
            </a:r>
            <a:r>
              <a:rPr lang="zh-CN" alt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这个循环的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invariant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是什么？</a:t>
            </a:r>
            <a:endParaRPr lang="en-US" altLang="zh-C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3538"/>
            <a:ext cx="5048249" cy="59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657415" y="1659283"/>
            <a:ext cx="503237" cy="7191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1271464" y="3526951"/>
            <a:ext cx="863600" cy="8651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160652" y="3166588"/>
            <a:ext cx="1152525" cy="720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382714" y="4966812"/>
            <a:ext cx="1241524" cy="12969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831904" y="4691272"/>
            <a:ext cx="2519362" cy="1512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5538</TotalTime>
  <Pages>0</Pages>
  <Words>990</Words>
  <Characters>0</Characters>
  <Application>Microsoft Office PowerPoint</Application>
  <DocSecurity>0</DocSecurity>
  <PresentationFormat>宽屏</PresentationFormat>
  <Lines>0</Lines>
  <Paragraphs>118</Paragraphs>
  <Slides>23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华文行楷</vt:lpstr>
      <vt:lpstr>华文楷体</vt:lpstr>
      <vt:lpstr>华文新魏</vt:lpstr>
      <vt:lpstr>楷体</vt:lpstr>
      <vt:lpstr>宋体</vt:lpstr>
      <vt:lpstr>Arial</vt:lpstr>
      <vt:lpstr>Garamond</vt:lpstr>
      <vt:lpstr>Times New Roman</vt:lpstr>
      <vt:lpstr>Wingdings</vt:lpstr>
      <vt:lpstr>default</vt:lpstr>
      <vt:lpstr>Equation</vt:lpstr>
      <vt:lpstr>计算机问题求解 – 论题2-12     -  堆与堆排序</vt:lpstr>
      <vt:lpstr>堆性质 </vt:lpstr>
      <vt:lpstr>PowerPoint 演示文稿</vt:lpstr>
      <vt:lpstr>PowerPoint 演示文稿</vt:lpstr>
      <vt:lpstr>PowerPoint 演示文稿</vt:lpstr>
      <vt:lpstr>PowerPoint 演示文稿</vt:lpstr>
      <vt:lpstr>Worst-case Analysis for Max-Heapify</vt:lpstr>
      <vt:lpstr>造“堆”：自底向上</vt:lpstr>
      <vt:lpstr>PowerPoint 演示文稿</vt:lpstr>
      <vt:lpstr>Built-Max-Heap正确性证明</vt:lpstr>
      <vt:lpstr>A Poor Upper Bound</vt:lpstr>
      <vt:lpstr>关于堆的两点数学知识</vt:lpstr>
      <vt:lpstr>建堆的时间复杂度是线性的</vt:lpstr>
      <vt:lpstr>在堆中增加/删除一个元素，如何处理？</vt:lpstr>
      <vt:lpstr>堆排序</vt:lpstr>
      <vt:lpstr>堆排序</vt:lpstr>
      <vt:lpstr>堆排序算法：</vt:lpstr>
      <vt:lpstr>堆数据结构的应用</vt:lpstr>
      <vt:lpstr>PowerPoint 演示文稿</vt:lpstr>
      <vt:lpstr>Max-Priority Queue</vt:lpstr>
      <vt:lpstr>实现：Array      Heap     Priority Queue </vt:lpstr>
      <vt:lpstr>Open Topics：</vt:lpstr>
      <vt:lpstr>家庭作业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hengxin wei</cp:lastModifiedBy>
  <cp:revision>103</cp:revision>
  <cp:lastPrinted>1601-01-01T00:00:00Z</cp:lastPrinted>
  <dcterms:created xsi:type="dcterms:W3CDTF">2010-10-07T02:50:25Z</dcterms:created>
  <dcterms:modified xsi:type="dcterms:W3CDTF">2018-05-14T01:17:07Z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