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2" r:id="rId3"/>
    <p:sldId id="263" r:id="rId4"/>
    <p:sldId id="261" r:id="rId5"/>
    <p:sldId id="258" r:id="rId6"/>
    <p:sldId id="259" r:id="rId7"/>
    <p:sldId id="264" r:id="rId8"/>
    <p:sldId id="270" r:id="rId9"/>
    <p:sldId id="265" r:id="rId10"/>
    <p:sldId id="266" r:id="rId11"/>
    <p:sldId id="267" r:id="rId12"/>
    <p:sldId id="257" r:id="rId13"/>
    <p:sldId id="268" r:id="rId14"/>
    <p:sldId id="269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>
        <p:scale>
          <a:sx n="83" d="100"/>
          <a:sy n="83" d="100"/>
        </p:scale>
        <p:origin x="4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-time_approximation_scheme" TargetMode="External"/><Relationship Id="rId2" Type="http://schemas.openxmlformats.org/officeDocument/2006/relationships/hyperlink" Target="https://en.wikipedia.org/wiki/A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lexityzoo.uwaterloo.ca/Complexity_Zoo:N#ntime" TargetMode="External"/><Relationship Id="rId2" Type="http://schemas.openxmlformats.org/officeDocument/2006/relationships/hyperlink" Target="https://complexityzoo.uwaterloo.ca/Complexity_Zoo:E#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lexityzoo.uwaterloo.ca/Complexity_Zoo:E#exp" TargetMode="External"/><Relationship Id="rId5" Type="http://schemas.openxmlformats.org/officeDocument/2006/relationships/hyperlink" Target="https://complexityzoo.uwaterloo.ca/Complexity_Zoo:N#np" TargetMode="External"/><Relationship Id="rId4" Type="http://schemas.openxmlformats.org/officeDocument/2006/relationships/hyperlink" Target="https://complexityzoo.uwaterloo.ca/Complexity_Zoo:P#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lexityzoo.uwaterloo.ca/Zooref#sfm78" TargetMode="External"/><Relationship Id="rId7" Type="http://schemas.openxmlformats.org/officeDocument/2006/relationships/hyperlink" Target="https://complexityzoo.uwaterloo.ca/Zooref#kan82" TargetMode="External"/><Relationship Id="rId2" Type="http://schemas.openxmlformats.org/officeDocument/2006/relationships/hyperlink" Target="https://complexityzoo.uwaterloo.ca/Complexity_Zoo:N#n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lexityzoo.uwaterloo.ca/Complexity_Zoo:P#ppoly" TargetMode="External"/><Relationship Id="rId5" Type="http://schemas.openxmlformats.org/officeDocument/2006/relationships/hyperlink" Target="https://complexityzoo.uwaterloo.ca/Zooref#pps83" TargetMode="External"/><Relationship Id="rId4" Type="http://schemas.openxmlformats.org/officeDocument/2006/relationships/hyperlink" Target="https://complexityzoo.uwaterloo.ca/Complexity_Zoo:D#dtim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uction_(complexity)" TargetMode="External"/><Relationship Id="rId2" Type="http://schemas.openxmlformats.org/officeDocument/2006/relationships/hyperlink" Target="https://en.wikipedia.org/wiki/NP_(complexity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rtal.acm.org/citation.cfm?coll=GUIDE&amp;dl=GUIDE&amp;id=805047" TargetMode="External"/><Relationship Id="rId5" Type="http://schemas.openxmlformats.org/officeDocument/2006/relationships/hyperlink" Target="https://en.wikipedia.org/wiki/Stephen_Cook" TargetMode="External"/><Relationship Id="rId4" Type="http://schemas.openxmlformats.org/officeDocument/2006/relationships/hyperlink" Target="https://en.wikipedia.org/wiki/Deterministic_Turing_machin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SAT and</a:t>
            </a:r>
            <a:r>
              <a:rPr lang="zh-CN" altLang="en-US" dirty="0"/>
              <a:t> </a:t>
            </a:r>
            <a:r>
              <a:rPr lang="en-US" altLang="zh-CN" dirty="0"/>
              <a:t>max-sat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151242002 Qi-</a:t>
            </a:r>
            <a:r>
              <a:rPr lang="en-US" altLang="zh-CN" dirty="0" err="1"/>
              <a:t>Zhi</a:t>
            </a:r>
            <a:r>
              <a:rPr lang="en-US" altLang="zh-CN" dirty="0"/>
              <a:t> Cai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9323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problem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Max-SAT as a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7466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NPC to NP-Hard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NP—decision Problem</a:t>
            </a:r>
          </a:p>
          <a:p>
            <a:r>
              <a:rPr lang="zh-CN" altLang="en-US" sz="2800" dirty="0"/>
              <a:t>存在一个可行解</a:t>
            </a:r>
            <a:r>
              <a:rPr lang="en-US" altLang="zh-CN" sz="2800" dirty="0"/>
              <a:t>-&gt;</a:t>
            </a:r>
            <a:r>
              <a:rPr lang="zh-CN" altLang="en-US" sz="2800" dirty="0"/>
              <a:t>给出一个最优解</a:t>
            </a:r>
            <a:r>
              <a:rPr lang="en-US" altLang="zh-CN" sz="2800" dirty="0"/>
              <a:t>—Optimization Problem</a:t>
            </a:r>
          </a:p>
          <a:p>
            <a:r>
              <a:rPr lang="en-US" altLang="zh-CN" sz="2800" dirty="0"/>
              <a:t>NP-hard</a:t>
            </a:r>
            <a:r>
              <a:rPr lang="zh-CN" altLang="en-US" sz="2800" dirty="0"/>
              <a:t>：比</a:t>
            </a:r>
            <a:r>
              <a:rPr lang="en-US" altLang="zh-CN" sz="2800" dirty="0"/>
              <a:t>NP</a:t>
            </a:r>
            <a:r>
              <a:rPr lang="zh-CN" altLang="en-US" sz="2800" dirty="0"/>
              <a:t>更加难，严谨的说，至少不会更简单</a:t>
            </a:r>
            <a:endParaRPr lang="en-US" altLang="zh-CN" sz="2800" dirty="0"/>
          </a:p>
          <a:p>
            <a:r>
              <a:rPr lang="zh-CN" altLang="en-US" sz="2800" dirty="0"/>
              <a:t>所有</a:t>
            </a:r>
            <a:r>
              <a:rPr lang="en-US" altLang="zh-CN" sz="2800" dirty="0"/>
              <a:t>NP</a:t>
            </a:r>
            <a:r>
              <a:rPr lang="zh-CN" altLang="en-US" sz="2800" dirty="0"/>
              <a:t>皆可归约至</a:t>
            </a:r>
            <a:r>
              <a:rPr lang="en-US" altLang="zh-CN" sz="2800" dirty="0"/>
              <a:t>NP-hard</a:t>
            </a:r>
            <a:r>
              <a:rPr lang="zh-CN" altLang="en-US" sz="2800" dirty="0"/>
              <a:t>，但是</a:t>
            </a:r>
            <a:r>
              <a:rPr lang="en-US" altLang="zh-CN" sz="2800" dirty="0"/>
              <a:t>NP-hard</a:t>
            </a:r>
            <a:r>
              <a:rPr lang="zh-CN" altLang="en-US" sz="2800" dirty="0"/>
              <a:t>不必要是</a:t>
            </a:r>
            <a:r>
              <a:rPr lang="en-US" altLang="zh-CN" sz="2800" dirty="0"/>
              <a:t>NP</a:t>
            </a:r>
            <a:r>
              <a:rPr lang="zh-CN" altLang="en-US" sz="2800" dirty="0"/>
              <a:t>的，如果是，那么同时它也是</a:t>
            </a:r>
            <a:r>
              <a:rPr lang="en-US" altLang="zh-CN" sz="2800" dirty="0"/>
              <a:t>NPC</a:t>
            </a:r>
            <a:r>
              <a:rPr lang="zh-CN" altLang="en-US" sz="2800" dirty="0"/>
              <a:t>的</a:t>
            </a:r>
          </a:p>
        </p:txBody>
      </p:sp>
      <p:pic>
        <p:nvPicPr>
          <p:cNvPr id="9" name="Picture 2" descr="http://g.hiphotos.baidu.com/baike/w%3D268%3Bg%3D0/sign=d31fdf00d3c8a786be2a4d085f32ae00/730e0cf3d7ca7bcbfc46b8d5bc096b63f624a8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088" y="642594"/>
            <a:ext cx="3105870" cy="1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43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Max-SAT Problem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3"/>
            <a:ext cx="6828953" cy="2856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27366" y="1679275"/>
            <a:ext cx="2734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给出一个赋值，使</a:t>
            </a:r>
            <a:r>
              <a:rPr lang="en-US" altLang="zh-CN" sz="2800" dirty="0"/>
              <a:t>m</a:t>
            </a:r>
            <a:r>
              <a:rPr lang="zh-CN" altLang="en-US" sz="2800" dirty="0"/>
              <a:t>个</a:t>
            </a:r>
            <a:r>
              <a:rPr lang="en-US" altLang="zh-CN" sz="2800" dirty="0"/>
              <a:t>clause</a:t>
            </a:r>
            <a:r>
              <a:rPr lang="zh-CN" altLang="en-US" sz="2800" dirty="0"/>
              <a:t>为真的个数最多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03901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Hardness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看上去远远比</a:t>
            </a:r>
            <a:r>
              <a:rPr lang="en-US" altLang="zh-CN" sz="2000" dirty="0"/>
              <a:t>SAT</a:t>
            </a:r>
            <a:r>
              <a:rPr lang="zh-CN" altLang="en-US" sz="2000" dirty="0"/>
              <a:t>难得多，它有一个特例，当这个问题可以被</a:t>
            </a:r>
            <a:r>
              <a:rPr lang="en-US" altLang="zh-CN" sz="2000" dirty="0"/>
              <a:t>SAT</a:t>
            </a:r>
            <a:r>
              <a:rPr lang="zh-CN" altLang="en-US" sz="2000" dirty="0"/>
              <a:t>判定为真时，答案是</a:t>
            </a:r>
            <a:r>
              <a:rPr lang="en-US" altLang="zh-CN" sz="2000" dirty="0"/>
              <a:t>m</a:t>
            </a:r>
          </a:p>
          <a:p>
            <a:r>
              <a:rPr lang="zh-CN" altLang="en-US" sz="2000" dirty="0"/>
              <a:t>实际上求解这个问题比想象的还要难，只有暴力搜索一种方法</a:t>
            </a:r>
            <a:endParaRPr lang="en-US" altLang="zh-CN" sz="2000" dirty="0"/>
          </a:p>
          <a:p>
            <a:r>
              <a:rPr lang="en-US" altLang="zh-CN" sz="2000" dirty="0"/>
              <a:t>Why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r>
              <a:rPr lang="en-US" altLang="zh-CN" sz="2000" dirty="0">
                <a:hlinkClick r:id="rId2" tooltip="APX"/>
              </a:rPr>
              <a:t>APX</a:t>
            </a:r>
            <a:r>
              <a:rPr lang="en-US" altLang="zh-CN" sz="2000" dirty="0"/>
              <a:t>-complete</a:t>
            </a:r>
            <a:r>
              <a:rPr lang="zh-CN" altLang="en-US" sz="2000" dirty="0"/>
              <a:t>：</a:t>
            </a:r>
            <a:r>
              <a:rPr lang="en-US" altLang="zh-CN" sz="2000" dirty="0"/>
              <a:t> It</a:t>
            </a:r>
            <a:r>
              <a:rPr lang="zh-CN" altLang="en-US" sz="2000" dirty="0"/>
              <a:t> </a:t>
            </a:r>
            <a:r>
              <a:rPr lang="en-US" altLang="zh-CN" sz="2000" dirty="0"/>
              <a:t>does not admit a </a:t>
            </a:r>
            <a:r>
              <a:rPr lang="en-US" altLang="zh-CN" sz="2000" dirty="0">
                <a:hlinkClick r:id="rId3" tooltip="Polynomial-time approximation scheme"/>
              </a:rPr>
              <a:t>polynomial-time approximation scheme</a:t>
            </a:r>
            <a:r>
              <a:rPr lang="en-US" altLang="zh-CN" sz="2000" dirty="0"/>
              <a:t> unless P = NP</a:t>
            </a:r>
          </a:p>
          <a:p>
            <a:r>
              <a:rPr lang="zh-CN" altLang="en-US" sz="2000" dirty="0"/>
              <a:t>搜索策略：</a:t>
            </a:r>
            <a:endParaRPr lang="en-US" altLang="zh-CN" sz="2000" dirty="0"/>
          </a:p>
          <a:p>
            <a:pPr lvl="1"/>
            <a:r>
              <a:rPr lang="zh-CN" altLang="en-US" sz="1800" dirty="0"/>
              <a:t>分支限界</a:t>
            </a:r>
            <a:r>
              <a:rPr lang="en-US" altLang="zh-CN" sz="1800" dirty="0"/>
              <a:t>—BFS</a:t>
            </a:r>
          </a:p>
          <a:p>
            <a:pPr lvl="1"/>
            <a:r>
              <a:rPr lang="zh-CN" altLang="en-US" sz="1800" dirty="0"/>
              <a:t>加深迭代</a:t>
            </a:r>
            <a:r>
              <a:rPr lang="en-US" altLang="zh-CN" sz="1800" dirty="0"/>
              <a:t>—DFS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233612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NP-Hard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369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Harder problem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#P </a:t>
            </a:r>
            <a:r>
              <a:rPr lang="en-US" altLang="zh-CN" sz="2400" dirty="0"/>
              <a:t>is the class of function problems of the form "compute ƒ(x)", where ƒ is the number of accepting paths of a nondeterministic Turing machine running in polynomial time</a:t>
            </a:r>
          </a:p>
          <a:p>
            <a:endParaRPr lang="en-US" altLang="zh-CN" dirty="0"/>
          </a:p>
          <a:p>
            <a:r>
              <a:rPr lang="en-US" altLang="zh-CN" sz="2400" b="1" dirty="0"/>
              <a:t>Partial P</a:t>
            </a:r>
          </a:p>
        </p:txBody>
      </p:sp>
    </p:spTree>
    <p:extLst>
      <p:ext uri="{BB962C8B-B14F-4D97-AF65-F5344CB8AC3E}">
        <p14:creationId xmlns:p14="http://schemas.microsoft.com/office/powerpoint/2010/main" val="26033127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Harder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NE: Nondeterministic </a:t>
            </a:r>
            <a:r>
              <a:rPr lang="en-US" altLang="zh-CN" b="1" dirty="0">
                <a:hlinkClick r:id="rId2" tooltip="Complexity Zoo:E"/>
              </a:rPr>
              <a:t>E</a:t>
            </a:r>
            <a:endParaRPr lang="en-US" altLang="zh-CN" b="1" dirty="0"/>
          </a:p>
          <a:p>
            <a:r>
              <a:rPr lang="en-US" altLang="zh-CN" dirty="0"/>
              <a:t>Nondeterministic exponential time with linear exponent (i.e. </a:t>
            </a:r>
            <a:r>
              <a:rPr lang="en-US" altLang="zh-CN" dirty="0">
                <a:hlinkClick r:id="rId3"/>
              </a:rPr>
              <a:t>NTIME</a:t>
            </a:r>
            <a:r>
              <a:rPr lang="en-US" altLang="zh-CN" dirty="0"/>
              <a:t>(2</a:t>
            </a:r>
            <a:r>
              <a:rPr lang="en-US" altLang="zh-CN" baseline="30000" dirty="0"/>
              <a:t>O(n)</a:t>
            </a:r>
            <a:r>
              <a:rPr lang="en-US" altLang="zh-CN" dirty="0"/>
              <a:t>)).</a:t>
            </a:r>
          </a:p>
          <a:p>
            <a:r>
              <a:rPr lang="en-US" altLang="zh-CN" dirty="0">
                <a:hlinkClick r:id="rId4" tooltip="Complexity Zoo:P"/>
              </a:rPr>
              <a:t>P</a:t>
            </a:r>
            <a:r>
              <a:rPr lang="en-US" altLang="zh-CN" baseline="30000" dirty="0"/>
              <a:t>NE</a:t>
            </a:r>
            <a:r>
              <a:rPr lang="en-US" altLang="zh-CN" dirty="0"/>
              <a:t> = </a:t>
            </a:r>
            <a:r>
              <a:rPr lang="en-US" altLang="zh-CN" dirty="0">
                <a:hlinkClick r:id="rId5"/>
              </a:rPr>
              <a:t>NP</a:t>
            </a:r>
            <a:r>
              <a:rPr lang="en-US" altLang="zh-CN" baseline="30000" dirty="0"/>
              <a:t>NE</a:t>
            </a:r>
            <a:r>
              <a:rPr lang="en-US" altLang="zh-CN" dirty="0"/>
              <a:t>   L. </a:t>
            </a:r>
            <a:r>
              <a:rPr lang="en-US" altLang="zh-CN" dirty="0" err="1"/>
              <a:t>Hemachandra</a:t>
            </a:r>
            <a:r>
              <a:rPr lang="en-US" altLang="zh-CN" dirty="0"/>
              <a:t>. The strong exponential hierarchy collapses, </a:t>
            </a:r>
            <a:r>
              <a:rPr lang="en-US" altLang="zh-CN" i="1" dirty="0"/>
              <a:t>Journal of Computer and System Sciences</a:t>
            </a:r>
            <a:r>
              <a:rPr lang="en-US" altLang="zh-CN" dirty="0"/>
              <a:t> 39(3):299-322, 1989.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NEXP: Nondeterministic </a:t>
            </a:r>
            <a:r>
              <a:rPr lang="en-US" altLang="zh-CN" b="1" dirty="0">
                <a:hlinkClick r:id="rId6" tooltip="Complexity Zoo:E"/>
              </a:rPr>
              <a:t>EXP</a:t>
            </a:r>
            <a:endParaRPr lang="en-US" altLang="zh-CN" b="1" dirty="0"/>
          </a:p>
          <a:p>
            <a:r>
              <a:rPr lang="en-US" altLang="zh-CN" dirty="0"/>
              <a:t>Nondeterministic exponential time (i.e. </a:t>
            </a:r>
            <a:r>
              <a:rPr lang="en-US" altLang="zh-CN" dirty="0">
                <a:hlinkClick r:id="rId3"/>
              </a:rPr>
              <a:t>NTIME</a:t>
            </a:r>
            <a:r>
              <a:rPr lang="en-US" altLang="zh-CN" dirty="0"/>
              <a:t>(2</a:t>
            </a:r>
            <a:r>
              <a:rPr lang="en-US" altLang="zh-CN" baseline="30000" dirty="0"/>
              <a:t>p(n)</a:t>
            </a:r>
            <a:r>
              <a:rPr lang="en-US" altLang="zh-CN" dirty="0"/>
              <a:t>) for p a polynomial).</a:t>
            </a:r>
          </a:p>
          <a:p>
            <a:r>
              <a:rPr lang="en-US" altLang="zh-CN" dirty="0"/>
              <a:t>Does not equal </a:t>
            </a:r>
            <a:r>
              <a:rPr lang="en-US" altLang="zh-CN" dirty="0">
                <a:hlinkClick r:id="rId6" tooltip="Complexity Zoo:E"/>
              </a:rPr>
              <a:t>EXP</a:t>
            </a:r>
            <a:r>
              <a:rPr lang="en-US" altLang="zh-CN" dirty="0"/>
              <a:t> if and only if there is a sparse set in </a:t>
            </a:r>
            <a:r>
              <a:rPr lang="en-US" altLang="zh-CN" dirty="0">
                <a:hlinkClick r:id="rId5"/>
              </a:rPr>
              <a:t>NP</a:t>
            </a:r>
            <a:r>
              <a:rPr lang="en-US" altLang="zh-CN" dirty="0"/>
              <a:t> that is not in </a:t>
            </a:r>
            <a:r>
              <a:rPr lang="en-US" altLang="zh-CN" dirty="0">
                <a:hlinkClick r:id="rId4" tooltip="Complexity Zoo:P"/>
              </a:rPr>
              <a:t>P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3834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Harder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NTIME(f(n)): Nondeterministic f(n)-Time</a:t>
            </a:r>
          </a:p>
          <a:p>
            <a:r>
              <a:rPr lang="en-US" altLang="zh-CN" dirty="0"/>
              <a:t>Same as </a:t>
            </a:r>
            <a:r>
              <a:rPr lang="en-US" altLang="zh-CN" dirty="0">
                <a:hlinkClick r:id="rId2"/>
              </a:rPr>
              <a:t>NP</a:t>
            </a:r>
            <a:r>
              <a:rPr lang="en-US" altLang="zh-CN" dirty="0"/>
              <a:t>, but with f(n)-time (for some constructible function f) rather than polynomial-time machines.</a:t>
            </a:r>
          </a:p>
          <a:p>
            <a:r>
              <a:rPr lang="en-US" altLang="zh-CN" dirty="0"/>
              <a:t>The Nondeterministic Time Hierarchy Theorem: If f and g are time-constructible and f(n+1)=o(g), then NTIME(f(n)) does not equal NTIME(g(n)) </a:t>
            </a:r>
            <a:r>
              <a:rPr lang="en-US" altLang="zh-CN" dirty="0">
                <a:hlinkClick r:id="rId3" tooltip="Zooref"/>
              </a:rPr>
              <a:t>[SFM78]</a:t>
            </a:r>
            <a:r>
              <a:rPr lang="en-US" altLang="zh-CN" dirty="0"/>
              <a:t> (this is actually stronger than the hierarchy theorem for </a:t>
            </a:r>
            <a:r>
              <a:rPr lang="en-US" altLang="zh-CN" dirty="0">
                <a:hlinkClick r:id="rId4" tooltip="Complexity Zoo:D"/>
              </a:rPr>
              <a:t>DTIME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NTIME(n) strictly contains </a:t>
            </a:r>
            <a:r>
              <a:rPr lang="en-US" altLang="zh-CN" dirty="0">
                <a:hlinkClick r:id="rId4" tooltip="Complexity Zoo:D"/>
              </a:rPr>
              <a:t>DTIME(n)</a:t>
            </a:r>
            <a:r>
              <a:rPr lang="en-US" altLang="zh-CN" dirty="0"/>
              <a:t> </a:t>
            </a:r>
            <a:r>
              <a:rPr lang="en-US" altLang="zh-CN" dirty="0">
                <a:hlinkClick r:id="rId5" tooltip="Zooref"/>
              </a:rPr>
              <a:t>[PPS+83]</a:t>
            </a:r>
            <a:r>
              <a:rPr lang="en-US" altLang="zh-CN" dirty="0"/>
              <a:t> (this result does not work for arbitrary f(n)).</a:t>
            </a:r>
          </a:p>
          <a:p>
            <a:r>
              <a:rPr lang="en-US" altLang="zh-CN" dirty="0"/>
              <a:t>For any constructible </a:t>
            </a:r>
            <a:r>
              <a:rPr lang="en-US" altLang="zh-CN" dirty="0" err="1"/>
              <a:t>superpolynomial</a:t>
            </a:r>
            <a:r>
              <a:rPr lang="en-US" altLang="zh-CN" dirty="0"/>
              <a:t> f, NTIME(f(n)) with </a:t>
            </a:r>
            <a:r>
              <a:rPr lang="en-US" altLang="zh-CN" dirty="0">
                <a:hlinkClick r:id="rId2"/>
              </a:rPr>
              <a:t>NP</a:t>
            </a:r>
            <a:r>
              <a:rPr lang="en-US" altLang="zh-CN" dirty="0"/>
              <a:t> oracle is not in </a:t>
            </a:r>
            <a:r>
              <a:rPr lang="en-US" altLang="zh-CN" dirty="0">
                <a:hlinkClick r:id="rId6" tooltip="Complexity Zoo:P"/>
              </a:rPr>
              <a:t>P/poly</a:t>
            </a:r>
            <a:r>
              <a:rPr lang="en-US" altLang="zh-CN" dirty="0"/>
              <a:t> </a:t>
            </a:r>
            <a:r>
              <a:rPr lang="en-US" altLang="zh-CN" dirty="0">
                <a:hlinkClick r:id="rId7" tooltip="Zooref"/>
              </a:rPr>
              <a:t>[Kan82]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5535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一些实际的</a:t>
            </a:r>
            <a:r>
              <a:rPr lang="en-US" altLang="zh-CN" dirty="0"/>
              <a:t>Harder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Machine Learning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Artificial Intelligence</a:t>
                </a:r>
                <a:r>
                  <a:rPr lang="zh-CN" altLang="en-US" sz="2400" dirty="0"/>
                  <a:t>：</a:t>
                </a:r>
                <a:r>
                  <a:rPr lang="en-US" altLang="zh-CN" sz="2400" dirty="0" err="1"/>
                  <a:t>iid</a:t>
                </a:r>
                <a:r>
                  <a:rPr lang="en-US" altLang="zh-CN" sz="2400" dirty="0"/>
                  <a:t> &amp; Probably Approximately Correct</a:t>
                </a:r>
              </a:p>
              <a:p>
                <a:r>
                  <a:rPr lang="en-US" altLang="zh-CN" sz="2400" dirty="0"/>
                  <a:t>If not? </a:t>
                </a:r>
              </a:p>
              <a:p>
                <a:r>
                  <a:rPr lang="en-US" altLang="zh-CN" sz="2400" dirty="0"/>
                  <a:t>1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not </a:t>
                </a:r>
                <a:r>
                  <a:rPr lang="en-US" altLang="zh-CN" sz="2400" dirty="0" err="1"/>
                  <a:t>iid</a:t>
                </a:r>
                <a:r>
                  <a:rPr lang="en-US" altLang="zh-CN" sz="2400" dirty="0"/>
                  <a:t>?</a:t>
                </a:r>
              </a:p>
              <a:p>
                <a:r>
                  <a:rPr lang="en-US" altLang="zh-CN" sz="2400" dirty="0"/>
                  <a:t>2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PAC can not guarantee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 sz="2400" b="0" dirty="0"/>
                  <a:t>?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78004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solve Discrete Optimization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Mathematica,Matlab</a:t>
            </a:r>
            <a:endParaRPr lang="en-US" altLang="zh-CN" sz="2400" dirty="0"/>
          </a:p>
          <a:p>
            <a:r>
              <a:rPr lang="en-US" altLang="zh-CN" sz="2400" dirty="0" err="1"/>
              <a:t>Pyomo</a:t>
            </a:r>
            <a:r>
              <a:rPr lang="en-US" altLang="zh-CN" sz="2400" dirty="0"/>
              <a:t>: Python-based, open-source optimization modeling language</a:t>
            </a:r>
          </a:p>
          <a:p>
            <a:r>
              <a:rPr lang="zh-CN" altLang="en-US" sz="2400" dirty="0"/>
              <a:t>约束求解器：</a:t>
            </a:r>
            <a:endParaRPr lang="en-US" altLang="zh-CN" sz="2400" dirty="0"/>
          </a:p>
          <a:p>
            <a:pPr lvl="1"/>
            <a:r>
              <a:rPr lang="zh-CN" altLang="en-US" sz="2000" dirty="0"/>
              <a:t>每种问题有自己的</a:t>
            </a:r>
            <a:r>
              <a:rPr lang="en-US" altLang="zh-CN" sz="2000" dirty="0"/>
              <a:t>solver</a:t>
            </a:r>
          </a:p>
          <a:p>
            <a:pPr lvl="1"/>
            <a:r>
              <a:rPr lang="zh-CN" altLang="en-US" sz="2000" dirty="0"/>
              <a:t>也有集成的比如</a:t>
            </a:r>
            <a:r>
              <a:rPr lang="en-US" altLang="zh-CN" sz="2000" dirty="0" err="1"/>
              <a:t>MiniZinc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9917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9319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sz="2800" dirty="0"/>
                  <a:t>P</a:t>
                </a:r>
                <a:r>
                  <a:rPr lang="zh-CN" altLang="en-US" sz="2800" dirty="0"/>
                  <a:t>：多项式时间可解</a:t>
                </a:r>
                <a:endParaRPr lang="en-US" altLang="zh-CN" sz="2800" dirty="0"/>
              </a:p>
              <a:p>
                <a:r>
                  <a:rPr lang="en-US" altLang="zh-CN" sz="2800" dirty="0"/>
                  <a:t>NP</a:t>
                </a:r>
                <a:r>
                  <a:rPr lang="zh-CN" altLang="en-US" sz="2800" dirty="0"/>
                  <a:t>：不确定多项式时间能不能解</a:t>
                </a:r>
                <a:endParaRPr lang="en-US" altLang="zh-CN" sz="2800" dirty="0"/>
              </a:p>
              <a:p>
                <a:r>
                  <a:rPr lang="en-US" altLang="zh-CN" sz="2800" dirty="0"/>
                  <a:t>NP=VP</a:t>
                </a:r>
                <a:r>
                  <a:rPr lang="zh-CN" altLang="en-US" sz="2800" dirty="0"/>
                  <a:t>，多项式时间可验证</a:t>
                </a:r>
                <a:endParaRPr lang="en-US" altLang="zh-CN" sz="2800" dirty="0"/>
              </a:p>
              <a:p>
                <a:r>
                  <a:rPr lang="zh-CN" altLang="en-US" sz="2800" dirty="0"/>
                  <a:t>显然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归约：存在算法</a:t>
                </a:r>
                <a:r>
                  <a:rPr lang="en-US" altLang="zh-CN" sz="2800" dirty="0"/>
                  <a:t>C</a:t>
                </a:r>
                <a:r>
                  <a:rPr lang="zh-CN" altLang="en-US" sz="2800" dirty="0"/>
                  <a:t>，能够将问题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的实例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转换到问题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的实例</a:t>
                </a:r>
                <a:r>
                  <a:rPr lang="en-US" altLang="zh-CN" sz="2800" dirty="0"/>
                  <a:t>b,</a:t>
                </a:r>
                <a:r>
                  <a:rPr lang="zh-CN" altLang="en-US" sz="2800" dirty="0"/>
                  <a:t>且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与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的答案一致，当</a:t>
                </a:r>
                <a:r>
                  <a:rPr lang="en-US" altLang="zh-CN" sz="2800" dirty="0"/>
                  <a:t>C</a:t>
                </a:r>
                <a:r>
                  <a:rPr lang="zh-CN" altLang="en-US" sz="2800" dirty="0"/>
                  <a:t>是多项式复杂度的时候，叫做多项式归约，简便起见，以下归约都叫多项式归约</a:t>
                </a:r>
                <a:endParaRPr lang="en-US" altLang="zh-CN" sz="2800" dirty="0"/>
              </a:p>
              <a:p>
                <a:r>
                  <a:rPr lang="en-US" altLang="zh-CN" sz="2800" dirty="0"/>
                  <a:t>NPC</a:t>
                </a:r>
                <a:r>
                  <a:rPr lang="zh-CN" altLang="en-US" sz="2800" dirty="0"/>
                  <a:t>：首先 </a:t>
                </a:r>
                <a:r>
                  <a:rPr lang="en-US" altLang="zh-CN" sz="2800" dirty="0"/>
                  <a:t>NPC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NP</a:t>
                </a:r>
                <a:r>
                  <a:rPr lang="zh-CN" altLang="en-US" sz="2800" dirty="0"/>
                  <a:t>的，其次，</a:t>
                </a:r>
                <a:r>
                  <a:rPr lang="en-US" altLang="zh-CN" sz="2800" dirty="0"/>
                  <a:t>NP</a:t>
                </a:r>
                <a:r>
                  <a:rPr lang="zh-CN" altLang="en-US" sz="2800" dirty="0"/>
                  <a:t>中的任何问题都能归约到</a:t>
                </a:r>
                <a:r>
                  <a:rPr lang="en-US" altLang="zh-CN" sz="2800" dirty="0"/>
                  <a:t>NPC,</a:t>
                </a:r>
                <a:r>
                  <a:rPr lang="zh-CN" altLang="en-US" sz="2800" dirty="0"/>
                  <a:t>也就是所谓的“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NPC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且</a:t>
                </a:r>
                <a:r>
                  <a:rPr lang="en-US" altLang="zh-CN" sz="2800" dirty="0"/>
                  <a:t>NPC</a:t>
                </a:r>
                <a:r>
                  <a:rPr lang="zh-CN" altLang="en-US" sz="2800" dirty="0"/>
                  <a:t>与</a:t>
                </a:r>
                <a:r>
                  <a:rPr lang="en-US" altLang="zh-CN" sz="2800" dirty="0"/>
                  <a:t>NP</a:t>
                </a:r>
                <a:r>
                  <a:rPr lang="zh-CN" altLang="en-US" sz="2800" dirty="0"/>
                  <a:t>中的任何问题一样难。”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931920"/>
              </a:xfrm>
              <a:blipFill>
                <a:blip r:embed="rId2"/>
                <a:stretch>
                  <a:fillRect l="-970" t="-3566" r="-242" b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g.hiphotos.baidu.com/baike/w%3D268%3Bg%3D0/sign=d31fdf00d3c8a786be2a4d085f32ae00/730e0cf3d7ca7bcbfc46b8d5bc096b63f624a80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03" y="920152"/>
            <a:ext cx="3105870" cy="1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15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Decition</a:t>
            </a:r>
            <a:r>
              <a:rPr lang="en-US" altLang="zh-CN" dirty="0"/>
              <a:t> Problem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SAT 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3733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2-CNF</a:t>
            </a:r>
            <a:r>
              <a:rPr lang="zh-CN" altLang="en-US" sz="2800" dirty="0"/>
              <a:t>可满足性：</a:t>
            </a:r>
            <a:r>
              <a:rPr lang="en-US" altLang="zh-CN" sz="2800" dirty="0"/>
              <a:t>P</a:t>
            </a:r>
            <a:r>
              <a:rPr lang="zh-CN" altLang="en-US" sz="2800" dirty="0"/>
              <a:t>问题，</a:t>
            </a:r>
            <a:r>
              <a:rPr lang="en-US" altLang="zh-CN" sz="2800" dirty="0"/>
              <a:t> </a:t>
            </a:r>
            <a:r>
              <a:rPr lang="en-US" altLang="zh-CN" sz="2800" dirty="0" err="1"/>
              <a:t>Krom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Melven</a:t>
            </a:r>
            <a:r>
              <a:rPr lang="en-US" altLang="zh-CN" sz="2800" dirty="0"/>
              <a:t> R. (1967), "The Decision Problem for a Class of First-Order Formulas in Which all Disjunctions are Binary", </a:t>
            </a:r>
            <a:r>
              <a:rPr lang="en-US" altLang="zh-CN" sz="2800" dirty="0" err="1"/>
              <a:t>Zeitschrift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für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Mathematische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Logik</a:t>
            </a:r>
            <a:r>
              <a:rPr lang="en-US" altLang="zh-CN" sz="2800" dirty="0"/>
              <a:t> und </a:t>
            </a:r>
            <a:r>
              <a:rPr lang="en-US" altLang="zh-CN" sz="2800" dirty="0" err="1"/>
              <a:t>Grundlagen</a:t>
            </a:r>
            <a:r>
              <a:rPr lang="en-US" altLang="zh-CN" sz="2800" dirty="0"/>
              <a:t> der </a:t>
            </a:r>
            <a:r>
              <a:rPr lang="en-US" altLang="zh-CN" sz="2800" dirty="0" err="1"/>
              <a:t>Mathematik</a:t>
            </a:r>
            <a:r>
              <a:rPr lang="en-US" altLang="zh-CN" sz="2800" dirty="0"/>
              <a:t>, 13: 15–20, doi:10.1002/malq.19670130104.</a:t>
            </a:r>
          </a:p>
          <a:p>
            <a:r>
              <a:rPr lang="en-US" altLang="zh-CN" sz="2800" dirty="0"/>
              <a:t>K-CNF</a:t>
            </a:r>
            <a:r>
              <a:rPr lang="zh-CN" altLang="en-US" sz="2800" dirty="0"/>
              <a:t>可满足性？</a:t>
            </a:r>
            <a:endParaRPr lang="en-US" altLang="zh-CN" sz="2800" dirty="0"/>
          </a:p>
          <a:p>
            <a:r>
              <a:rPr lang="zh-CN" altLang="en-US" sz="2800" dirty="0"/>
              <a:t>事实上，</a:t>
            </a:r>
            <a:r>
              <a:rPr lang="en-US" altLang="zh-CN" sz="2800" dirty="0"/>
              <a:t>3-CNF</a:t>
            </a:r>
            <a:r>
              <a:rPr lang="zh-CN" altLang="en-US" sz="2800" dirty="0"/>
              <a:t>可满足性是</a:t>
            </a:r>
            <a:r>
              <a:rPr lang="en-US" altLang="zh-CN" sz="2800" dirty="0"/>
              <a:t>NPC</a:t>
            </a:r>
            <a:r>
              <a:rPr lang="zh-CN" altLang="en-US" sz="2800" dirty="0"/>
              <a:t>的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206220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 Problem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981" y="2014194"/>
            <a:ext cx="6248446" cy="3014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67290" y="2444636"/>
            <a:ext cx="358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对于一个确定的逻辑电路，是否存在一种输入使得输出为真。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42915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历史上第一个被证明是</a:t>
            </a:r>
            <a:r>
              <a:rPr lang="en-US" altLang="zh-CN" sz="2400" dirty="0"/>
              <a:t>NPC</a:t>
            </a:r>
            <a:r>
              <a:rPr lang="zh-CN" altLang="en-US" sz="2400" dirty="0"/>
              <a:t>问题的问题，那个时候还没有</a:t>
            </a:r>
            <a:r>
              <a:rPr lang="en-US" altLang="zh-CN" sz="2400" dirty="0"/>
              <a:t>NPC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/>
              <a:t> Any problem in </a:t>
            </a:r>
            <a:r>
              <a:rPr lang="en-US" altLang="zh-CN" sz="2400" dirty="0">
                <a:hlinkClick r:id="rId2" tooltip="NP (complexity)"/>
              </a:rPr>
              <a:t>NP</a:t>
            </a:r>
            <a:r>
              <a:rPr lang="en-US" altLang="zh-CN" sz="2400" dirty="0"/>
              <a:t> can be </a:t>
            </a:r>
            <a:r>
              <a:rPr lang="en-US" altLang="zh-CN" sz="2400" dirty="0">
                <a:hlinkClick r:id="rId3" tooltip="Reduction (complexity)"/>
              </a:rPr>
              <a:t>reduced</a:t>
            </a:r>
            <a:r>
              <a:rPr lang="en-US" altLang="zh-CN" sz="2400" dirty="0"/>
              <a:t> in polynomial time by a </a:t>
            </a:r>
            <a:r>
              <a:rPr lang="en-US" altLang="zh-CN" sz="2400" dirty="0">
                <a:hlinkClick r:id="rId4" tooltip="Deterministic Turing machine"/>
              </a:rPr>
              <a:t>deterministic Turing machine</a:t>
            </a:r>
            <a:r>
              <a:rPr lang="en-US" altLang="zh-CN" sz="2400" dirty="0"/>
              <a:t> to the problem of determining whether a Boolean formula is </a:t>
            </a:r>
            <a:r>
              <a:rPr lang="en-US" altLang="zh-CN" sz="2400" dirty="0" err="1"/>
              <a:t>satisfiable</a:t>
            </a:r>
            <a:r>
              <a:rPr lang="en-US" altLang="zh-CN" sz="2400" dirty="0"/>
              <a:t>.</a:t>
            </a:r>
          </a:p>
          <a:p>
            <a:r>
              <a:rPr lang="en-US" altLang="zh-CN" sz="2400" i="1" dirty="0">
                <a:hlinkClick r:id="rId5" tooltip="Stephen Cook"/>
              </a:rPr>
              <a:t>Cook, Stephen</a:t>
            </a:r>
            <a:r>
              <a:rPr lang="en-US" altLang="zh-CN" sz="2400" i="1" dirty="0"/>
              <a:t> (1971). </a:t>
            </a:r>
            <a:r>
              <a:rPr lang="en-US" altLang="zh-CN" sz="2400" i="1" dirty="0">
                <a:hlinkClick r:id="rId6"/>
              </a:rPr>
              <a:t>"The complexity of theorem proving procedures"</a:t>
            </a:r>
            <a:r>
              <a:rPr lang="en-US" altLang="zh-CN" sz="2400" i="1" dirty="0"/>
              <a:t>. Proceedings of the Third Annual ACM Symposium on Theory of Computing. pp. 151–158.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1975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NP</a:t>
            </a:r>
            <a:r>
              <a:rPr lang="zh-CN" altLang="en-US" sz="2800" dirty="0"/>
              <a:t>是平凡的（</a:t>
            </a:r>
            <a:r>
              <a:rPr lang="en-US" altLang="zh-CN" sz="2800" dirty="0"/>
              <a:t>VP</a:t>
            </a:r>
            <a:r>
              <a:rPr lang="zh-CN" altLang="en-US" sz="2800" dirty="0"/>
              <a:t>），</a:t>
            </a:r>
            <a:r>
              <a:rPr lang="en-US" altLang="zh-CN" sz="2800" dirty="0"/>
              <a:t>NPC</a:t>
            </a:r>
            <a:r>
              <a:rPr lang="zh-CN" altLang="en-US" sz="2800" dirty="0"/>
              <a:t>的证明是很复杂的。因为这是历史上第一个</a:t>
            </a:r>
            <a:r>
              <a:rPr lang="en-US" altLang="zh-CN" sz="2800" dirty="0"/>
              <a:t>NPC</a:t>
            </a:r>
            <a:r>
              <a:rPr lang="zh-CN" altLang="en-US" sz="2800" dirty="0"/>
              <a:t>问题，我们没有办法去证明已知的某个</a:t>
            </a:r>
            <a:r>
              <a:rPr lang="en-US" altLang="zh-CN" sz="2800" dirty="0"/>
              <a:t>NPC</a:t>
            </a:r>
            <a:r>
              <a:rPr lang="zh-CN" altLang="en-US" sz="2800" dirty="0"/>
              <a:t>问题可以归约到它。因此这个证明是非平凡的，</a:t>
            </a:r>
            <a:r>
              <a:rPr lang="en-US" altLang="zh-CN" sz="2800" dirty="0"/>
              <a:t>CLRS 34.3</a:t>
            </a:r>
            <a:r>
              <a:rPr lang="zh-CN" altLang="en-US" sz="2800" dirty="0"/>
              <a:t>使用非决定性图灵机构造性的证明了这个问题</a:t>
            </a:r>
          </a:p>
        </p:txBody>
      </p:sp>
    </p:spTree>
    <p:extLst>
      <p:ext uri="{BB962C8B-B14F-4D97-AF65-F5344CB8AC3E}">
        <p14:creationId xmlns:p14="http://schemas.microsoft.com/office/powerpoint/2010/main" val="22115266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NPC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Boolean satisfiability problem (SAT)</a:t>
            </a:r>
          </a:p>
          <a:p>
            <a:r>
              <a:rPr lang="en-US" altLang="zh-CN" dirty="0"/>
              <a:t>Knapsack problem</a:t>
            </a:r>
          </a:p>
          <a:p>
            <a:r>
              <a:rPr lang="en-US" altLang="zh-CN" dirty="0"/>
              <a:t>Hamiltonian path problem</a:t>
            </a:r>
          </a:p>
          <a:p>
            <a:r>
              <a:rPr lang="en-US" altLang="zh-CN" dirty="0"/>
              <a:t>Travelling salesman problem (decision version)</a:t>
            </a:r>
          </a:p>
          <a:p>
            <a:r>
              <a:rPr lang="en-US" altLang="zh-CN" dirty="0"/>
              <a:t>Subgraph isomorphism problem</a:t>
            </a:r>
          </a:p>
          <a:p>
            <a:r>
              <a:rPr lang="en-US" altLang="zh-CN" dirty="0"/>
              <a:t>Subset sum problem</a:t>
            </a:r>
          </a:p>
          <a:p>
            <a:r>
              <a:rPr lang="en-US" altLang="zh-CN" dirty="0"/>
              <a:t>Clique problem</a:t>
            </a:r>
          </a:p>
          <a:p>
            <a:r>
              <a:rPr lang="en-US" altLang="zh-CN" dirty="0"/>
              <a:t>Vertex cover problem</a:t>
            </a:r>
          </a:p>
          <a:p>
            <a:r>
              <a:rPr lang="en-US" altLang="zh-CN" dirty="0"/>
              <a:t>Independent set problem</a:t>
            </a:r>
          </a:p>
          <a:p>
            <a:r>
              <a:rPr lang="en-US" altLang="zh-CN" dirty="0"/>
              <a:t>Dominating set problem</a:t>
            </a:r>
          </a:p>
          <a:p>
            <a:r>
              <a:rPr lang="en-US" altLang="zh-CN" dirty="0"/>
              <a:t>Graph coloring problem</a:t>
            </a:r>
          </a:p>
          <a:p>
            <a:r>
              <a:rPr lang="en-US" altLang="zh-CN" dirty="0"/>
              <a:t>More on</a:t>
            </a:r>
            <a:r>
              <a:rPr lang="zh-CN" altLang="en-US" dirty="0"/>
              <a:t> </a:t>
            </a:r>
            <a:r>
              <a:rPr lang="en-US" altLang="zh-CN" dirty="0"/>
              <a:t>https://en.wikipedia.org/wiki/List_of_NP-complete_problems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8679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Solve--Randomized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dirty="0" err="1"/>
              <a:t>WalkSAT</a:t>
            </a:r>
            <a:r>
              <a:rPr lang="zh-CN" altLang="en-US" sz="2400" dirty="0"/>
              <a:t>，</a:t>
            </a:r>
            <a:r>
              <a:rPr lang="en-US" altLang="zh-CN" sz="2400" dirty="0"/>
              <a:t>GSAT</a:t>
            </a:r>
            <a:r>
              <a:rPr lang="zh-CN" altLang="en-US" sz="2400" dirty="0"/>
              <a:t>：随机化一组赋值，如果验证为</a:t>
            </a:r>
            <a:r>
              <a:rPr lang="en-US" altLang="zh-CN" sz="2400" dirty="0" err="1"/>
              <a:t>ture</a:t>
            </a:r>
            <a:r>
              <a:rPr lang="zh-CN" altLang="en-US" sz="2400" dirty="0"/>
              <a:t>就停止，否则翻转某个值，选择哪个值构成了两个算法的不同。</a:t>
            </a:r>
            <a:endParaRPr lang="en-US" altLang="zh-CN" sz="2400" dirty="0"/>
          </a:p>
          <a:p>
            <a:pPr lvl="1"/>
            <a:r>
              <a:rPr lang="en-US" altLang="zh-CN" sz="2400" dirty="0"/>
              <a:t>Conflict-Driven Clause Learning</a:t>
            </a:r>
            <a:r>
              <a:rPr lang="zh-CN" altLang="en-US" sz="2400" dirty="0"/>
              <a:t>：</a:t>
            </a:r>
            <a:r>
              <a:rPr lang="en-US" altLang="zh-CN" sz="2400" dirty="0"/>
              <a:t>DP</a:t>
            </a:r>
            <a:r>
              <a:rPr lang="zh-CN" altLang="en-US" sz="2400" dirty="0"/>
              <a:t>寻找某个引起冲突的</a:t>
            </a:r>
            <a:r>
              <a:rPr lang="en-US" altLang="zh-CN" sz="2400" dirty="0"/>
              <a:t>clause</a:t>
            </a:r>
            <a:r>
              <a:rPr lang="zh-CN" altLang="en-US" sz="2400" dirty="0"/>
              <a:t>并将其整体翻转</a:t>
            </a:r>
            <a:endParaRPr lang="en-US" altLang="zh-CN" sz="2400" dirty="0"/>
          </a:p>
          <a:p>
            <a:pPr lvl="1"/>
            <a:r>
              <a:rPr lang="en-US" altLang="zh-CN" sz="2400" dirty="0"/>
              <a:t>DPLL algorithm</a:t>
            </a:r>
            <a:r>
              <a:rPr lang="zh-CN" altLang="en-US" sz="2400" dirty="0"/>
              <a:t>：启发式搜索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0704341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254</TotalTime>
  <Words>668</Words>
  <Application>Microsoft Office PowerPoint</Application>
  <PresentationFormat>宽屏</PresentationFormat>
  <Paragraphs>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Cambria Math</vt:lpstr>
      <vt:lpstr>Century Gothic</vt:lpstr>
      <vt:lpstr>Garamond</vt:lpstr>
      <vt:lpstr>肥皂</vt:lpstr>
      <vt:lpstr>SAT and max-sat</vt:lpstr>
      <vt:lpstr>Preparation</vt:lpstr>
      <vt:lpstr>Decition Problem</vt:lpstr>
      <vt:lpstr>Background </vt:lpstr>
      <vt:lpstr>SAT Problem</vt:lpstr>
      <vt:lpstr>History</vt:lpstr>
      <vt:lpstr>NPC</vt:lpstr>
      <vt:lpstr>NPC examples</vt:lpstr>
      <vt:lpstr>Solve--Randomized Algorithm</vt:lpstr>
      <vt:lpstr>Optimization problem</vt:lpstr>
      <vt:lpstr>From NPC to NP-Hard</vt:lpstr>
      <vt:lpstr>Max-SAT Problem</vt:lpstr>
      <vt:lpstr>Hardness</vt:lpstr>
      <vt:lpstr>Beyond NP-Hard</vt:lpstr>
      <vt:lpstr>Harder problem</vt:lpstr>
      <vt:lpstr>Harder problem</vt:lpstr>
      <vt:lpstr>Harder problem</vt:lpstr>
      <vt:lpstr>一些实际的Harder Problem</vt:lpstr>
      <vt:lpstr>How to solve Discrete Optimization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and max-sat</dc:title>
  <dc:creator>Soul Wing</dc:creator>
  <cp:lastModifiedBy>Soul Wing</cp:lastModifiedBy>
  <cp:revision>19</cp:revision>
  <dcterms:created xsi:type="dcterms:W3CDTF">2017-04-19T14:09:06Z</dcterms:created>
  <dcterms:modified xsi:type="dcterms:W3CDTF">2017-04-20T05:45:46Z</dcterms:modified>
</cp:coreProperties>
</file>