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7"/>
  </p:notesMasterIdLst>
  <p:sldIdLst>
    <p:sldId id="256" r:id="rId2"/>
    <p:sldId id="262" r:id="rId3"/>
    <p:sldId id="259" r:id="rId4"/>
    <p:sldId id="261" r:id="rId5"/>
    <p:sldId id="263" r:id="rId6"/>
    <p:sldId id="264" r:id="rId7"/>
    <p:sldId id="283" r:id="rId8"/>
    <p:sldId id="260" r:id="rId9"/>
    <p:sldId id="266" r:id="rId10"/>
    <p:sldId id="267" r:id="rId11"/>
    <p:sldId id="268" r:id="rId12"/>
    <p:sldId id="272" r:id="rId13"/>
    <p:sldId id="269" r:id="rId14"/>
    <p:sldId id="274" r:id="rId15"/>
    <p:sldId id="273" r:id="rId16"/>
    <p:sldId id="276" r:id="rId17"/>
    <p:sldId id="275" r:id="rId18"/>
    <p:sldId id="270" r:id="rId19"/>
    <p:sldId id="284" r:id="rId20"/>
    <p:sldId id="279" r:id="rId21"/>
    <p:sldId id="280" r:id="rId22"/>
    <p:sldId id="277" r:id="rId23"/>
    <p:sldId id="285" r:id="rId24"/>
    <p:sldId id="278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2" autoAdjust="0"/>
    <p:restoredTop sz="94660"/>
  </p:normalViewPr>
  <p:slideViewPr>
    <p:cSldViewPr>
      <p:cViewPr varScale="1">
        <p:scale>
          <a:sx n="82" d="100"/>
          <a:sy n="82" d="100"/>
        </p:scale>
        <p:origin x="-148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3180-55F2-4E93-AECA-3B15D2C184EC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DFA3A-4B6F-47F5-9470-577D8D112D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Recurrent_neural_network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m.wikipedia.org/wiki/Neural_machine_translation" TargetMode="External"/><Relationship Id="rId4" Type="http://schemas.openxmlformats.org/officeDocument/2006/relationships/hyperlink" Target="https://en.m.wikipedia.org/wiki/Target_language_(translation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language_processin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ipartite_graph" TargetMode="External"/><Relationship Id="rId4" Type="http://schemas.openxmlformats.org/officeDocument/2006/relationships/hyperlink" Target="https://en.wikipedia.org/wiki/Bi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r>
              <a:rPr lang="en-US" altLang="zh-CN" baseline="0" dirty="0" smtClean="0"/>
              <a:t>-based, Hybrid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Novel: top-down</a:t>
            </a:r>
            <a:r>
              <a:rPr lang="en-US" altLang="zh-CN" baseline="0" dirty="0" smtClean="0"/>
              <a:t> encoder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Phrase</a:t>
            </a:r>
            <a:r>
              <a:rPr lang="en-US" altLang="zh-CN" baseline="0" dirty="0" smtClean="0"/>
              <a:t> vector -&gt; sentence vector</a:t>
            </a:r>
          </a:p>
          <a:p>
            <a:r>
              <a:rPr lang="en-US" altLang="zh-CN" baseline="0" dirty="0" err="1" smtClean="0"/>
              <a:t>Dj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== </a:t>
            </a:r>
            <a:r>
              <a:rPr lang="en-US" altLang="zh-CN" baseline="0" dirty="0" err="1" smtClean="0"/>
              <a:t>Cj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the expected vector</a:t>
            </a:r>
          </a:p>
          <a:p>
            <a:r>
              <a:rPr lang="en-US" altLang="zh-CN" baseline="0" dirty="0" err="1" smtClean="0"/>
              <a:t>Sj</a:t>
            </a:r>
            <a:r>
              <a:rPr lang="en-US" altLang="zh-CN" baseline="0" dirty="0" smtClean="0"/>
              <a:t> is the </a:t>
            </a:r>
            <a:r>
              <a:rPr lang="en-US" altLang="zh-CN" baseline="0" dirty="0" err="1" smtClean="0"/>
              <a:t>jth</a:t>
            </a:r>
            <a:r>
              <a:rPr lang="en-US" altLang="zh-CN" baseline="0" dirty="0" smtClean="0"/>
              <a:t> target hidden unit(previous?)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Draw</a:t>
            </a:r>
            <a:r>
              <a:rPr lang="en-US" altLang="zh-CN" baseline="0" dirty="0" smtClean="0"/>
              <a:t> separate pictures</a:t>
            </a:r>
          </a:p>
          <a:p>
            <a:r>
              <a:rPr lang="en-US" altLang="zh-CN" baseline="0" dirty="0" smtClean="0"/>
              <a:t>h11 up -&gt; h11 down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about</a:t>
            </a:r>
            <a:r>
              <a:rPr lang="en-US" altLang="zh-CN" baseline="0" dirty="0" smtClean="0"/>
              <a:t> top-down coverage?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UNK: out-of-vocabulary</a:t>
            </a:r>
            <a:r>
              <a:rPr lang="en-US" altLang="zh-CN" baseline="0" dirty="0" smtClean="0"/>
              <a:t> words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LSTM: long short-term</a:t>
            </a:r>
            <a:r>
              <a:rPr lang="en-US" altLang="zh-CN" baseline="0" dirty="0" smtClean="0"/>
              <a:t> memory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 Institute of Standards and Technology</a:t>
            </a:r>
          </a:p>
          <a:p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美国国家标准技术研究院</a:t>
            </a:r>
            <a:endParaRPr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Linguistic Data Consortium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语言学数据库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LSTM: long short-term</a:t>
            </a:r>
            <a:r>
              <a:rPr lang="en-US" altLang="zh-CN" baseline="0" dirty="0" smtClean="0"/>
              <a:t> memory</a:t>
            </a:r>
          </a:p>
          <a:p>
            <a:r>
              <a:rPr lang="en-US" altLang="zh-CN" dirty="0" smtClean="0"/>
              <a:t>GRU: gated recurrent 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Generally</a:t>
            </a:r>
            <a:r>
              <a:rPr lang="en-US" dirty="0" smtClean="0"/>
              <a:t>, rule-based methods parse a text, usually creating an intermediary, symbolic representation, from which the text in the target language is generated. </a:t>
            </a:r>
          </a:p>
          <a:p>
            <a:pPr rtl="0"/>
            <a:r>
              <a:rPr lang="en-US" dirty="0" smtClean="0"/>
              <a:t>The rule-based machine translation paradigm includes transfer-based machine translation, </a:t>
            </a:r>
            <a:r>
              <a:rPr lang="en-US" dirty="0" err="1" smtClean="0"/>
              <a:t>interlingual</a:t>
            </a:r>
            <a:r>
              <a:rPr lang="en-US" dirty="0" smtClean="0"/>
              <a:t> machine translation and dictionary-based machine translation paradigms.</a:t>
            </a:r>
          </a:p>
          <a:p>
            <a:pPr rtl="0"/>
            <a:r>
              <a:rPr lang="en-US" dirty="0" smtClean="0"/>
              <a:t>Unlike </a:t>
            </a:r>
            <a:r>
              <a:rPr lang="en-US" dirty="0" err="1" smtClean="0"/>
              <a:t>interlingual</a:t>
            </a:r>
            <a:r>
              <a:rPr lang="en-US" dirty="0" smtClean="0"/>
              <a:t> MT, transfer-based</a:t>
            </a:r>
            <a:r>
              <a:rPr lang="en-US" baseline="0" dirty="0" smtClean="0"/>
              <a:t> machine translation</a:t>
            </a:r>
            <a:r>
              <a:rPr lang="en-US" dirty="0" smtClean="0"/>
              <a:t> depends partially on the language pair involved in the translation.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e: string</a:t>
            </a:r>
            <a:r>
              <a:rPr lang="en-US" altLang="zh-CN" baseline="0" dirty="0" smtClean="0"/>
              <a:t> in the target language</a:t>
            </a:r>
          </a:p>
          <a:p>
            <a:r>
              <a:rPr lang="en-US" altLang="zh-CN" baseline="0" dirty="0" smtClean="0"/>
              <a:t>f: string in the source language</a:t>
            </a:r>
          </a:p>
          <a:p>
            <a:r>
              <a:rPr lang="en-US" altLang="zh-CN" dirty="0" smtClean="0"/>
              <a:t>The probability distribution p(</a:t>
            </a:r>
            <a:r>
              <a:rPr lang="en-US" altLang="zh-CN" dirty="0" err="1" smtClean="0"/>
              <a:t>e|f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is modeled by:</a:t>
            </a:r>
          </a:p>
          <a:p>
            <a:r>
              <a:rPr lang="en-US" altLang="zh-CN" baseline="0" dirty="0" smtClean="0"/>
              <a:t>Translation model p(</a:t>
            </a:r>
            <a:r>
              <a:rPr lang="en-US" altLang="zh-CN" baseline="0" dirty="0" err="1" smtClean="0"/>
              <a:t>f|e</a:t>
            </a:r>
            <a:r>
              <a:rPr lang="en-US" altLang="zh-CN" baseline="0" dirty="0" smtClean="0"/>
              <a:t>): The probability that the source string f is the translation of the target string e</a:t>
            </a:r>
          </a:p>
          <a:p>
            <a:r>
              <a:rPr lang="en-US" altLang="zh-CN" baseline="0" dirty="0" smtClean="0"/>
              <a:t>Language model p(e): the probability of seeing the target string e in the target language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Recurrent</a:t>
            </a:r>
            <a:r>
              <a:rPr lang="zh-CN" altLang="en-US" dirty="0" smtClean="0"/>
              <a:t>回归的</a:t>
            </a:r>
            <a:r>
              <a:rPr lang="en-US" dirty="0" smtClean="0"/>
              <a:t> This creates an internal state of the network which allows it to exhibit dynamic temporal behavior.</a:t>
            </a:r>
            <a:endParaRPr lang="en-US" altLang="zh-CN" dirty="0" smtClean="0"/>
          </a:p>
          <a:p>
            <a:r>
              <a:rPr lang="en-US" altLang="zh-CN" dirty="0" err="1" smtClean="0"/>
              <a:t>Feedforward</a:t>
            </a:r>
            <a:r>
              <a:rPr lang="zh-CN" altLang="en-US" dirty="0" smtClean="0"/>
              <a:t>前馈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bidirectional </a:t>
            </a:r>
            <a:r>
              <a:rPr lang="en-US" dirty="0" smtClean="0">
                <a:hlinkClick r:id="rId3" tooltip="Recurrent neural network"/>
              </a:rPr>
              <a:t>recurrent neural network</a:t>
            </a:r>
            <a:r>
              <a:rPr lang="en-US" dirty="0" smtClean="0"/>
              <a:t> (RNN), known as an </a:t>
            </a:r>
            <a:r>
              <a:rPr lang="en-US" i="1" dirty="0" smtClean="0"/>
              <a:t>encoder</a:t>
            </a:r>
            <a:r>
              <a:rPr lang="en-US" dirty="0" smtClean="0"/>
              <a:t>, is used by the neural network to encode a source sentence for a second RNN, known as a </a:t>
            </a:r>
            <a:r>
              <a:rPr lang="en-US" i="1" dirty="0" smtClean="0"/>
              <a:t>decoder</a:t>
            </a:r>
            <a:r>
              <a:rPr lang="en-US" dirty="0" smtClean="0"/>
              <a:t>, that is used to predict words in the </a:t>
            </a:r>
            <a:r>
              <a:rPr lang="en-US" dirty="0" smtClean="0">
                <a:hlinkClick r:id="rId4" tooltip="Target language (translation)"/>
              </a:rPr>
              <a:t>target language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5"/>
              </a:rPr>
              <a:t>[8]</a:t>
            </a:r>
            <a:r>
              <a:rPr lang="en-US" baseline="30000" dirty="0" smtClean="0"/>
              <a:t>   </a:t>
            </a:r>
          </a:p>
          <a:p>
            <a:r>
              <a:rPr lang="en-US" dirty="0" smtClean="0"/>
              <a:t>A sequence</a:t>
            </a:r>
            <a:r>
              <a:rPr lang="en-US" baseline="0" dirty="0" smtClean="0"/>
              <a:t> of fixed-dimensional vectors</a:t>
            </a:r>
            <a:endParaRPr lang="en-US" baseline="30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 has </a:t>
            </a:r>
            <a:r>
              <a:rPr lang="en-US" dirty="0" smtClean="0"/>
              <a:t>as many columns as there are words in the source vocabulary and as many rows as you want</a:t>
            </a:r>
          </a:p>
          <a:p>
            <a:r>
              <a:rPr lang="en-US" dirty="0" smtClean="0"/>
              <a:t>h0</a:t>
            </a:r>
            <a:r>
              <a:rPr lang="en-US" baseline="0" dirty="0" smtClean="0"/>
              <a:t> is all zero</a:t>
            </a:r>
            <a:r>
              <a:rPr lang="en-US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Bidirectional</a:t>
            </a:r>
            <a:r>
              <a:rPr lang="en-US" altLang="zh-CN" baseline="0" dirty="0" smtClean="0"/>
              <a:t> RNN</a:t>
            </a:r>
          </a:p>
          <a:p>
            <a:r>
              <a:rPr lang="en-US" altLang="zh-CN" dirty="0" smtClean="0"/>
              <a:t>Future context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normalization</a:t>
            </a:r>
          </a:p>
          <a:p>
            <a:r>
              <a:rPr lang="en-US" altLang="zh-CN" dirty="0" smtClean="0"/>
              <a:t>Expected</a:t>
            </a:r>
            <a:r>
              <a:rPr lang="en-US" altLang="zh-CN" baseline="0" dirty="0" smtClean="0"/>
              <a:t> vector </a:t>
            </a:r>
            <a:r>
              <a:rPr lang="en-US" altLang="zh-CN" baseline="0" dirty="0" err="1" smtClean="0"/>
              <a:t>ci</a:t>
            </a:r>
            <a:r>
              <a:rPr lang="en-US" altLang="zh-CN" baseline="0" dirty="0" smtClean="0"/>
              <a:t> instead of ht for every </a:t>
            </a:r>
            <a:r>
              <a:rPr lang="en-US" altLang="zh-CN" baseline="0" dirty="0" err="1" smtClean="0"/>
              <a:t>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Bitext</a:t>
            </a:r>
            <a:r>
              <a:rPr lang="en-US" b="1" dirty="0" smtClean="0"/>
              <a:t> word alignment</a:t>
            </a:r>
            <a:r>
              <a:rPr lang="en-US" dirty="0" smtClean="0"/>
              <a:t> or simply </a:t>
            </a:r>
            <a:r>
              <a:rPr lang="en-US" b="1" dirty="0" smtClean="0"/>
              <a:t>word alignment</a:t>
            </a:r>
            <a:r>
              <a:rPr lang="en-US" dirty="0" smtClean="0"/>
              <a:t> is the </a:t>
            </a:r>
            <a:r>
              <a:rPr lang="en-US" dirty="0" smtClean="0">
                <a:hlinkClick r:id="rId3" tooltip="Natural language processing"/>
              </a:rPr>
              <a:t>natural language processing</a:t>
            </a:r>
            <a:r>
              <a:rPr lang="en-US" dirty="0" smtClean="0"/>
              <a:t> task of identifying translation relationships among the words (or more rarely multiword units) in a </a:t>
            </a:r>
            <a:r>
              <a:rPr lang="en-US" dirty="0" err="1" smtClean="0">
                <a:hlinkClick r:id="rId4" tooltip="Bitext"/>
              </a:rPr>
              <a:t>bitext</a:t>
            </a:r>
            <a:r>
              <a:rPr lang="en-US" dirty="0" smtClean="0"/>
              <a:t>, resulting in a </a:t>
            </a:r>
            <a:r>
              <a:rPr lang="en-US" dirty="0" smtClean="0">
                <a:hlinkClick r:id="rId5" tooltip="Bipartite graph"/>
              </a:rPr>
              <a:t>bipartite graph</a:t>
            </a:r>
            <a:r>
              <a:rPr lang="en-US" dirty="0" smtClean="0"/>
              <a:t> between the two sides of the </a:t>
            </a:r>
            <a:r>
              <a:rPr lang="en-US" dirty="0" err="1" smtClean="0"/>
              <a:t>bitext</a:t>
            </a:r>
            <a:r>
              <a:rPr lang="en-US" dirty="0" smtClean="0"/>
              <a:t>, with an arc between two words if and only if they are translations of one another.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DFA3A-4B6F-47F5-9470-577D8D112D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en.wikipedia.org/wiki/File:Parse_tree_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hyperlink" Target="https://en.wikipedia.org/wiki/File:Parse2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m.wikipedia.org/wiki/File:Colored_neural_network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File:Feed_forward_neural_net.gi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4857760"/>
            <a:ext cx="6400800" cy="1252558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Report by: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陆纪</a:t>
            </a:r>
            <a:r>
              <a:rPr lang="zh-CN" altLang="en-US" b="1" dirty="0" smtClean="0">
                <a:solidFill>
                  <a:schemeClr val="tx1"/>
                </a:solidFill>
              </a:rPr>
              <a:t>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643966" cy="27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BiRNN</a:t>
            </a:r>
            <a:r>
              <a:rPr lang="en-US" altLang="zh-CN" dirty="0" smtClean="0"/>
              <a:t>(Bidirectional RNN)</a:t>
            </a:r>
            <a:endParaRPr lang="zh-CN" altLang="en-US" dirty="0"/>
          </a:p>
        </p:txBody>
      </p:sp>
      <p:pic>
        <p:nvPicPr>
          <p:cNvPr id="6" name="内容占位符 5" descr="Figure2_biRNN[1]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662" y="1571612"/>
            <a:ext cx="7072362" cy="49530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 attention</a:t>
            </a:r>
            <a:endParaRPr lang="zh-CN" altLang="en-US" dirty="0"/>
          </a:p>
        </p:txBody>
      </p:sp>
      <p:pic>
        <p:nvPicPr>
          <p:cNvPr id="5" name="内容占位符 4" descr="Figure3_attention_1-624x352[1]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10" y="1428736"/>
            <a:ext cx="7978326" cy="4500594"/>
          </a:xfrm>
        </p:spPr>
      </p:pic>
      <p:sp>
        <p:nvSpPr>
          <p:cNvPr id="4098" name="AutoShape 2" descr="Figure 3. Attention Mechanism takes into consideration what has been translated and one of the source words."/>
          <p:cNvSpPr>
            <a:spLocks noChangeAspect="1" noChangeArrowheads="1"/>
          </p:cNvSpPr>
          <p:nvPr/>
        </p:nvSpPr>
        <p:spPr bwMode="auto">
          <a:xfrm>
            <a:off x="63500" y="-136525"/>
            <a:ext cx="5715000" cy="3219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6143644"/>
            <a:ext cx="2657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6143644"/>
            <a:ext cx="1638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alignment</a:t>
            </a:r>
            <a:endParaRPr lang="zh-CN" altLang="en-US" dirty="0"/>
          </a:p>
        </p:txBody>
      </p:sp>
      <p:pic>
        <p:nvPicPr>
          <p:cNvPr id="37890" name="Picture 2" descr="https://upload.wikimedia.org/wikipedia/commons/thumb/7/7a/Word_alignment.svg/650px-Word_alignment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357298"/>
            <a:ext cx="7286676" cy="2802567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429132"/>
            <a:ext cx="7215238" cy="185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Parse tree</a:t>
            </a:r>
            <a:endParaRPr lang="zh-CN" altLang="en-US" dirty="0"/>
          </a:p>
        </p:txBody>
      </p:sp>
      <p:pic>
        <p:nvPicPr>
          <p:cNvPr id="34818" name="Picture 2" descr="Parse tree PSG">
            <a:hlinkClick r:id="rId2" tooltip="Parse tree PSG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4143404" cy="2071704"/>
          </a:xfrm>
          <a:prstGeom prst="rect">
            <a:avLst/>
          </a:prstGeom>
          <a:noFill/>
        </p:spPr>
      </p:pic>
      <p:pic>
        <p:nvPicPr>
          <p:cNvPr id="34820" name="Picture 4" descr="Parse tree DG">
            <a:hlinkClick r:id="rId4" tooltip="Parse tree DG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357694"/>
            <a:ext cx="4570003" cy="1766892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2214554"/>
            <a:ext cx="4362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Bidirectional tree encoder</a:t>
            </a:r>
            <a:endParaRPr lang="zh-CN" alt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857364"/>
            <a:ext cx="5059680" cy="405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Bottom-up tree encoder</a:t>
            </a:r>
            <a:endParaRPr lang="zh-CN" alt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214686"/>
            <a:ext cx="4346791" cy="335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714488"/>
            <a:ext cx="431125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Top-down tree encoder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428736"/>
            <a:ext cx="5353044" cy="494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Incorporate source syntactic tree</a:t>
            </a:r>
            <a:endParaRPr lang="zh-CN" alt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857364"/>
            <a:ext cx="6369650" cy="419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Coverage model</a:t>
            </a:r>
            <a:endParaRPr lang="zh-CN" altLang="en-US" dirty="0"/>
          </a:p>
        </p:txBody>
      </p:sp>
      <p:pic>
        <p:nvPicPr>
          <p:cNvPr id="337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14422"/>
            <a:ext cx="5569294" cy="536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 </a:t>
            </a:r>
            <a:r>
              <a:rPr lang="en-US" altLang="zh-CN" dirty="0" smtClean="0"/>
              <a:t>coverage model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143116"/>
            <a:ext cx="724381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l="15414"/>
          <a:stretch>
            <a:fillRect/>
          </a:stretch>
        </p:blipFill>
        <p:spPr bwMode="auto">
          <a:xfrm>
            <a:off x="1142976" y="3214686"/>
            <a:ext cx="750099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MT(machine translation)</a:t>
            </a:r>
            <a:endParaRPr lang="zh-CN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14488"/>
            <a:ext cx="6979531" cy="175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507207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“understand”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414338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gap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28604"/>
            <a:ext cx="7072362" cy="604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66"/>
            <a:ext cx="7072362" cy="599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comparison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785926"/>
            <a:ext cx="58864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run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2643182"/>
            <a:ext cx="8683935" cy="257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14488"/>
            <a:ext cx="8860427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BLEU scores</a:t>
            </a:r>
            <a:br>
              <a:rPr lang="en-US" altLang="zh-CN" dirty="0" smtClean="0"/>
            </a:br>
            <a:r>
              <a:rPr lang="en-US" altLang="zh-CN" sz="2000" b="1" dirty="0" smtClean="0"/>
              <a:t>(</a:t>
            </a:r>
            <a:r>
              <a:rPr lang="en-US" sz="2000" b="1" dirty="0" smtClean="0"/>
              <a:t>bilingual evaluation understudy)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RBMT</a:t>
            </a:r>
            <a:r>
              <a:rPr lang="en-US" altLang="zh-CN" sz="3600" dirty="0" smtClean="0"/>
              <a:t>(rule-based machine translation)</a:t>
            </a:r>
            <a:endParaRPr lang="zh-CN" altLang="en-US" sz="3600" dirty="0"/>
          </a:p>
        </p:txBody>
      </p:sp>
      <p:pic>
        <p:nvPicPr>
          <p:cNvPr id="18436" name="Picture 4" descr="https://upload.wikimedia.org/wikipedia/commons/thumb/f/f4/Direct_translation_and_transfer_translation_pyramid.svg/450px-Direct_translation_and_transfer_translation_pyramid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500174"/>
            <a:ext cx="6357962" cy="4810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00306"/>
            <a:ext cx="3857652" cy="68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SMT</a:t>
            </a:r>
            <a:r>
              <a:rPr lang="en-US" altLang="zh-CN" sz="3600" dirty="0" smtClean="0"/>
              <a:t>(statistical machine translation)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786322"/>
            <a:ext cx="681042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1643050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By </a:t>
            </a:r>
            <a:r>
              <a:rPr lang="en-US" altLang="zh-CN" sz="3200" dirty="0" err="1" smtClean="0"/>
              <a:t>Bayes</a:t>
            </a:r>
            <a:r>
              <a:rPr lang="en-US" altLang="zh-CN" sz="3200" dirty="0" smtClean="0"/>
              <a:t> Theorem: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857628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 best translation: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</a:t>
            </a:r>
            <a:r>
              <a:rPr lang="en-US" altLang="zh-CN" sz="3600" dirty="0" smtClean="0"/>
              <a:t>(artificial neural networks)</a:t>
            </a:r>
            <a:endParaRPr lang="zh-CN" altLang="en-US" sz="3600" dirty="0"/>
          </a:p>
        </p:txBody>
      </p:sp>
      <p:pic>
        <p:nvPicPr>
          <p:cNvPr id="4" name="Picture 4" descr="https://upload.wikimedia.org/wikipedia/commons/thumb/4/46/Colored_neural_network.svg/450px-Colored_neural_network.svg.p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500" y="1801971"/>
            <a:ext cx="3429000" cy="4122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17549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RNN</a:t>
            </a:r>
            <a:r>
              <a:rPr lang="en-US" altLang="zh-CN" sz="2400" dirty="0" smtClean="0"/>
              <a:t>(Recurrent neural networks)</a:t>
            </a:r>
          </a:p>
          <a:p>
            <a:r>
              <a:rPr lang="en-US" altLang="zh-CN" dirty="0" smtClean="0"/>
              <a:t>FNN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Feedforward</a:t>
            </a:r>
            <a:r>
              <a:rPr lang="en-US" altLang="zh-CN" sz="2400" dirty="0" smtClean="0"/>
              <a:t> neural networks)</a:t>
            </a:r>
            <a:endParaRPr lang="zh-CN" altLang="en-US" sz="2400" dirty="0"/>
          </a:p>
        </p:txBody>
      </p:sp>
      <p:pic>
        <p:nvPicPr>
          <p:cNvPr id="15362" name="Picture 2" descr="https://upload.wikimedia.org/wikipedia/en/5/54/Feed_forward_neural_net.gif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857364"/>
            <a:ext cx="3619500" cy="4191001"/>
          </a:xfrm>
          <a:prstGeom prst="rect">
            <a:avLst/>
          </a:prstGeom>
          <a:noFill/>
        </p:spPr>
      </p:pic>
      <p:pic>
        <p:nvPicPr>
          <p:cNvPr id="15366" name="Picture 6" descr="http://snow.ucsd.edu/~ezra/msc/FIG/fig2-2.gif"/>
          <p:cNvPicPr>
            <a:picLocks noChangeAspect="1" noChangeArrowheads="1"/>
          </p:cNvPicPr>
          <p:nvPr/>
        </p:nvPicPr>
        <p:blipFill>
          <a:blip r:embed="rId5"/>
          <a:srcRect l="24606" r="29528"/>
          <a:stretch>
            <a:fillRect/>
          </a:stretch>
        </p:blipFill>
        <p:spPr bwMode="auto">
          <a:xfrm>
            <a:off x="4429124" y="1857364"/>
            <a:ext cx="3786214" cy="41132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 embedding</a:t>
            </a:r>
            <a:endParaRPr lang="zh-CN" altLang="en-US" dirty="0"/>
          </a:p>
        </p:txBody>
      </p:sp>
      <p:pic>
        <p:nvPicPr>
          <p:cNvPr id="4" name="内容占位符 3" descr="th[4]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2071678"/>
            <a:ext cx="6143668" cy="30308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NMT</a:t>
            </a:r>
            <a:r>
              <a:rPr lang="en-US" altLang="zh-CN" sz="3600" dirty="0" smtClean="0"/>
              <a:t>(neural machine translation)</a:t>
            </a:r>
            <a:endParaRPr lang="zh-CN" altLang="en-US" dirty="0"/>
          </a:p>
        </p:txBody>
      </p:sp>
      <p:pic>
        <p:nvPicPr>
          <p:cNvPr id="8" name="内容占位符 7" descr="Figure2_NMT_system[1]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28" y="1000108"/>
            <a:ext cx="6215106" cy="5740224"/>
          </a:xfrm>
        </p:spPr>
      </p:pic>
      <p:sp>
        <p:nvSpPr>
          <p:cNvPr id="27650" name="AutoShape 2" descr="Neural machine translation 的图像结果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52" name="AutoShape 4" descr="Neural machine translation 的图像结果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785794"/>
            <a:ext cx="72709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21429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Encoder</a:t>
            </a:r>
            <a:endParaRPr lang="zh-CN" alt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571876"/>
            <a:ext cx="6858048" cy="305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5720" y="2857496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Decoder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4828</TotalTime>
  <Words>470</Words>
  <PresentationFormat>全屏显示(4:3)</PresentationFormat>
  <Paragraphs>87</Paragraphs>
  <Slides>25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MT(machine translation)</vt:lpstr>
      <vt:lpstr>RBMT(rule-based machine translation)</vt:lpstr>
      <vt:lpstr>SMT(statistical machine translation)</vt:lpstr>
      <vt:lpstr>ANN(artificial neural networks)</vt:lpstr>
      <vt:lpstr>幻灯片 6</vt:lpstr>
      <vt:lpstr>Word embedding</vt:lpstr>
      <vt:lpstr>NMT(neural machine translation)</vt:lpstr>
      <vt:lpstr>幻灯片 9</vt:lpstr>
      <vt:lpstr>BiRNN(Bidirectional RNN)</vt:lpstr>
      <vt:lpstr>Soft attention</vt:lpstr>
      <vt:lpstr>Word alignment</vt:lpstr>
      <vt:lpstr>Parse tree</vt:lpstr>
      <vt:lpstr>Bidirectional tree encoder</vt:lpstr>
      <vt:lpstr>Bottom-up tree encoder</vt:lpstr>
      <vt:lpstr>Top-down tree encoder</vt:lpstr>
      <vt:lpstr>Incorporate source syntactic tree</vt:lpstr>
      <vt:lpstr>Coverage model</vt:lpstr>
      <vt:lpstr>Tree coverage model</vt:lpstr>
      <vt:lpstr>幻灯片 20</vt:lpstr>
      <vt:lpstr>幻灯片 21</vt:lpstr>
      <vt:lpstr>Model comparison</vt:lpstr>
      <vt:lpstr>Data run</vt:lpstr>
      <vt:lpstr>BLEU scores (bilingual evaluation understudy)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Chestnut Lu</dc:creator>
  <cp:lastModifiedBy>thinkpad</cp:lastModifiedBy>
  <cp:revision>118</cp:revision>
  <dcterms:created xsi:type="dcterms:W3CDTF">2017-06-10T06:20:50Z</dcterms:created>
  <dcterms:modified xsi:type="dcterms:W3CDTF">2017-06-15T05:43:14Z</dcterms:modified>
</cp:coreProperties>
</file>