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256" r:id="rId2"/>
    <p:sldId id="274" r:id="rId3"/>
    <p:sldId id="275" r:id="rId4"/>
    <p:sldId id="276" r:id="rId5"/>
    <p:sldId id="308" r:id="rId6"/>
    <p:sldId id="306" r:id="rId7"/>
    <p:sldId id="298" r:id="rId8"/>
    <p:sldId id="297" r:id="rId9"/>
    <p:sldId id="299" r:id="rId10"/>
    <p:sldId id="309" r:id="rId11"/>
    <p:sldId id="300" r:id="rId12"/>
    <p:sldId id="310" r:id="rId13"/>
    <p:sldId id="301" r:id="rId14"/>
    <p:sldId id="327" r:id="rId15"/>
    <p:sldId id="285" r:id="rId16"/>
    <p:sldId id="302" r:id="rId17"/>
    <p:sldId id="313" r:id="rId18"/>
    <p:sldId id="314" r:id="rId19"/>
    <p:sldId id="279" r:id="rId20"/>
    <p:sldId id="316" r:id="rId21"/>
    <p:sldId id="315" r:id="rId22"/>
    <p:sldId id="317" r:id="rId23"/>
    <p:sldId id="318" r:id="rId24"/>
    <p:sldId id="320" r:id="rId25"/>
    <p:sldId id="291" r:id="rId26"/>
    <p:sldId id="303" r:id="rId27"/>
    <p:sldId id="321" r:id="rId28"/>
    <p:sldId id="322" r:id="rId29"/>
    <p:sldId id="304" r:id="rId30"/>
    <p:sldId id="305" r:id="rId31"/>
    <p:sldId id="324" r:id="rId32"/>
    <p:sldId id="325" r:id="rId33"/>
    <p:sldId id="326" r:id="rId34"/>
    <p:sldId id="312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2" autoAdjust="0"/>
    <p:restoredTop sz="79506" autoAdjust="0"/>
  </p:normalViewPr>
  <p:slideViewPr>
    <p:cSldViewPr>
      <p:cViewPr varScale="1">
        <p:scale>
          <a:sx n="46" d="100"/>
          <a:sy n="46" d="100"/>
        </p:scale>
        <p:origin x="72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063756-57FF-4704-98BE-7CBA2BCC1AC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1168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重重叠叠的环交织而成！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397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6128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453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只有第三种情况不是正则图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635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不和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相邻，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wi,v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至少两条边，</a:t>
            </a:r>
            <a:r>
              <a:rPr lang="en-US" altLang="zh-CN" dirty="0" err="1" smtClean="0"/>
              <a:t>Gu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就至少少一条边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6899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G-e</a:t>
            </a:r>
            <a:r>
              <a:rPr lang="zh-CN" altLang="en-US" dirty="0" smtClean="0"/>
              <a:t>中，最小分离点集至少为</a:t>
            </a:r>
            <a:r>
              <a:rPr lang="en-US" altLang="zh-CN" dirty="0" smtClean="0"/>
              <a:t>k-1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集合中，去掉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，加上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，依然构成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分离点集，此时</a:t>
            </a:r>
            <a:r>
              <a:rPr lang="en-US" altLang="zh-CN" dirty="0" smtClean="0"/>
              <a:t>y</a:t>
            </a:r>
            <a:r>
              <a:rPr lang="zh-CN" altLang="en-US" dirty="0" smtClean="0"/>
              <a:t>必定和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相邻，</a:t>
            </a:r>
            <a:r>
              <a:rPr lang="en-US" altLang="zh-CN" dirty="0" err="1" smtClean="0"/>
              <a:t>uy</a:t>
            </a:r>
            <a:r>
              <a:rPr lang="en-US" altLang="zh-CN" dirty="0" smtClean="0"/>
              <a:t>….v</a:t>
            </a:r>
            <a:r>
              <a:rPr lang="zh-CN" altLang="en-US" dirty="0" smtClean="0"/>
              <a:t>成立，路径更短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099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等价类特性保证了“极大”特性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20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kappa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2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连通必定不可分离，必定是个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96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遍历边割集中的边，删去其中一点，构造边割集：连接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的边，选该边的</a:t>
            </a:r>
            <a:r>
              <a:rPr lang="en-US" altLang="zh-CN" dirty="0" smtClean="0"/>
              <a:t>G2</a:t>
            </a:r>
            <a:r>
              <a:rPr lang="zh-CN" altLang="en-US" dirty="0" smtClean="0"/>
              <a:t>子图点，否则选该边的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子图点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868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遍历边割集中的边，删去其中一点，构造边割集：连接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的边，选该边的</a:t>
            </a:r>
            <a:r>
              <a:rPr lang="en-US" altLang="zh-CN" dirty="0" smtClean="0"/>
              <a:t>G2</a:t>
            </a:r>
            <a:r>
              <a:rPr lang="zh-CN" altLang="en-US" dirty="0" smtClean="0"/>
              <a:t>子图点，否则选该边的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子图点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63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针对任意满足条件的</a:t>
            </a:r>
            <a:r>
              <a:rPr lang="en-US" altLang="zh-CN" dirty="0" err="1" smtClean="0"/>
              <a:t>n,m</a:t>
            </a:r>
            <a:r>
              <a:rPr lang="zh-CN" altLang="en-US" dirty="0" smtClean="0"/>
              <a:t>，都有一个图，其点连通度等于右值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781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786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63756-57FF-4704-98BE-7CBA2BCC1AC8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274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8F4F-049E-42D3-A4C6-7E1CF93ECDB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3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1373A-73B9-4A75-B9E0-A4D07547DEE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22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69F43-DEF0-43D3-ADC9-FF8430D6D8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9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B1B3E-8728-47B2-B886-0E2B2FAA140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96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E9ACB-04DF-436F-A3A9-ADCBBE65C9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92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51E14-103D-49C4-8752-43968002C0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42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5C9EB-DB0B-4254-A606-F791A1D7B93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183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43C2B-ECF1-4CDA-9F19-D7EE0EB1E02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7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1E4D2-F195-4A07-81C1-7BF3DE96D5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54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3CE60-EE12-49E5-ABCD-5D9B3789667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118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E36DF-0EDD-415E-B96C-E39D89B48CE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6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0C426CA9-4BCC-4761-B545-BB4259230FD8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3-10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图的连通度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3552" y="332656"/>
            <a:ext cx="8064896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两个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block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的“边界”是什么？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73" y="2148538"/>
            <a:ext cx="7704856" cy="4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5560" y="476672"/>
            <a:ext cx="8064896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两个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block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的“边界”是什么？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400" y="2780928"/>
            <a:ext cx="10945216" cy="3046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Corollary 5.9 Every two distinct blocks B1 and B2 in a nontrivial connected graph G have the following properties:</a:t>
            </a:r>
          </a:p>
          <a:p>
            <a:pPr algn="just"/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(a) The blocks B1 and B2 are edge-disjoint.</a:t>
            </a:r>
          </a:p>
          <a:p>
            <a:pPr algn="just"/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(b) The blocks B1 and B2 have at most one vertex in common.</a:t>
            </a:r>
          </a:p>
          <a:p>
            <a:pPr algn="just"/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(c) If B1 and B2 have a vertex v in common, then v is a cut-vertex of G.</a:t>
            </a:r>
          </a:p>
        </p:txBody>
      </p:sp>
    </p:spTree>
    <p:extLst>
      <p:ext uri="{BB962C8B-B14F-4D97-AF65-F5344CB8AC3E}">
        <p14:creationId xmlns:p14="http://schemas.microsoft.com/office/powerpoint/2010/main" val="1147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点连通度</a:t>
            </a:r>
            <a:r>
              <a:rPr lang="en-US" altLang="zh-CN" dirty="0" smtClean="0"/>
              <a:t>K(G)</a:t>
            </a:r>
            <a:endParaRPr lang="zh-CN" altLang="en-US" dirty="0"/>
          </a:p>
        </p:txBody>
      </p:sp>
      <p:sp>
        <p:nvSpPr>
          <p:cNvPr id="3" name="Rectangle 1"/>
          <p:cNvSpPr/>
          <p:nvPr/>
        </p:nvSpPr>
        <p:spPr>
          <a:xfrm>
            <a:off x="1271464" y="2823319"/>
            <a:ext cx="9649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连通图中删除</a:t>
            </a:r>
            <a:r>
              <a:rPr lang="en-US" altLang="zh-CN" sz="36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个点，剩下的图是否一定不连通了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9231" y="1452662"/>
            <a:ext cx="4493538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最小点割集的势</a:t>
            </a:r>
            <a:endParaRPr lang="zh-CN" altLang="en-US" sz="4800" dirty="0"/>
          </a:p>
        </p:txBody>
      </p:sp>
      <p:sp>
        <p:nvSpPr>
          <p:cNvPr id="5" name="Rectangle 1"/>
          <p:cNvSpPr/>
          <p:nvPr/>
        </p:nvSpPr>
        <p:spPr>
          <a:xfrm>
            <a:off x="1258076" y="4570038"/>
            <a:ext cx="993710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Block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和</a:t>
            </a:r>
            <a:r>
              <a:rPr lang="en-US" altLang="zh-CN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2-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连通图是什么关系？</a:t>
            </a:r>
            <a:endParaRPr lang="en-US" altLang="zh-CN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1844824"/>
            <a:ext cx="1152128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边连通度是什么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概念</a:t>
            </a:r>
            <a:r>
              <a:rPr lang="zh-CN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我们能够简称</a:t>
            </a:r>
            <a:r>
              <a:rPr lang="en-US" altLang="zh-CN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边连通度图为</a:t>
            </a:r>
            <a:r>
              <a:rPr lang="en-US" altLang="zh-CN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连通图吗？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79376" y="170620"/>
            <a:ext cx="8229600" cy="1139825"/>
          </a:xfrm>
        </p:spPr>
        <p:txBody>
          <a:bodyPr/>
          <a:lstStyle/>
          <a:p>
            <a:r>
              <a:rPr lang="en-US" altLang="zh-CN" dirty="0" smtClean="0"/>
              <a:t>Whitney</a:t>
            </a:r>
            <a:r>
              <a:rPr lang="zh-CN" altLang="en-US" dirty="0" smtClean="0"/>
              <a:t>定理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37028" y="876674"/>
            <a:ext cx="7467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Theorem 5.11 For every graph G,</a:t>
            </a:r>
          </a:p>
          <a:p>
            <a:pPr algn="ctr"/>
            <a:r>
              <a:rPr lang="zh-CN" altLang="zh-CN" sz="4000" dirty="0">
                <a:solidFill>
                  <a:srgbClr val="000000"/>
                </a:solidFill>
                <a:ea typeface="Simsun" panose="02010600030101010101" pitchFamily="2" charset="-122"/>
              </a:rPr>
              <a:t>  </a:t>
            </a:r>
            <a:endParaRPr lang="zh-CN" altLang="zh-CN" sz="28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34" y="1627319"/>
            <a:ext cx="4422601" cy="5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9376" y="2405744"/>
            <a:ext cx="1130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Case1</a:t>
            </a:r>
            <a:r>
              <a:rPr lang="zh-CN" altLang="en-US" sz="3200" dirty="0" smtClean="0"/>
              <a:t>：否定</a:t>
            </a:r>
            <a:r>
              <a:rPr lang="en-US" altLang="zh-CN" sz="3200" dirty="0" smtClean="0"/>
              <a:t>G1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G2</a:t>
            </a:r>
            <a:r>
              <a:rPr lang="zh-CN" altLang="en-US" sz="3200" dirty="0" smtClean="0"/>
              <a:t>中每个点都连通，为</a:t>
            </a:r>
            <a:r>
              <a:rPr lang="en-US" altLang="zh-CN" sz="3200" dirty="0" smtClean="0"/>
              <a:t>case2</a:t>
            </a:r>
            <a:r>
              <a:rPr lang="zh-CN" altLang="en-US" sz="3200" dirty="0" smtClean="0"/>
              <a:t>做准备</a:t>
            </a:r>
            <a:endParaRPr lang="zh-CN" altLang="en-US" sz="3200" dirty="0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" y="3671144"/>
            <a:ext cx="6546797" cy="185772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561881" y="3678554"/>
            <a:ext cx="5254867" cy="2664296"/>
            <a:chOff x="6561881" y="3678554"/>
            <a:chExt cx="5254867" cy="2664296"/>
          </a:xfrm>
        </p:grpSpPr>
        <p:sp>
          <p:nvSpPr>
            <p:cNvPr id="5" name="椭圆 4"/>
            <p:cNvSpPr/>
            <p:nvPr/>
          </p:nvSpPr>
          <p:spPr>
            <a:xfrm>
              <a:off x="6869018" y="3678554"/>
              <a:ext cx="1656184" cy="26642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87674" y="3678554"/>
              <a:ext cx="1656184" cy="26642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89099" y="3966586"/>
              <a:ext cx="19055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589098" y="4444837"/>
              <a:ext cx="190551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589098" y="5674668"/>
              <a:ext cx="190551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420489" y="5670625"/>
              <a:ext cx="19055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420490" y="4557894"/>
              <a:ext cx="190551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420491" y="4087482"/>
              <a:ext cx="19055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5"/>
              <a:endCxn id="16" idx="2"/>
            </p:cNvCxnSpPr>
            <p:nvPr/>
          </p:nvCxnSpPr>
          <p:spPr>
            <a:xfrm>
              <a:off x="7751743" y="4150974"/>
              <a:ext cx="2668746" cy="514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7" idx="2"/>
              <a:endCxn id="13" idx="6"/>
            </p:cNvCxnSpPr>
            <p:nvPr/>
          </p:nvCxnSpPr>
          <p:spPr>
            <a:xfrm flipH="1">
              <a:off x="7779648" y="4195495"/>
              <a:ext cx="2640842" cy="357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2"/>
            </p:cNvCxnSpPr>
            <p:nvPr/>
          </p:nvCxnSpPr>
          <p:spPr>
            <a:xfrm flipH="1" flipV="1">
              <a:off x="7779648" y="5279099"/>
              <a:ext cx="2640840" cy="499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4"/>
            </p:cNvCxnSpPr>
            <p:nvPr/>
          </p:nvCxnSpPr>
          <p:spPr>
            <a:xfrm flipH="1">
              <a:off x="7786017" y="4773918"/>
              <a:ext cx="2729748" cy="462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589098" y="5171086"/>
              <a:ext cx="190551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14" idx="6"/>
              <a:endCxn id="15" idx="2"/>
            </p:cNvCxnSpPr>
            <p:nvPr/>
          </p:nvCxnSpPr>
          <p:spPr>
            <a:xfrm flipV="1">
              <a:off x="7779648" y="5778638"/>
              <a:ext cx="2640840" cy="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283781" y="37499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14977" y="57019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63681" y="441738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x1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15160" y="436818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76167" y="5063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x3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76167" y="55891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x4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561881" y="407459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G1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324305" y="407459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G2</a:t>
              </a:r>
              <a:endParaRPr lang="zh-CN" altLang="en-US" dirty="0"/>
            </a:p>
          </p:txBody>
        </p:sp>
        <p:cxnSp>
          <p:nvCxnSpPr>
            <p:cNvPr id="33" name="直接连接符 32"/>
            <p:cNvCxnSpPr>
              <a:endCxn id="17" idx="2"/>
            </p:cNvCxnSpPr>
            <p:nvPr/>
          </p:nvCxnSpPr>
          <p:spPr>
            <a:xfrm>
              <a:off x="7786017" y="4082437"/>
              <a:ext cx="2634474" cy="113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786017" y="4548306"/>
              <a:ext cx="2634474" cy="113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17" idx="3"/>
            </p:cNvCxnSpPr>
            <p:nvPr/>
          </p:nvCxnSpPr>
          <p:spPr>
            <a:xfrm flipV="1">
              <a:off x="7786017" y="4271870"/>
              <a:ext cx="2662380" cy="969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5" idx="2"/>
            </p:cNvCxnSpPr>
            <p:nvPr/>
          </p:nvCxnSpPr>
          <p:spPr>
            <a:xfrm>
              <a:off x="7758108" y="4021158"/>
              <a:ext cx="2662381" cy="1757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79376" y="170620"/>
            <a:ext cx="8229600" cy="1139825"/>
          </a:xfrm>
        </p:spPr>
        <p:txBody>
          <a:bodyPr/>
          <a:lstStyle/>
          <a:p>
            <a:r>
              <a:rPr lang="en-US" altLang="zh-CN" dirty="0" smtClean="0"/>
              <a:t>Whitney</a:t>
            </a:r>
            <a:r>
              <a:rPr lang="zh-CN" altLang="en-US" dirty="0" smtClean="0"/>
              <a:t>定理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37028" y="876674"/>
            <a:ext cx="7467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Theorem 5.11 For every graph G,</a:t>
            </a:r>
          </a:p>
          <a:p>
            <a:pPr algn="ctr"/>
            <a:r>
              <a:rPr lang="zh-CN" altLang="zh-CN" sz="4000" dirty="0">
                <a:solidFill>
                  <a:srgbClr val="000000"/>
                </a:solidFill>
                <a:ea typeface="Simsun" panose="02010600030101010101" pitchFamily="2" charset="-122"/>
              </a:rPr>
              <a:t>  </a:t>
            </a:r>
            <a:endParaRPr lang="zh-CN" altLang="zh-CN" sz="28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34" y="1627319"/>
            <a:ext cx="4422601" cy="5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9376" y="2405744"/>
            <a:ext cx="11305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证明</a:t>
            </a:r>
            <a:r>
              <a:rPr lang="en-US" altLang="zh-CN" sz="3200" dirty="0"/>
              <a:t>K</a:t>
            </a:r>
            <a:r>
              <a:rPr lang="zh-CN" altLang="en-US" sz="3200" dirty="0"/>
              <a:t>小于等于</a:t>
            </a:r>
            <a:r>
              <a:rPr lang="el-GR" altLang="zh-CN" sz="3200" dirty="0"/>
              <a:t>λ</a:t>
            </a:r>
            <a:r>
              <a:rPr lang="zh-CN" altLang="en-US" sz="3200" dirty="0"/>
              <a:t>的</a:t>
            </a:r>
            <a:r>
              <a:rPr lang="en-US" altLang="zh-CN" sz="3200" dirty="0"/>
              <a:t>case2</a:t>
            </a:r>
            <a:r>
              <a:rPr lang="zh-CN" altLang="en-US" sz="3200" dirty="0"/>
              <a:t>的基本思路：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在最小边割集的两侧选一对不直接相邻的点，考虑如何“切断”它们之间的通路。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3306793" y="3545932"/>
            <a:ext cx="1656184" cy="26642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25449" y="3545932"/>
            <a:ext cx="1656184" cy="26642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26874" y="3833964"/>
            <a:ext cx="190551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26873" y="4312215"/>
            <a:ext cx="19055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26873" y="5542046"/>
            <a:ext cx="19055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58264" y="5538003"/>
            <a:ext cx="190551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58265" y="4425272"/>
            <a:ext cx="19055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58266" y="3954860"/>
            <a:ext cx="190551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5"/>
            <a:endCxn id="16" idx="2"/>
          </p:cNvCxnSpPr>
          <p:nvPr/>
        </p:nvCxnSpPr>
        <p:spPr>
          <a:xfrm>
            <a:off x="4189518" y="4018352"/>
            <a:ext cx="2668746" cy="51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7" idx="2"/>
            <a:endCxn id="13" idx="6"/>
          </p:cNvCxnSpPr>
          <p:nvPr/>
        </p:nvCxnSpPr>
        <p:spPr>
          <a:xfrm flipH="1">
            <a:off x="4217423" y="4062873"/>
            <a:ext cx="2640842" cy="35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2"/>
          </p:cNvCxnSpPr>
          <p:nvPr/>
        </p:nvCxnSpPr>
        <p:spPr>
          <a:xfrm flipH="1" flipV="1">
            <a:off x="4217423" y="5146477"/>
            <a:ext cx="2640840" cy="49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4"/>
          </p:cNvCxnSpPr>
          <p:nvPr/>
        </p:nvCxnSpPr>
        <p:spPr>
          <a:xfrm flipH="1">
            <a:off x="4223792" y="4641296"/>
            <a:ext cx="2729748" cy="46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026873" y="5038464"/>
            <a:ext cx="190551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4" idx="6"/>
            <a:endCxn id="15" idx="2"/>
          </p:cNvCxnSpPr>
          <p:nvPr/>
        </p:nvCxnSpPr>
        <p:spPr>
          <a:xfrm flipV="1">
            <a:off x="4217423" y="5646016"/>
            <a:ext cx="2640840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21556" y="3617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052752" y="556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001456" y="42847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52935" y="423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13942" y="49304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13942" y="54564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46" y="6242462"/>
            <a:ext cx="3182041" cy="6364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99656" y="3941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762080" y="3941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点连通度和图的边、点数关系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671" y="1182558"/>
            <a:ext cx="119598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3200" b="1" dirty="0">
                <a:solidFill>
                  <a:srgbClr val="000000"/>
                </a:solidFill>
                <a:ea typeface="Simsun" panose="02010600030101010101" pitchFamily="2" charset="-122"/>
              </a:rPr>
              <a:t>Theorem 5.1</a:t>
            </a:r>
            <a:r>
              <a:rPr lang="en-US" altLang="zh-CN" sz="3200" b="1" dirty="0">
                <a:solidFill>
                  <a:srgbClr val="000000"/>
                </a:solidFill>
                <a:ea typeface="Simsun" panose="02010600030101010101" pitchFamily="2" charset="-122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ea typeface="Simsun" panose="02010600030101010101" pitchFamily="2" charset="-122"/>
              </a:rPr>
              <a:t> </a:t>
            </a:r>
            <a:r>
              <a:rPr lang="zh-CN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If G is a graph of order n and size m </a:t>
            </a:r>
            <a:r>
              <a:rPr lang="en-US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&gt;=</a:t>
            </a:r>
            <a:r>
              <a:rPr lang="zh-CN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n</a:t>
            </a:r>
            <a:r>
              <a:rPr lang="zh-CN" altLang="zh-CN" sz="3200" dirty="0">
                <a:solidFill>
                  <a:srgbClr val="000000"/>
                </a:solidFill>
                <a:ea typeface="Simsun" panose="02010600030101010101" pitchFamily="2" charset="-122"/>
              </a:rPr>
              <a:t> </a:t>
            </a:r>
            <a:r>
              <a:rPr lang="en-US" altLang="zh-CN" sz="3200" dirty="0">
                <a:solidFill>
                  <a:srgbClr val="000000"/>
                </a:solidFill>
                <a:ea typeface="Simsun" panose="02010600030101010101" pitchFamily="2" charset="-122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zh-CN" altLang="zh-CN" sz="3200" dirty="0">
                <a:solidFill>
                  <a:srgbClr val="000000"/>
                </a:solidFill>
                <a:ea typeface="Simsun" panose="02010600030101010101" pitchFamily="2" charset="-122"/>
              </a:rPr>
              <a:t>1, </a:t>
            </a:r>
            <a:r>
              <a:rPr lang="zh-CN" altLang="zh-CN" sz="3200" i="1" dirty="0">
                <a:solidFill>
                  <a:srgbClr val="000000"/>
                </a:solidFill>
                <a:ea typeface="Simsun" panose="02010600030101010101" pitchFamily="2" charset="-122"/>
              </a:rPr>
              <a:t>then</a:t>
            </a:r>
            <a:r>
              <a:rPr lang="zh-CN" altLang="zh-CN" sz="4400" dirty="0">
                <a:solidFill>
                  <a:srgbClr val="000000"/>
                </a:solidFill>
                <a:ea typeface="Simsun" panose="02010600030101010101" pitchFamily="2" charset="-122"/>
              </a:rPr>
              <a:t>  </a:t>
            </a:r>
            <a:endParaRPr lang="zh-CN" altLang="zh-CN" sz="54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181045"/>
            <a:ext cx="2445360" cy="8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67408" y="3789040"/>
            <a:ext cx="10009112" cy="1431014"/>
            <a:chOff x="611560" y="3429000"/>
            <a:chExt cx="8522466" cy="1431014"/>
          </a:xfrm>
        </p:grpSpPr>
        <p:sp>
          <p:nvSpPr>
            <p:cNvPr id="4" name="文本框 3"/>
            <p:cNvSpPr txBox="1"/>
            <p:nvPr/>
          </p:nvSpPr>
          <p:spPr>
            <a:xfrm>
              <a:off x="1213146" y="4213683"/>
              <a:ext cx="7920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The bound given in Theorem 5.13 is </a:t>
              </a:r>
              <a:r>
                <a:rPr lang="en-US" altLang="zh-CN" sz="3600" dirty="0" smtClean="0"/>
                <a:t>sharp</a:t>
              </a:r>
              <a:endParaRPr lang="zh-CN" altLang="en-US" sz="36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1560" y="3429000"/>
              <a:ext cx="2711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</a:rPr>
                <a:t>问题</a:t>
              </a:r>
              <a:r>
                <a:rPr lang="en-US" altLang="zh-CN" sz="3600" dirty="0" smtClean="0">
                  <a:solidFill>
                    <a:srgbClr val="FF0000"/>
                  </a:solidFill>
                </a:rPr>
                <a:t>11</a:t>
              </a:r>
              <a:r>
                <a:rPr lang="zh-CN" altLang="en-US" sz="3600" dirty="0" smtClean="0">
                  <a:solidFill>
                    <a:srgbClr val="FF0000"/>
                  </a:solidFill>
                </a:rPr>
                <a:t>：</a:t>
              </a:r>
              <a:r>
                <a:rPr lang="zh-CN" altLang="en-US" sz="3600" dirty="0">
                  <a:solidFill>
                    <a:srgbClr val="FF0000"/>
                  </a:solidFill>
                </a:rPr>
                <a:t>如何</a:t>
              </a:r>
              <a:r>
                <a:rPr lang="zh-CN" altLang="en-US" sz="3600" dirty="0" smtClean="0">
                  <a:solidFill>
                    <a:srgbClr val="FF0000"/>
                  </a:solidFill>
                </a:rPr>
                <a:t>理解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22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Harary</a:t>
            </a:r>
            <a:r>
              <a:rPr lang="zh-CN" altLang="en-US" dirty="0" smtClean="0"/>
              <a:t>图：一种特殊的连通度接近</a:t>
            </a:r>
            <a:r>
              <a:rPr lang="en-US" altLang="zh-CN" dirty="0" smtClean="0"/>
              <a:t>2m/n</a:t>
            </a:r>
            <a:r>
              <a:rPr lang="zh-CN" altLang="en-US" dirty="0" smtClean="0"/>
              <a:t>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次幂：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127448" y="2492896"/>
            <a:ext cx="9940860" cy="1944216"/>
            <a:chOff x="1127448" y="2492896"/>
            <a:chExt cx="9940860" cy="1944216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492896"/>
              <a:ext cx="9940860" cy="1944216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9120336" y="3865563"/>
              <a:ext cx="1728192" cy="5715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图例：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2" y="980728"/>
            <a:ext cx="11233248" cy="5739633"/>
          </a:xfrm>
        </p:spPr>
      </p:pic>
    </p:spTree>
    <p:extLst>
      <p:ext uri="{BB962C8B-B14F-4D97-AF65-F5344CB8AC3E}">
        <p14:creationId xmlns:p14="http://schemas.microsoft.com/office/powerpoint/2010/main" val="1598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计算机网络 </a:t>
            </a:r>
            <a:r>
              <a:rPr lang="en-US" altLang="zh-CN" smtClean="0"/>
              <a:t>–</a:t>
            </a:r>
            <a:r>
              <a:rPr lang="zh-CN" altLang="en-US" smtClean="0"/>
              <a:t> 一个应用的例子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50" y="1341439"/>
            <a:ext cx="10934550" cy="4789487"/>
          </a:xfrm>
        </p:spPr>
        <p:txBody>
          <a:bodyPr/>
          <a:lstStyle/>
          <a:p>
            <a:r>
              <a:rPr lang="zh-CN" altLang="en-US" sz="3600" dirty="0"/>
              <a:t>问题</a:t>
            </a:r>
            <a:r>
              <a:rPr lang="en-US" altLang="zh-CN" sz="3600" dirty="0"/>
              <a:t>: </a:t>
            </a:r>
            <a:r>
              <a:rPr lang="zh-CN" altLang="en-US" sz="3600" dirty="0"/>
              <a:t>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/>
              <a:t>个计算机连成一个通信网络以共享资源，如果要以最小的代价（假设以链路条数计）保证在故障节点少于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600" dirty="0"/>
              <a:t>个的条件下所有计算机能保持互连，网络应该如何连接？</a:t>
            </a:r>
          </a:p>
          <a:p>
            <a:pPr>
              <a:spcBef>
                <a:spcPts val="1800"/>
              </a:spcBef>
            </a:pPr>
            <a:r>
              <a:rPr lang="zh-CN" altLang="en-US" sz="3600" dirty="0"/>
              <a:t>数学模型：找出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/>
              <a:t>个结点的完全图的一个边最少</a:t>
            </a:r>
            <a:r>
              <a:rPr lang="zh-CN" altLang="en-US" sz="3600" dirty="0" smtClean="0"/>
              <a:t>的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600" dirty="0" smtClean="0"/>
              <a:t>-</a:t>
            </a:r>
            <a:r>
              <a:rPr lang="zh-CN" altLang="en-US" sz="3600" dirty="0"/>
              <a:t>连通子图。</a:t>
            </a:r>
          </a:p>
          <a:p>
            <a:endParaRPr lang="zh-CN" altLang="en-US" sz="3600" dirty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703512" y="5229200"/>
            <a:ext cx="8423968" cy="112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（注意：含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连通图至少有</a:t>
            </a:r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nr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条边，因为该图中最小顶点次数不能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“</a:t>
            </a:r>
            <a:r>
              <a:rPr lang="zh-CN" altLang="en-US" smtClean="0"/>
              <a:t>连通</a:t>
            </a:r>
            <a:r>
              <a:rPr lang="en-US" altLang="zh-CN" smtClean="0"/>
              <a:t>”</a:t>
            </a:r>
            <a:r>
              <a:rPr lang="zh-CN" altLang="en-US" smtClean="0"/>
              <a:t>并不都是一样的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836614"/>
            <a:ext cx="76327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23593" y="3429000"/>
            <a:ext cx="738856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你能否解释一下它们的“连通”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怎么不一样</a:t>
            </a:r>
            <a:r>
              <a:rPr lang="en-US" altLang="zh-CN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8225" y="5445126"/>
            <a:ext cx="35067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割点、割边与回路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839416" y="1268760"/>
            <a:ext cx="109452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一定包含一个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242935"/>
            <a:ext cx="3995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Harary</a:t>
            </a:r>
            <a:r>
              <a:rPr lang="zh-CN" altLang="en-US" sz="4000" dirty="0" smtClean="0"/>
              <a:t>的解：</a:t>
            </a:r>
            <a:r>
              <a:rPr lang="en-US" altLang="zh-CN" sz="4000" i="1" dirty="0" err="1" smtClean="0"/>
              <a:t>H</a:t>
            </a:r>
            <a:r>
              <a:rPr lang="en-US" altLang="zh-CN" sz="4000" i="1" baseline="-25000" dirty="0" err="1" smtClean="0"/>
              <a:t>r,n</a:t>
            </a:r>
            <a:endParaRPr lang="zh-CN" altLang="en-US" sz="4000" i="1" baseline="-25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961257"/>
            <a:ext cx="4320480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839416" y="1268760"/>
            <a:ext cx="1094521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一定包含一个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392" y="242935"/>
            <a:ext cx="3995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Harary</a:t>
            </a:r>
            <a:r>
              <a:rPr lang="zh-CN" altLang="en-US" sz="4000" dirty="0" smtClean="0"/>
              <a:t>的解：</a:t>
            </a:r>
            <a:r>
              <a:rPr lang="en-US" altLang="zh-CN" sz="4000" i="1" dirty="0" err="1" smtClean="0"/>
              <a:t>H</a:t>
            </a:r>
            <a:r>
              <a:rPr lang="en-US" altLang="zh-CN" sz="4000" i="1" baseline="-25000" dirty="0" err="1" smtClean="0"/>
              <a:t>r,n</a:t>
            </a:r>
            <a:endParaRPr lang="zh-CN" altLang="en-US" sz="4000" i="1" baseline="-25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708920"/>
            <a:ext cx="4536504" cy="3830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216" y="3110192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6000" i="1" baseline="-25000" dirty="0" smtClean="0">
                <a:solidFill>
                  <a:srgbClr val="FF0000"/>
                </a:solidFill>
              </a:rPr>
              <a:t>4,8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387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911424" y="1124744"/>
            <a:ext cx="1094521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一定包含一个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r=2k+1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3600" i="1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+{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242935"/>
            <a:ext cx="3995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Harary</a:t>
            </a:r>
            <a:r>
              <a:rPr lang="zh-CN" altLang="en-US" sz="4000" dirty="0" smtClean="0"/>
              <a:t>的解：</a:t>
            </a:r>
            <a:r>
              <a:rPr lang="en-US" altLang="zh-CN" sz="4000" i="1" dirty="0" err="1" smtClean="0"/>
              <a:t>H</a:t>
            </a:r>
            <a:r>
              <a:rPr lang="en-US" altLang="zh-CN" sz="4000" i="1" baseline="-25000" dirty="0" err="1" smtClean="0"/>
              <a:t>r,n</a:t>
            </a:r>
            <a:endParaRPr lang="zh-CN" altLang="en-US" sz="4000" i="1" baseline="-25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3514658"/>
            <a:ext cx="3168352" cy="28675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0176" y="4532938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4800" i="1" baseline="-25000" dirty="0" smtClean="0">
                <a:solidFill>
                  <a:srgbClr val="FF0000"/>
                </a:solidFill>
              </a:rPr>
              <a:t>5,8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999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911424" y="260648"/>
            <a:ext cx="10945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一定包含一个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r=2k+1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3600" i="1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+{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r=2k+1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2800" i="1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l+1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+{v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}+{v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 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2" y="3212975"/>
            <a:ext cx="4263955" cy="34620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0176" y="4365104"/>
            <a:ext cx="1116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4400" i="1" baseline="-25000" dirty="0" smtClean="0">
                <a:solidFill>
                  <a:srgbClr val="FF0000"/>
                </a:solidFill>
              </a:rPr>
              <a:t>5,9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14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839416" y="1268760"/>
            <a:ext cx="10945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一定包含一个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r=2k+1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3600" i="1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+{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</a:t>
            </a:r>
            <a:r>
              <a:rPr lang="en-US" altLang="zh-CN" sz="2800" baseline="-25000" dirty="0" err="1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r=2k+1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2800" i="1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l+1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r,n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+{v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}+{v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l 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242935"/>
            <a:ext cx="3995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Harary</a:t>
            </a:r>
            <a:r>
              <a:rPr lang="zh-CN" altLang="en-US" sz="4000" dirty="0" smtClean="0"/>
              <a:t>的解：</a:t>
            </a:r>
            <a:r>
              <a:rPr lang="en-US" altLang="zh-CN" sz="4000" i="1" dirty="0" err="1" smtClean="0"/>
              <a:t>H</a:t>
            </a:r>
            <a:r>
              <a:rPr lang="en-US" altLang="zh-CN" sz="4000" i="1" baseline="-25000" dirty="0" err="1" smtClean="0"/>
              <a:t>r,n</a:t>
            </a:r>
            <a:endParaRPr lang="zh-CN" altLang="en-US" sz="4000" i="1" baseline="-25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19536" y="4869160"/>
            <a:ext cx="8494633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5400" dirty="0" err="1" smtClean="0"/>
              <a:t>Harary</a:t>
            </a:r>
            <a:r>
              <a:rPr lang="zh-CN" altLang="en-US" sz="5400" dirty="0" smtClean="0"/>
              <a:t>图离正则图有多远？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205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1" y="277814"/>
            <a:ext cx="8507413" cy="1139825"/>
          </a:xfrm>
        </p:spPr>
        <p:txBody>
          <a:bodyPr/>
          <a:lstStyle/>
          <a:p>
            <a:r>
              <a:rPr lang="zh-CN" altLang="en-US" dirty="0" smtClean="0"/>
              <a:t>指标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multiplicity of alternative paths</a:t>
            </a:r>
            <a:endParaRPr lang="zh-CN" altLang="en-US" dirty="0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5188" y="1557338"/>
            <a:ext cx="80645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rgbClr val="663300"/>
                </a:solidFill>
                <a:latin typeface="Century Schoolbook" panose="02040604050505020304" pitchFamily="18" charset="0"/>
              </a:rPr>
              <a:t>How many </a:t>
            </a:r>
            <a:r>
              <a:rPr lang="en-US" altLang="zh-CN" sz="32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internally disjoint</a:t>
            </a:r>
            <a:r>
              <a:rPr lang="en-US" altLang="zh-CN" sz="3200" b="1" i="1" dirty="0">
                <a:solidFill>
                  <a:srgbClr val="663300"/>
                </a:solidFill>
                <a:latin typeface="Century Schoolbook" panose="02040604050505020304" pitchFamily="18" charset="0"/>
              </a:rPr>
              <a:t> paths are there to link any pair of vertex </a:t>
            </a:r>
            <a:r>
              <a:rPr lang="en-US" altLang="zh-CN" sz="3200" b="1" i="1" dirty="0" err="1">
                <a:solidFill>
                  <a:srgbClr val="663300"/>
                </a:solidFill>
                <a:latin typeface="Century Schoolbook" panose="02040604050505020304" pitchFamily="18" charset="0"/>
              </a:rPr>
              <a:t>u,v</a:t>
            </a:r>
            <a:r>
              <a:rPr lang="en-US" altLang="zh-CN" sz="3200" b="1" i="1" dirty="0">
                <a:solidFill>
                  <a:srgbClr val="663300"/>
                </a:solidFill>
                <a:latin typeface="Century Schoolbook" panose="02040604050505020304" pitchFamily="18" charset="0"/>
              </a:rPr>
              <a:t> in graph G?</a:t>
            </a:r>
            <a:endParaRPr lang="zh-CN" altLang="en-US" sz="3200" b="1" i="1" dirty="0">
              <a:solidFill>
                <a:srgbClr val="6633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1704" y="3483508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两种指标本质上是一样的。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704629" y="4365104"/>
            <a:ext cx="90605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对图</a:t>
            </a:r>
            <a:r>
              <a:rPr lang="en-US" altLang="zh-CN" sz="3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中任意两点</a:t>
            </a:r>
            <a:r>
              <a:rPr lang="en-US" altLang="zh-CN" sz="32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u,v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如果点不相交的</a:t>
            </a:r>
            <a:r>
              <a:rPr lang="en-US" altLang="zh-CN" sz="32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uv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通路有</a:t>
            </a:r>
            <a:r>
              <a:rPr lang="en-US" altLang="zh-CN" sz="32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条，显然，要使</a:t>
            </a:r>
            <a:r>
              <a:rPr lang="en-US" altLang="zh-CN" sz="32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u,v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不连通， 至少须删除</a:t>
            </a:r>
            <a:r>
              <a:rPr lang="en-US" altLang="zh-CN" sz="32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个顶点。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5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Menger</a:t>
            </a:r>
            <a:r>
              <a:rPr lang="en-US" altLang="zh-CN" dirty="0" smtClean="0"/>
              <a:t> theorem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077310"/>
            <a:ext cx="108732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u and v be nonadjacent vertices in a graph G. The </a:t>
            </a:r>
            <a:r>
              <a:rPr lang="en-US" altLang="zh-CN" sz="3200" i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minimum number</a:t>
            </a:r>
            <a:r>
              <a:rPr lang="en-US" altLang="zh-CN" sz="32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of vertices in a u</a:t>
            </a:r>
            <a:r>
              <a:rPr lang="en-US" altLang="zh-CN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en-US" altLang="zh-CN" sz="32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 separating set </a:t>
            </a:r>
            <a:r>
              <a:rPr lang="en-US" altLang="zh-CN" sz="3200" i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equals the maximum number </a:t>
            </a:r>
            <a:r>
              <a:rPr lang="en-US" altLang="zh-CN" sz="32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of internally disjoint u</a:t>
            </a:r>
            <a:r>
              <a:rPr lang="en-US" altLang="zh-CN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en-US" altLang="zh-CN" sz="32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 paths in G</a:t>
            </a:r>
            <a:r>
              <a:rPr lang="en-US" altLang="zh-CN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4791" y="3573016"/>
            <a:ext cx="1077361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证明要点：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1</a:t>
            </a:r>
            <a:r>
              <a:rPr lang="zh-CN" altLang="en-US" sz="2800" dirty="0" smtClean="0"/>
              <a:t>，对图的边数</a:t>
            </a:r>
            <a:r>
              <a:rPr lang="en-US" altLang="zh-CN" sz="2800" dirty="0" smtClean="0"/>
              <a:t>(size)</a:t>
            </a:r>
            <a:r>
              <a:rPr lang="zh-CN" altLang="en-US" sz="2800" dirty="0" smtClean="0"/>
              <a:t>进行归纳；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2</a:t>
            </a:r>
            <a:r>
              <a:rPr lang="zh-CN" altLang="en-US" sz="2800" dirty="0" smtClean="0"/>
              <a:t>，对“分离点集”中的点的特殊性进行分别分析：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）存在和</a:t>
            </a:r>
            <a:r>
              <a:rPr lang="en-US" altLang="zh-CN" sz="2800" dirty="0" err="1" smtClean="0"/>
              <a:t>uv</a:t>
            </a:r>
            <a:r>
              <a:rPr lang="zh-CN" altLang="en-US" sz="2800" dirty="0" smtClean="0"/>
              <a:t>直接相邻的点；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2</a:t>
            </a:r>
            <a:r>
              <a:rPr lang="zh-CN" altLang="en-US" sz="2800" dirty="0" smtClean="0"/>
              <a:t>）同时存在一个不和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相邻的点以及存在一个不和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相邻的点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3</a:t>
            </a:r>
            <a:r>
              <a:rPr lang="zh-CN" altLang="en-US" sz="2800" dirty="0" smtClean="0"/>
              <a:t>）所有的点要么和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相邻，要么和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相邻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303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证明：最小分离点集，最大内部不相交路径数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奠基：</a:t>
            </a:r>
            <a:r>
              <a:rPr lang="en-US" altLang="zh-CN" dirty="0" smtClean="0"/>
              <a:t>m=0,1,2</a:t>
            </a:r>
            <a:r>
              <a:rPr lang="zh-CN" altLang="en-US" dirty="0" smtClean="0"/>
              <a:t>时，显然成立。</a:t>
            </a:r>
            <a:r>
              <a:rPr lang="en-US" altLang="zh-CN" dirty="0" smtClean="0"/>
              <a:t>(k=0,1</a:t>
            </a:r>
            <a:r>
              <a:rPr lang="zh-CN" altLang="en-US" dirty="0"/>
              <a:t>时</a:t>
            </a:r>
            <a:r>
              <a:rPr lang="zh-CN" altLang="en-US" dirty="0" smtClean="0"/>
              <a:t>成立，因此可以讨论</a:t>
            </a:r>
            <a:r>
              <a:rPr lang="en-US" altLang="zh-CN" dirty="0" smtClean="0"/>
              <a:t>k&gt;1)</a:t>
            </a:r>
          </a:p>
          <a:p>
            <a:r>
              <a:rPr lang="zh-CN" altLang="en-US" dirty="0" smtClean="0"/>
              <a:t>假设：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时，最小分离点集势等于最大内部不相交路径数</a:t>
            </a:r>
            <a:endParaRPr lang="en-US" altLang="zh-CN" dirty="0" smtClean="0"/>
          </a:p>
          <a:p>
            <a:r>
              <a:rPr lang="zh-CN" altLang="en-US" dirty="0" smtClean="0"/>
              <a:t>归纳：当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size=m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种情况分别讨论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Case1</a:t>
            </a:r>
            <a:r>
              <a:rPr lang="zh-CN" altLang="en-US" dirty="0" smtClean="0"/>
              <a:t>：存在节点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，构成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u,x,v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删去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G-x</a:t>
            </a:r>
            <a:r>
              <a:rPr lang="zh-CN" altLang="en-US" dirty="0" smtClean="0"/>
              <a:t>的最小分离点集势为</a:t>
            </a:r>
            <a:r>
              <a:rPr lang="en-US" altLang="zh-CN" dirty="0" smtClean="0"/>
              <a:t>k-1</a:t>
            </a:r>
          </a:p>
          <a:p>
            <a:r>
              <a:rPr lang="en-US" altLang="zh-CN" dirty="0" smtClean="0"/>
              <a:t>G-x</a:t>
            </a:r>
            <a:r>
              <a:rPr lang="zh-CN" altLang="en-US" dirty="0" smtClean="0"/>
              <a:t>的最大内部不相交路径为</a:t>
            </a:r>
            <a:r>
              <a:rPr lang="en-US" altLang="zh-CN" dirty="0" smtClean="0"/>
              <a:t>k-1</a:t>
            </a:r>
          </a:p>
          <a:p>
            <a:endParaRPr lang="en-US" altLang="zh-CN" dirty="0"/>
          </a:p>
          <a:p>
            <a:r>
              <a:rPr lang="zh-CN" altLang="en-US" dirty="0" smtClean="0"/>
              <a:t>恢复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，结论成立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084882" y="333167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954894" y="2209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32304" y="304682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954894" y="369344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793294" y="333167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54894" y="44194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4" idx="0"/>
            <a:endCxn id="5" idx="3"/>
          </p:cNvCxnSpPr>
          <p:nvPr/>
        </p:nvCxnSpPr>
        <p:spPr>
          <a:xfrm flipV="1">
            <a:off x="7192894" y="2393535"/>
            <a:ext cx="793636" cy="9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6" idx="2"/>
          </p:cNvCxnSpPr>
          <p:nvPr/>
        </p:nvCxnSpPr>
        <p:spPr>
          <a:xfrm flipV="1">
            <a:off x="7192894" y="3154841"/>
            <a:ext cx="1639410" cy="17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7" idx="2"/>
          </p:cNvCxnSpPr>
          <p:nvPr/>
        </p:nvCxnSpPr>
        <p:spPr>
          <a:xfrm>
            <a:off x="7269270" y="3516065"/>
            <a:ext cx="685624" cy="28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9" idx="1"/>
          </p:cNvCxnSpPr>
          <p:nvPr/>
        </p:nvCxnSpPr>
        <p:spPr>
          <a:xfrm>
            <a:off x="7269270" y="3516066"/>
            <a:ext cx="717260" cy="93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04962" y="3331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8131980" y="2207785"/>
            <a:ext cx="2743392" cy="1136469"/>
          </a:xfrm>
          <a:custGeom>
            <a:avLst/>
            <a:gdLst>
              <a:gd name="connsiteX0" fmla="*/ 0 w 2743392"/>
              <a:gd name="connsiteY0" fmla="*/ 0 h 1136469"/>
              <a:gd name="connsiteX1" fmla="*/ 78377 w 2743392"/>
              <a:gd name="connsiteY1" fmla="*/ 13063 h 1136469"/>
              <a:gd name="connsiteX2" fmla="*/ 1319349 w 2743392"/>
              <a:gd name="connsiteY2" fmla="*/ 39189 h 1136469"/>
              <a:gd name="connsiteX3" fmla="*/ 1423852 w 2743392"/>
              <a:gd name="connsiteY3" fmla="*/ 91440 h 1136469"/>
              <a:gd name="connsiteX4" fmla="*/ 1515292 w 2743392"/>
              <a:gd name="connsiteY4" fmla="*/ 156755 h 1136469"/>
              <a:gd name="connsiteX5" fmla="*/ 1606732 w 2743392"/>
              <a:gd name="connsiteY5" fmla="*/ 274320 h 1136469"/>
              <a:gd name="connsiteX6" fmla="*/ 1672046 w 2743392"/>
              <a:gd name="connsiteY6" fmla="*/ 365760 h 1136469"/>
              <a:gd name="connsiteX7" fmla="*/ 1737360 w 2743392"/>
              <a:gd name="connsiteY7" fmla="*/ 483326 h 1136469"/>
              <a:gd name="connsiteX8" fmla="*/ 1776549 w 2743392"/>
              <a:gd name="connsiteY8" fmla="*/ 509452 h 1136469"/>
              <a:gd name="connsiteX9" fmla="*/ 1828800 w 2743392"/>
              <a:gd name="connsiteY9" fmla="*/ 548640 h 1136469"/>
              <a:gd name="connsiteX10" fmla="*/ 1907177 w 2743392"/>
              <a:gd name="connsiteY10" fmla="*/ 574766 h 1136469"/>
              <a:gd name="connsiteX11" fmla="*/ 1959429 w 2743392"/>
              <a:gd name="connsiteY11" fmla="*/ 600892 h 1136469"/>
              <a:gd name="connsiteX12" fmla="*/ 2076995 w 2743392"/>
              <a:gd name="connsiteY12" fmla="*/ 613955 h 1136469"/>
              <a:gd name="connsiteX13" fmla="*/ 2142309 w 2743392"/>
              <a:gd name="connsiteY13" fmla="*/ 627018 h 1136469"/>
              <a:gd name="connsiteX14" fmla="*/ 2246812 w 2743392"/>
              <a:gd name="connsiteY14" fmla="*/ 640080 h 1136469"/>
              <a:gd name="connsiteX15" fmla="*/ 2325189 w 2743392"/>
              <a:gd name="connsiteY15" fmla="*/ 666206 h 1136469"/>
              <a:gd name="connsiteX16" fmla="*/ 2442755 w 2743392"/>
              <a:gd name="connsiteY16" fmla="*/ 718458 h 1136469"/>
              <a:gd name="connsiteX17" fmla="*/ 2521132 w 2743392"/>
              <a:gd name="connsiteY17" fmla="*/ 731520 h 1136469"/>
              <a:gd name="connsiteX18" fmla="*/ 2560320 w 2743392"/>
              <a:gd name="connsiteY18" fmla="*/ 744583 h 1136469"/>
              <a:gd name="connsiteX19" fmla="*/ 2625635 w 2743392"/>
              <a:gd name="connsiteY19" fmla="*/ 822960 h 1136469"/>
              <a:gd name="connsiteX20" fmla="*/ 2704012 w 2743392"/>
              <a:gd name="connsiteY20" fmla="*/ 927463 h 1136469"/>
              <a:gd name="connsiteX21" fmla="*/ 2743200 w 2743392"/>
              <a:gd name="connsiteY21" fmla="*/ 1123406 h 1136469"/>
              <a:gd name="connsiteX22" fmla="*/ 2743200 w 2743392"/>
              <a:gd name="connsiteY22" fmla="*/ 1136469 h 11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3392" h="1136469">
                <a:moveTo>
                  <a:pt x="0" y="0"/>
                </a:moveTo>
                <a:cubicBezTo>
                  <a:pt x="26126" y="4354"/>
                  <a:pt x="52123" y="9562"/>
                  <a:pt x="78377" y="13063"/>
                </a:cubicBezTo>
                <a:cubicBezTo>
                  <a:pt x="478719" y="66442"/>
                  <a:pt x="1005878" y="35544"/>
                  <a:pt x="1319349" y="39189"/>
                </a:cubicBezTo>
                <a:cubicBezTo>
                  <a:pt x="1365892" y="54704"/>
                  <a:pt x="1377582" y="55452"/>
                  <a:pt x="1423852" y="91440"/>
                </a:cubicBezTo>
                <a:cubicBezTo>
                  <a:pt x="1516836" y="163761"/>
                  <a:pt x="1435408" y="130127"/>
                  <a:pt x="1515292" y="156755"/>
                </a:cubicBezTo>
                <a:cubicBezTo>
                  <a:pt x="1577790" y="250503"/>
                  <a:pt x="1545340" y="212930"/>
                  <a:pt x="1606732" y="274320"/>
                </a:cubicBezTo>
                <a:cubicBezTo>
                  <a:pt x="1696932" y="454727"/>
                  <a:pt x="1566138" y="206900"/>
                  <a:pt x="1672046" y="365760"/>
                </a:cubicBezTo>
                <a:cubicBezTo>
                  <a:pt x="1710161" y="422932"/>
                  <a:pt x="1642985" y="420410"/>
                  <a:pt x="1737360" y="483326"/>
                </a:cubicBezTo>
                <a:cubicBezTo>
                  <a:pt x="1750423" y="492035"/>
                  <a:pt x="1763774" y="500327"/>
                  <a:pt x="1776549" y="509452"/>
                </a:cubicBezTo>
                <a:cubicBezTo>
                  <a:pt x="1794265" y="522106"/>
                  <a:pt x="1809327" y="538904"/>
                  <a:pt x="1828800" y="548640"/>
                </a:cubicBezTo>
                <a:cubicBezTo>
                  <a:pt x="1853432" y="560956"/>
                  <a:pt x="1882545" y="562450"/>
                  <a:pt x="1907177" y="574766"/>
                </a:cubicBezTo>
                <a:cubicBezTo>
                  <a:pt x="1924594" y="583475"/>
                  <a:pt x="1940455" y="596513"/>
                  <a:pt x="1959429" y="600892"/>
                </a:cubicBezTo>
                <a:cubicBezTo>
                  <a:pt x="1997849" y="609758"/>
                  <a:pt x="2037961" y="608379"/>
                  <a:pt x="2076995" y="613955"/>
                </a:cubicBezTo>
                <a:cubicBezTo>
                  <a:pt x="2098974" y="617095"/>
                  <a:pt x="2120365" y="623642"/>
                  <a:pt x="2142309" y="627018"/>
                </a:cubicBezTo>
                <a:cubicBezTo>
                  <a:pt x="2177006" y="632356"/>
                  <a:pt x="2211978" y="635726"/>
                  <a:pt x="2246812" y="640080"/>
                </a:cubicBezTo>
                <a:cubicBezTo>
                  <a:pt x="2272938" y="648789"/>
                  <a:pt x="2300558" y="653890"/>
                  <a:pt x="2325189" y="666206"/>
                </a:cubicBezTo>
                <a:cubicBezTo>
                  <a:pt x="2359631" y="683428"/>
                  <a:pt x="2406060" y="708450"/>
                  <a:pt x="2442755" y="718458"/>
                </a:cubicBezTo>
                <a:cubicBezTo>
                  <a:pt x="2468308" y="725427"/>
                  <a:pt x="2495006" y="727166"/>
                  <a:pt x="2521132" y="731520"/>
                </a:cubicBezTo>
                <a:cubicBezTo>
                  <a:pt x="2534195" y="735874"/>
                  <a:pt x="2548863" y="736945"/>
                  <a:pt x="2560320" y="744583"/>
                </a:cubicBezTo>
                <a:cubicBezTo>
                  <a:pt x="2596163" y="768479"/>
                  <a:pt x="2601539" y="790831"/>
                  <a:pt x="2625635" y="822960"/>
                </a:cubicBezTo>
                <a:cubicBezTo>
                  <a:pt x="2718723" y="947078"/>
                  <a:pt x="2644948" y="838869"/>
                  <a:pt x="2704012" y="927463"/>
                </a:cubicBezTo>
                <a:cubicBezTo>
                  <a:pt x="2740999" y="1038426"/>
                  <a:pt x="2729396" y="985372"/>
                  <a:pt x="2743200" y="1123406"/>
                </a:cubicBezTo>
                <a:cubicBezTo>
                  <a:pt x="2743633" y="1127739"/>
                  <a:pt x="2743200" y="1132115"/>
                  <a:pt x="2743200" y="11364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8184233" y="3540196"/>
            <a:ext cx="2638697" cy="548640"/>
          </a:xfrm>
          <a:custGeom>
            <a:avLst/>
            <a:gdLst>
              <a:gd name="connsiteX0" fmla="*/ 0 w 2638697"/>
              <a:gd name="connsiteY0" fmla="*/ 248194 h 548640"/>
              <a:gd name="connsiteX1" fmla="*/ 65314 w 2638697"/>
              <a:gd name="connsiteY1" fmla="*/ 274320 h 548640"/>
              <a:gd name="connsiteX2" fmla="*/ 117565 w 2638697"/>
              <a:gd name="connsiteY2" fmla="*/ 300446 h 548640"/>
              <a:gd name="connsiteX3" fmla="*/ 169817 w 2638697"/>
              <a:gd name="connsiteY3" fmla="*/ 313508 h 548640"/>
              <a:gd name="connsiteX4" fmla="*/ 326571 w 2638697"/>
              <a:gd name="connsiteY4" fmla="*/ 404948 h 548640"/>
              <a:gd name="connsiteX5" fmla="*/ 418011 w 2638697"/>
              <a:gd name="connsiteY5" fmla="*/ 457200 h 548640"/>
              <a:gd name="connsiteX6" fmla="*/ 509451 w 2638697"/>
              <a:gd name="connsiteY6" fmla="*/ 509451 h 548640"/>
              <a:gd name="connsiteX7" fmla="*/ 600891 w 2638697"/>
              <a:gd name="connsiteY7" fmla="*/ 535577 h 548640"/>
              <a:gd name="connsiteX8" fmla="*/ 640080 w 2638697"/>
              <a:gd name="connsiteY8" fmla="*/ 548640 h 548640"/>
              <a:gd name="connsiteX9" fmla="*/ 836023 w 2638697"/>
              <a:gd name="connsiteY9" fmla="*/ 522514 h 548640"/>
              <a:gd name="connsiteX10" fmla="*/ 875211 w 2638697"/>
              <a:gd name="connsiteY10" fmla="*/ 496388 h 548640"/>
              <a:gd name="connsiteX11" fmla="*/ 979714 w 2638697"/>
              <a:gd name="connsiteY11" fmla="*/ 470263 h 548640"/>
              <a:gd name="connsiteX12" fmla="*/ 1031965 w 2638697"/>
              <a:gd name="connsiteY12" fmla="*/ 457200 h 548640"/>
              <a:gd name="connsiteX13" fmla="*/ 1110343 w 2638697"/>
              <a:gd name="connsiteY13" fmla="*/ 418011 h 548640"/>
              <a:gd name="connsiteX14" fmla="*/ 1227908 w 2638697"/>
              <a:gd name="connsiteY14" fmla="*/ 391886 h 548640"/>
              <a:gd name="connsiteX15" fmla="*/ 1384663 w 2638697"/>
              <a:gd name="connsiteY15" fmla="*/ 339634 h 548640"/>
              <a:gd name="connsiteX16" fmla="*/ 1489165 w 2638697"/>
              <a:gd name="connsiteY16" fmla="*/ 313508 h 548640"/>
              <a:gd name="connsiteX17" fmla="*/ 1763485 w 2638697"/>
              <a:gd name="connsiteY17" fmla="*/ 300446 h 548640"/>
              <a:gd name="connsiteX18" fmla="*/ 2011680 w 2638697"/>
              <a:gd name="connsiteY18" fmla="*/ 261257 h 548640"/>
              <a:gd name="connsiteX19" fmla="*/ 2155371 w 2638697"/>
              <a:gd name="connsiteY19" fmla="*/ 222068 h 548640"/>
              <a:gd name="connsiteX20" fmla="*/ 2207623 w 2638697"/>
              <a:gd name="connsiteY20" fmla="*/ 195943 h 548640"/>
              <a:gd name="connsiteX21" fmla="*/ 2246811 w 2638697"/>
              <a:gd name="connsiteY21" fmla="*/ 169817 h 548640"/>
              <a:gd name="connsiteX22" fmla="*/ 2286000 w 2638697"/>
              <a:gd name="connsiteY22" fmla="*/ 156754 h 548640"/>
              <a:gd name="connsiteX23" fmla="*/ 2377440 w 2638697"/>
              <a:gd name="connsiteY23" fmla="*/ 117566 h 548640"/>
              <a:gd name="connsiteX24" fmla="*/ 2495005 w 2638697"/>
              <a:gd name="connsiteY24" fmla="*/ 65314 h 548640"/>
              <a:gd name="connsiteX25" fmla="*/ 2534194 w 2638697"/>
              <a:gd name="connsiteY25" fmla="*/ 52251 h 548640"/>
              <a:gd name="connsiteX26" fmla="*/ 2573383 w 2638697"/>
              <a:gd name="connsiteY26" fmla="*/ 39188 h 548640"/>
              <a:gd name="connsiteX27" fmla="*/ 2638697 w 2638697"/>
              <a:gd name="connsiteY27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38697" h="548640">
                <a:moveTo>
                  <a:pt x="0" y="248194"/>
                </a:moveTo>
                <a:cubicBezTo>
                  <a:pt x="21771" y="256903"/>
                  <a:pt x="43887" y="264797"/>
                  <a:pt x="65314" y="274320"/>
                </a:cubicBezTo>
                <a:cubicBezTo>
                  <a:pt x="83108" y="282229"/>
                  <a:pt x="99332" y="293609"/>
                  <a:pt x="117565" y="300446"/>
                </a:cubicBezTo>
                <a:cubicBezTo>
                  <a:pt x="134375" y="306750"/>
                  <a:pt x="152400" y="309154"/>
                  <a:pt x="169817" y="313508"/>
                </a:cubicBezTo>
                <a:cubicBezTo>
                  <a:pt x="288682" y="402658"/>
                  <a:pt x="232077" y="381326"/>
                  <a:pt x="326571" y="404948"/>
                </a:cubicBezTo>
                <a:cubicBezTo>
                  <a:pt x="392896" y="471273"/>
                  <a:pt x="333803" y="425622"/>
                  <a:pt x="418011" y="457200"/>
                </a:cubicBezTo>
                <a:cubicBezTo>
                  <a:pt x="509621" y="491554"/>
                  <a:pt x="433650" y="471551"/>
                  <a:pt x="509451" y="509451"/>
                </a:cubicBezTo>
                <a:cubicBezTo>
                  <a:pt x="530331" y="519891"/>
                  <a:pt x="581359" y="529996"/>
                  <a:pt x="600891" y="535577"/>
                </a:cubicBezTo>
                <a:cubicBezTo>
                  <a:pt x="614131" y="539360"/>
                  <a:pt x="627017" y="544286"/>
                  <a:pt x="640080" y="548640"/>
                </a:cubicBezTo>
                <a:cubicBezTo>
                  <a:pt x="661522" y="546691"/>
                  <a:pt x="789422" y="542486"/>
                  <a:pt x="836023" y="522514"/>
                </a:cubicBezTo>
                <a:cubicBezTo>
                  <a:pt x="850453" y="516330"/>
                  <a:pt x="861169" y="503409"/>
                  <a:pt x="875211" y="496388"/>
                </a:cubicBezTo>
                <a:cubicBezTo>
                  <a:pt x="903217" y="482385"/>
                  <a:pt x="952893" y="476223"/>
                  <a:pt x="979714" y="470263"/>
                </a:cubicBezTo>
                <a:cubicBezTo>
                  <a:pt x="997240" y="466368"/>
                  <a:pt x="1014703" y="462132"/>
                  <a:pt x="1031965" y="457200"/>
                </a:cubicBezTo>
                <a:cubicBezTo>
                  <a:pt x="1142052" y="425746"/>
                  <a:pt x="995843" y="467083"/>
                  <a:pt x="1110343" y="418011"/>
                </a:cubicBezTo>
                <a:cubicBezTo>
                  <a:pt x="1126489" y="411091"/>
                  <a:pt x="1216278" y="394212"/>
                  <a:pt x="1227908" y="391886"/>
                </a:cubicBezTo>
                <a:cubicBezTo>
                  <a:pt x="1345740" y="332970"/>
                  <a:pt x="1199563" y="401336"/>
                  <a:pt x="1384663" y="339634"/>
                </a:cubicBezTo>
                <a:cubicBezTo>
                  <a:pt x="1421452" y="327371"/>
                  <a:pt x="1448181" y="316661"/>
                  <a:pt x="1489165" y="313508"/>
                </a:cubicBezTo>
                <a:cubicBezTo>
                  <a:pt x="1580439" y="306487"/>
                  <a:pt x="1672045" y="304800"/>
                  <a:pt x="1763485" y="300446"/>
                </a:cubicBezTo>
                <a:cubicBezTo>
                  <a:pt x="1950611" y="269258"/>
                  <a:pt x="1867800" y="281812"/>
                  <a:pt x="2011680" y="261257"/>
                </a:cubicBezTo>
                <a:cubicBezTo>
                  <a:pt x="2111120" y="228110"/>
                  <a:pt x="2063053" y="240532"/>
                  <a:pt x="2155371" y="222068"/>
                </a:cubicBezTo>
                <a:cubicBezTo>
                  <a:pt x="2172788" y="213360"/>
                  <a:pt x="2190716" y="205604"/>
                  <a:pt x="2207623" y="195943"/>
                </a:cubicBezTo>
                <a:cubicBezTo>
                  <a:pt x="2221254" y="188154"/>
                  <a:pt x="2232769" y="176838"/>
                  <a:pt x="2246811" y="169817"/>
                </a:cubicBezTo>
                <a:cubicBezTo>
                  <a:pt x="2259127" y="163659"/>
                  <a:pt x="2273344" y="162178"/>
                  <a:pt x="2286000" y="156754"/>
                </a:cubicBezTo>
                <a:cubicBezTo>
                  <a:pt x="2398980" y="108334"/>
                  <a:pt x="2285544" y="148196"/>
                  <a:pt x="2377440" y="117566"/>
                </a:cubicBezTo>
                <a:cubicBezTo>
                  <a:pt x="2439541" y="76164"/>
                  <a:pt x="2401735" y="96404"/>
                  <a:pt x="2495005" y="65314"/>
                </a:cubicBezTo>
                <a:lnTo>
                  <a:pt x="2534194" y="52251"/>
                </a:lnTo>
                <a:cubicBezTo>
                  <a:pt x="2547257" y="47897"/>
                  <a:pt x="2561926" y="46826"/>
                  <a:pt x="2573383" y="39188"/>
                </a:cubicBezTo>
                <a:cubicBezTo>
                  <a:pt x="2620672" y="7662"/>
                  <a:pt x="2598529" y="20084"/>
                  <a:pt x="26386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8184232" y="3501008"/>
            <a:ext cx="2903716" cy="1227909"/>
          </a:xfrm>
          <a:custGeom>
            <a:avLst/>
            <a:gdLst>
              <a:gd name="connsiteX0" fmla="*/ 0 w 2903716"/>
              <a:gd name="connsiteY0" fmla="*/ 1058092 h 1227909"/>
              <a:gd name="connsiteX1" fmla="*/ 104503 w 2903716"/>
              <a:gd name="connsiteY1" fmla="*/ 1136469 h 1227909"/>
              <a:gd name="connsiteX2" fmla="*/ 143691 w 2903716"/>
              <a:gd name="connsiteY2" fmla="*/ 1149532 h 1227909"/>
              <a:gd name="connsiteX3" fmla="*/ 222068 w 2903716"/>
              <a:gd name="connsiteY3" fmla="*/ 1188720 h 1227909"/>
              <a:gd name="connsiteX4" fmla="*/ 274320 w 2903716"/>
              <a:gd name="connsiteY4" fmla="*/ 1201783 h 1227909"/>
              <a:gd name="connsiteX5" fmla="*/ 418011 w 2903716"/>
              <a:gd name="connsiteY5" fmla="*/ 1227909 h 1227909"/>
              <a:gd name="connsiteX6" fmla="*/ 757645 w 2903716"/>
              <a:gd name="connsiteY6" fmla="*/ 1214846 h 1227909"/>
              <a:gd name="connsiteX7" fmla="*/ 849085 w 2903716"/>
              <a:gd name="connsiteY7" fmla="*/ 1175657 h 1227909"/>
              <a:gd name="connsiteX8" fmla="*/ 914400 w 2903716"/>
              <a:gd name="connsiteY8" fmla="*/ 1162595 h 1227909"/>
              <a:gd name="connsiteX9" fmla="*/ 953588 w 2903716"/>
              <a:gd name="connsiteY9" fmla="*/ 1149532 h 1227909"/>
              <a:gd name="connsiteX10" fmla="*/ 1110343 w 2903716"/>
              <a:gd name="connsiteY10" fmla="*/ 1162595 h 1227909"/>
              <a:gd name="connsiteX11" fmla="*/ 1162594 w 2903716"/>
              <a:gd name="connsiteY11" fmla="*/ 1175657 h 1227909"/>
              <a:gd name="connsiteX12" fmla="*/ 1254034 w 2903716"/>
              <a:gd name="connsiteY12" fmla="*/ 1201783 h 1227909"/>
              <a:gd name="connsiteX13" fmla="*/ 1371600 w 2903716"/>
              <a:gd name="connsiteY13" fmla="*/ 1214846 h 1227909"/>
              <a:gd name="connsiteX14" fmla="*/ 1698171 w 2903716"/>
              <a:gd name="connsiteY14" fmla="*/ 1201783 h 1227909"/>
              <a:gd name="connsiteX15" fmla="*/ 1894114 w 2903716"/>
              <a:gd name="connsiteY15" fmla="*/ 1175657 h 1227909"/>
              <a:gd name="connsiteX16" fmla="*/ 2011680 w 2903716"/>
              <a:gd name="connsiteY16" fmla="*/ 1162595 h 1227909"/>
              <a:gd name="connsiteX17" fmla="*/ 2116183 w 2903716"/>
              <a:gd name="connsiteY17" fmla="*/ 1136469 h 1227909"/>
              <a:gd name="connsiteX18" fmla="*/ 2207623 w 2903716"/>
              <a:gd name="connsiteY18" fmla="*/ 1123406 h 1227909"/>
              <a:gd name="connsiteX19" fmla="*/ 2299063 w 2903716"/>
              <a:gd name="connsiteY19" fmla="*/ 1084217 h 1227909"/>
              <a:gd name="connsiteX20" fmla="*/ 2351314 w 2903716"/>
              <a:gd name="connsiteY20" fmla="*/ 1058092 h 1227909"/>
              <a:gd name="connsiteX21" fmla="*/ 2455817 w 2903716"/>
              <a:gd name="connsiteY21" fmla="*/ 1018903 h 1227909"/>
              <a:gd name="connsiteX22" fmla="*/ 2508068 w 2903716"/>
              <a:gd name="connsiteY22" fmla="*/ 966652 h 1227909"/>
              <a:gd name="connsiteX23" fmla="*/ 2573383 w 2903716"/>
              <a:gd name="connsiteY23" fmla="*/ 927463 h 1227909"/>
              <a:gd name="connsiteX24" fmla="*/ 2651760 w 2903716"/>
              <a:gd name="connsiteY24" fmla="*/ 862149 h 1227909"/>
              <a:gd name="connsiteX25" fmla="*/ 2704011 w 2903716"/>
              <a:gd name="connsiteY25" fmla="*/ 783772 h 1227909"/>
              <a:gd name="connsiteX26" fmla="*/ 2743200 w 2903716"/>
              <a:gd name="connsiteY26" fmla="*/ 731520 h 1227909"/>
              <a:gd name="connsiteX27" fmla="*/ 2808514 w 2903716"/>
              <a:gd name="connsiteY27" fmla="*/ 600892 h 1227909"/>
              <a:gd name="connsiteX28" fmla="*/ 2847703 w 2903716"/>
              <a:gd name="connsiteY28" fmla="*/ 509452 h 1227909"/>
              <a:gd name="connsiteX29" fmla="*/ 2860765 w 2903716"/>
              <a:gd name="connsiteY29" fmla="*/ 457200 h 1227909"/>
              <a:gd name="connsiteX30" fmla="*/ 2886891 w 2903716"/>
              <a:gd name="connsiteY30" fmla="*/ 404949 h 1227909"/>
              <a:gd name="connsiteX31" fmla="*/ 2886891 w 2903716"/>
              <a:gd name="connsiteY31" fmla="*/ 130629 h 1227909"/>
              <a:gd name="connsiteX32" fmla="*/ 2847703 w 2903716"/>
              <a:gd name="connsiteY32" fmla="*/ 26126 h 1227909"/>
              <a:gd name="connsiteX33" fmla="*/ 2808514 w 2903716"/>
              <a:gd name="connsiteY33" fmla="*/ 13063 h 1227909"/>
              <a:gd name="connsiteX34" fmla="*/ 2782388 w 2903716"/>
              <a:gd name="connsiteY34" fmla="*/ 0 h 12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3716" h="1227909">
                <a:moveTo>
                  <a:pt x="0" y="1058092"/>
                </a:moveTo>
                <a:cubicBezTo>
                  <a:pt x="34834" y="1084218"/>
                  <a:pt x="67768" y="1113092"/>
                  <a:pt x="104503" y="1136469"/>
                </a:cubicBezTo>
                <a:cubicBezTo>
                  <a:pt x="116120" y="1143861"/>
                  <a:pt x="131108" y="1143940"/>
                  <a:pt x="143691" y="1149532"/>
                </a:cubicBezTo>
                <a:cubicBezTo>
                  <a:pt x="170383" y="1161395"/>
                  <a:pt x="194948" y="1177872"/>
                  <a:pt x="222068" y="1188720"/>
                </a:cubicBezTo>
                <a:cubicBezTo>
                  <a:pt x="238737" y="1195388"/>
                  <a:pt x="257057" y="1196851"/>
                  <a:pt x="274320" y="1201783"/>
                </a:cubicBezTo>
                <a:cubicBezTo>
                  <a:pt x="368293" y="1228633"/>
                  <a:pt x="245078" y="1206292"/>
                  <a:pt x="418011" y="1227909"/>
                </a:cubicBezTo>
                <a:cubicBezTo>
                  <a:pt x="531222" y="1223555"/>
                  <a:pt x="644618" y="1222641"/>
                  <a:pt x="757645" y="1214846"/>
                </a:cubicBezTo>
                <a:cubicBezTo>
                  <a:pt x="786430" y="1212861"/>
                  <a:pt x="825356" y="1183567"/>
                  <a:pt x="849085" y="1175657"/>
                </a:cubicBezTo>
                <a:cubicBezTo>
                  <a:pt x="870148" y="1168636"/>
                  <a:pt x="892860" y="1167980"/>
                  <a:pt x="914400" y="1162595"/>
                </a:cubicBezTo>
                <a:cubicBezTo>
                  <a:pt x="927758" y="1159256"/>
                  <a:pt x="940525" y="1153886"/>
                  <a:pt x="953588" y="1149532"/>
                </a:cubicBezTo>
                <a:cubicBezTo>
                  <a:pt x="1005840" y="1153886"/>
                  <a:pt x="1058315" y="1156092"/>
                  <a:pt x="1110343" y="1162595"/>
                </a:cubicBezTo>
                <a:cubicBezTo>
                  <a:pt x="1128157" y="1164822"/>
                  <a:pt x="1145332" y="1170725"/>
                  <a:pt x="1162594" y="1175657"/>
                </a:cubicBezTo>
                <a:cubicBezTo>
                  <a:pt x="1202425" y="1187037"/>
                  <a:pt x="1209793" y="1194977"/>
                  <a:pt x="1254034" y="1201783"/>
                </a:cubicBezTo>
                <a:cubicBezTo>
                  <a:pt x="1293005" y="1207779"/>
                  <a:pt x="1332411" y="1210492"/>
                  <a:pt x="1371600" y="1214846"/>
                </a:cubicBezTo>
                <a:cubicBezTo>
                  <a:pt x="1480457" y="1210492"/>
                  <a:pt x="1589426" y="1208374"/>
                  <a:pt x="1698171" y="1201783"/>
                </a:cubicBezTo>
                <a:cubicBezTo>
                  <a:pt x="1738075" y="1199365"/>
                  <a:pt x="1851374" y="1180999"/>
                  <a:pt x="1894114" y="1175657"/>
                </a:cubicBezTo>
                <a:cubicBezTo>
                  <a:pt x="1933239" y="1170766"/>
                  <a:pt x="1972646" y="1168171"/>
                  <a:pt x="2011680" y="1162595"/>
                </a:cubicBezTo>
                <a:cubicBezTo>
                  <a:pt x="2238342" y="1130216"/>
                  <a:pt x="1964239" y="1166858"/>
                  <a:pt x="2116183" y="1136469"/>
                </a:cubicBezTo>
                <a:cubicBezTo>
                  <a:pt x="2146375" y="1130431"/>
                  <a:pt x="2177143" y="1127760"/>
                  <a:pt x="2207623" y="1123406"/>
                </a:cubicBezTo>
                <a:cubicBezTo>
                  <a:pt x="2380887" y="1036773"/>
                  <a:pt x="2164539" y="1141869"/>
                  <a:pt x="2299063" y="1084217"/>
                </a:cubicBezTo>
                <a:cubicBezTo>
                  <a:pt x="2316961" y="1076546"/>
                  <a:pt x="2333081" y="1064929"/>
                  <a:pt x="2351314" y="1058092"/>
                </a:cubicBezTo>
                <a:cubicBezTo>
                  <a:pt x="2404185" y="1038265"/>
                  <a:pt x="2407326" y="1055271"/>
                  <a:pt x="2455817" y="1018903"/>
                </a:cubicBezTo>
                <a:cubicBezTo>
                  <a:pt x="2475522" y="1004124"/>
                  <a:pt x="2488625" y="981774"/>
                  <a:pt x="2508068" y="966652"/>
                </a:cubicBezTo>
                <a:cubicBezTo>
                  <a:pt x="2528110" y="951064"/>
                  <a:pt x="2551852" y="940920"/>
                  <a:pt x="2573383" y="927463"/>
                </a:cubicBezTo>
                <a:cubicBezTo>
                  <a:pt x="2606017" y="907066"/>
                  <a:pt x="2627268" y="893638"/>
                  <a:pt x="2651760" y="862149"/>
                </a:cubicBezTo>
                <a:cubicBezTo>
                  <a:pt x="2671037" y="837364"/>
                  <a:pt x="2685172" y="808891"/>
                  <a:pt x="2704011" y="783772"/>
                </a:cubicBezTo>
                <a:cubicBezTo>
                  <a:pt x="2717074" y="766355"/>
                  <a:pt x="2732398" y="750423"/>
                  <a:pt x="2743200" y="731520"/>
                </a:cubicBezTo>
                <a:cubicBezTo>
                  <a:pt x="2767353" y="689252"/>
                  <a:pt x="2808514" y="600892"/>
                  <a:pt x="2808514" y="600892"/>
                </a:cubicBezTo>
                <a:cubicBezTo>
                  <a:pt x="2846020" y="450870"/>
                  <a:pt x="2793574" y="635756"/>
                  <a:pt x="2847703" y="509452"/>
                </a:cubicBezTo>
                <a:cubicBezTo>
                  <a:pt x="2854775" y="492950"/>
                  <a:pt x="2854461" y="474010"/>
                  <a:pt x="2860765" y="457200"/>
                </a:cubicBezTo>
                <a:cubicBezTo>
                  <a:pt x="2867602" y="438967"/>
                  <a:pt x="2878182" y="422366"/>
                  <a:pt x="2886891" y="404949"/>
                </a:cubicBezTo>
                <a:cubicBezTo>
                  <a:pt x="2912013" y="279339"/>
                  <a:pt x="2906466" y="336161"/>
                  <a:pt x="2886891" y="130629"/>
                </a:cubicBezTo>
                <a:cubicBezTo>
                  <a:pt x="2883825" y="98438"/>
                  <a:pt x="2876897" y="49482"/>
                  <a:pt x="2847703" y="26126"/>
                </a:cubicBezTo>
                <a:cubicBezTo>
                  <a:pt x="2836951" y="17524"/>
                  <a:pt x="2821299" y="18177"/>
                  <a:pt x="2808514" y="13063"/>
                </a:cubicBezTo>
                <a:cubicBezTo>
                  <a:pt x="2799474" y="9447"/>
                  <a:pt x="2791097" y="4354"/>
                  <a:pt x="27823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86506" y="315484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u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1202390" y="333167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v</a:t>
            </a:r>
            <a:endParaRPr lang="zh-CN" altLang="en-US" sz="3200" b="1" dirty="0"/>
          </a:p>
        </p:txBody>
      </p:sp>
      <p:cxnSp>
        <p:nvCxnSpPr>
          <p:cNvPr id="26" name="直接连接符 25"/>
          <p:cNvCxnSpPr>
            <a:stCxn id="8" idx="2"/>
            <a:endCxn id="6" idx="6"/>
          </p:cNvCxnSpPr>
          <p:nvPr/>
        </p:nvCxnSpPr>
        <p:spPr>
          <a:xfrm flipH="1" flipV="1">
            <a:off x="9048328" y="3154841"/>
            <a:ext cx="1744966" cy="28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47795" y="25988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x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82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Case2:</a:t>
            </a:r>
            <a:r>
              <a:rPr lang="zh-CN" altLang="en-US" dirty="0" smtClean="0"/>
              <a:t>分离点集中存在一个和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不相邻的点以及不和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相邻的点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81" y="1700808"/>
            <a:ext cx="7512919" cy="26281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5480" y="46252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要点：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Since </a:t>
            </a:r>
            <a:r>
              <a:rPr lang="en-US" altLang="zh-CN" sz="24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contains a vertex that is not adjacent to </a:t>
            </a:r>
            <a:r>
              <a:rPr lang="en-US" altLang="zh-CN" sz="24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and a vertex that is not adjacent to </a:t>
            </a:r>
            <a:r>
              <a:rPr lang="en-US" altLang="zh-CN" sz="24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the size of each of the graphs </a:t>
            </a:r>
            <a:r>
              <a:rPr lang="en-US" altLang="zh-CN" sz="2400" i="1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G’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and </a:t>
            </a:r>
            <a:r>
              <a:rPr lang="en-US" altLang="zh-CN" sz="2400" i="1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G’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is less than </a:t>
            </a:r>
            <a:r>
              <a:rPr lang="en-US" altLang="zh-CN" sz="24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360" y="227687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1)</a:t>
            </a:r>
            <a:r>
              <a:rPr lang="zh-CN" altLang="en-US" sz="2800" dirty="0" smtClean="0"/>
              <a:t>构造</a:t>
            </a:r>
            <a:r>
              <a:rPr lang="en-US" altLang="zh-CN" sz="2800" dirty="0" err="1" smtClean="0"/>
              <a:t>Gu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Gu</a:t>
            </a:r>
            <a:r>
              <a:rPr lang="en-US" altLang="zh-CN" sz="2800" dirty="0" smtClean="0"/>
              <a:t>’,</a:t>
            </a:r>
            <a:r>
              <a:rPr lang="en-US" altLang="zh-CN" sz="2800" dirty="0" err="1" smtClean="0"/>
              <a:t>Gv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Gv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图</a:t>
            </a:r>
            <a:endParaRPr lang="en-US" altLang="zh-CN" sz="2800" dirty="0" smtClean="0"/>
          </a:p>
          <a:p>
            <a:r>
              <a:rPr lang="en-US" altLang="zh-CN" sz="2800" dirty="0" smtClean="0"/>
              <a:t>2)</a:t>
            </a:r>
            <a:r>
              <a:rPr lang="en-US" altLang="zh-CN" sz="2800" dirty="0" err="1" smtClean="0"/>
              <a:t>Gu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Gv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满足归纳假设，最大最小相等为</a:t>
            </a:r>
            <a:r>
              <a:rPr lang="en-US" altLang="zh-CN" sz="2800" dirty="0" smtClean="0"/>
              <a:t>k</a:t>
            </a:r>
          </a:p>
          <a:p>
            <a:r>
              <a:rPr lang="en-US" altLang="zh-CN" sz="2800" dirty="0" smtClean="0"/>
              <a:t>3)</a:t>
            </a:r>
            <a:r>
              <a:rPr lang="zh-CN" altLang="en-US" sz="2800" dirty="0" smtClean="0"/>
              <a:t>原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图结论归纳成立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5" y="2132856"/>
            <a:ext cx="698477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衡量连通的“牢度”的指标是什么？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Case3:</a:t>
            </a:r>
            <a:r>
              <a:rPr lang="zh-CN" altLang="en-US" dirty="0" smtClean="0"/>
              <a:t>所有的点，要么只和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相邻，要么只和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相邻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158252" y="27528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028264" y="16303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028264" y="21939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028264" y="31146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866664" y="27528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28264" y="384065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3" idx="0"/>
            <a:endCxn id="4" idx="3"/>
          </p:cNvCxnSpPr>
          <p:nvPr/>
        </p:nvCxnSpPr>
        <p:spPr>
          <a:xfrm flipV="1">
            <a:off x="7266264" y="1814712"/>
            <a:ext cx="793636" cy="9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0"/>
            <a:endCxn id="5" idx="2"/>
          </p:cNvCxnSpPr>
          <p:nvPr/>
        </p:nvCxnSpPr>
        <p:spPr>
          <a:xfrm flipV="1">
            <a:off x="7266264" y="2301986"/>
            <a:ext cx="762000" cy="45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5"/>
            <a:endCxn id="6" idx="2"/>
          </p:cNvCxnSpPr>
          <p:nvPr/>
        </p:nvCxnSpPr>
        <p:spPr>
          <a:xfrm>
            <a:off x="7342640" y="2937242"/>
            <a:ext cx="685624" cy="28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8" idx="1"/>
          </p:cNvCxnSpPr>
          <p:nvPr/>
        </p:nvCxnSpPr>
        <p:spPr>
          <a:xfrm>
            <a:off x="7342640" y="2937243"/>
            <a:ext cx="717260" cy="93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78332" y="2752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>
            <a:off x="8205350" y="1628962"/>
            <a:ext cx="2743392" cy="1136469"/>
          </a:xfrm>
          <a:custGeom>
            <a:avLst/>
            <a:gdLst>
              <a:gd name="connsiteX0" fmla="*/ 0 w 2743392"/>
              <a:gd name="connsiteY0" fmla="*/ 0 h 1136469"/>
              <a:gd name="connsiteX1" fmla="*/ 78377 w 2743392"/>
              <a:gd name="connsiteY1" fmla="*/ 13063 h 1136469"/>
              <a:gd name="connsiteX2" fmla="*/ 1319349 w 2743392"/>
              <a:gd name="connsiteY2" fmla="*/ 39189 h 1136469"/>
              <a:gd name="connsiteX3" fmla="*/ 1423852 w 2743392"/>
              <a:gd name="connsiteY3" fmla="*/ 91440 h 1136469"/>
              <a:gd name="connsiteX4" fmla="*/ 1515292 w 2743392"/>
              <a:gd name="connsiteY4" fmla="*/ 156755 h 1136469"/>
              <a:gd name="connsiteX5" fmla="*/ 1606732 w 2743392"/>
              <a:gd name="connsiteY5" fmla="*/ 274320 h 1136469"/>
              <a:gd name="connsiteX6" fmla="*/ 1672046 w 2743392"/>
              <a:gd name="connsiteY6" fmla="*/ 365760 h 1136469"/>
              <a:gd name="connsiteX7" fmla="*/ 1737360 w 2743392"/>
              <a:gd name="connsiteY7" fmla="*/ 483326 h 1136469"/>
              <a:gd name="connsiteX8" fmla="*/ 1776549 w 2743392"/>
              <a:gd name="connsiteY8" fmla="*/ 509452 h 1136469"/>
              <a:gd name="connsiteX9" fmla="*/ 1828800 w 2743392"/>
              <a:gd name="connsiteY9" fmla="*/ 548640 h 1136469"/>
              <a:gd name="connsiteX10" fmla="*/ 1907177 w 2743392"/>
              <a:gd name="connsiteY10" fmla="*/ 574766 h 1136469"/>
              <a:gd name="connsiteX11" fmla="*/ 1959429 w 2743392"/>
              <a:gd name="connsiteY11" fmla="*/ 600892 h 1136469"/>
              <a:gd name="connsiteX12" fmla="*/ 2076995 w 2743392"/>
              <a:gd name="connsiteY12" fmla="*/ 613955 h 1136469"/>
              <a:gd name="connsiteX13" fmla="*/ 2142309 w 2743392"/>
              <a:gd name="connsiteY13" fmla="*/ 627018 h 1136469"/>
              <a:gd name="connsiteX14" fmla="*/ 2246812 w 2743392"/>
              <a:gd name="connsiteY14" fmla="*/ 640080 h 1136469"/>
              <a:gd name="connsiteX15" fmla="*/ 2325189 w 2743392"/>
              <a:gd name="connsiteY15" fmla="*/ 666206 h 1136469"/>
              <a:gd name="connsiteX16" fmla="*/ 2442755 w 2743392"/>
              <a:gd name="connsiteY16" fmla="*/ 718458 h 1136469"/>
              <a:gd name="connsiteX17" fmla="*/ 2521132 w 2743392"/>
              <a:gd name="connsiteY17" fmla="*/ 731520 h 1136469"/>
              <a:gd name="connsiteX18" fmla="*/ 2560320 w 2743392"/>
              <a:gd name="connsiteY18" fmla="*/ 744583 h 1136469"/>
              <a:gd name="connsiteX19" fmla="*/ 2625635 w 2743392"/>
              <a:gd name="connsiteY19" fmla="*/ 822960 h 1136469"/>
              <a:gd name="connsiteX20" fmla="*/ 2704012 w 2743392"/>
              <a:gd name="connsiteY20" fmla="*/ 927463 h 1136469"/>
              <a:gd name="connsiteX21" fmla="*/ 2743200 w 2743392"/>
              <a:gd name="connsiteY21" fmla="*/ 1123406 h 1136469"/>
              <a:gd name="connsiteX22" fmla="*/ 2743200 w 2743392"/>
              <a:gd name="connsiteY22" fmla="*/ 1136469 h 11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3392" h="1136469">
                <a:moveTo>
                  <a:pt x="0" y="0"/>
                </a:moveTo>
                <a:cubicBezTo>
                  <a:pt x="26126" y="4354"/>
                  <a:pt x="52123" y="9562"/>
                  <a:pt x="78377" y="13063"/>
                </a:cubicBezTo>
                <a:cubicBezTo>
                  <a:pt x="478719" y="66442"/>
                  <a:pt x="1005878" y="35544"/>
                  <a:pt x="1319349" y="39189"/>
                </a:cubicBezTo>
                <a:cubicBezTo>
                  <a:pt x="1365892" y="54704"/>
                  <a:pt x="1377582" y="55452"/>
                  <a:pt x="1423852" y="91440"/>
                </a:cubicBezTo>
                <a:cubicBezTo>
                  <a:pt x="1516836" y="163761"/>
                  <a:pt x="1435408" y="130127"/>
                  <a:pt x="1515292" y="156755"/>
                </a:cubicBezTo>
                <a:cubicBezTo>
                  <a:pt x="1577790" y="250503"/>
                  <a:pt x="1545340" y="212930"/>
                  <a:pt x="1606732" y="274320"/>
                </a:cubicBezTo>
                <a:cubicBezTo>
                  <a:pt x="1696932" y="454727"/>
                  <a:pt x="1566138" y="206900"/>
                  <a:pt x="1672046" y="365760"/>
                </a:cubicBezTo>
                <a:cubicBezTo>
                  <a:pt x="1710161" y="422932"/>
                  <a:pt x="1642985" y="420410"/>
                  <a:pt x="1737360" y="483326"/>
                </a:cubicBezTo>
                <a:cubicBezTo>
                  <a:pt x="1750423" y="492035"/>
                  <a:pt x="1763774" y="500327"/>
                  <a:pt x="1776549" y="509452"/>
                </a:cubicBezTo>
                <a:cubicBezTo>
                  <a:pt x="1794265" y="522106"/>
                  <a:pt x="1809327" y="538904"/>
                  <a:pt x="1828800" y="548640"/>
                </a:cubicBezTo>
                <a:cubicBezTo>
                  <a:pt x="1853432" y="560956"/>
                  <a:pt x="1882545" y="562450"/>
                  <a:pt x="1907177" y="574766"/>
                </a:cubicBezTo>
                <a:cubicBezTo>
                  <a:pt x="1924594" y="583475"/>
                  <a:pt x="1940455" y="596513"/>
                  <a:pt x="1959429" y="600892"/>
                </a:cubicBezTo>
                <a:cubicBezTo>
                  <a:pt x="1997849" y="609758"/>
                  <a:pt x="2037961" y="608379"/>
                  <a:pt x="2076995" y="613955"/>
                </a:cubicBezTo>
                <a:cubicBezTo>
                  <a:pt x="2098974" y="617095"/>
                  <a:pt x="2120365" y="623642"/>
                  <a:pt x="2142309" y="627018"/>
                </a:cubicBezTo>
                <a:cubicBezTo>
                  <a:pt x="2177006" y="632356"/>
                  <a:pt x="2211978" y="635726"/>
                  <a:pt x="2246812" y="640080"/>
                </a:cubicBezTo>
                <a:cubicBezTo>
                  <a:pt x="2272938" y="648789"/>
                  <a:pt x="2300558" y="653890"/>
                  <a:pt x="2325189" y="666206"/>
                </a:cubicBezTo>
                <a:cubicBezTo>
                  <a:pt x="2359631" y="683428"/>
                  <a:pt x="2406060" y="708450"/>
                  <a:pt x="2442755" y="718458"/>
                </a:cubicBezTo>
                <a:cubicBezTo>
                  <a:pt x="2468308" y="725427"/>
                  <a:pt x="2495006" y="727166"/>
                  <a:pt x="2521132" y="731520"/>
                </a:cubicBezTo>
                <a:cubicBezTo>
                  <a:pt x="2534195" y="735874"/>
                  <a:pt x="2548863" y="736945"/>
                  <a:pt x="2560320" y="744583"/>
                </a:cubicBezTo>
                <a:cubicBezTo>
                  <a:pt x="2596163" y="768479"/>
                  <a:pt x="2601539" y="790831"/>
                  <a:pt x="2625635" y="822960"/>
                </a:cubicBezTo>
                <a:cubicBezTo>
                  <a:pt x="2718723" y="947078"/>
                  <a:pt x="2644948" y="838869"/>
                  <a:pt x="2704012" y="927463"/>
                </a:cubicBezTo>
                <a:cubicBezTo>
                  <a:pt x="2740999" y="1038426"/>
                  <a:pt x="2729396" y="985372"/>
                  <a:pt x="2743200" y="1123406"/>
                </a:cubicBezTo>
                <a:cubicBezTo>
                  <a:pt x="2743633" y="1127739"/>
                  <a:pt x="2743200" y="1132115"/>
                  <a:pt x="2743200" y="11364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0" name="任意多边形 19"/>
          <p:cNvSpPr/>
          <p:nvPr/>
        </p:nvSpPr>
        <p:spPr>
          <a:xfrm>
            <a:off x="8257603" y="2961373"/>
            <a:ext cx="2638697" cy="548640"/>
          </a:xfrm>
          <a:custGeom>
            <a:avLst/>
            <a:gdLst>
              <a:gd name="connsiteX0" fmla="*/ 0 w 2638697"/>
              <a:gd name="connsiteY0" fmla="*/ 248194 h 548640"/>
              <a:gd name="connsiteX1" fmla="*/ 65314 w 2638697"/>
              <a:gd name="connsiteY1" fmla="*/ 274320 h 548640"/>
              <a:gd name="connsiteX2" fmla="*/ 117565 w 2638697"/>
              <a:gd name="connsiteY2" fmla="*/ 300446 h 548640"/>
              <a:gd name="connsiteX3" fmla="*/ 169817 w 2638697"/>
              <a:gd name="connsiteY3" fmla="*/ 313508 h 548640"/>
              <a:gd name="connsiteX4" fmla="*/ 326571 w 2638697"/>
              <a:gd name="connsiteY4" fmla="*/ 404948 h 548640"/>
              <a:gd name="connsiteX5" fmla="*/ 418011 w 2638697"/>
              <a:gd name="connsiteY5" fmla="*/ 457200 h 548640"/>
              <a:gd name="connsiteX6" fmla="*/ 509451 w 2638697"/>
              <a:gd name="connsiteY6" fmla="*/ 509451 h 548640"/>
              <a:gd name="connsiteX7" fmla="*/ 600891 w 2638697"/>
              <a:gd name="connsiteY7" fmla="*/ 535577 h 548640"/>
              <a:gd name="connsiteX8" fmla="*/ 640080 w 2638697"/>
              <a:gd name="connsiteY8" fmla="*/ 548640 h 548640"/>
              <a:gd name="connsiteX9" fmla="*/ 836023 w 2638697"/>
              <a:gd name="connsiteY9" fmla="*/ 522514 h 548640"/>
              <a:gd name="connsiteX10" fmla="*/ 875211 w 2638697"/>
              <a:gd name="connsiteY10" fmla="*/ 496388 h 548640"/>
              <a:gd name="connsiteX11" fmla="*/ 979714 w 2638697"/>
              <a:gd name="connsiteY11" fmla="*/ 470263 h 548640"/>
              <a:gd name="connsiteX12" fmla="*/ 1031965 w 2638697"/>
              <a:gd name="connsiteY12" fmla="*/ 457200 h 548640"/>
              <a:gd name="connsiteX13" fmla="*/ 1110343 w 2638697"/>
              <a:gd name="connsiteY13" fmla="*/ 418011 h 548640"/>
              <a:gd name="connsiteX14" fmla="*/ 1227908 w 2638697"/>
              <a:gd name="connsiteY14" fmla="*/ 391886 h 548640"/>
              <a:gd name="connsiteX15" fmla="*/ 1384663 w 2638697"/>
              <a:gd name="connsiteY15" fmla="*/ 339634 h 548640"/>
              <a:gd name="connsiteX16" fmla="*/ 1489165 w 2638697"/>
              <a:gd name="connsiteY16" fmla="*/ 313508 h 548640"/>
              <a:gd name="connsiteX17" fmla="*/ 1763485 w 2638697"/>
              <a:gd name="connsiteY17" fmla="*/ 300446 h 548640"/>
              <a:gd name="connsiteX18" fmla="*/ 2011680 w 2638697"/>
              <a:gd name="connsiteY18" fmla="*/ 261257 h 548640"/>
              <a:gd name="connsiteX19" fmla="*/ 2155371 w 2638697"/>
              <a:gd name="connsiteY19" fmla="*/ 222068 h 548640"/>
              <a:gd name="connsiteX20" fmla="*/ 2207623 w 2638697"/>
              <a:gd name="connsiteY20" fmla="*/ 195943 h 548640"/>
              <a:gd name="connsiteX21" fmla="*/ 2246811 w 2638697"/>
              <a:gd name="connsiteY21" fmla="*/ 169817 h 548640"/>
              <a:gd name="connsiteX22" fmla="*/ 2286000 w 2638697"/>
              <a:gd name="connsiteY22" fmla="*/ 156754 h 548640"/>
              <a:gd name="connsiteX23" fmla="*/ 2377440 w 2638697"/>
              <a:gd name="connsiteY23" fmla="*/ 117566 h 548640"/>
              <a:gd name="connsiteX24" fmla="*/ 2495005 w 2638697"/>
              <a:gd name="connsiteY24" fmla="*/ 65314 h 548640"/>
              <a:gd name="connsiteX25" fmla="*/ 2534194 w 2638697"/>
              <a:gd name="connsiteY25" fmla="*/ 52251 h 548640"/>
              <a:gd name="connsiteX26" fmla="*/ 2573383 w 2638697"/>
              <a:gd name="connsiteY26" fmla="*/ 39188 h 548640"/>
              <a:gd name="connsiteX27" fmla="*/ 2638697 w 2638697"/>
              <a:gd name="connsiteY27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38697" h="548640">
                <a:moveTo>
                  <a:pt x="0" y="248194"/>
                </a:moveTo>
                <a:cubicBezTo>
                  <a:pt x="21771" y="256903"/>
                  <a:pt x="43887" y="264797"/>
                  <a:pt x="65314" y="274320"/>
                </a:cubicBezTo>
                <a:cubicBezTo>
                  <a:pt x="83108" y="282229"/>
                  <a:pt x="99332" y="293609"/>
                  <a:pt x="117565" y="300446"/>
                </a:cubicBezTo>
                <a:cubicBezTo>
                  <a:pt x="134375" y="306750"/>
                  <a:pt x="152400" y="309154"/>
                  <a:pt x="169817" y="313508"/>
                </a:cubicBezTo>
                <a:cubicBezTo>
                  <a:pt x="288682" y="402658"/>
                  <a:pt x="232077" y="381326"/>
                  <a:pt x="326571" y="404948"/>
                </a:cubicBezTo>
                <a:cubicBezTo>
                  <a:pt x="392896" y="471273"/>
                  <a:pt x="333803" y="425622"/>
                  <a:pt x="418011" y="457200"/>
                </a:cubicBezTo>
                <a:cubicBezTo>
                  <a:pt x="509621" y="491554"/>
                  <a:pt x="433650" y="471551"/>
                  <a:pt x="509451" y="509451"/>
                </a:cubicBezTo>
                <a:cubicBezTo>
                  <a:pt x="530331" y="519891"/>
                  <a:pt x="581359" y="529996"/>
                  <a:pt x="600891" y="535577"/>
                </a:cubicBezTo>
                <a:cubicBezTo>
                  <a:pt x="614131" y="539360"/>
                  <a:pt x="627017" y="544286"/>
                  <a:pt x="640080" y="548640"/>
                </a:cubicBezTo>
                <a:cubicBezTo>
                  <a:pt x="661522" y="546691"/>
                  <a:pt x="789422" y="542486"/>
                  <a:pt x="836023" y="522514"/>
                </a:cubicBezTo>
                <a:cubicBezTo>
                  <a:pt x="850453" y="516330"/>
                  <a:pt x="861169" y="503409"/>
                  <a:pt x="875211" y="496388"/>
                </a:cubicBezTo>
                <a:cubicBezTo>
                  <a:pt x="903217" y="482385"/>
                  <a:pt x="952893" y="476223"/>
                  <a:pt x="979714" y="470263"/>
                </a:cubicBezTo>
                <a:cubicBezTo>
                  <a:pt x="997240" y="466368"/>
                  <a:pt x="1014703" y="462132"/>
                  <a:pt x="1031965" y="457200"/>
                </a:cubicBezTo>
                <a:cubicBezTo>
                  <a:pt x="1142052" y="425746"/>
                  <a:pt x="995843" y="467083"/>
                  <a:pt x="1110343" y="418011"/>
                </a:cubicBezTo>
                <a:cubicBezTo>
                  <a:pt x="1126489" y="411091"/>
                  <a:pt x="1216278" y="394212"/>
                  <a:pt x="1227908" y="391886"/>
                </a:cubicBezTo>
                <a:cubicBezTo>
                  <a:pt x="1345740" y="332970"/>
                  <a:pt x="1199563" y="401336"/>
                  <a:pt x="1384663" y="339634"/>
                </a:cubicBezTo>
                <a:cubicBezTo>
                  <a:pt x="1421452" y="327371"/>
                  <a:pt x="1448181" y="316661"/>
                  <a:pt x="1489165" y="313508"/>
                </a:cubicBezTo>
                <a:cubicBezTo>
                  <a:pt x="1580439" y="306487"/>
                  <a:pt x="1672045" y="304800"/>
                  <a:pt x="1763485" y="300446"/>
                </a:cubicBezTo>
                <a:cubicBezTo>
                  <a:pt x="1950611" y="269258"/>
                  <a:pt x="1867800" y="281812"/>
                  <a:pt x="2011680" y="261257"/>
                </a:cubicBezTo>
                <a:cubicBezTo>
                  <a:pt x="2111120" y="228110"/>
                  <a:pt x="2063053" y="240532"/>
                  <a:pt x="2155371" y="222068"/>
                </a:cubicBezTo>
                <a:cubicBezTo>
                  <a:pt x="2172788" y="213360"/>
                  <a:pt x="2190716" y="205604"/>
                  <a:pt x="2207623" y="195943"/>
                </a:cubicBezTo>
                <a:cubicBezTo>
                  <a:pt x="2221254" y="188154"/>
                  <a:pt x="2232769" y="176838"/>
                  <a:pt x="2246811" y="169817"/>
                </a:cubicBezTo>
                <a:cubicBezTo>
                  <a:pt x="2259127" y="163659"/>
                  <a:pt x="2273344" y="162178"/>
                  <a:pt x="2286000" y="156754"/>
                </a:cubicBezTo>
                <a:cubicBezTo>
                  <a:pt x="2398980" y="108334"/>
                  <a:pt x="2285544" y="148196"/>
                  <a:pt x="2377440" y="117566"/>
                </a:cubicBezTo>
                <a:cubicBezTo>
                  <a:pt x="2439541" y="76164"/>
                  <a:pt x="2401735" y="96404"/>
                  <a:pt x="2495005" y="65314"/>
                </a:cubicBezTo>
                <a:lnTo>
                  <a:pt x="2534194" y="52251"/>
                </a:lnTo>
                <a:cubicBezTo>
                  <a:pt x="2547257" y="47897"/>
                  <a:pt x="2561926" y="46826"/>
                  <a:pt x="2573383" y="39188"/>
                </a:cubicBezTo>
                <a:cubicBezTo>
                  <a:pt x="2620672" y="7662"/>
                  <a:pt x="2598529" y="20084"/>
                  <a:pt x="26386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8257602" y="2922185"/>
            <a:ext cx="2903716" cy="1227909"/>
          </a:xfrm>
          <a:custGeom>
            <a:avLst/>
            <a:gdLst>
              <a:gd name="connsiteX0" fmla="*/ 0 w 2903716"/>
              <a:gd name="connsiteY0" fmla="*/ 1058092 h 1227909"/>
              <a:gd name="connsiteX1" fmla="*/ 104503 w 2903716"/>
              <a:gd name="connsiteY1" fmla="*/ 1136469 h 1227909"/>
              <a:gd name="connsiteX2" fmla="*/ 143691 w 2903716"/>
              <a:gd name="connsiteY2" fmla="*/ 1149532 h 1227909"/>
              <a:gd name="connsiteX3" fmla="*/ 222068 w 2903716"/>
              <a:gd name="connsiteY3" fmla="*/ 1188720 h 1227909"/>
              <a:gd name="connsiteX4" fmla="*/ 274320 w 2903716"/>
              <a:gd name="connsiteY4" fmla="*/ 1201783 h 1227909"/>
              <a:gd name="connsiteX5" fmla="*/ 418011 w 2903716"/>
              <a:gd name="connsiteY5" fmla="*/ 1227909 h 1227909"/>
              <a:gd name="connsiteX6" fmla="*/ 757645 w 2903716"/>
              <a:gd name="connsiteY6" fmla="*/ 1214846 h 1227909"/>
              <a:gd name="connsiteX7" fmla="*/ 849085 w 2903716"/>
              <a:gd name="connsiteY7" fmla="*/ 1175657 h 1227909"/>
              <a:gd name="connsiteX8" fmla="*/ 914400 w 2903716"/>
              <a:gd name="connsiteY8" fmla="*/ 1162595 h 1227909"/>
              <a:gd name="connsiteX9" fmla="*/ 953588 w 2903716"/>
              <a:gd name="connsiteY9" fmla="*/ 1149532 h 1227909"/>
              <a:gd name="connsiteX10" fmla="*/ 1110343 w 2903716"/>
              <a:gd name="connsiteY10" fmla="*/ 1162595 h 1227909"/>
              <a:gd name="connsiteX11" fmla="*/ 1162594 w 2903716"/>
              <a:gd name="connsiteY11" fmla="*/ 1175657 h 1227909"/>
              <a:gd name="connsiteX12" fmla="*/ 1254034 w 2903716"/>
              <a:gd name="connsiteY12" fmla="*/ 1201783 h 1227909"/>
              <a:gd name="connsiteX13" fmla="*/ 1371600 w 2903716"/>
              <a:gd name="connsiteY13" fmla="*/ 1214846 h 1227909"/>
              <a:gd name="connsiteX14" fmla="*/ 1698171 w 2903716"/>
              <a:gd name="connsiteY14" fmla="*/ 1201783 h 1227909"/>
              <a:gd name="connsiteX15" fmla="*/ 1894114 w 2903716"/>
              <a:gd name="connsiteY15" fmla="*/ 1175657 h 1227909"/>
              <a:gd name="connsiteX16" fmla="*/ 2011680 w 2903716"/>
              <a:gd name="connsiteY16" fmla="*/ 1162595 h 1227909"/>
              <a:gd name="connsiteX17" fmla="*/ 2116183 w 2903716"/>
              <a:gd name="connsiteY17" fmla="*/ 1136469 h 1227909"/>
              <a:gd name="connsiteX18" fmla="*/ 2207623 w 2903716"/>
              <a:gd name="connsiteY18" fmla="*/ 1123406 h 1227909"/>
              <a:gd name="connsiteX19" fmla="*/ 2299063 w 2903716"/>
              <a:gd name="connsiteY19" fmla="*/ 1084217 h 1227909"/>
              <a:gd name="connsiteX20" fmla="*/ 2351314 w 2903716"/>
              <a:gd name="connsiteY20" fmla="*/ 1058092 h 1227909"/>
              <a:gd name="connsiteX21" fmla="*/ 2455817 w 2903716"/>
              <a:gd name="connsiteY21" fmla="*/ 1018903 h 1227909"/>
              <a:gd name="connsiteX22" fmla="*/ 2508068 w 2903716"/>
              <a:gd name="connsiteY22" fmla="*/ 966652 h 1227909"/>
              <a:gd name="connsiteX23" fmla="*/ 2573383 w 2903716"/>
              <a:gd name="connsiteY23" fmla="*/ 927463 h 1227909"/>
              <a:gd name="connsiteX24" fmla="*/ 2651760 w 2903716"/>
              <a:gd name="connsiteY24" fmla="*/ 862149 h 1227909"/>
              <a:gd name="connsiteX25" fmla="*/ 2704011 w 2903716"/>
              <a:gd name="connsiteY25" fmla="*/ 783772 h 1227909"/>
              <a:gd name="connsiteX26" fmla="*/ 2743200 w 2903716"/>
              <a:gd name="connsiteY26" fmla="*/ 731520 h 1227909"/>
              <a:gd name="connsiteX27" fmla="*/ 2808514 w 2903716"/>
              <a:gd name="connsiteY27" fmla="*/ 600892 h 1227909"/>
              <a:gd name="connsiteX28" fmla="*/ 2847703 w 2903716"/>
              <a:gd name="connsiteY28" fmla="*/ 509452 h 1227909"/>
              <a:gd name="connsiteX29" fmla="*/ 2860765 w 2903716"/>
              <a:gd name="connsiteY29" fmla="*/ 457200 h 1227909"/>
              <a:gd name="connsiteX30" fmla="*/ 2886891 w 2903716"/>
              <a:gd name="connsiteY30" fmla="*/ 404949 h 1227909"/>
              <a:gd name="connsiteX31" fmla="*/ 2886891 w 2903716"/>
              <a:gd name="connsiteY31" fmla="*/ 130629 h 1227909"/>
              <a:gd name="connsiteX32" fmla="*/ 2847703 w 2903716"/>
              <a:gd name="connsiteY32" fmla="*/ 26126 h 1227909"/>
              <a:gd name="connsiteX33" fmla="*/ 2808514 w 2903716"/>
              <a:gd name="connsiteY33" fmla="*/ 13063 h 1227909"/>
              <a:gd name="connsiteX34" fmla="*/ 2782388 w 2903716"/>
              <a:gd name="connsiteY34" fmla="*/ 0 h 12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3716" h="1227909">
                <a:moveTo>
                  <a:pt x="0" y="1058092"/>
                </a:moveTo>
                <a:cubicBezTo>
                  <a:pt x="34834" y="1084218"/>
                  <a:pt x="67768" y="1113092"/>
                  <a:pt x="104503" y="1136469"/>
                </a:cubicBezTo>
                <a:cubicBezTo>
                  <a:pt x="116120" y="1143861"/>
                  <a:pt x="131108" y="1143940"/>
                  <a:pt x="143691" y="1149532"/>
                </a:cubicBezTo>
                <a:cubicBezTo>
                  <a:pt x="170383" y="1161395"/>
                  <a:pt x="194948" y="1177872"/>
                  <a:pt x="222068" y="1188720"/>
                </a:cubicBezTo>
                <a:cubicBezTo>
                  <a:pt x="238737" y="1195388"/>
                  <a:pt x="257057" y="1196851"/>
                  <a:pt x="274320" y="1201783"/>
                </a:cubicBezTo>
                <a:cubicBezTo>
                  <a:pt x="368293" y="1228633"/>
                  <a:pt x="245078" y="1206292"/>
                  <a:pt x="418011" y="1227909"/>
                </a:cubicBezTo>
                <a:cubicBezTo>
                  <a:pt x="531222" y="1223555"/>
                  <a:pt x="644618" y="1222641"/>
                  <a:pt x="757645" y="1214846"/>
                </a:cubicBezTo>
                <a:cubicBezTo>
                  <a:pt x="786430" y="1212861"/>
                  <a:pt x="825356" y="1183567"/>
                  <a:pt x="849085" y="1175657"/>
                </a:cubicBezTo>
                <a:cubicBezTo>
                  <a:pt x="870148" y="1168636"/>
                  <a:pt x="892860" y="1167980"/>
                  <a:pt x="914400" y="1162595"/>
                </a:cubicBezTo>
                <a:cubicBezTo>
                  <a:pt x="927758" y="1159256"/>
                  <a:pt x="940525" y="1153886"/>
                  <a:pt x="953588" y="1149532"/>
                </a:cubicBezTo>
                <a:cubicBezTo>
                  <a:pt x="1005840" y="1153886"/>
                  <a:pt x="1058315" y="1156092"/>
                  <a:pt x="1110343" y="1162595"/>
                </a:cubicBezTo>
                <a:cubicBezTo>
                  <a:pt x="1128157" y="1164822"/>
                  <a:pt x="1145332" y="1170725"/>
                  <a:pt x="1162594" y="1175657"/>
                </a:cubicBezTo>
                <a:cubicBezTo>
                  <a:pt x="1202425" y="1187037"/>
                  <a:pt x="1209793" y="1194977"/>
                  <a:pt x="1254034" y="1201783"/>
                </a:cubicBezTo>
                <a:cubicBezTo>
                  <a:pt x="1293005" y="1207779"/>
                  <a:pt x="1332411" y="1210492"/>
                  <a:pt x="1371600" y="1214846"/>
                </a:cubicBezTo>
                <a:cubicBezTo>
                  <a:pt x="1480457" y="1210492"/>
                  <a:pt x="1589426" y="1208374"/>
                  <a:pt x="1698171" y="1201783"/>
                </a:cubicBezTo>
                <a:cubicBezTo>
                  <a:pt x="1738075" y="1199365"/>
                  <a:pt x="1851374" y="1180999"/>
                  <a:pt x="1894114" y="1175657"/>
                </a:cubicBezTo>
                <a:cubicBezTo>
                  <a:pt x="1933239" y="1170766"/>
                  <a:pt x="1972646" y="1168171"/>
                  <a:pt x="2011680" y="1162595"/>
                </a:cubicBezTo>
                <a:cubicBezTo>
                  <a:pt x="2238342" y="1130216"/>
                  <a:pt x="1964239" y="1166858"/>
                  <a:pt x="2116183" y="1136469"/>
                </a:cubicBezTo>
                <a:cubicBezTo>
                  <a:pt x="2146375" y="1130431"/>
                  <a:pt x="2177143" y="1127760"/>
                  <a:pt x="2207623" y="1123406"/>
                </a:cubicBezTo>
                <a:cubicBezTo>
                  <a:pt x="2380887" y="1036773"/>
                  <a:pt x="2164539" y="1141869"/>
                  <a:pt x="2299063" y="1084217"/>
                </a:cubicBezTo>
                <a:cubicBezTo>
                  <a:pt x="2316961" y="1076546"/>
                  <a:pt x="2333081" y="1064929"/>
                  <a:pt x="2351314" y="1058092"/>
                </a:cubicBezTo>
                <a:cubicBezTo>
                  <a:pt x="2404185" y="1038265"/>
                  <a:pt x="2407326" y="1055271"/>
                  <a:pt x="2455817" y="1018903"/>
                </a:cubicBezTo>
                <a:cubicBezTo>
                  <a:pt x="2475522" y="1004124"/>
                  <a:pt x="2488625" y="981774"/>
                  <a:pt x="2508068" y="966652"/>
                </a:cubicBezTo>
                <a:cubicBezTo>
                  <a:pt x="2528110" y="951064"/>
                  <a:pt x="2551852" y="940920"/>
                  <a:pt x="2573383" y="927463"/>
                </a:cubicBezTo>
                <a:cubicBezTo>
                  <a:pt x="2606017" y="907066"/>
                  <a:pt x="2627268" y="893638"/>
                  <a:pt x="2651760" y="862149"/>
                </a:cubicBezTo>
                <a:cubicBezTo>
                  <a:pt x="2671037" y="837364"/>
                  <a:pt x="2685172" y="808891"/>
                  <a:pt x="2704011" y="783772"/>
                </a:cubicBezTo>
                <a:cubicBezTo>
                  <a:pt x="2717074" y="766355"/>
                  <a:pt x="2732398" y="750423"/>
                  <a:pt x="2743200" y="731520"/>
                </a:cubicBezTo>
                <a:cubicBezTo>
                  <a:pt x="2767353" y="689252"/>
                  <a:pt x="2808514" y="600892"/>
                  <a:pt x="2808514" y="600892"/>
                </a:cubicBezTo>
                <a:cubicBezTo>
                  <a:pt x="2846020" y="450870"/>
                  <a:pt x="2793574" y="635756"/>
                  <a:pt x="2847703" y="509452"/>
                </a:cubicBezTo>
                <a:cubicBezTo>
                  <a:pt x="2854775" y="492950"/>
                  <a:pt x="2854461" y="474010"/>
                  <a:pt x="2860765" y="457200"/>
                </a:cubicBezTo>
                <a:cubicBezTo>
                  <a:pt x="2867602" y="438967"/>
                  <a:pt x="2878182" y="422366"/>
                  <a:pt x="2886891" y="404949"/>
                </a:cubicBezTo>
                <a:cubicBezTo>
                  <a:pt x="2912013" y="279339"/>
                  <a:pt x="2906466" y="336161"/>
                  <a:pt x="2886891" y="130629"/>
                </a:cubicBezTo>
                <a:cubicBezTo>
                  <a:pt x="2883825" y="98438"/>
                  <a:pt x="2876897" y="49482"/>
                  <a:pt x="2847703" y="26126"/>
                </a:cubicBezTo>
                <a:cubicBezTo>
                  <a:pt x="2836951" y="17524"/>
                  <a:pt x="2821299" y="18177"/>
                  <a:pt x="2808514" y="13063"/>
                </a:cubicBezTo>
                <a:cubicBezTo>
                  <a:pt x="2799474" y="9447"/>
                  <a:pt x="2791097" y="4354"/>
                  <a:pt x="27823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59876" y="25760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275760" y="2752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114612" y="1875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787500" y="1846348"/>
            <a:ext cx="437734" cy="543768"/>
            <a:chOff x="4165794" y="1849108"/>
            <a:chExt cx="437734" cy="543768"/>
          </a:xfrm>
        </p:grpSpPr>
        <p:sp>
          <p:nvSpPr>
            <p:cNvPr id="25" name="椭圆 24"/>
            <p:cNvSpPr/>
            <p:nvPr/>
          </p:nvSpPr>
          <p:spPr>
            <a:xfrm>
              <a:off x="4165794" y="21768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03446" y="18491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9023889" y="2204864"/>
            <a:ext cx="1854926" cy="627871"/>
          </a:xfrm>
          <a:custGeom>
            <a:avLst/>
            <a:gdLst>
              <a:gd name="connsiteX0" fmla="*/ 0 w 1854926"/>
              <a:gd name="connsiteY0" fmla="*/ 52251 h 627871"/>
              <a:gd name="connsiteX1" fmla="*/ 65314 w 1854926"/>
              <a:gd name="connsiteY1" fmla="*/ 39188 h 627871"/>
              <a:gd name="connsiteX2" fmla="*/ 117566 w 1854926"/>
              <a:gd name="connsiteY2" fmla="*/ 26126 h 627871"/>
              <a:gd name="connsiteX3" fmla="*/ 274320 w 1854926"/>
              <a:gd name="connsiteY3" fmla="*/ 0 h 627871"/>
              <a:gd name="connsiteX4" fmla="*/ 457200 w 1854926"/>
              <a:gd name="connsiteY4" fmla="*/ 26126 h 627871"/>
              <a:gd name="connsiteX5" fmla="*/ 496388 w 1854926"/>
              <a:gd name="connsiteY5" fmla="*/ 52251 h 627871"/>
              <a:gd name="connsiteX6" fmla="*/ 535577 w 1854926"/>
              <a:gd name="connsiteY6" fmla="*/ 65314 h 627871"/>
              <a:gd name="connsiteX7" fmla="*/ 653143 w 1854926"/>
              <a:gd name="connsiteY7" fmla="*/ 156754 h 627871"/>
              <a:gd name="connsiteX8" fmla="*/ 692331 w 1854926"/>
              <a:gd name="connsiteY8" fmla="*/ 195943 h 627871"/>
              <a:gd name="connsiteX9" fmla="*/ 744583 w 1854926"/>
              <a:gd name="connsiteY9" fmla="*/ 222068 h 627871"/>
              <a:gd name="connsiteX10" fmla="*/ 783771 w 1854926"/>
              <a:gd name="connsiteY10" fmla="*/ 248194 h 627871"/>
              <a:gd name="connsiteX11" fmla="*/ 953588 w 1854926"/>
              <a:gd name="connsiteY11" fmla="*/ 300446 h 627871"/>
              <a:gd name="connsiteX12" fmla="*/ 1123406 w 1854926"/>
              <a:gd name="connsiteY12" fmla="*/ 313508 h 627871"/>
              <a:gd name="connsiteX13" fmla="*/ 1201783 w 1854926"/>
              <a:gd name="connsiteY13" fmla="*/ 339634 h 627871"/>
              <a:gd name="connsiteX14" fmla="*/ 1293223 w 1854926"/>
              <a:gd name="connsiteY14" fmla="*/ 391886 h 627871"/>
              <a:gd name="connsiteX15" fmla="*/ 1397726 w 1854926"/>
              <a:gd name="connsiteY15" fmla="*/ 470263 h 627871"/>
              <a:gd name="connsiteX16" fmla="*/ 1489166 w 1854926"/>
              <a:gd name="connsiteY16" fmla="*/ 509451 h 627871"/>
              <a:gd name="connsiteX17" fmla="*/ 1567543 w 1854926"/>
              <a:gd name="connsiteY17" fmla="*/ 548640 h 627871"/>
              <a:gd name="connsiteX18" fmla="*/ 1658983 w 1854926"/>
              <a:gd name="connsiteY18" fmla="*/ 587828 h 627871"/>
              <a:gd name="connsiteX19" fmla="*/ 1802674 w 1854926"/>
              <a:gd name="connsiteY19" fmla="*/ 627017 h 627871"/>
              <a:gd name="connsiteX20" fmla="*/ 1854926 w 1854926"/>
              <a:gd name="connsiteY20" fmla="*/ 627017 h 6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926" h="627871">
                <a:moveTo>
                  <a:pt x="0" y="52251"/>
                </a:moveTo>
                <a:cubicBezTo>
                  <a:pt x="21771" y="47897"/>
                  <a:pt x="43640" y="44004"/>
                  <a:pt x="65314" y="39188"/>
                </a:cubicBezTo>
                <a:cubicBezTo>
                  <a:pt x="82840" y="35293"/>
                  <a:pt x="99920" y="29435"/>
                  <a:pt x="117566" y="26126"/>
                </a:cubicBezTo>
                <a:cubicBezTo>
                  <a:pt x="169631" y="16364"/>
                  <a:pt x="274320" y="0"/>
                  <a:pt x="274320" y="0"/>
                </a:cubicBezTo>
                <a:cubicBezTo>
                  <a:pt x="335280" y="8709"/>
                  <a:pt x="397258" y="12022"/>
                  <a:pt x="457200" y="26126"/>
                </a:cubicBezTo>
                <a:cubicBezTo>
                  <a:pt x="472482" y="29722"/>
                  <a:pt x="482346" y="45230"/>
                  <a:pt x="496388" y="52251"/>
                </a:cubicBezTo>
                <a:cubicBezTo>
                  <a:pt x="508704" y="58409"/>
                  <a:pt x="523261" y="59156"/>
                  <a:pt x="535577" y="65314"/>
                </a:cubicBezTo>
                <a:cubicBezTo>
                  <a:pt x="568175" y="81613"/>
                  <a:pt x="638275" y="143538"/>
                  <a:pt x="653143" y="156754"/>
                </a:cubicBezTo>
                <a:cubicBezTo>
                  <a:pt x="666950" y="169027"/>
                  <a:pt x="677298" y="185205"/>
                  <a:pt x="692331" y="195943"/>
                </a:cubicBezTo>
                <a:cubicBezTo>
                  <a:pt x="708177" y="207261"/>
                  <a:pt x="727676" y="212407"/>
                  <a:pt x="744583" y="222068"/>
                </a:cubicBezTo>
                <a:cubicBezTo>
                  <a:pt x="758214" y="229857"/>
                  <a:pt x="769729" y="241173"/>
                  <a:pt x="783771" y="248194"/>
                </a:cubicBezTo>
                <a:cubicBezTo>
                  <a:pt x="825108" y="268863"/>
                  <a:pt x="914103" y="297409"/>
                  <a:pt x="953588" y="300446"/>
                </a:cubicBezTo>
                <a:lnTo>
                  <a:pt x="1123406" y="313508"/>
                </a:lnTo>
                <a:cubicBezTo>
                  <a:pt x="1149532" y="322217"/>
                  <a:pt x="1179752" y="323110"/>
                  <a:pt x="1201783" y="339634"/>
                </a:cubicBezTo>
                <a:cubicBezTo>
                  <a:pt x="1265050" y="387085"/>
                  <a:pt x="1233380" y="371938"/>
                  <a:pt x="1293223" y="391886"/>
                </a:cubicBezTo>
                <a:cubicBezTo>
                  <a:pt x="1328057" y="418012"/>
                  <a:pt x="1356418" y="456493"/>
                  <a:pt x="1397726" y="470263"/>
                </a:cubicBezTo>
                <a:cubicBezTo>
                  <a:pt x="1441687" y="484917"/>
                  <a:pt x="1443974" y="483627"/>
                  <a:pt x="1489166" y="509451"/>
                </a:cubicBezTo>
                <a:cubicBezTo>
                  <a:pt x="1560074" y="549969"/>
                  <a:pt x="1495688" y="524688"/>
                  <a:pt x="1567543" y="548640"/>
                </a:cubicBezTo>
                <a:cubicBezTo>
                  <a:pt x="1629718" y="590091"/>
                  <a:pt x="1582296" y="564822"/>
                  <a:pt x="1658983" y="587828"/>
                </a:cubicBezTo>
                <a:cubicBezTo>
                  <a:pt x="1722088" y="606759"/>
                  <a:pt x="1739650" y="620014"/>
                  <a:pt x="1802674" y="627017"/>
                </a:cubicBezTo>
                <a:cubicBezTo>
                  <a:pt x="1819985" y="628940"/>
                  <a:pt x="1837509" y="627017"/>
                  <a:pt x="1854926" y="627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8225020" y="2031014"/>
            <a:ext cx="543212" cy="369332"/>
            <a:chOff x="3603314" y="2033774"/>
            <a:chExt cx="543212" cy="36933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603314" y="2335159"/>
              <a:ext cx="5432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806537" y="20337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563843" y="436390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集合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7701270" y="1268760"/>
            <a:ext cx="726973" cy="30657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kern="0" dirty="0" smtClean="0"/>
              <a:t>考察</a:t>
            </a:r>
            <a:r>
              <a:rPr lang="en-US" altLang="zh-CN" sz="3200" kern="0" dirty="0" err="1" smtClean="0"/>
              <a:t>uv</a:t>
            </a:r>
            <a:r>
              <a:rPr lang="zh-CN" altLang="en-US" sz="3200" kern="0" dirty="0" smtClean="0"/>
              <a:t>最短路上的边</a:t>
            </a:r>
            <a:r>
              <a:rPr lang="en-US" altLang="zh-CN" sz="3200" kern="0" dirty="0" smtClean="0"/>
              <a:t>e</a:t>
            </a:r>
            <a:r>
              <a:rPr lang="zh-CN" altLang="en-US" sz="3200" kern="0" dirty="0" smtClean="0"/>
              <a:t>，考察</a:t>
            </a:r>
            <a:r>
              <a:rPr lang="en-US" altLang="zh-CN" sz="3200" kern="0" dirty="0" smtClean="0"/>
              <a:t>G-e</a:t>
            </a:r>
            <a:r>
              <a:rPr lang="zh-CN" altLang="en-US" sz="3200" kern="0" dirty="0" smtClean="0"/>
              <a:t>：</a:t>
            </a:r>
            <a:endParaRPr lang="en-US" altLang="zh-CN" sz="3200" kern="0" dirty="0" smtClean="0"/>
          </a:p>
          <a:p>
            <a:pPr lvl="1"/>
            <a:r>
              <a:rPr lang="zh-CN" altLang="en-US" sz="2800" kern="0" dirty="0" smtClean="0"/>
              <a:t>适用归纳假设</a:t>
            </a:r>
            <a:endParaRPr lang="en-US" altLang="zh-CN" sz="2800" kern="0" dirty="0"/>
          </a:p>
          <a:p>
            <a:pPr lvl="2"/>
            <a:r>
              <a:rPr lang="en-US" altLang="zh-CN" sz="2400" kern="0" dirty="0" smtClean="0"/>
              <a:t>G-e</a:t>
            </a:r>
            <a:r>
              <a:rPr lang="zh-CN" altLang="en-US" sz="2400" kern="0" dirty="0" smtClean="0"/>
              <a:t>的最大最小相等成立</a:t>
            </a:r>
            <a:endParaRPr lang="en-US" altLang="zh-CN" sz="2400" kern="0" dirty="0" smtClean="0"/>
          </a:p>
          <a:p>
            <a:pPr lvl="2"/>
            <a:r>
              <a:rPr lang="zh-CN" altLang="en-US" sz="2400" kern="0" dirty="0" smtClean="0"/>
              <a:t>至少是</a:t>
            </a:r>
            <a:r>
              <a:rPr lang="en-US" altLang="zh-CN" sz="2400" kern="0" dirty="0" smtClean="0"/>
              <a:t>k-1</a:t>
            </a:r>
          </a:p>
          <a:p>
            <a:pPr lvl="1"/>
            <a:r>
              <a:rPr lang="en-US" altLang="zh-CN" sz="2800" kern="0" dirty="0" smtClean="0"/>
              <a:t>G-e</a:t>
            </a:r>
            <a:r>
              <a:rPr lang="zh-CN" altLang="en-US" sz="2800" kern="0" dirty="0" smtClean="0"/>
              <a:t>中最小分割集一定是</a:t>
            </a:r>
            <a:r>
              <a:rPr lang="en-US" altLang="zh-CN" sz="2800" kern="0" dirty="0" smtClean="0"/>
              <a:t>k</a:t>
            </a:r>
          </a:p>
          <a:p>
            <a:pPr lvl="2"/>
            <a:r>
              <a:rPr lang="zh-CN" altLang="en-US" sz="2400" kern="0" dirty="0"/>
              <a:t>？</a:t>
            </a:r>
            <a:endParaRPr lang="en-US" altLang="zh-CN" sz="2400" kern="0" dirty="0" smtClean="0"/>
          </a:p>
          <a:p>
            <a:pPr lvl="1"/>
            <a:r>
              <a:rPr lang="en-US" altLang="zh-CN" sz="2800" kern="0" dirty="0" smtClean="0"/>
              <a:t>G-e</a:t>
            </a:r>
            <a:r>
              <a:rPr lang="zh-CN" altLang="en-US" sz="2800" kern="0" dirty="0" smtClean="0"/>
              <a:t>中存在</a:t>
            </a:r>
            <a:r>
              <a:rPr lang="en-US" altLang="zh-CN" sz="2800" kern="0" dirty="0"/>
              <a:t>k</a:t>
            </a:r>
            <a:r>
              <a:rPr lang="zh-CN" altLang="en-US" sz="2800" kern="0" dirty="0"/>
              <a:t>条不相交</a:t>
            </a:r>
            <a:r>
              <a:rPr lang="en-US" altLang="zh-CN" sz="2800" kern="0" dirty="0" err="1"/>
              <a:t>uv</a:t>
            </a:r>
            <a:r>
              <a:rPr lang="zh-CN" altLang="en-US" sz="2800" kern="0" dirty="0" smtClean="0"/>
              <a:t>路</a:t>
            </a:r>
            <a:endParaRPr lang="en-US" altLang="zh-CN" sz="2800" kern="0" dirty="0" smtClean="0"/>
          </a:p>
          <a:p>
            <a:pPr lvl="1"/>
            <a:r>
              <a:rPr lang="en-US" altLang="zh-CN" sz="2800" kern="0" dirty="0" smtClean="0"/>
              <a:t>G</a:t>
            </a:r>
            <a:r>
              <a:rPr lang="zh-CN" altLang="en-US" sz="2800" kern="0" dirty="0" smtClean="0"/>
              <a:t>中也有</a:t>
            </a:r>
            <a:r>
              <a:rPr lang="en-US" altLang="zh-CN" sz="2800" kern="0" dirty="0" smtClean="0"/>
              <a:t>k</a:t>
            </a:r>
            <a:r>
              <a:rPr lang="zh-CN" altLang="en-US" sz="2800" kern="0" dirty="0" smtClean="0"/>
              <a:t>条不相交</a:t>
            </a:r>
            <a:r>
              <a:rPr lang="en-US" altLang="zh-CN" sz="2800" kern="0" dirty="0" err="1"/>
              <a:t>uv</a:t>
            </a:r>
            <a:r>
              <a:rPr lang="zh-CN" altLang="en-US" sz="2800" kern="0" dirty="0" smtClean="0"/>
              <a:t>路</a:t>
            </a:r>
            <a:endParaRPr lang="zh-CN" altLang="en-US" sz="2800" kern="0" dirty="0"/>
          </a:p>
          <a:p>
            <a:r>
              <a:rPr lang="zh-CN" altLang="en-US" kern="0" dirty="0" smtClean="0"/>
              <a:t>归纳结论成立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028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G-e</a:t>
            </a:r>
            <a:r>
              <a:rPr lang="zh-CN" altLang="en-US" sz="4400" dirty="0"/>
              <a:t>中最小分割集一定是</a:t>
            </a:r>
            <a:r>
              <a:rPr lang="en-US" altLang="zh-CN" sz="4400" dirty="0" smtClean="0"/>
              <a:t>k</a:t>
            </a:r>
            <a:r>
              <a:rPr lang="zh-CN" altLang="en-US" sz="4400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17639"/>
            <a:ext cx="6073323" cy="4891681"/>
          </a:xfrm>
        </p:spPr>
        <p:txBody>
          <a:bodyPr/>
          <a:lstStyle/>
          <a:p>
            <a:r>
              <a:rPr lang="zh-CN" altLang="en-US" sz="3200" dirty="0" smtClean="0"/>
              <a:t>假设是</a:t>
            </a:r>
            <a:r>
              <a:rPr lang="en-US" altLang="zh-CN" sz="3200" dirty="0" smtClean="0"/>
              <a:t>k-1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找到</a:t>
            </a:r>
            <a:r>
              <a:rPr lang="en-US" altLang="zh-CN" sz="3200" dirty="0" smtClean="0"/>
              <a:t>G-e</a:t>
            </a:r>
            <a:r>
              <a:rPr lang="zh-CN" altLang="en-US" sz="3200" dirty="0" smtClean="0"/>
              <a:t>中某个最小分割集</a:t>
            </a:r>
            <a:r>
              <a:rPr lang="en-US" altLang="zh-CN" sz="3200" dirty="0" smtClean="0"/>
              <a:t>Z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Z</a:t>
            </a:r>
            <a:r>
              <a:rPr lang="zh-CN" altLang="en-US" sz="2800" dirty="0" smtClean="0"/>
              <a:t>的势为</a:t>
            </a:r>
            <a:r>
              <a:rPr lang="en-US" altLang="zh-CN" sz="2800" dirty="0" smtClean="0"/>
              <a:t>k-1</a:t>
            </a:r>
          </a:p>
          <a:p>
            <a:pPr lvl="1"/>
            <a:r>
              <a:rPr lang="en-US" altLang="zh-CN" sz="2800" dirty="0" smtClean="0"/>
              <a:t>Z</a:t>
            </a:r>
            <a:r>
              <a:rPr lang="zh-CN" altLang="en-US" sz="2800" dirty="0" smtClean="0"/>
              <a:t>中元素只均和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相邻，不和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相邻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Z+{x}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中最小分割集集合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Z</a:t>
            </a:r>
            <a:r>
              <a:rPr lang="en-US" altLang="zh-CN" sz="2800" dirty="0" smtClean="0"/>
              <a:t>+{y}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中最小分割集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y</a:t>
            </a:r>
            <a:r>
              <a:rPr lang="zh-CN" altLang="en-US" sz="2800" dirty="0" smtClean="0"/>
              <a:t>应该和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相邻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u,y</a:t>
            </a:r>
            <a:r>
              <a:rPr lang="en-US" altLang="zh-CN" sz="2800" dirty="0" smtClean="0"/>
              <a:t>,…,v)</a:t>
            </a:r>
            <a:r>
              <a:rPr lang="zh-CN" altLang="en-US" sz="2800" dirty="0" smtClean="0"/>
              <a:t>路径成立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u,x,y</a:t>
            </a:r>
            <a:r>
              <a:rPr lang="en-US" altLang="zh-CN" sz="2800" dirty="0"/>
              <a:t>, …</a:t>
            </a:r>
            <a:r>
              <a:rPr lang="en-US" altLang="zh-CN" sz="2800" dirty="0" smtClean="0"/>
              <a:t>v)</a:t>
            </a:r>
            <a:r>
              <a:rPr lang="zh-CN" altLang="en-US" sz="2800" dirty="0" smtClean="0"/>
              <a:t>就</a:t>
            </a:r>
            <a:r>
              <a:rPr lang="zh-CN" altLang="en-US" sz="2800" dirty="0"/>
              <a:t>不是</a:t>
            </a:r>
            <a:r>
              <a:rPr lang="zh-CN" altLang="en-US" sz="2800" dirty="0" smtClean="0"/>
              <a:t>最短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158252" y="27528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028264" y="16303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542685" y="2536830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028264" y="311461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866664" y="27528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28264" y="384065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4" idx="0"/>
            <a:endCxn id="5" idx="3"/>
          </p:cNvCxnSpPr>
          <p:nvPr/>
        </p:nvCxnSpPr>
        <p:spPr>
          <a:xfrm flipV="1">
            <a:off x="7266264" y="1814712"/>
            <a:ext cx="793636" cy="9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6" idx="2"/>
          </p:cNvCxnSpPr>
          <p:nvPr/>
        </p:nvCxnSpPr>
        <p:spPr>
          <a:xfrm flipV="1">
            <a:off x="7266264" y="2644842"/>
            <a:ext cx="1276421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7" idx="2"/>
          </p:cNvCxnSpPr>
          <p:nvPr/>
        </p:nvCxnSpPr>
        <p:spPr>
          <a:xfrm>
            <a:off x="7342640" y="2937242"/>
            <a:ext cx="685624" cy="28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9" idx="1"/>
          </p:cNvCxnSpPr>
          <p:nvPr/>
        </p:nvCxnSpPr>
        <p:spPr>
          <a:xfrm>
            <a:off x="7342640" y="2937243"/>
            <a:ext cx="717260" cy="93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78332" y="2752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8205350" y="1628962"/>
            <a:ext cx="2743392" cy="1136469"/>
          </a:xfrm>
          <a:custGeom>
            <a:avLst/>
            <a:gdLst>
              <a:gd name="connsiteX0" fmla="*/ 0 w 2743392"/>
              <a:gd name="connsiteY0" fmla="*/ 0 h 1136469"/>
              <a:gd name="connsiteX1" fmla="*/ 78377 w 2743392"/>
              <a:gd name="connsiteY1" fmla="*/ 13063 h 1136469"/>
              <a:gd name="connsiteX2" fmla="*/ 1319349 w 2743392"/>
              <a:gd name="connsiteY2" fmla="*/ 39189 h 1136469"/>
              <a:gd name="connsiteX3" fmla="*/ 1423852 w 2743392"/>
              <a:gd name="connsiteY3" fmla="*/ 91440 h 1136469"/>
              <a:gd name="connsiteX4" fmla="*/ 1515292 w 2743392"/>
              <a:gd name="connsiteY4" fmla="*/ 156755 h 1136469"/>
              <a:gd name="connsiteX5" fmla="*/ 1606732 w 2743392"/>
              <a:gd name="connsiteY5" fmla="*/ 274320 h 1136469"/>
              <a:gd name="connsiteX6" fmla="*/ 1672046 w 2743392"/>
              <a:gd name="connsiteY6" fmla="*/ 365760 h 1136469"/>
              <a:gd name="connsiteX7" fmla="*/ 1737360 w 2743392"/>
              <a:gd name="connsiteY7" fmla="*/ 483326 h 1136469"/>
              <a:gd name="connsiteX8" fmla="*/ 1776549 w 2743392"/>
              <a:gd name="connsiteY8" fmla="*/ 509452 h 1136469"/>
              <a:gd name="connsiteX9" fmla="*/ 1828800 w 2743392"/>
              <a:gd name="connsiteY9" fmla="*/ 548640 h 1136469"/>
              <a:gd name="connsiteX10" fmla="*/ 1907177 w 2743392"/>
              <a:gd name="connsiteY10" fmla="*/ 574766 h 1136469"/>
              <a:gd name="connsiteX11" fmla="*/ 1959429 w 2743392"/>
              <a:gd name="connsiteY11" fmla="*/ 600892 h 1136469"/>
              <a:gd name="connsiteX12" fmla="*/ 2076995 w 2743392"/>
              <a:gd name="connsiteY12" fmla="*/ 613955 h 1136469"/>
              <a:gd name="connsiteX13" fmla="*/ 2142309 w 2743392"/>
              <a:gd name="connsiteY13" fmla="*/ 627018 h 1136469"/>
              <a:gd name="connsiteX14" fmla="*/ 2246812 w 2743392"/>
              <a:gd name="connsiteY14" fmla="*/ 640080 h 1136469"/>
              <a:gd name="connsiteX15" fmla="*/ 2325189 w 2743392"/>
              <a:gd name="connsiteY15" fmla="*/ 666206 h 1136469"/>
              <a:gd name="connsiteX16" fmla="*/ 2442755 w 2743392"/>
              <a:gd name="connsiteY16" fmla="*/ 718458 h 1136469"/>
              <a:gd name="connsiteX17" fmla="*/ 2521132 w 2743392"/>
              <a:gd name="connsiteY17" fmla="*/ 731520 h 1136469"/>
              <a:gd name="connsiteX18" fmla="*/ 2560320 w 2743392"/>
              <a:gd name="connsiteY18" fmla="*/ 744583 h 1136469"/>
              <a:gd name="connsiteX19" fmla="*/ 2625635 w 2743392"/>
              <a:gd name="connsiteY19" fmla="*/ 822960 h 1136469"/>
              <a:gd name="connsiteX20" fmla="*/ 2704012 w 2743392"/>
              <a:gd name="connsiteY20" fmla="*/ 927463 h 1136469"/>
              <a:gd name="connsiteX21" fmla="*/ 2743200 w 2743392"/>
              <a:gd name="connsiteY21" fmla="*/ 1123406 h 1136469"/>
              <a:gd name="connsiteX22" fmla="*/ 2743200 w 2743392"/>
              <a:gd name="connsiteY22" fmla="*/ 1136469 h 11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3392" h="1136469">
                <a:moveTo>
                  <a:pt x="0" y="0"/>
                </a:moveTo>
                <a:cubicBezTo>
                  <a:pt x="26126" y="4354"/>
                  <a:pt x="52123" y="9562"/>
                  <a:pt x="78377" y="13063"/>
                </a:cubicBezTo>
                <a:cubicBezTo>
                  <a:pt x="478719" y="66442"/>
                  <a:pt x="1005878" y="35544"/>
                  <a:pt x="1319349" y="39189"/>
                </a:cubicBezTo>
                <a:cubicBezTo>
                  <a:pt x="1365892" y="54704"/>
                  <a:pt x="1377582" y="55452"/>
                  <a:pt x="1423852" y="91440"/>
                </a:cubicBezTo>
                <a:cubicBezTo>
                  <a:pt x="1516836" y="163761"/>
                  <a:pt x="1435408" y="130127"/>
                  <a:pt x="1515292" y="156755"/>
                </a:cubicBezTo>
                <a:cubicBezTo>
                  <a:pt x="1577790" y="250503"/>
                  <a:pt x="1545340" y="212930"/>
                  <a:pt x="1606732" y="274320"/>
                </a:cubicBezTo>
                <a:cubicBezTo>
                  <a:pt x="1696932" y="454727"/>
                  <a:pt x="1566138" y="206900"/>
                  <a:pt x="1672046" y="365760"/>
                </a:cubicBezTo>
                <a:cubicBezTo>
                  <a:pt x="1710161" y="422932"/>
                  <a:pt x="1642985" y="420410"/>
                  <a:pt x="1737360" y="483326"/>
                </a:cubicBezTo>
                <a:cubicBezTo>
                  <a:pt x="1750423" y="492035"/>
                  <a:pt x="1763774" y="500327"/>
                  <a:pt x="1776549" y="509452"/>
                </a:cubicBezTo>
                <a:cubicBezTo>
                  <a:pt x="1794265" y="522106"/>
                  <a:pt x="1809327" y="538904"/>
                  <a:pt x="1828800" y="548640"/>
                </a:cubicBezTo>
                <a:cubicBezTo>
                  <a:pt x="1853432" y="560956"/>
                  <a:pt x="1882545" y="562450"/>
                  <a:pt x="1907177" y="574766"/>
                </a:cubicBezTo>
                <a:cubicBezTo>
                  <a:pt x="1924594" y="583475"/>
                  <a:pt x="1940455" y="596513"/>
                  <a:pt x="1959429" y="600892"/>
                </a:cubicBezTo>
                <a:cubicBezTo>
                  <a:pt x="1997849" y="609758"/>
                  <a:pt x="2037961" y="608379"/>
                  <a:pt x="2076995" y="613955"/>
                </a:cubicBezTo>
                <a:cubicBezTo>
                  <a:pt x="2098974" y="617095"/>
                  <a:pt x="2120365" y="623642"/>
                  <a:pt x="2142309" y="627018"/>
                </a:cubicBezTo>
                <a:cubicBezTo>
                  <a:pt x="2177006" y="632356"/>
                  <a:pt x="2211978" y="635726"/>
                  <a:pt x="2246812" y="640080"/>
                </a:cubicBezTo>
                <a:cubicBezTo>
                  <a:pt x="2272938" y="648789"/>
                  <a:pt x="2300558" y="653890"/>
                  <a:pt x="2325189" y="666206"/>
                </a:cubicBezTo>
                <a:cubicBezTo>
                  <a:pt x="2359631" y="683428"/>
                  <a:pt x="2406060" y="708450"/>
                  <a:pt x="2442755" y="718458"/>
                </a:cubicBezTo>
                <a:cubicBezTo>
                  <a:pt x="2468308" y="725427"/>
                  <a:pt x="2495006" y="727166"/>
                  <a:pt x="2521132" y="731520"/>
                </a:cubicBezTo>
                <a:cubicBezTo>
                  <a:pt x="2534195" y="735874"/>
                  <a:pt x="2548863" y="736945"/>
                  <a:pt x="2560320" y="744583"/>
                </a:cubicBezTo>
                <a:cubicBezTo>
                  <a:pt x="2596163" y="768479"/>
                  <a:pt x="2601539" y="790831"/>
                  <a:pt x="2625635" y="822960"/>
                </a:cubicBezTo>
                <a:cubicBezTo>
                  <a:pt x="2718723" y="947078"/>
                  <a:pt x="2644948" y="838869"/>
                  <a:pt x="2704012" y="927463"/>
                </a:cubicBezTo>
                <a:cubicBezTo>
                  <a:pt x="2740999" y="1038426"/>
                  <a:pt x="2729396" y="985372"/>
                  <a:pt x="2743200" y="1123406"/>
                </a:cubicBezTo>
                <a:cubicBezTo>
                  <a:pt x="2743633" y="1127739"/>
                  <a:pt x="2743200" y="1132115"/>
                  <a:pt x="2743200" y="11364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8257603" y="2961373"/>
            <a:ext cx="2638697" cy="548640"/>
          </a:xfrm>
          <a:custGeom>
            <a:avLst/>
            <a:gdLst>
              <a:gd name="connsiteX0" fmla="*/ 0 w 2638697"/>
              <a:gd name="connsiteY0" fmla="*/ 248194 h 548640"/>
              <a:gd name="connsiteX1" fmla="*/ 65314 w 2638697"/>
              <a:gd name="connsiteY1" fmla="*/ 274320 h 548640"/>
              <a:gd name="connsiteX2" fmla="*/ 117565 w 2638697"/>
              <a:gd name="connsiteY2" fmla="*/ 300446 h 548640"/>
              <a:gd name="connsiteX3" fmla="*/ 169817 w 2638697"/>
              <a:gd name="connsiteY3" fmla="*/ 313508 h 548640"/>
              <a:gd name="connsiteX4" fmla="*/ 326571 w 2638697"/>
              <a:gd name="connsiteY4" fmla="*/ 404948 h 548640"/>
              <a:gd name="connsiteX5" fmla="*/ 418011 w 2638697"/>
              <a:gd name="connsiteY5" fmla="*/ 457200 h 548640"/>
              <a:gd name="connsiteX6" fmla="*/ 509451 w 2638697"/>
              <a:gd name="connsiteY6" fmla="*/ 509451 h 548640"/>
              <a:gd name="connsiteX7" fmla="*/ 600891 w 2638697"/>
              <a:gd name="connsiteY7" fmla="*/ 535577 h 548640"/>
              <a:gd name="connsiteX8" fmla="*/ 640080 w 2638697"/>
              <a:gd name="connsiteY8" fmla="*/ 548640 h 548640"/>
              <a:gd name="connsiteX9" fmla="*/ 836023 w 2638697"/>
              <a:gd name="connsiteY9" fmla="*/ 522514 h 548640"/>
              <a:gd name="connsiteX10" fmla="*/ 875211 w 2638697"/>
              <a:gd name="connsiteY10" fmla="*/ 496388 h 548640"/>
              <a:gd name="connsiteX11" fmla="*/ 979714 w 2638697"/>
              <a:gd name="connsiteY11" fmla="*/ 470263 h 548640"/>
              <a:gd name="connsiteX12" fmla="*/ 1031965 w 2638697"/>
              <a:gd name="connsiteY12" fmla="*/ 457200 h 548640"/>
              <a:gd name="connsiteX13" fmla="*/ 1110343 w 2638697"/>
              <a:gd name="connsiteY13" fmla="*/ 418011 h 548640"/>
              <a:gd name="connsiteX14" fmla="*/ 1227908 w 2638697"/>
              <a:gd name="connsiteY14" fmla="*/ 391886 h 548640"/>
              <a:gd name="connsiteX15" fmla="*/ 1384663 w 2638697"/>
              <a:gd name="connsiteY15" fmla="*/ 339634 h 548640"/>
              <a:gd name="connsiteX16" fmla="*/ 1489165 w 2638697"/>
              <a:gd name="connsiteY16" fmla="*/ 313508 h 548640"/>
              <a:gd name="connsiteX17" fmla="*/ 1763485 w 2638697"/>
              <a:gd name="connsiteY17" fmla="*/ 300446 h 548640"/>
              <a:gd name="connsiteX18" fmla="*/ 2011680 w 2638697"/>
              <a:gd name="connsiteY18" fmla="*/ 261257 h 548640"/>
              <a:gd name="connsiteX19" fmla="*/ 2155371 w 2638697"/>
              <a:gd name="connsiteY19" fmla="*/ 222068 h 548640"/>
              <a:gd name="connsiteX20" fmla="*/ 2207623 w 2638697"/>
              <a:gd name="connsiteY20" fmla="*/ 195943 h 548640"/>
              <a:gd name="connsiteX21" fmla="*/ 2246811 w 2638697"/>
              <a:gd name="connsiteY21" fmla="*/ 169817 h 548640"/>
              <a:gd name="connsiteX22" fmla="*/ 2286000 w 2638697"/>
              <a:gd name="connsiteY22" fmla="*/ 156754 h 548640"/>
              <a:gd name="connsiteX23" fmla="*/ 2377440 w 2638697"/>
              <a:gd name="connsiteY23" fmla="*/ 117566 h 548640"/>
              <a:gd name="connsiteX24" fmla="*/ 2495005 w 2638697"/>
              <a:gd name="connsiteY24" fmla="*/ 65314 h 548640"/>
              <a:gd name="connsiteX25" fmla="*/ 2534194 w 2638697"/>
              <a:gd name="connsiteY25" fmla="*/ 52251 h 548640"/>
              <a:gd name="connsiteX26" fmla="*/ 2573383 w 2638697"/>
              <a:gd name="connsiteY26" fmla="*/ 39188 h 548640"/>
              <a:gd name="connsiteX27" fmla="*/ 2638697 w 2638697"/>
              <a:gd name="connsiteY27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38697" h="548640">
                <a:moveTo>
                  <a:pt x="0" y="248194"/>
                </a:moveTo>
                <a:cubicBezTo>
                  <a:pt x="21771" y="256903"/>
                  <a:pt x="43887" y="264797"/>
                  <a:pt x="65314" y="274320"/>
                </a:cubicBezTo>
                <a:cubicBezTo>
                  <a:pt x="83108" y="282229"/>
                  <a:pt x="99332" y="293609"/>
                  <a:pt x="117565" y="300446"/>
                </a:cubicBezTo>
                <a:cubicBezTo>
                  <a:pt x="134375" y="306750"/>
                  <a:pt x="152400" y="309154"/>
                  <a:pt x="169817" y="313508"/>
                </a:cubicBezTo>
                <a:cubicBezTo>
                  <a:pt x="288682" y="402658"/>
                  <a:pt x="232077" y="381326"/>
                  <a:pt x="326571" y="404948"/>
                </a:cubicBezTo>
                <a:cubicBezTo>
                  <a:pt x="392896" y="471273"/>
                  <a:pt x="333803" y="425622"/>
                  <a:pt x="418011" y="457200"/>
                </a:cubicBezTo>
                <a:cubicBezTo>
                  <a:pt x="509621" y="491554"/>
                  <a:pt x="433650" y="471551"/>
                  <a:pt x="509451" y="509451"/>
                </a:cubicBezTo>
                <a:cubicBezTo>
                  <a:pt x="530331" y="519891"/>
                  <a:pt x="581359" y="529996"/>
                  <a:pt x="600891" y="535577"/>
                </a:cubicBezTo>
                <a:cubicBezTo>
                  <a:pt x="614131" y="539360"/>
                  <a:pt x="627017" y="544286"/>
                  <a:pt x="640080" y="548640"/>
                </a:cubicBezTo>
                <a:cubicBezTo>
                  <a:pt x="661522" y="546691"/>
                  <a:pt x="789422" y="542486"/>
                  <a:pt x="836023" y="522514"/>
                </a:cubicBezTo>
                <a:cubicBezTo>
                  <a:pt x="850453" y="516330"/>
                  <a:pt x="861169" y="503409"/>
                  <a:pt x="875211" y="496388"/>
                </a:cubicBezTo>
                <a:cubicBezTo>
                  <a:pt x="903217" y="482385"/>
                  <a:pt x="952893" y="476223"/>
                  <a:pt x="979714" y="470263"/>
                </a:cubicBezTo>
                <a:cubicBezTo>
                  <a:pt x="997240" y="466368"/>
                  <a:pt x="1014703" y="462132"/>
                  <a:pt x="1031965" y="457200"/>
                </a:cubicBezTo>
                <a:cubicBezTo>
                  <a:pt x="1142052" y="425746"/>
                  <a:pt x="995843" y="467083"/>
                  <a:pt x="1110343" y="418011"/>
                </a:cubicBezTo>
                <a:cubicBezTo>
                  <a:pt x="1126489" y="411091"/>
                  <a:pt x="1216278" y="394212"/>
                  <a:pt x="1227908" y="391886"/>
                </a:cubicBezTo>
                <a:cubicBezTo>
                  <a:pt x="1345740" y="332970"/>
                  <a:pt x="1199563" y="401336"/>
                  <a:pt x="1384663" y="339634"/>
                </a:cubicBezTo>
                <a:cubicBezTo>
                  <a:pt x="1421452" y="327371"/>
                  <a:pt x="1448181" y="316661"/>
                  <a:pt x="1489165" y="313508"/>
                </a:cubicBezTo>
                <a:cubicBezTo>
                  <a:pt x="1580439" y="306487"/>
                  <a:pt x="1672045" y="304800"/>
                  <a:pt x="1763485" y="300446"/>
                </a:cubicBezTo>
                <a:cubicBezTo>
                  <a:pt x="1950611" y="269258"/>
                  <a:pt x="1867800" y="281812"/>
                  <a:pt x="2011680" y="261257"/>
                </a:cubicBezTo>
                <a:cubicBezTo>
                  <a:pt x="2111120" y="228110"/>
                  <a:pt x="2063053" y="240532"/>
                  <a:pt x="2155371" y="222068"/>
                </a:cubicBezTo>
                <a:cubicBezTo>
                  <a:pt x="2172788" y="213360"/>
                  <a:pt x="2190716" y="205604"/>
                  <a:pt x="2207623" y="195943"/>
                </a:cubicBezTo>
                <a:cubicBezTo>
                  <a:pt x="2221254" y="188154"/>
                  <a:pt x="2232769" y="176838"/>
                  <a:pt x="2246811" y="169817"/>
                </a:cubicBezTo>
                <a:cubicBezTo>
                  <a:pt x="2259127" y="163659"/>
                  <a:pt x="2273344" y="162178"/>
                  <a:pt x="2286000" y="156754"/>
                </a:cubicBezTo>
                <a:cubicBezTo>
                  <a:pt x="2398980" y="108334"/>
                  <a:pt x="2285544" y="148196"/>
                  <a:pt x="2377440" y="117566"/>
                </a:cubicBezTo>
                <a:cubicBezTo>
                  <a:pt x="2439541" y="76164"/>
                  <a:pt x="2401735" y="96404"/>
                  <a:pt x="2495005" y="65314"/>
                </a:cubicBezTo>
                <a:lnTo>
                  <a:pt x="2534194" y="52251"/>
                </a:lnTo>
                <a:cubicBezTo>
                  <a:pt x="2547257" y="47897"/>
                  <a:pt x="2561926" y="46826"/>
                  <a:pt x="2573383" y="39188"/>
                </a:cubicBezTo>
                <a:cubicBezTo>
                  <a:pt x="2620672" y="7662"/>
                  <a:pt x="2598529" y="20084"/>
                  <a:pt x="26386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8257602" y="2922185"/>
            <a:ext cx="2903716" cy="1227909"/>
          </a:xfrm>
          <a:custGeom>
            <a:avLst/>
            <a:gdLst>
              <a:gd name="connsiteX0" fmla="*/ 0 w 2903716"/>
              <a:gd name="connsiteY0" fmla="*/ 1058092 h 1227909"/>
              <a:gd name="connsiteX1" fmla="*/ 104503 w 2903716"/>
              <a:gd name="connsiteY1" fmla="*/ 1136469 h 1227909"/>
              <a:gd name="connsiteX2" fmla="*/ 143691 w 2903716"/>
              <a:gd name="connsiteY2" fmla="*/ 1149532 h 1227909"/>
              <a:gd name="connsiteX3" fmla="*/ 222068 w 2903716"/>
              <a:gd name="connsiteY3" fmla="*/ 1188720 h 1227909"/>
              <a:gd name="connsiteX4" fmla="*/ 274320 w 2903716"/>
              <a:gd name="connsiteY4" fmla="*/ 1201783 h 1227909"/>
              <a:gd name="connsiteX5" fmla="*/ 418011 w 2903716"/>
              <a:gd name="connsiteY5" fmla="*/ 1227909 h 1227909"/>
              <a:gd name="connsiteX6" fmla="*/ 757645 w 2903716"/>
              <a:gd name="connsiteY6" fmla="*/ 1214846 h 1227909"/>
              <a:gd name="connsiteX7" fmla="*/ 849085 w 2903716"/>
              <a:gd name="connsiteY7" fmla="*/ 1175657 h 1227909"/>
              <a:gd name="connsiteX8" fmla="*/ 914400 w 2903716"/>
              <a:gd name="connsiteY8" fmla="*/ 1162595 h 1227909"/>
              <a:gd name="connsiteX9" fmla="*/ 953588 w 2903716"/>
              <a:gd name="connsiteY9" fmla="*/ 1149532 h 1227909"/>
              <a:gd name="connsiteX10" fmla="*/ 1110343 w 2903716"/>
              <a:gd name="connsiteY10" fmla="*/ 1162595 h 1227909"/>
              <a:gd name="connsiteX11" fmla="*/ 1162594 w 2903716"/>
              <a:gd name="connsiteY11" fmla="*/ 1175657 h 1227909"/>
              <a:gd name="connsiteX12" fmla="*/ 1254034 w 2903716"/>
              <a:gd name="connsiteY12" fmla="*/ 1201783 h 1227909"/>
              <a:gd name="connsiteX13" fmla="*/ 1371600 w 2903716"/>
              <a:gd name="connsiteY13" fmla="*/ 1214846 h 1227909"/>
              <a:gd name="connsiteX14" fmla="*/ 1698171 w 2903716"/>
              <a:gd name="connsiteY14" fmla="*/ 1201783 h 1227909"/>
              <a:gd name="connsiteX15" fmla="*/ 1894114 w 2903716"/>
              <a:gd name="connsiteY15" fmla="*/ 1175657 h 1227909"/>
              <a:gd name="connsiteX16" fmla="*/ 2011680 w 2903716"/>
              <a:gd name="connsiteY16" fmla="*/ 1162595 h 1227909"/>
              <a:gd name="connsiteX17" fmla="*/ 2116183 w 2903716"/>
              <a:gd name="connsiteY17" fmla="*/ 1136469 h 1227909"/>
              <a:gd name="connsiteX18" fmla="*/ 2207623 w 2903716"/>
              <a:gd name="connsiteY18" fmla="*/ 1123406 h 1227909"/>
              <a:gd name="connsiteX19" fmla="*/ 2299063 w 2903716"/>
              <a:gd name="connsiteY19" fmla="*/ 1084217 h 1227909"/>
              <a:gd name="connsiteX20" fmla="*/ 2351314 w 2903716"/>
              <a:gd name="connsiteY20" fmla="*/ 1058092 h 1227909"/>
              <a:gd name="connsiteX21" fmla="*/ 2455817 w 2903716"/>
              <a:gd name="connsiteY21" fmla="*/ 1018903 h 1227909"/>
              <a:gd name="connsiteX22" fmla="*/ 2508068 w 2903716"/>
              <a:gd name="connsiteY22" fmla="*/ 966652 h 1227909"/>
              <a:gd name="connsiteX23" fmla="*/ 2573383 w 2903716"/>
              <a:gd name="connsiteY23" fmla="*/ 927463 h 1227909"/>
              <a:gd name="connsiteX24" fmla="*/ 2651760 w 2903716"/>
              <a:gd name="connsiteY24" fmla="*/ 862149 h 1227909"/>
              <a:gd name="connsiteX25" fmla="*/ 2704011 w 2903716"/>
              <a:gd name="connsiteY25" fmla="*/ 783772 h 1227909"/>
              <a:gd name="connsiteX26" fmla="*/ 2743200 w 2903716"/>
              <a:gd name="connsiteY26" fmla="*/ 731520 h 1227909"/>
              <a:gd name="connsiteX27" fmla="*/ 2808514 w 2903716"/>
              <a:gd name="connsiteY27" fmla="*/ 600892 h 1227909"/>
              <a:gd name="connsiteX28" fmla="*/ 2847703 w 2903716"/>
              <a:gd name="connsiteY28" fmla="*/ 509452 h 1227909"/>
              <a:gd name="connsiteX29" fmla="*/ 2860765 w 2903716"/>
              <a:gd name="connsiteY29" fmla="*/ 457200 h 1227909"/>
              <a:gd name="connsiteX30" fmla="*/ 2886891 w 2903716"/>
              <a:gd name="connsiteY30" fmla="*/ 404949 h 1227909"/>
              <a:gd name="connsiteX31" fmla="*/ 2886891 w 2903716"/>
              <a:gd name="connsiteY31" fmla="*/ 130629 h 1227909"/>
              <a:gd name="connsiteX32" fmla="*/ 2847703 w 2903716"/>
              <a:gd name="connsiteY32" fmla="*/ 26126 h 1227909"/>
              <a:gd name="connsiteX33" fmla="*/ 2808514 w 2903716"/>
              <a:gd name="connsiteY33" fmla="*/ 13063 h 1227909"/>
              <a:gd name="connsiteX34" fmla="*/ 2782388 w 2903716"/>
              <a:gd name="connsiteY34" fmla="*/ 0 h 12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3716" h="1227909">
                <a:moveTo>
                  <a:pt x="0" y="1058092"/>
                </a:moveTo>
                <a:cubicBezTo>
                  <a:pt x="34834" y="1084218"/>
                  <a:pt x="67768" y="1113092"/>
                  <a:pt x="104503" y="1136469"/>
                </a:cubicBezTo>
                <a:cubicBezTo>
                  <a:pt x="116120" y="1143861"/>
                  <a:pt x="131108" y="1143940"/>
                  <a:pt x="143691" y="1149532"/>
                </a:cubicBezTo>
                <a:cubicBezTo>
                  <a:pt x="170383" y="1161395"/>
                  <a:pt x="194948" y="1177872"/>
                  <a:pt x="222068" y="1188720"/>
                </a:cubicBezTo>
                <a:cubicBezTo>
                  <a:pt x="238737" y="1195388"/>
                  <a:pt x="257057" y="1196851"/>
                  <a:pt x="274320" y="1201783"/>
                </a:cubicBezTo>
                <a:cubicBezTo>
                  <a:pt x="368293" y="1228633"/>
                  <a:pt x="245078" y="1206292"/>
                  <a:pt x="418011" y="1227909"/>
                </a:cubicBezTo>
                <a:cubicBezTo>
                  <a:pt x="531222" y="1223555"/>
                  <a:pt x="644618" y="1222641"/>
                  <a:pt x="757645" y="1214846"/>
                </a:cubicBezTo>
                <a:cubicBezTo>
                  <a:pt x="786430" y="1212861"/>
                  <a:pt x="825356" y="1183567"/>
                  <a:pt x="849085" y="1175657"/>
                </a:cubicBezTo>
                <a:cubicBezTo>
                  <a:pt x="870148" y="1168636"/>
                  <a:pt x="892860" y="1167980"/>
                  <a:pt x="914400" y="1162595"/>
                </a:cubicBezTo>
                <a:cubicBezTo>
                  <a:pt x="927758" y="1159256"/>
                  <a:pt x="940525" y="1153886"/>
                  <a:pt x="953588" y="1149532"/>
                </a:cubicBezTo>
                <a:cubicBezTo>
                  <a:pt x="1005840" y="1153886"/>
                  <a:pt x="1058315" y="1156092"/>
                  <a:pt x="1110343" y="1162595"/>
                </a:cubicBezTo>
                <a:cubicBezTo>
                  <a:pt x="1128157" y="1164822"/>
                  <a:pt x="1145332" y="1170725"/>
                  <a:pt x="1162594" y="1175657"/>
                </a:cubicBezTo>
                <a:cubicBezTo>
                  <a:pt x="1202425" y="1187037"/>
                  <a:pt x="1209793" y="1194977"/>
                  <a:pt x="1254034" y="1201783"/>
                </a:cubicBezTo>
                <a:cubicBezTo>
                  <a:pt x="1293005" y="1207779"/>
                  <a:pt x="1332411" y="1210492"/>
                  <a:pt x="1371600" y="1214846"/>
                </a:cubicBezTo>
                <a:cubicBezTo>
                  <a:pt x="1480457" y="1210492"/>
                  <a:pt x="1589426" y="1208374"/>
                  <a:pt x="1698171" y="1201783"/>
                </a:cubicBezTo>
                <a:cubicBezTo>
                  <a:pt x="1738075" y="1199365"/>
                  <a:pt x="1851374" y="1180999"/>
                  <a:pt x="1894114" y="1175657"/>
                </a:cubicBezTo>
                <a:cubicBezTo>
                  <a:pt x="1933239" y="1170766"/>
                  <a:pt x="1972646" y="1168171"/>
                  <a:pt x="2011680" y="1162595"/>
                </a:cubicBezTo>
                <a:cubicBezTo>
                  <a:pt x="2238342" y="1130216"/>
                  <a:pt x="1964239" y="1166858"/>
                  <a:pt x="2116183" y="1136469"/>
                </a:cubicBezTo>
                <a:cubicBezTo>
                  <a:pt x="2146375" y="1130431"/>
                  <a:pt x="2177143" y="1127760"/>
                  <a:pt x="2207623" y="1123406"/>
                </a:cubicBezTo>
                <a:cubicBezTo>
                  <a:pt x="2380887" y="1036773"/>
                  <a:pt x="2164539" y="1141869"/>
                  <a:pt x="2299063" y="1084217"/>
                </a:cubicBezTo>
                <a:cubicBezTo>
                  <a:pt x="2316961" y="1076546"/>
                  <a:pt x="2333081" y="1064929"/>
                  <a:pt x="2351314" y="1058092"/>
                </a:cubicBezTo>
                <a:cubicBezTo>
                  <a:pt x="2404185" y="1038265"/>
                  <a:pt x="2407326" y="1055271"/>
                  <a:pt x="2455817" y="1018903"/>
                </a:cubicBezTo>
                <a:cubicBezTo>
                  <a:pt x="2475522" y="1004124"/>
                  <a:pt x="2488625" y="981774"/>
                  <a:pt x="2508068" y="966652"/>
                </a:cubicBezTo>
                <a:cubicBezTo>
                  <a:pt x="2528110" y="951064"/>
                  <a:pt x="2551852" y="940920"/>
                  <a:pt x="2573383" y="927463"/>
                </a:cubicBezTo>
                <a:cubicBezTo>
                  <a:pt x="2606017" y="907066"/>
                  <a:pt x="2627268" y="893638"/>
                  <a:pt x="2651760" y="862149"/>
                </a:cubicBezTo>
                <a:cubicBezTo>
                  <a:pt x="2671037" y="837364"/>
                  <a:pt x="2685172" y="808891"/>
                  <a:pt x="2704011" y="783772"/>
                </a:cubicBezTo>
                <a:cubicBezTo>
                  <a:pt x="2717074" y="766355"/>
                  <a:pt x="2732398" y="750423"/>
                  <a:pt x="2743200" y="731520"/>
                </a:cubicBezTo>
                <a:cubicBezTo>
                  <a:pt x="2767353" y="689252"/>
                  <a:pt x="2808514" y="600892"/>
                  <a:pt x="2808514" y="600892"/>
                </a:cubicBezTo>
                <a:cubicBezTo>
                  <a:pt x="2846020" y="450870"/>
                  <a:pt x="2793574" y="635756"/>
                  <a:pt x="2847703" y="509452"/>
                </a:cubicBezTo>
                <a:cubicBezTo>
                  <a:pt x="2854775" y="492950"/>
                  <a:pt x="2854461" y="474010"/>
                  <a:pt x="2860765" y="457200"/>
                </a:cubicBezTo>
                <a:cubicBezTo>
                  <a:pt x="2867602" y="438967"/>
                  <a:pt x="2878182" y="422366"/>
                  <a:pt x="2886891" y="404949"/>
                </a:cubicBezTo>
                <a:cubicBezTo>
                  <a:pt x="2912013" y="279339"/>
                  <a:pt x="2906466" y="336161"/>
                  <a:pt x="2886891" y="130629"/>
                </a:cubicBezTo>
                <a:cubicBezTo>
                  <a:pt x="2883825" y="98438"/>
                  <a:pt x="2876897" y="49482"/>
                  <a:pt x="2847703" y="26126"/>
                </a:cubicBezTo>
                <a:cubicBezTo>
                  <a:pt x="2836951" y="17524"/>
                  <a:pt x="2821299" y="18177"/>
                  <a:pt x="2808514" y="13063"/>
                </a:cubicBezTo>
                <a:cubicBezTo>
                  <a:pt x="2799474" y="9447"/>
                  <a:pt x="2791097" y="4354"/>
                  <a:pt x="27823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59876" y="25760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275760" y="2752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605196" y="2670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787500" y="1846348"/>
            <a:ext cx="437734" cy="543768"/>
            <a:chOff x="4165794" y="1849108"/>
            <a:chExt cx="437734" cy="543768"/>
          </a:xfrm>
        </p:grpSpPr>
        <p:sp>
          <p:nvSpPr>
            <p:cNvPr id="22" name="椭圆 21"/>
            <p:cNvSpPr/>
            <p:nvPr/>
          </p:nvSpPr>
          <p:spPr>
            <a:xfrm>
              <a:off x="4165794" y="21768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03446" y="18491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9023889" y="2204864"/>
            <a:ext cx="1854926" cy="627871"/>
          </a:xfrm>
          <a:custGeom>
            <a:avLst/>
            <a:gdLst>
              <a:gd name="connsiteX0" fmla="*/ 0 w 1854926"/>
              <a:gd name="connsiteY0" fmla="*/ 52251 h 627871"/>
              <a:gd name="connsiteX1" fmla="*/ 65314 w 1854926"/>
              <a:gd name="connsiteY1" fmla="*/ 39188 h 627871"/>
              <a:gd name="connsiteX2" fmla="*/ 117566 w 1854926"/>
              <a:gd name="connsiteY2" fmla="*/ 26126 h 627871"/>
              <a:gd name="connsiteX3" fmla="*/ 274320 w 1854926"/>
              <a:gd name="connsiteY3" fmla="*/ 0 h 627871"/>
              <a:gd name="connsiteX4" fmla="*/ 457200 w 1854926"/>
              <a:gd name="connsiteY4" fmla="*/ 26126 h 627871"/>
              <a:gd name="connsiteX5" fmla="*/ 496388 w 1854926"/>
              <a:gd name="connsiteY5" fmla="*/ 52251 h 627871"/>
              <a:gd name="connsiteX6" fmla="*/ 535577 w 1854926"/>
              <a:gd name="connsiteY6" fmla="*/ 65314 h 627871"/>
              <a:gd name="connsiteX7" fmla="*/ 653143 w 1854926"/>
              <a:gd name="connsiteY7" fmla="*/ 156754 h 627871"/>
              <a:gd name="connsiteX8" fmla="*/ 692331 w 1854926"/>
              <a:gd name="connsiteY8" fmla="*/ 195943 h 627871"/>
              <a:gd name="connsiteX9" fmla="*/ 744583 w 1854926"/>
              <a:gd name="connsiteY9" fmla="*/ 222068 h 627871"/>
              <a:gd name="connsiteX10" fmla="*/ 783771 w 1854926"/>
              <a:gd name="connsiteY10" fmla="*/ 248194 h 627871"/>
              <a:gd name="connsiteX11" fmla="*/ 953588 w 1854926"/>
              <a:gd name="connsiteY11" fmla="*/ 300446 h 627871"/>
              <a:gd name="connsiteX12" fmla="*/ 1123406 w 1854926"/>
              <a:gd name="connsiteY12" fmla="*/ 313508 h 627871"/>
              <a:gd name="connsiteX13" fmla="*/ 1201783 w 1854926"/>
              <a:gd name="connsiteY13" fmla="*/ 339634 h 627871"/>
              <a:gd name="connsiteX14" fmla="*/ 1293223 w 1854926"/>
              <a:gd name="connsiteY14" fmla="*/ 391886 h 627871"/>
              <a:gd name="connsiteX15" fmla="*/ 1397726 w 1854926"/>
              <a:gd name="connsiteY15" fmla="*/ 470263 h 627871"/>
              <a:gd name="connsiteX16" fmla="*/ 1489166 w 1854926"/>
              <a:gd name="connsiteY16" fmla="*/ 509451 h 627871"/>
              <a:gd name="connsiteX17" fmla="*/ 1567543 w 1854926"/>
              <a:gd name="connsiteY17" fmla="*/ 548640 h 627871"/>
              <a:gd name="connsiteX18" fmla="*/ 1658983 w 1854926"/>
              <a:gd name="connsiteY18" fmla="*/ 587828 h 627871"/>
              <a:gd name="connsiteX19" fmla="*/ 1802674 w 1854926"/>
              <a:gd name="connsiteY19" fmla="*/ 627017 h 627871"/>
              <a:gd name="connsiteX20" fmla="*/ 1854926 w 1854926"/>
              <a:gd name="connsiteY20" fmla="*/ 627017 h 6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926" h="627871">
                <a:moveTo>
                  <a:pt x="0" y="52251"/>
                </a:moveTo>
                <a:cubicBezTo>
                  <a:pt x="21771" y="47897"/>
                  <a:pt x="43640" y="44004"/>
                  <a:pt x="65314" y="39188"/>
                </a:cubicBezTo>
                <a:cubicBezTo>
                  <a:pt x="82840" y="35293"/>
                  <a:pt x="99920" y="29435"/>
                  <a:pt x="117566" y="26126"/>
                </a:cubicBezTo>
                <a:cubicBezTo>
                  <a:pt x="169631" y="16364"/>
                  <a:pt x="274320" y="0"/>
                  <a:pt x="274320" y="0"/>
                </a:cubicBezTo>
                <a:cubicBezTo>
                  <a:pt x="335280" y="8709"/>
                  <a:pt x="397258" y="12022"/>
                  <a:pt x="457200" y="26126"/>
                </a:cubicBezTo>
                <a:cubicBezTo>
                  <a:pt x="472482" y="29722"/>
                  <a:pt x="482346" y="45230"/>
                  <a:pt x="496388" y="52251"/>
                </a:cubicBezTo>
                <a:cubicBezTo>
                  <a:pt x="508704" y="58409"/>
                  <a:pt x="523261" y="59156"/>
                  <a:pt x="535577" y="65314"/>
                </a:cubicBezTo>
                <a:cubicBezTo>
                  <a:pt x="568175" y="81613"/>
                  <a:pt x="638275" y="143538"/>
                  <a:pt x="653143" y="156754"/>
                </a:cubicBezTo>
                <a:cubicBezTo>
                  <a:pt x="666950" y="169027"/>
                  <a:pt x="677298" y="185205"/>
                  <a:pt x="692331" y="195943"/>
                </a:cubicBezTo>
                <a:cubicBezTo>
                  <a:pt x="708177" y="207261"/>
                  <a:pt x="727676" y="212407"/>
                  <a:pt x="744583" y="222068"/>
                </a:cubicBezTo>
                <a:cubicBezTo>
                  <a:pt x="758214" y="229857"/>
                  <a:pt x="769729" y="241173"/>
                  <a:pt x="783771" y="248194"/>
                </a:cubicBezTo>
                <a:cubicBezTo>
                  <a:pt x="825108" y="268863"/>
                  <a:pt x="914103" y="297409"/>
                  <a:pt x="953588" y="300446"/>
                </a:cubicBezTo>
                <a:lnTo>
                  <a:pt x="1123406" y="313508"/>
                </a:lnTo>
                <a:cubicBezTo>
                  <a:pt x="1149532" y="322217"/>
                  <a:pt x="1179752" y="323110"/>
                  <a:pt x="1201783" y="339634"/>
                </a:cubicBezTo>
                <a:cubicBezTo>
                  <a:pt x="1265050" y="387085"/>
                  <a:pt x="1233380" y="371938"/>
                  <a:pt x="1293223" y="391886"/>
                </a:cubicBezTo>
                <a:cubicBezTo>
                  <a:pt x="1328057" y="418012"/>
                  <a:pt x="1356418" y="456493"/>
                  <a:pt x="1397726" y="470263"/>
                </a:cubicBezTo>
                <a:cubicBezTo>
                  <a:pt x="1441687" y="484917"/>
                  <a:pt x="1443974" y="483627"/>
                  <a:pt x="1489166" y="509451"/>
                </a:cubicBezTo>
                <a:cubicBezTo>
                  <a:pt x="1560074" y="549969"/>
                  <a:pt x="1495688" y="524688"/>
                  <a:pt x="1567543" y="548640"/>
                </a:cubicBezTo>
                <a:cubicBezTo>
                  <a:pt x="1629718" y="590091"/>
                  <a:pt x="1582296" y="564822"/>
                  <a:pt x="1658983" y="587828"/>
                </a:cubicBezTo>
                <a:cubicBezTo>
                  <a:pt x="1722088" y="606759"/>
                  <a:pt x="1739650" y="620014"/>
                  <a:pt x="1802674" y="627017"/>
                </a:cubicBezTo>
                <a:cubicBezTo>
                  <a:pt x="1819985" y="628940"/>
                  <a:pt x="1837509" y="627017"/>
                  <a:pt x="1854926" y="627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66264" y="4511319"/>
            <a:ext cx="4249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集合：</a:t>
            </a:r>
            <a:r>
              <a:rPr lang="en-US" altLang="zh-CN" sz="2800" b="1" dirty="0" smtClean="0"/>
              <a:t>G-e</a:t>
            </a:r>
            <a:r>
              <a:rPr lang="zh-CN" altLang="en-US" sz="2800" b="1" dirty="0" smtClean="0"/>
              <a:t>的最小分割集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7701270" y="1268760"/>
            <a:ext cx="726973" cy="30657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r>
              <a:rPr lang="en-US" altLang="zh-CN" dirty="0" err="1" smtClean="0"/>
              <a:t>Menger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416824" cy="4682428"/>
          </a:xfrm>
        </p:spPr>
      </p:pic>
    </p:spTree>
    <p:extLst>
      <p:ext uri="{BB962C8B-B14F-4D97-AF65-F5344CB8AC3E}">
        <p14:creationId xmlns:p14="http://schemas.microsoft.com/office/powerpoint/2010/main" val="14664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Menger</a:t>
            </a:r>
            <a:r>
              <a:rPr lang="zh-CN" altLang="en-US" dirty="0" smtClean="0"/>
              <a:t>定理引出的系列结论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453609"/>
            <a:ext cx="8296599" cy="211481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077072"/>
            <a:ext cx="844861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学习并介绍图的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寻找算法；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尝试证明</a:t>
            </a:r>
            <a:r>
              <a:rPr lang="en-US" altLang="zh-CN" dirty="0" err="1" smtClean="0"/>
              <a:t>harary</a:t>
            </a:r>
            <a:r>
              <a:rPr lang="zh-CN" altLang="en-US" dirty="0" smtClean="0"/>
              <a:t>图确实是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连通的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8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sz="4400" b="1" dirty="0"/>
              <a:t>minimum vertex-cut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847528" y="1628801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By a </a:t>
            </a:r>
            <a:r>
              <a:rPr lang="en-US" altLang="zh-CN" sz="3200" b="1" dirty="0"/>
              <a:t>vertex-cut</a:t>
            </a:r>
            <a:r>
              <a:rPr lang="en-US" altLang="zh-CN" sz="3200" dirty="0"/>
              <a:t> in a graph </a:t>
            </a:r>
            <a:r>
              <a:rPr lang="en-US" altLang="zh-CN" sz="3200" i="1" dirty="0"/>
              <a:t>G</a:t>
            </a:r>
            <a:r>
              <a:rPr lang="en-US" altLang="zh-CN" sz="3200" dirty="0"/>
              <a:t>, we mean a set </a:t>
            </a:r>
            <a:r>
              <a:rPr lang="en-US" altLang="zh-CN" sz="3200" i="1" dirty="0"/>
              <a:t>U</a:t>
            </a:r>
            <a:r>
              <a:rPr lang="en-US" altLang="zh-CN" sz="3200" dirty="0"/>
              <a:t> of vertices of </a:t>
            </a:r>
            <a:r>
              <a:rPr lang="en-US" altLang="zh-CN" sz="3200" i="1" dirty="0"/>
              <a:t>G</a:t>
            </a:r>
            <a:r>
              <a:rPr lang="en-US" altLang="zh-CN" sz="3200" dirty="0"/>
              <a:t> such that </a:t>
            </a:r>
            <a:r>
              <a:rPr lang="en-US" altLang="zh-CN" sz="3200" i="1" dirty="0"/>
              <a:t>G</a:t>
            </a:r>
            <a:r>
              <a:rPr lang="en-US" altLang="zh-CN" sz="3200" dirty="0"/>
              <a:t> -</a:t>
            </a:r>
            <a:r>
              <a:rPr lang="zh-CN" altLang="en-US" sz="3200" dirty="0"/>
              <a:t> </a:t>
            </a:r>
            <a:r>
              <a:rPr lang="en-US" altLang="zh-CN" sz="3200" i="1" dirty="0"/>
              <a:t>U</a:t>
            </a:r>
            <a:r>
              <a:rPr lang="en-US" altLang="zh-CN" sz="3200" dirty="0"/>
              <a:t> is disconnected. A vertex-cut of minimum cardinality in </a:t>
            </a:r>
            <a:r>
              <a:rPr lang="en-US" altLang="zh-CN" sz="3200" i="1" dirty="0"/>
              <a:t>G</a:t>
            </a:r>
            <a:r>
              <a:rPr lang="en-US" altLang="zh-CN" sz="3200" dirty="0"/>
              <a:t> is called a </a:t>
            </a:r>
            <a:r>
              <a:rPr lang="en-US" altLang="zh-CN" sz="3200" b="1" dirty="0"/>
              <a:t>minimum vertex-cut</a:t>
            </a:r>
            <a:r>
              <a:rPr lang="en-US" altLang="zh-CN" sz="3200" dirty="0"/>
              <a:t>. </a:t>
            </a:r>
            <a:endParaRPr lang="zh-CN" altLang="en-US" sz="3200" dirty="0"/>
          </a:p>
        </p:txBody>
      </p:sp>
      <p:sp>
        <p:nvSpPr>
          <p:cNvPr id="3" name="云形 2"/>
          <p:cNvSpPr/>
          <p:nvPr/>
        </p:nvSpPr>
        <p:spPr>
          <a:xfrm>
            <a:off x="2927648" y="3861048"/>
            <a:ext cx="6984776" cy="2232248"/>
          </a:xfrm>
          <a:prstGeom prst="cloud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问题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：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你应该了解割点</a:t>
            </a:r>
            <a:r>
              <a:rPr lang="zh-CN" altLang="en-US" sz="2800" b="1" dirty="0">
                <a:solidFill>
                  <a:schemeClr val="tx1"/>
                </a:solidFill>
              </a:rPr>
              <a:t>是什么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？围绕割点，有哪些有趣的现象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围绕割点的若干结论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1" y="1299260"/>
            <a:ext cx="8706511" cy="169769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007364"/>
            <a:ext cx="8515732" cy="164577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797152"/>
            <a:ext cx="8515732" cy="16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围绕割点的重要概念之一：不可分割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268760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 </a:t>
            </a:r>
            <a:r>
              <a:rPr lang="en-US" altLang="zh-CN" sz="3200" b="1" i="1" dirty="0">
                <a:latin typeface="Simsun" panose="02010600030101010101" pitchFamily="2" charset="-122"/>
                <a:ea typeface="Simsun" panose="02010600030101010101" pitchFamily="2" charset="-122"/>
              </a:rPr>
              <a:t>graph of order at least</a:t>
            </a:r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</a:rPr>
              <a:t> 3 </a:t>
            </a:r>
            <a:r>
              <a:rPr lang="en-US" altLang="zh-CN" sz="3200" b="1" i="1" dirty="0">
                <a:latin typeface="Simsun" panose="02010600030101010101" pitchFamily="2" charset="-122"/>
                <a:ea typeface="Simsun" panose="02010600030101010101" pitchFamily="2" charset="-122"/>
              </a:rPr>
              <a:t>is </a:t>
            </a:r>
            <a:r>
              <a:rPr lang="en-US" altLang="zh-CN" sz="3200" b="1" i="1" dirty="0" err="1">
                <a:latin typeface="Simsun" panose="02010600030101010101" pitchFamily="2" charset="-122"/>
                <a:ea typeface="Simsun" panose="02010600030101010101" pitchFamily="2" charset="-122"/>
              </a:rPr>
              <a:t>nonseparable</a:t>
            </a:r>
            <a:r>
              <a:rPr lang="en-US" altLang="zh-CN" sz="3200" b="1" i="1" dirty="0">
                <a:latin typeface="Simsun" panose="02010600030101010101" pitchFamily="2" charset="-122"/>
                <a:ea typeface="Simsun" panose="02010600030101010101" pitchFamily="2" charset="-122"/>
              </a:rPr>
              <a:t> if and only if every two vertices lie on a common </a:t>
            </a:r>
            <a:r>
              <a:rPr lang="en-US" altLang="zh-CN" sz="3200" b="1" i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cycle</a:t>
            </a:r>
            <a:endParaRPr lang="zh-CN" altLang="en-US" sz="32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7085" y="2408586"/>
            <a:ext cx="10972800" cy="3756718"/>
          </a:xfrm>
        </p:spPr>
        <p:txBody>
          <a:bodyPr/>
          <a:lstStyle/>
          <a:p>
            <a:r>
              <a:rPr lang="zh-CN" altLang="en-US" dirty="0" smtClean="0"/>
              <a:t>充分条件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显然，删除任意一点，均不能使得任意两点不连通</a:t>
            </a:r>
            <a:endParaRPr lang="en-US" altLang="zh-CN" dirty="0" smtClean="0"/>
          </a:p>
          <a:p>
            <a:r>
              <a:rPr lang="zh-CN" altLang="en-US" dirty="0" smtClean="0"/>
              <a:t>必要条件：反正法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找到不成回路的</a:t>
            </a:r>
            <a:r>
              <a:rPr lang="zh-CN" altLang="en-US" dirty="0" smtClean="0">
                <a:solidFill>
                  <a:srgbClr val="FF0000"/>
                </a:solidFill>
              </a:rPr>
              <a:t>最短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k-1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的直接前驱节点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u, </a:t>
            </a:r>
            <a:r>
              <a:rPr lang="en-US" altLang="zh-CN" dirty="0"/>
              <a:t>v</a:t>
            </a:r>
            <a:r>
              <a:rPr lang="en-US" altLang="zh-CN" baseline="-25000" dirty="0"/>
              <a:t>k-1</a:t>
            </a:r>
            <a:r>
              <a:rPr lang="zh-CN" altLang="en-US" dirty="0" smtClean="0"/>
              <a:t>有回路</a:t>
            </a:r>
            <a:r>
              <a:rPr lang="en-US" altLang="zh-CN" dirty="0" smtClean="0"/>
              <a:t>C </a:t>
            </a:r>
          </a:p>
          <a:p>
            <a:pPr lvl="2"/>
            <a:r>
              <a:rPr lang="zh-CN" altLang="en-US" dirty="0" smtClean="0"/>
              <a:t>删去</a:t>
            </a:r>
            <a:r>
              <a:rPr lang="en-US" altLang="zh-CN" dirty="0"/>
              <a:t>v</a:t>
            </a:r>
            <a:r>
              <a:rPr lang="en-US" altLang="zh-CN" baseline="-25000" dirty="0"/>
              <a:t>k-1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仍然相连</a:t>
            </a:r>
            <a:r>
              <a:rPr lang="en-US" altLang="zh-CN" dirty="0" smtClean="0"/>
              <a:t>:Q</a:t>
            </a:r>
          </a:p>
          <a:p>
            <a:pPr lvl="2"/>
            <a:r>
              <a:rPr lang="zh-CN" altLang="en-US" dirty="0" smtClean="0"/>
              <a:t>令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的第一个交点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</a:t>
            </a:r>
            <a:r>
              <a:rPr lang="en-US" altLang="zh-CN" dirty="0" smtClean="0"/>
              <a:t>P’,Q’,</a:t>
            </a:r>
            <a:r>
              <a:rPr lang="zh-CN" altLang="en-US" dirty="0" smtClean="0"/>
              <a:t>可以形成</a:t>
            </a:r>
            <a:r>
              <a:rPr lang="en-US" altLang="zh-CN" dirty="0" err="1" smtClean="0"/>
              <a:t>ux+Q</a:t>
            </a:r>
            <a:r>
              <a:rPr lang="en-US" altLang="zh-CN" dirty="0" smtClean="0"/>
              <a:t>’+P’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回路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3861048"/>
            <a:ext cx="5213716" cy="25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31591"/>
            <a:ext cx="5616624" cy="256621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5303912" y="2803113"/>
            <a:ext cx="6336704" cy="2808312"/>
          </a:xfrm>
          <a:prstGeom prst="cloudCallout">
            <a:avLst>
              <a:gd name="adj1" fmla="val -47645"/>
              <a:gd name="adj2" fmla="val -4312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问题</a:t>
            </a:r>
            <a:r>
              <a:rPr lang="en-US" altLang="zh-CN" sz="3200" b="1" dirty="0">
                <a:solidFill>
                  <a:schemeClr val="tx1"/>
                </a:solidFill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</a:rPr>
              <a:t>：从这个定理及证明中能否看出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，不可分离图</a:t>
            </a:r>
            <a:r>
              <a:rPr lang="zh-CN" altLang="en-US" sz="3200" b="1" dirty="0">
                <a:solidFill>
                  <a:schemeClr val="tx1"/>
                </a:solidFill>
              </a:rPr>
              <a:t>在外表上具有什么共性？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62000" y="4302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围绕割点的重要概念之二：</a:t>
            </a:r>
            <a:r>
              <a:rPr lang="en-US" altLang="zh-CN" kern="0" dirty="0" smtClean="0"/>
              <a:t>Block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568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的几个理解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1424" y="1417638"/>
            <a:ext cx="10670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 maximal </a:t>
            </a:r>
            <a:r>
              <a:rPr lang="en-US" altLang="zh-CN" sz="48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nonseparable</a:t>
            </a:r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subgraph of a graph </a:t>
            </a:r>
            <a:r>
              <a:rPr lang="en-US" altLang="zh-CN" sz="48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</a:t>
            </a:r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is called a </a:t>
            </a:r>
            <a:r>
              <a:rPr lang="en-US" altLang="zh-CN" sz="48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block</a:t>
            </a:r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of </a:t>
            </a:r>
            <a:r>
              <a:rPr lang="en-US" altLang="zh-CN" sz="48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</a:t>
            </a:r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zh-CN" altLang="en-US" sz="4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99456" y="2132856"/>
            <a:ext cx="6048672" cy="3456384"/>
            <a:chOff x="1115616" y="2095401"/>
            <a:chExt cx="3545773" cy="230425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59632" y="2095401"/>
              <a:ext cx="151216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云形标注 5"/>
            <p:cNvSpPr/>
            <p:nvPr/>
          </p:nvSpPr>
          <p:spPr>
            <a:xfrm>
              <a:off x="1115616" y="2924944"/>
              <a:ext cx="3545773" cy="1474713"/>
            </a:xfrm>
            <a:prstGeom prst="cloudCallout">
              <a:avLst>
                <a:gd name="adj1" fmla="val -11530"/>
                <a:gd name="adj2" fmla="val -100073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/>
                <a:t>极大还是最大？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9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的几个理解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7642" y="1277890"/>
            <a:ext cx="115703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zh-CN" altLang="zh-CN" sz="2800" b="1" dirty="0">
                <a:solidFill>
                  <a:srgbClr val="000000"/>
                </a:solidFill>
                <a:ea typeface="Simsun" panose="02010600030101010101" pitchFamily="2" charset="-122"/>
              </a:rPr>
              <a:t>Theorem 5.8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 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Let R be the relation defined on the edge set of a nontrivial connected graph G by e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 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R f, where e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, 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f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 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∈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E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(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G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), 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if e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 = </a:t>
            </a:r>
            <a:r>
              <a:rPr lang="zh-CN" altLang="zh-CN" sz="2800" i="1" dirty="0">
                <a:solidFill>
                  <a:srgbClr val="000000"/>
                </a:solidFill>
                <a:ea typeface="Simsun" panose="02010600030101010101" pitchFamily="2" charset="-122"/>
              </a:rPr>
              <a:t>f or e and f lie on a common cycle of G. Then R is an equivalence relation</a:t>
            </a:r>
            <a:r>
              <a:rPr lang="zh-CN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.</a:t>
            </a:r>
            <a:r>
              <a:rPr lang="zh-CN" altLang="zh-CN" sz="1400" dirty="0"/>
              <a:t> </a:t>
            </a:r>
            <a:endParaRPr lang="zh-CN" altLang="zh-CN" sz="28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28575" y="744944"/>
            <a:ext cx="10215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64368" y="2905500"/>
            <a:ext cx="103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用等价关系来描述边之间的关系，到底有何用意？</a:t>
            </a:r>
          </a:p>
        </p:txBody>
      </p:sp>
      <p:sp>
        <p:nvSpPr>
          <p:cNvPr id="5" name="矩形 4"/>
          <p:cNvSpPr/>
          <p:nvPr/>
        </p:nvSpPr>
        <p:spPr>
          <a:xfrm>
            <a:off x="227642" y="4965730"/>
            <a:ext cx="11463064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Each subgraph of </a:t>
            </a:r>
            <a:r>
              <a:rPr lang="en-US" altLang="zh-CN" sz="4000" b="1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 </a:t>
            </a:r>
            <a:r>
              <a:rPr lang="en-US" altLang="zh-CN" sz="4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induced by the edges in an equivalence class is in fact a block of </a:t>
            </a:r>
            <a:r>
              <a:rPr lang="en-US" altLang="zh-CN" sz="4000" b="1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</a:t>
            </a:r>
            <a:r>
              <a:rPr lang="en-US" altLang="zh-CN" sz="4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6962" y="3935615"/>
            <a:ext cx="1139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</a:t>
            </a:r>
            <a:r>
              <a:rPr lang="en-US" altLang="zh-CN" sz="3600" dirty="0"/>
              <a:t>6</a:t>
            </a:r>
            <a:r>
              <a:rPr lang="zh-CN" altLang="en-US" sz="3600" dirty="0"/>
              <a:t>：</a:t>
            </a:r>
            <a:r>
              <a:rPr lang="en-US" altLang="zh-CN" sz="3600" dirty="0"/>
              <a:t>Block</a:t>
            </a:r>
            <a:r>
              <a:rPr lang="zh-CN" altLang="en-US" sz="3600" dirty="0"/>
              <a:t>的“极大”</a:t>
            </a:r>
            <a:r>
              <a:rPr lang="zh-CN" altLang="en-US" sz="3600" dirty="0" smtClean="0"/>
              <a:t>特性</a:t>
            </a:r>
            <a:r>
              <a:rPr lang="zh-CN" altLang="en-US" sz="3600" dirty="0"/>
              <a:t>和</a:t>
            </a:r>
            <a:r>
              <a:rPr lang="zh-CN" altLang="en-US" sz="3600" dirty="0" smtClean="0"/>
              <a:t>“等价类”有何关系？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82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2747</TotalTime>
  <Pages>0</Pages>
  <Words>1320</Words>
  <Characters>0</Characters>
  <Application>Microsoft Office PowerPoint</Application>
  <DocSecurity>0</DocSecurity>
  <PresentationFormat>宽屏</PresentationFormat>
  <Lines>0</Lines>
  <Paragraphs>211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Simsun</vt:lpstr>
      <vt:lpstr>华文仿宋</vt:lpstr>
      <vt:lpstr>华文行楷</vt:lpstr>
      <vt:lpstr>楷体</vt:lpstr>
      <vt:lpstr>宋体</vt:lpstr>
      <vt:lpstr>微软雅黑</vt:lpstr>
      <vt:lpstr>Arial</vt:lpstr>
      <vt:lpstr>Brush Script MT</vt:lpstr>
      <vt:lpstr>Century Schoolbook</vt:lpstr>
      <vt:lpstr>Garamond</vt:lpstr>
      <vt:lpstr>Times New Roman</vt:lpstr>
      <vt:lpstr>Wingdings</vt:lpstr>
      <vt:lpstr>default</vt:lpstr>
      <vt:lpstr>计算机问题求解 – 论题3-10     -  图的连通度</vt:lpstr>
      <vt:lpstr>“连通”并不都是一样的</vt:lpstr>
      <vt:lpstr>PowerPoint 演示文稿</vt:lpstr>
      <vt:lpstr>指标1：minimum vertex-cut</vt:lpstr>
      <vt:lpstr>围绕割点的若干结论</vt:lpstr>
      <vt:lpstr>围绕割点的重要概念之一：不可分割</vt:lpstr>
      <vt:lpstr>PowerPoint 演示文稿</vt:lpstr>
      <vt:lpstr>关于block的几个理解</vt:lpstr>
      <vt:lpstr>关于block的几个理解</vt:lpstr>
      <vt:lpstr>PowerPoint 演示文稿</vt:lpstr>
      <vt:lpstr>PowerPoint 演示文稿</vt:lpstr>
      <vt:lpstr>点连通度K(G)</vt:lpstr>
      <vt:lpstr>PowerPoint 演示文稿</vt:lpstr>
      <vt:lpstr>Whitney定理</vt:lpstr>
      <vt:lpstr>Whitney定理</vt:lpstr>
      <vt:lpstr>点连通度和图的边、点数关系</vt:lpstr>
      <vt:lpstr>Harary图：一种特殊的连通度接近2m/n的图</vt:lpstr>
      <vt:lpstr>图例：</vt:lpstr>
      <vt:lpstr>计算机网络 – 一个应用的例子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指标2：multiplicity of alternative paths</vt:lpstr>
      <vt:lpstr>Menger theorem</vt:lpstr>
      <vt:lpstr>证明：最小分离点集，最大内部不相交路径数</vt:lpstr>
      <vt:lpstr>Case1：存在节点x，构成(u,x,v)路径</vt:lpstr>
      <vt:lpstr>Case2:分离点集中存在一个和u不相邻的点以及不和v相邻的点</vt:lpstr>
      <vt:lpstr>Case3:所有的点，要么只和u相邻，要么只和v相邻</vt:lpstr>
      <vt:lpstr>G-e中最小分割集一定是k？</vt:lpstr>
      <vt:lpstr>图示Menger定理</vt:lpstr>
      <vt:lpstr>由Menger定理引出的系列结论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125</cp:revision>
  <cp:lastPrinted>1601-01-01T00:00:00Z</cp:lastPrinted>
  <dcterms:created xsi:type="dcterms:W3CDTF">2010-10-07T02:50:25Z</dcterms:created>
  <dcterms:modified xsi:type="dcterms:W3CDTF">2018-11-14T07:56:07Z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