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75" r:id="rId10"/>
    <p:sldId id="276" r:id="rId11"/>
    <p:sldId id="265" r:id="rId12"/>
    <p:sldId id="266" r:id="rId13"/>
    <p:sldId id="269" r:id="rId14"/>
    <p:sldId id="272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3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8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7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4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1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8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7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2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4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1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8BD9F2-44B0-46F1-BCB2-B0CA8F0AF6A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6857D6-1763-4055-8891-9BBA4C708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5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7185B-446A-4A37-A846-A1C7A49B3C7B}"/>
              </a:ext>
            </a:extLst>
          </p:cNvPr>
          <p:cNvSpPr txBox="1"/>
          <p:nvPr/>
        </p:nvSpPr>
        <p:spPr>
          <a:xfrm>
            <a:off x="2627791" y="1839231"/>
            <a:ext cx="6551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造字工房悦圆演示版常规体" pitchFamily="50" charset="-122"/>
                <a:ea typeface="造字工房悦圆演示版常规体" pitchFamily="50" charset="-122"/>
              </a:rPr>
              <a:t>Open Topic</a:t>
            </a:r>
          </a:p>
          <a:p>
            <a:pPr algn="ctr"/>
            <a:r>
              <a:rPr lang="en-US" altLang="zh-CN" sz="4400" dirty="0" err="1">
                <a:latin typeface="造字工房悦圆演示版常规体" pitchFamily="50" charset="-122"/>
                <a:ea typeface="造字工房悦圆演示版常规体" pitchFamily="50" charset="-122"/>
              </a:rPr>
              <a:t>Tarjan</a:t>
            </a:r>
            <a:r>
              <a:rPr lang="zh-CN" altLang="en-US" sz="4400" dirty="0">
                <a:latin typeface="造字工房悦圆演示版常规体" pitchFamily="50" charset="-122"/>
                <a:ea typeface="造字工房悦圆演示版常规体" pitchFamily="50" charset="-122"/>
              </a:rPr>
              <a:t>的</a:t>
            </a:r>
            <a:r>
              <a:rPr lang="en-US" altLang="zh-CN" sz="4400" dirty="0">
                <a:latin typeface="造字工房悦圆演示版常规体" pitchFamily="50" charset="-122"/>
                <a:ea typeface="造字工房悦圆演示版常规体" pitchFamily="50" charset="-122"/>
              </a:rPr>
              <a:t>LCA</a:t>
            </a:r>
            <a:r>
              <a:rPr lang="zh-CN" altLang="en-US" sz="4400" dirty="0">
                <a:latin typeface="造字工房悦圆演示版常规体" pitchFamily="50" charset="-122"/>
                <a:ea typeface="造字工房悦圆演示版常规体" pitchFamily="50" charset="-122"/>
              </a:rPr>
              <a:t>离线算法</a:t>
            </a:r>
          </a:p>
        </p:txBody>
      </p:sp>
    </p:spTree>
    <p:extLst>
      <p:ext uri="{BB962C8B-B14F-4D97-AF65-F5344CB8AC3E}">
        <p14:creationId xmlns:p14="http://schemas.microsoft.com/office/powerpoint/2010/main" val="306093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754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40527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34927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DFS(4)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89286" y="462094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74203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DFS(4)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89286" y="462094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04CDB7E-3944-41F3-A6CB-59B288CBEB98}"/>
              </a:ext>
            </a:extLst>
          </p:cNvPr>
          <p:cNvSpPr txBox="1"/>
          <p:nvPr/>
        </p:nvSpPr>
        <p:spPr>
          <a:xfrm>
            <a:off x="767779" y="5606618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(4,5), while 5 is not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0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53247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4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45917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DFS(5)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815" y="4608792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4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DFS(5)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815" y="4608792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3D4E353-5FEE-4DB9-9917-8577525A217C}"/>
              </a:ext>
            </a:extLst>
          </p:cNvPr>
          <p:cNvSpPr txBox="1"/>
          <p:nvPr/>
        </p:nvSpPr>
        <p:spPr>
          <a:xfrm>
            <a:off x="767779" y="5390418"/>
            <a:ext cx="358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(4,5), 4 has been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86C6BA-80FB-4B23-803B-6863D5C1818D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90A40D5-BFF3-4E35-9251-98F1A87350BF}"/>
              </a:ext>
            </a:extLst>
          </p:cNvPr>
          <p:cNvSpPr txBox="1"/>
          <p:nvPr/>
        </p:nvSpPr>
        <p:spPr>
          <a:xfrm>
            <a:off x="767778" y="5859230"/>
            <a:ext cx="358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(2,5), 2 has been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D53179-92D7-4CD5-9B3F-FF6C2A775179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80812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DFS(3)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7501" y="3386368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9DE5953-E15F-45A6-9A59-D135730C50F0}"/>
              </a:ext>
            </a:extLst>
          </p:cNvPr>
          <p:cNvSpPr txBox="1"/>
          <p:nvPr/>
        </p:nvSpPr>
        <p:spPr>
          <a:xfrm>
            <a:off x="767779" y="5606618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(3,6), while 6 is not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4216FB5-7767-4128-A659-D4CC0F33E62C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0C6EC2-DBB0-4A83-A098-AA92FD69CB35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0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33232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506AC85-4D8B-4B3D-B801-8297449DC9A3}"/>
              </a:ext>
            </a:extLst>
          </p:cNvPr>
          <p:cNvSpPr txBox="1"/>
          <p:nvPr/>
        </p:nvSpPr>
        <p:spPr>
          <a:xfrm>
            <a:off x="767779" y="5606618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(1,7), while 7 is not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A5C15B-E6B4-42ED-ABBA-AB3F58D1D735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773F5C-2873-4B02-81C8-E2C808AD0862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89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93777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466428" y="1761453"/>
            <a:ext cx="985015" cy="63686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9EBE528-7B58-405C-AC8E-B068A57973EE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4B5259-A322-46A0-8EA1-58586CCE294B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6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11F371-34B3-4A5B-99E1-22EDDB8C65C4}"/>
              </a:ext>
            </a:extLst>
          </p:cNvPr>
          <p:cNvSpPr txBox="1"/>
          <p:nvPr/>
        </p:nvSpPr>
        <p:spPr>
          <a:xfrm>
            <a:off x="534098" y="820372"/>
            <a:ext cx="7200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造字工房悦圆演示版常规体" pitchFamily="50" charset="-122"/>
                <a:ea typeface="造字工房悦圆演示版常规体" pitchFamily="50" charset="-122"/>
              </a:rPr>
              <a:t>LCA</a:t>
            </a:r>
            <a:r>
              <a:rPr lang="zh-CN" altLang="en-US" sz="4000" dirty="0"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r>
              <a:rPr lang="en-US" altLang="zh-CN" sz="4000" dirty="0">
                <a:latin typeface="造字工房悦圆演示版常规体" pitchFamily="50" charset="-122"/>
                <a:ea typeface="造字工房悦圆演示版常规体" pitchFamily="50" charset="-122"/>
              </a:rPr>
              <a:t>Least Common Ancestor</a:t>
            </a:r>
            <a:endParaRPr lang="zh-CN" altLang="en-US" sz="40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664861F-9D5C-45B0-A0D7-5C9B5C9CD4B3}"/>
              </a:ext>
            </a:extLst>
          </p:cNvPr>
          <p:cNvGrpSpPr/>
          <p:nvPr/>
        </p:nvGrpSpPr>
        <p:grpSpPr>
          <a:xfrm>
            <a:off x="4756555" y="2474186"/>
            <a:ext cx="2129257" cy="3103794"/>
            <a:chOff x="4756555" y="2474186"/>
            <a:chExt cx="2129257" cy="31037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7DA88C2-451C-48CD-B246-FD40A8BB346A}"/>
                </a:ext>
              </a:extLst>
            </p:cNvPr>
            <p:cNvSpPr/>
            <p:nvPr/>
          </p:nvSpPr>
          <p:spPr>
            <a:xfrm>
              <a:off x="4756555" y="4220076"/>
              <a:ext cx="401017" cy="40101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FF00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85A7A5-883F-4794-A95F-DC3A37382FFC}"/>
                </a:ext>
              </a:extLst>
            </p:cNvPr>
            <p:cNvSpPr/>
            <p:nvPr/>
          </p:nvSpPr>
          <p:spPr>
            <a:xfrm>
              <a:off x="5941342" y="4220075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117F340-6042-4A1D-9F14-1CD2EACFC1D7}"/>
                </a:ext>
              </a:extLst>
            </p:cNvPr>
            <p:cNvSpPr/>
            <p:nvPr/>
          </p:nvSpPr>
          <p:spPr>
            <a:xfrm>
              <a:off x="6484795" y="5176963"/>
              <a:ext cx="401017" cy="40101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FF00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A72614-B606-429C-B8ED-527F93740E78}"/>
                </a:ext>
              </a:extLst>
            </p:cNvPr>
            <p:cNvSpPr/>
            <p:nvPr/>
          </p:nvSpPr>
          <p:spPr>
            <a:xfrm>
              <a:off x="5450480" y="5176962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CC057E-C7BD-40B7-B6D9-8D447F493CD0}"/>
                </a:ext>
              </a:extLst>
            </p:cNvPr>
            <p:cNvSpPr/>
            <p:nvPr/>
          </p:nvSpPr>
          <p:spPr>
            <a:xfrm>
              <a:off x="5397158" y="3429000"/>
              <a:ext cx="401017" cy="40101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FF00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8DD0C4F-DE1B-40DB-BBFB-335C0DEDFEE8}"/>
                </a:ext>
              </a:extLst>
            </p:cNvPr>
            <p:cNvCxnSpPr>
              <a:cxnSpLocks/>
              <a:stCxn id="11" idx="3"/>
              <a:endCxn id="5" idx="0"/>
            </p:cNvCxnSpPr>
            <p:nvPr/>
          </p:nvCxnSpPr>
          <p:spPr>
            <a:xfrm flipH="1">
              <a:off x="4957064" y="3771289"/>
              <a:ext cx="498822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80187BB-6A8D-44EE-96CC-4198793FB336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5650989" y="4562364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A57A44A-36C3-4E64-B78C-3498E3E83E43}"/>
                </a:ext>
              </a:extLst>
            </p:cNvPr>
            <p:cNvCxnSpPr>
              <a:cxnSpLocks/>
              <a:stCxn id="11" idx="5"/>
              <a:endCxn id="8" idx="0"/>
            </p:cNvCxnSpPr>
            <p:nvPr/>
          </p:nvCxnSpPr>
          <p:spPr>
            <a:xfrm>
              <a:off x="5739447" y="3771289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B60C33-7199-4498-9C8F-376671FDDA13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6283631" y="4562364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5158EABA-CFCF-426F-B22A-F54690FD54FE}"/>
                </a:ext>
              </a:extLst>
            </p:cNvPr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4881827" y="3704746"/>
              <a:ext cx="590567" cy="440094"/>
            </a:xfrm>
            <a:prstGeom prst="curvedConnector2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A5297481-381A-43F9-ADF9-86DD41FF0D11}"/>
                </a:ext>
              </a:extLst>
            </p:cNvPr>
            <p:cNvCxnSpPr>
              <a:stCxn id="9" idx="0"/>
              <a:endCxn id="11" idx="6"/>
            </p:cNvCxnSpPr>
            <p:nvPr/>
          </p:nvCxnSpPr>
          <p:spPr>
            <a:xfrm rot="16200000" flipV="1">
              <a:off x="5468012" y="3959671"/>
              <a:ext cx="1547454" cy="887130"/>
            </a:xfrm>
            <a:prstGeom prst="curvedConnector2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86DB8A1-9573-4852-8C4E-2F7A621D4D4C}"/>
                </a:ext>
              </a:extLst>
            </p:cNvPr>
            <p:cNvSpPr/>
            <p:nvPr/>
          </p:nvSpPr>
          <p:spPr>
            <a:xfrm>
              <a:off x="5381624" y="247418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A04AD0A-14AC-495F-B017-77C6D94DF8D3}"/>
                </a:ext>
              </a:extLst>
            </p:cNvPr>
            <p:cNvCxnSpPr>
              <a:cxnSpLocks/>
              <a:stCxn id="35" idx="4"/>
              <a:endCxn id="11" idx="0"/>
            </p:cNvCxnSpPr>
            <p:nvPr/>
          </p:nvCxnSpPr>
          <p:spPr>
            <a:xfrm>
              <a:off x="5582133" y="2875203"/>
              <a:ext cx="15534" cy="553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38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09830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DFS(6)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466428" y="1761453"/>
            <a:ext cx="985015" cy="63686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3033459-965F-456F-AA56-194E6E507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8282" y="237512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D530179-EC8F-422B-8E7E-69B38B9B8865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875B59-B40B-4D77-995F-EDEA7DAB04D9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62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32709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DFS(6)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DFS(7)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466428" y="1761453"/>
            <a:ext cx="985015" cy="63686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3033459-965F-456F-AA56-194E6E507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8282" y="237512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307EF6F-41A4-45FC-B02A-FAD2C2C6DE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0397" y="3416532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E1800E7-79F9-4646-905B-F2511857D067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FB7553-ADD6-4941-97C1-4E59706252F4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1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DFS(6)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DFS(7)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466428" y="1761453"/>
            <a:ext cx="985015" cy="63686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3033459-965F-456F-AA56-194E6E507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8282" y="237512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307EF6F-41A4-45FC-B02A-FAD2C2C6DE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0397" y="3416532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4A073EF-14B8-49E3-812C-4174D1A91487}"/>
              </a:ext>
            </a:extLst>
          </p:cNvPr>
          <p:cNvSpPr txBox="1"/>
          <p:nvPr/>
        </p:nvSpPr>
        <p:spPr>
          <a:xfrm>
            <a:off x="767779" y="5463526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(1,7), 1 has been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9F2CEA-0B53-4B49-9DBA-D4C2FE81BA78}"/>
              </a:ext>
            </a:extLst>
          </p:cNvPr>
          <p:cNvSpPr txBox="1"/>
          <p:nvPr/>
        </p:nvSpPr>
        <p:spPr>
          <a:xfrm>
            <a:off x="745159" y="5933431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(6,7), 6 is not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9FC0A0-4D0A-412D-9E28-5D59593AD906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61587F-F9E2-4D98-BE27-B1D07D98D2FC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1B44D7-05D2-4A9D-AAE2-CA312D9E4594}"/>
              </a:ext>
            </a:extLst>
          </p:cNvPr>
          <p:cNvSpPr txBox="1"/>
          <p:nvPr/>
        </p:nvSpPr>
        <p:spPr>
          <a:xfrm>
            <a:off x="7436012" y="5239798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(1,7) is 0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1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2879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DFS(6)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466428" y="1761453"/>
            <a:ext cx="985015" cy="63686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3033459-965F-456F-AA56-194E6E507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8282" y="237512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307EF6F-41A4-45FC-B02A-FAD2C2C6DE88}"/>
              </a:ext>
            </a:extLst>
          </p:cNvPr>
          <p:cNvCxnSpPr>
            <a:cxnSpLocks/>
            <a:stCxn id="17" idx="0"/>
            <a:endCxn id="16" idx="6"/>
          </p:cNvCxnSpPr>
          <p:nvPr/>
        </p:nvCxnSpPr>
        <p:spPr>
          <a:xfrm rot="16200000" flipV="1">
            <a:off x="3608527" y="2859990"/>
            <a:ext cx="786025" cy="5608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E9F2CEA-0B53-4B49-9DBA-D4C2FE81BA78}"/>
              </a:ext>
            </a:extLst>
          </p:cNvPr>
          <p:cNvSpPr txBox="1"/>
          <p:nvPr/>
        </p:nvSpPr>
        <p:spPr>
          <a:xfrm>
            <a:off x="745159" y="5357292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(6,7), 7 has been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9FC0A0-4D0A-412D-9E28-5D59593AD906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61587F-F9E2-4D98-BE27-B1D07D98D2FC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1B44D7-05D2-4A9D-AAE2-CA312D9E4594}"/>
              </a:ext>
            </a:extLst>
          </p:cNvPr>
          <p:cNvSpPr txBox="1"/>
          <p:nvPr/>
        </p:nvSpPr>
        <p:spPr>
          <a:xfrm>
            <a:off x="7436012" y="5239798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(1,7) is 0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0F9F08B-5E94-40CA-9E64-CC6F5F13DC1A}"/>
              </a:ext>
            </a:extLst>
          </p:cNvPr>
          <p:cNvSpPr txBox="1"/>
          <p:nvPr/>
        </p:nvSpPr>
        <p:spPr>
          <a:xfrm>
            <a:off x="7436012" y="5701463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(6,7) is 6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A698D4-D940-405D-8AEC-C6EEB787DFCD}"/>
              </a:ext>
            </a:extLst>
          </p:cNvPr>
          <p:cNvSpPr txBox="1"/>
          <p:nvPr/>
        </p:nvSpPr>
        <p:spPr>
          <a:xfrm>
            <a:off x="745159" y="5856238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(3,6), 3 has been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7661D8-A694-4E34-BAD7-3601CE2BB948}"/>
              </a:ext>
            </a:extLst>
          </p:cNvPr>
          <p:cNvSpPr txBox="1"/>
          <p:nvPr/>
        </p:nvSpPr>
        <p:spPr>
          <a:xfrm>
            <a:off x="7436012" y="6155461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(3,6) is 0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7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36660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1515618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466428" y="1761453"/>
            <a:ext cx="985015" cy="63686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50565" y="2848834"/>
            <a:ext cx="833026" cy="63016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05886DD-4DB9-409C-9F4A-E92149FA8AA7}"/>
              </a:ext>
            </a:extLst>
          </p:cNvPr>
          <p:cNvCxnSpPr>
            <a:cxnSpLocks/>
            <a:stCxn id="6" idx="7"/>
            <a:endCxn id="9" idx="6"/>
          </p:cNvCxnSpPr>
          <p:nvPr/>
        </p:nvCxnSpPr>
        <p:spPr>
          <a:xfrm rot="16200000" flipV="1">
            <a:off x="1990336" y="2852190"/>
            <a:ext cx="830548" cy="6209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325DE4D-EE05-4454-8B2B-ECB842087E1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1471592" y="4001996"/>
            <a:ext cx="1049348" cy="5639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49CE3C4-DE4E-40AF-8812-796B489A5CB9}"/>
              </a:ext>
            </a:extLst>
          </p:cNvPr>
          <p:cNvCxnSpPr>
            <a:cxnSpLocks/>
            <a:stCxn id="7" idx="7"/>
            <a:endCxn id="6" idx="6"/>
          </p:cNvCxnSpPr>
          <p:nvPr/>
        </p:nvCxnSpPr>
        <p:spPr>
          <a:xfrm rot="16200000" flipV="1">
            <a:off x="2579915" y="3970616"/>
            <a:ext cx="1042647" cy="620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3033459-965F-456F-AA56-194E6E507CB9}"/>
              </a:ext>
            </a:extLst>
          </p:cNvPr>
          <p:cNvCxnSpPr>
            <a:cxnSpLocks/>
            <a:stCxn id="16" idx="0"/>
            <a:endCxn id="14" idx="6"/>
          </p:cNvCxnSpPr>
          <p:nvPr/>
        </p:nvCxnSpPr>
        <p:spPr>
          <a:xfrm rot="16200000" flipV="1">
            <a:off x="2675713" y="1701999"/>
            <a:ext cx="903541" cy="6743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307EF6F-41A4-45FC-B02A-FAD2C2C6DE88}"/>
              </a:ext>
            </a:extLst>
          </p:cNvPr>
          <p:cNvCxnSpPr>
            <a:cxnSpLocks/>
            <a:stCxn id="17" idx="0"/>
            <a:endCxn id="16" idx="6"/>
          </p:cNvCxnSpPr>
          <p:nvPr/>
        </p:nvCxnSpPr>
        <p:spPr>
          <a:xfrm rot="16200000" flipV="1">
            <a:off x="3608527" y="2859990"/>
            <a:ext cx="786025" cy="5608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29FC0A0-4D0A-412D-9E28-5D59593AD906}"/>
              </a:ext>
            </a:extLst>
          </p:cNvPr>
          <p:cNvSpPr txBox="1"/>
          <p:nvPr/>
        </p:nvSpPr>
        <p:spPr>
          <a:xfrm>
            <a:off x="7429097" y="4307277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(4,5) is 3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61587F-F9E2-4D98-BE27-B1D07D98D2FC}"/>
              </a:ext>
            </a:extLst>
          </p:cNvPr>
          <p:cNvSpPr txBox="1"/>
          <p:nvPr/>
        </p:nvSpPr>
        <p:spPr>
          <a:xfrm>
            <a:off x="7429097" y="4768942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(2,5) is 1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1B44D7-05D2-4A9D-AAE2-CA312D9E4594}"/>
              </a:ext>
            </a:extLst>
          </p:cNvPr>
          <p:cNvSpPr txBox="1"/>
          <p:nvPr/>
        </p:nvSpPr>
        <p:spPr>
          <a:xfrm>
            <a:off x="7436012" y="5239798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(1,7) is 0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0F9F08B-5E94-40CA-9E64-CC6F5F13DC1A}"/>
              </a:ext>
            </a:extLst>
          </p:cNvPr>
          <p:cNvSpPr txBox="1"/>
          <p:nvPr/>
        </p:nvSpPr>
        <p:spPr>
          <a:xfrm>
            <a:off x="7436012" y="5701463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(6,7) is 6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7661D8-A694-4E34-BAD7-3601CE2BB948}"/>
              </a:ext>
            </a:extLst>
          </p:cNvPr>
          <p:cNvSpPr txBox="1"/>
          <p:nvPr/>
        </p:nvSpPr>
        <p:spPr>
          <a:xfrm>
            <a:off x="7436012" y="6155461"/>
            <a:ext cx="311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LCA of (3,6) is 0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5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F4B93C-BEBC-4A08-9A2A-FA10D971E333}"/>
              </a:ext>
            </a:extLst>
          </p:cNvPr>
          <p:cNvSpPr txBox="1"/>
          <p:nvPr/>
        </p:nvSpPr>
        <p:spPr>
          <a:xfrm>
            <a:off x="570450" y="738230"/>
            <a:ext cx="1056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算法很简单，模拟看得很舒服，但为什么这样就是对的？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DFBBD-000B-4EFD-AEBC-A56544A5AF96}"/>
              </a:ext>
            </a:extLst>
          </p:cNvPr>
          <p:cNvSpPr txBox="1"/>
          <p:nvPr/>
        </p:nvSpPr>
        <p:spPr>
          <a:xfrm>
            <a:off x="570450" y="1962090"/>
            <a:ext cx="74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从任意点对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en-US" altLang="zh-CN" sz="2400" dirty="0" err="1">
                <a:latin typeface="造字工房悦圆演示版常规体" pitchFamily="50" charset="-122"/>
                <a:ea typeface="造字工房悦圆演示版常规体" pitchFamily="50" charset="-122"/>
              </a:rPr>
              <a:t>u,v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考虑：根据算法，何时能求出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LCA(</a:t>
            </a:r>
            <a:r>
              <a:rPr lang="en-US" altLang="zh-CN" sz="2400" dirty="0" err="1">
                <a:latin typeface="造字工房悦圆演示版常规体" pitchFamily="50" charset="-122"/>
                <a:ea typeface="造字工房悦圆演示版常规体" pitchFamily="50" charset="-122"/>
              </a:rPr>
              <a:t>u,v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)?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384F7C-09D6-44C3-B427-A2046F9AEC39}"/>
              </a:ext>
            </a:extLst>
          </p:cNvPr>
          <p:cNvSpPr txBox="1"/>
          <p:nvPr/>
        </p:nvSpPr>
        <p:spPr>
          <a:xfrm>
            <a:off x="570450" y="2585785"/>
            <a:ext cx="817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假设先访问的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u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。在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u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已经被访问完，并且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v</a:t>
            </a:r>
            <a:r>
              <a:rPr lang="zh-CN" altLang="en-US" sz="2400" dirty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恰巧被访问完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时，</a:t>
            </a:r>
            <a:endParaRPr lang="en-US" altLang="zh-CN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求出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LCA(</a:t>
            </a:r>
            <a:r>
              <a:rPr lang="en-US" altLang="zh-CN" sz="2400" dirty="0" err="1">
                <a:latin typeface="造字工房悦圆演示版常规体" pitchFamily="50" charset="-122"/>
                <a:ea typeface="造字工房悦圆演示版常规体" pitchFamily="50" charset="-122"/>
              </a:rPr>
              <a:t>u,v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)=u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所在的并查集的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ancestor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2A03E4-B68A-446E-BC83-479FB856464B}"/>
              </a:ext>
            </a:extLst>
          </p:cNvPr>
          <p:cNvGrpSpPr/>
          <p:nvPr/>
        </p:nvGrpSpPr>
        <p:grpSpPr>
          <a:xfrm>
            <a:off x="794109" y="3135820"/>
            <a:ext cx="2064166" cy="2666739"/>
            <a:chOff x="475329" y="3118342"/>
            <a:chExt cx="2064166" cy="266673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135D07-4214-46B9-B8C3-8159840F6A81}"/>
                </a:ext>
              </a:extLst>
            </p:cNvPr>
            <p:cNvSpPr/>
            <p:nvPr/>
          </p:nvSpPr>
          <p:spPr>
            <a:xfrm>
              <a:off x="872708" y="4698053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9441AF-1D43-4F09-9CDE-40225EFE0B7A}"/>
                </a:ext>
              </a:extLst>
            </p:cNvPr>
            <p:cNvSpPr/>
            <p:nvPr/>
          </p:nvSpPr>
          <p:spPr>
            <a:xfrm>
              <a:off x="1747076" y="4698052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222438B-183E-4B5F-9E9A-1CECFC38BFED}"/>
                </a:ext>
              </a:extLst>
            </p:cNvPr>
            <p:cNvSpPr/>
            <p:nvPr/>
          </p:nvSpPr>
          <p:spPr>
            <a:xfrm>
              <a:off x="1303318" y="5464059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71CCCBE-236C-451C-B77D-85FAE9E17917}"/>
                </a:ext>
              </a:extLst>
            </p:cNvPr>
            <p:cNvSpPr/>
            <p:nvPr/>
          </p:nvSpPr>
          <p:spPr>
            <a:xfrm>
              <a:off x="475329" y="5464058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2E55611-4E74-48F8-A17C-0DF47C895CE7}"/>
                </a:ext>
              </a:extLst>
            </p:cNvPr>
            <p:cNvSpPr/>
            <p:nvPr/>
          </p:nvSpPr>
          <p:spPr>
            <a:xfrm>
              <a:off x="1343646" y="3904270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E9B7401-9543-4F1B-8C35-AAD95DEF65A3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1033219" y="4178279"/>
              <a:ext cx="357440" cy="519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793053-E72C-41CF-8699-81FC99CFD4C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635841" y="4972061"/>
              <a:ext cx="279446" cy="491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ABCEBE6-8AF2-4600-A0DD-9BF0AC171896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1617655" y="4178279"/>
              <a:ext cx="289932" cy="519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38F1890-331E-409C-B8F9-8C233ED63E9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142283" y="4972061"/>
              <a:ext cx="321547" cy="491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4E72BF2-11F5-4D19-8ADF-8D5DB0A7385D}"/>
                </a:ext>
              </a:extLst>
            </p:cNvPr>
            <p:cNvSpPr/>
            <p:nvPr/>
          </p:nvSpPr>
          <p:spPr>
            <a:xfrm>
              <a:off x="1762621" y="3118342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051EA75-F806-44BB-B6DE-2BF8ADDA9C0E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1504157" y="3392351"/>
              <a:ext cx="305477" cy="511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7203C8-7B52-4714-B84D-597DDEED38E1}"/>
                </a:ext>
              </a:extLst>
            </p:cNvPr>
            <p:cNvSpPr/>
            <p:nvPr/>
          </p:nvSpPr>
          <p:spPr>
            <a:xfrm>
              <a:off x="2218473" y="3873561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88DA2DA-42DA-4960-B3A3-B57807F78B76}"/>
                </a:ext>
              </a:extLst>
            </p:cNvPr>
            <p:cNvCxnSpPr>
              <a:cxnSpLocks/>
              <a:stCxn id="14" idx="5"/>
              <a:endCxn id="16" idx="0"/>
            </p:cNvCxnSpPr>
            <p:nvPr/>
          </p:nvCxnSpPr>
          <p:spPr>
            <a:xfrm>
              <a:off x="2036630" y="3392351"/>
              <a:ext cx="342354" cy="481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828456A-6F83-4C91-9174-48E87D6D543D}"/>
              </a:ext>
            </a:extLst>
          </p:cNvPr>
          <p:cNvSpPr txBox="1"/>
          <p:nvPr/>
        </p:nvSpPr>
        <p:spPr>
          <a:xfrm>
            <a:off x="216639" y="132428"/>
            <a:ext cx="426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假设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DFS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序为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0-1-2-3-4-5-6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C72BF1-B71A-4BC9-8A7C-4B2AC7AC3466}"/>
              </a:ext>
            </a:extLst>
          </p:cNvPr>
          <p:cNvSpPr txBox="1"/>
          <p:nvPr/>
        </p:nvSpPr>
        <p:spPr>
          <a:xfrm>
            <a:off x="895725" y="2602390"/>
            <a:ext cx="2919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造字工房悦圆演示版常规体" pitchFamily="50" charset="-122"/>
                <a:ea typeface="造字工房悦圆演示版常规体" pitchFamily="50" charset="-122"/>
              </a:rPr>
              <a:t>以</a:t>
            </a:r>
            <a:r>
              <a:rPr lang="en-US" altLang="zh-CN" sz="2000" dirty="0">
                <a:latin typeface="造字工房悦圆演示版常规体" pitchFamily="50" charset="-122"/>
                <a:ea typeface="造字工房悦圆演示版常规体" pitchFamily="50" charset="-122"/>
              </a:rPr>
              <a:t>3</a:t>
            </a:r>
            <a:r>
              <a:rPr lang="zh-CN" altLang="en-US" sz="2000" dirty="0">
                <a:latin typeface="造字工房悦圆演示版常规体" pitchFamily="50" charset="-122"/>
                <a:ea typeface="造字工房悦圆演示版常规体" pitchFamily="50" charset="-122"/>
              </a:rPr>
              <a:t>为根的子树被访问完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AF88BF-16D9-402D-9A08-23FBB258B49C}"/>
              </a:ext>
            </a:extLst>
          </p:cNvPr>
          <p:cNvCxnSpPr/>
          <p:nvPr/>
        </p:nvCxnSpPr>
        <p:spPr>
          <a:xfrm>
            <a:off x="3439486" y="4494577"/>
            <a:ext cx="7969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27A8A3-FC57-43D1-BCE0-919345B96F07}"/>
              </a:ext>
            </a:extLst>
          </p:cNvPr>
          <p:cNvGrpSpPr/>
          <p:nvPr/>
        </p:nvGrpSpPr>
        <p:grpSpPr>
          <a:xfrm>
            <a:off x="4318883" y="3161207"/>
            <a:ext cx="2064166" cy="2666739"/>
            <a:chOff x="475329" y="3118342"/>
            <a:chExt cx="2064166" cy="266673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CB4BB7-32B6-465F-851A-034693FA4F75}"/>
                </a:ext>
              </a:extLst>
            </p:cNvPr>
            <p:cNvSpPr/>
            <p:nvPr/>
          </p:nvSpPr>
          <p:spPr>
            <a:xfrm>
              <a:off x="872708" y="4698053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837C8DA-6B24-4094-AB20-1176653EFCD8}"/>
                </a:ext>
              </a:extLst>
            </p:cNvPr>
            <p:cNvSpPr/>
            <p:nvPr/>
          </p:nvSpPr>
          <p:spPr>
            <a:xfrm>
              <a:off x="1747076" y="4698052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14C100F-C2F3-4840-BF7B-E308FA3CFDFF}"/>
                </a:ext>
              </a:extLst>
            </p:cNvPr>
            <p:cNvSpPr/>
            <p:nvPr/>
          </p:nvSpPr>
          <p:spPr>
            <a:xfrm>
              <a:off x="1303318" y="5464059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602B482-13FF-4A05-8509-CAF1AEC72620}"/>
                </a:ext>
              </a:extLst>
            </p:cNvPr>
            <p:cNvSpPr/>
            <p:nvPr/>
          </p:nvSpPr>
          <p:spPr>
            <a:xfrm>
              <a:off x="475329" y="5464058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8EF205D-808D-47E3-86BB-7B5755CEC3BB}"/>
                </a:ext>
              </a:extLst>
            </p:cNvPr>
            <p:cNvSpPr/>
            <p:nvPr/>
          </p:nvSpPr>
          <p:spPr>
            <a:xfrm>
              <a:off x="1343646" y="3904270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585514-7E5E-4D78-8503-89567046AE9C}"/>
                </a:ext>
              </a:extLst>
            </p:cNvPr>
            <p:cNvCxnSpPr>
              <a:cxnSpLocks/>
              <a:stCxn id="27" idx="3"/>
              <a:endCxn id="23" idx="0"/>
            </p:cNvCxnSpPr>
            <p:nvPr/>
          </p:nvCxnSpPr>
          <p:spPr>
            <a:xfrm flipH="1">
              <a:off x="1033219" y="4178279"/>
              <a:ext cx="357440" cy="519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8C6D24-6EFA-4703-BF56-057FDD12085D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635841" y="4972061"/>
              <a:ext cx="279446" cy="491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E30D281-A018-45C1-BBF3-C90475D6E623}"/>
                </a:ext>
              </a:extLst>
            </p:cNvPr>
            <p:cNvCxnSpPr>
              <a:cxnSpLocks/>
              <a:stCxn id="27" idx="5"/>
              <a:endCxn id="24" idx="0"/>
            </p:cNvCxnSpPr>
            <p:nvPr/>
          </p:nvCxnSpPr>
          <p:spPr>
            <a:xfrm>
              <a:off x="1617655" y="4178279"/>
              <a:ext cx="289932" cy="519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B772C7C-3EF0-488A-824E-83163C96D33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1142283" y="4972061"/>
              <a:ext cx="321547" cy="491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5C12FC7-36C6-4D27-A874-D4F9360C0047}"/>
                </a:ext>
              </a:extLst>
            </p:cNvPr>
            <p:cNvSpPr/>
            <p:nvPr/>
          </p:nvSpPr>
          <p:spPr>
            <a:xfrm>
              <a:off x="1762621" y="3118342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9B7E0ED-73ED-4132-8874-B8779A158A69}"/>
                </a:ext>
              </a:extLst>
            </p:cNvPr>
            <p:cNvCxnSpPr>
              <a:cxnSpLocks/>
              <a:stCxn id="32" idx="3"/>
              <a:endCxn id="27" idx="0"/>
            </p:cNvCxnSpPr>
            <p:nvPr/>
          </p:nvCxnSpPr>
          <p:spPr>
            <a:xfrm flipH="1">
              <a:off x="1504157" y="3392351"/>
              <a:ext cx="305477" cy="511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6B02CFF-B11D-4EAA-A0A9-7388B67D1C02}"/>
                </a:ext>
              </a:extLst>
            </p:cNvPr>
            <p:cNvSpPr/>
            <p:nvPr/>
          </p:nvSpPr>
          <p:spPr>
            <a:xfrm>
              <a:off x="2218473" y="3873561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C4C3FDD-9C04-4357-A6DB-31C88D94DCCA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2036630" y="3392351"/>
              <a:ext cx="342354" cy="481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FFCF01A-EA77-4BA2-81C7-963D984B995C}"/>
              </a:ext>
            </a:extLst>
          </p:cNvPr>
          <p:cNvSpPr txBox="1"/>
          <p:nvPr/>
        </p:nvSpPr>
        <p:spPr>
          <a:xfrm>
            <a:off x="4318883" y="2294614"/>
            <a:ext cx="291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造字工房悦圆演示版常规体" pitchFamily="50" charset="-122"/>
                <a:ea typeface="造字工房悦圆演示版常规体" pitchFamily="50" charset="-122"/>
              </a:rPr>
              <a:t>以</a:t>
            </a:r>
            <a:r>
              <a:rPr lang="en-US" altLang="zh-CN" sz="2000" dirty="0">
                <a:latin typeface="造字工房悦圆演示版常规体" pitchFamily="50" charset="-122"/>
                <a:ea typeface="造字工房悦圆演示版常规体" pitchFamily="50" charset="-122"/>
              </a:rPr>
              <a:t>2</a:t>
            </a:r>
            <a:r>
              <a:rPr lang="zh-CN" altLang="en-US" sz="2000" dirty="0">
                <a:latin typeface="造字工房悦圆演示版常规体" pitchFamily="50" charset="-122"/>
                <a:ea typeface="造字工房悦圆演示版常规体" pitchFamily="50" charset="-122"/>
              </a:rPr>
              <a:t>为根的子树被访问完，处理完该子树内的点对</a:t>
            </a:r>
            <a:endParaRPr lang="en-US" altLang="zh-CN" sz="20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6477164-8420-4B3D-9CDC-74971A89BC66}"/>
              </a:ext>
            </a:extLst>
          </p:cNvPr>
          <p:cNvCxnSpPr/>
          <p:nvPr/>
        </p:nvCxnSpPr>
        <p:spPr>
          <a:xfrm>
            <a:off x="7336398" y="4494576"/>
            <a:ext cx="7969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6738F13-38EF-4B42-A655-077011DABFD2}"/>
              </a:ext>
            </a:extLst>
          </p:cNvPr>
          <p:cNvGrpSpPr/>
          <p:nvPr/>
        </p:nvGrpSpPr>
        <p:grpSpPr>
          <a:xfrm>
            <a:off x="8215795" y="3161206"/>
            <a:ext cx="2064166" cy="2666739"/>
            <a:chOff x="475329" y="3118342"/>
            <a:chExt cx="2064166" cy="266673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826EFD1-7929-4A00-9EB9-0AC1337A69FE}"/>
                </a:ext>
              </a:extLst>
            </p:cNvPr>
            <p:cNvSpPr/>
            <p:nvPr/>
          </p:nvSpPr>
          <p:spPr>
            <a:xfrm>
              <a:off x="872708" y="4698053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12A61F3-9C4C-4652-9FBE-36E0B02D1CC7}"/>
                </a:ext>
              </a:extLst>
            </p:cNvPr>
            <p:cNvSpPr/>
            <p:nvPr/>
          </p:nvSpPr>
          <p:spPr>
            <a:xfrm>
              <a:off x="1747076" y="4698052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2F7F6AA-D38E-4ED4-8F48-E5CFE0DDFA16}"/>
                </a:ext>
              </a:extLst>
            </p:cNvPr>
            <p:cNvSpPr/>
            <p:nvPr/>
          </p:nvSpPr>
          <p:spPr>
            <a:xfrm>
              <a:off x="1303318" y="5464059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C860531-BD77-42D7-8ADC-28BDB88A0776}"/>
                </a:ext>
              </a:extLst>
            </p:cNvPr>
            <p:cNvSpPr/>
            <p:nvPr/>
          </p:nvSpPr>
          <p:spPr>
            <a:xfrm>
              <a:off x="475329" y="5464058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4D4C67F-A138-4133-A825-39E798CC4F49}"/>
                </a:ext>
              </a:extLst>
            </p:cNvPr>
            <p:cNvSpPr/>
            <p:nvPr/>
          </p:nvSpPr>
          <p:spPr>
            <a:xfrm>
              <a:off x="1343646" y="3904270"/>
              <a:ext cx="321022" cy="3210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0555D8B-4AB6-45AE-AD69-40A697A46D0C}"/>
                </a:ext>
              </a:extLst>
            </p:cNvPr>
            <p:cNvCxnSpPr>
              <a:cxnSpLocks/>
              <a:stCxn id="44" idx="3"/>
              <a:endCxn id="40" idx="0"/>
            </p:cNvCxnSpPr>
            <p:nvPr/>
          </p:nvCxnSpPr>
          <p:spPr>
            <a:xfrm flipH="1">
              <a:off x="1033219" y="4178279"/>
              <a:ext cx="357440" cy="519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F34B584-C8BC-4F39-9A8D-9D4AEB3990A5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35841" y="4972061"/>
              <a:ext cx="279446" cy="491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E44C245-98A2-4CE0-96FC-5062A1FC487F}"/>
                </a:ext>
              </a:extLst>
            </p:cNvPr>
            <p:cNvCxnSpPr>
              <a:cxnSpLocks/>
              <a:stCxn id="44" idx="5"/>
              <a:endCxn id="41" idx="0"/>
            </p:cNvCxnSpPr>
            <p:nvPr/>
          </p:nvCxnSpPr>
          <p:spPr>
            <a:xfrm>
              <a:off x="1617655" y="4178279"/>
              <a:ext cx="289932" cy="519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1E76FD7-3521-4B9D-8424-3BA96EC7BB6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142283" y="4972061"/>
              <a:ext cx="321547" cy="491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6A3952F-0343-4F3F-97C2-2F0DA08B6C0B}"/>
                </a:ext>
              </a:extLst>
            </p:cNvPr>
            <p:cNvSpPr/>
            <p:nvPr/>
          </p:nvSpPr>
          <p:spPr>
            <a:xfrm>
              <a:off x="1762621" y="3118342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0977D89-6D9D-4866-ABFA-449A024D08AB}"/>
                </a:ext>
              </a:extLst>
            </p:cNvPr>
            <p:cNvCxnSpPr>
              <a:cxnSpLocks/>
              <a:stCxn id="49" idx="3"/>
              <a:endCxn id="44" idx="0"/>
            </p:cNvCxnSpPr>
            <p:nvPr/>
          </p:nvCxnSpPr>
          <p:spPr>
            <a:xfrm flipH="1">
              <a:off x="1504157" y="3392351"/>
              <a:ext cx="305477" cy="511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5D73F59-031F-48A2-9BDD-CD07F8A3C3EA}"/>
                </a:ext>
              </a:extLst>
            </p:cNvPr>
            <p:cNvSpPr/>
            <p:nvPr/>
          </p:nvSpPr>
          <p:spPr>
            <a:xfrm>
              <a:off x="2218473" y="3873561"/>
              <a:ext cx="321022" cy="321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FD186A8-3236-4F37-9F46-8F991F6FDFC1}"/>
                </a:ext>
              </a:extLst>
            </p:cNvPr>
            <p:cNvCxnSpPr>
              <a:cxnSpLocks/>
              <a:stCxn id="49" idx="5"/>
              <a:endCxn id="51" idx="0"/>
            </p:cNvCxnSpPr>
            <p:nvPr/>
          </p:nvCxnSpPr>
          <p:spPr>
            <a:xfrm>
              <a:off x="2036630" y="3392351"/>
              <a:ext cx="342354" cy="481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4498F12-43E4-4A63-B963-408C4AA659A2}"/>
              </a:ext>
            </a:extLst>
          </p:cNvPr>
          <p:cNvSpPr txBox="1"/>
          <p:nvPr/>
        </p:nvSpPr>
        <p:spPr>
          <a:xfrm>
            <a:off x="8215795" y="2294613"/>
            <a:ext cx="291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造字工房悦圆演示版常规体" pitchFamily="50" charset="-122"/>
                <a:ea typeface="造字工房悦圆演示版常规体" pitchFamily="50" charset="-122"/>
              </a:rPr>
              <a:t>以</a:t>
            </a:r>
            <a:r>
              <a:rPr lang="en-US" altLang="zh-CN" sz="2000" dirty="0">
                <a:latin typeface="造字工房悦圆演示版常规体" pitchFamily="50" charset="-122"/>
                <a:ea typeface="造字工房悦圆演示版常规体" pitchFamily="50" charset="-122"/>
              </a:rPr>
              <a:t>1</a:t>
            </a:r>
            <a:r>
              <a:rPr lang="zh-CN" altLang="en-US" sz="2000" dirty="0">
                <a:latin typeface="造字工房悦圆演示版常规体" pitchFamily="50" charset="-122"/>
                <a:ea typeface="造字工房悦圆演示版常规体" pitchFamily="50" charset="-122"/>
              </a:rPr>
              <a:t>为根的子树被访问完，处理完该子树内的点对</a:t>
            </a:r>
            <a:endParaRPr lang="en-US" altLang="zh-CN" sz="20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DEC22C4-2E57-40BD-8145-17390A11F745}"/>
              </a:ext>
            </a:extLst>
          </p:cNvPr>
          <p:cNvSpPr txBox="1"/>
          <p:nvPr/>
        </p:nvSpPr>
        <p:spPr>
          <a:xfrm>
            <a:off x="794109" y="951963"/>
            <a:ext cx="578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在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u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已经被访问完，并且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v</a:t>
            </a:r>
            <a:r>
              <a:rPr lang="zh-CN" altLang="en-US" sz="2400" dirty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恰巧被访问完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时，</a:t>
            </a:r>
            <a:endParaRPr lang="en-US" altLang="zh-CN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求出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LCA(</a:t>
            </a:r>
            <a:r>
              <a:rPr lang="en-US" altLang="zh-CN" sz="2400" dirty="0" err="1">
                <a:latin typeface="造字工房悦圆演示版常规体" pitchFamily="50" charset="-122"/>
                <a:ea typeface="造字工房悦圆演示版常规体" pitchFamily="50" charset="-122"/>
              </a:rPr>
              <a:t>u,v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)=u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所在的并查集的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ancestor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6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0CE790-04ED-4A41-B023-E2F04253D2A7}"/>
              </a:ext>
            </a:extLst>
          </p:cNvPr>
          <p:cNvSpPr txBox="1"/>
          <p:nvPr/>
        </p:nvSpPr>
        <p:spPr>
          <a:xfrm>
            <a:off x="394283" y="580392"/>
            <a:ext cx="319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造字工房悦圆演示版常规体" pitchFamily="50" charset="-122"/>
                <a:ea typeface="造字工房悦圆演示版常规体" pitchFamily="50" charset="-122"/>
              </a:rPr>
              <a:t>算法复杂度分析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8C20CE-3DF1-42A9-BDAD-B17734BF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54" y="1389369"/>
            <a:ext cx="5724088" cy="36262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F630F2-D498-41E6-9AF2-FD544999ADA9}"/>
              </a:ext>
            </a:extLst>
          </p:cNvPr>
          <p:cNvSpPr/>
          <p:nvPr/>
        </p:nvSpPr>
        <p:spPr>
          <a:xfrm>
            <a:off x="6837788" y="2371629"/>
            <a:ext cx="2541103" cy="564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00DF47-2D7A-44C9-9AA4-2F9A11F0072F}"/>
              </a:ext>
            </a:extLst>
          </p:cNvPr>
          <p:cNvSpPr txBox="1"/>
          <p:nvPr/>
        </p:nvSpPr>
        <p:spPr>
          <a:xfrm>
            <a:off x="1293431" y="1733742"/>
            <a:ext cx="40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每个结点遍历一次：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O(N)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AC6DC8-12E1-4203-A87C-B6740FA81FCD}"/>
              </a:ext>
            </a:extLst>
          </p:cNvPr>
          <p:cNvSpPr txBox="1"/>
          <p:nvPr/>
        </p:nvSpPr>
        <p:spPr>
          <a:xfrm>
            <a:off x="1293431" y="2251675"/>
            <a:ext cx="344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Q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个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FIND-SET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O(Q*α(N))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017C5-BDD6-4352-92AC-BAA5CB6FD13E}"/>
              </a:ext>
            </a:extLst>
          </p:cNvPr>
          <p:cNvSpPr/>
          <p:nvPr/>
        </p:nvSpPr>
        <p:spPr>
          <a:xfrm>
            <a:off x="9588617" y="4639111"/>
            <a:ext cx="2306972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E0C6BC-59AE-42D1-962F-B23AC9690B2B}"/>
              </a:ext>
            </a:extLst>
          </p:cNvPr>
          <p:cNvSpPr txBox="1"/>
          <p:nvPr/>
        </p:nvSpPr>
        <p:spPr>
          <a:xfrm>
            <a:off x="1287074" y="2763982"/>
            <a:ext cx="482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造字工房悦圆演示版常规体" pitchFamily="50" charset="-122"/>
                <a:ea typeface="造字工房悦圆演示版常规体" pitchFamily="50" charset="-122"/>
              </a:rPr>
              <a:t>小疑问：</a:t>
            </a:r>
            <a:endParaRPr lang="en-US" altLang="zh-CN" sz="1600" dirty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1600" dirty="0">
                <a:latin typeface="造字工房悦圆演示版常规体" pitchFamily="50" charset="-122"/>
                <a:ea typeface="造字工房悦圆演示版常规体" pitchFamily="50" charset="-122"/>
              </a:rPr>
              <a:t>一个询问是否对应一个</a:t>
            </a:r>
            <a:r>
              <a:rPr lang="en-US" altLang="zh-CN" sz="1600" dirty="0">
                <a:latin typeface="造字工房悦圆演示版常规体" pitchFamily="50" charset="-122"/>
                <a:ea typeface="造字工房悦圆演示版常规体" pitchFamily="50" charset="-122"/>
              </a:rPr>
              <a:t>FIND-SET</a:t>
            </a:r>
            <a:r>
              <a:rPr lang="zh-CN" altLang="en-US" sz="1600" dirty="0">
                <a:latin typeface="造字工房悦圆演示版常规体" pitchFamily="50" charset="-122"/>
                <a:ea typeface="造字工房悦圆演示版常规体" pitchFamily="50" charset="-122"/>
              </a:rPr>
              <a:t>操作？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33101-3C00-43E9-A1F3-78D018B601A2}"/>
              </a:ext>
            </a:extLst>
          </p:cNvPr>
          <p:cNvSpPr txBox="1"/>
          <p:nvPr/>
        </p:nvSpPr>
        <p:spPr>
          <a:xfrm>
            <a:off x="1293431" y="3411267"/>
            <a:ext cx="344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Q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个询问：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O(2Q)=O(Q)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1EBC06-445E-4860-9F88-7FDE2E7D8F9A}"/>
              </a:ext>
            </a:extLst>
          </p:cNvPr>
          <p:cNvSpPr txBox="1"/>
          <p:nvPr/>
        </p:nvSpPr>
        <p:spPr>
          <a:xfrm>
            <a:off x="1293431" y="3935442"/>
            <a:ext cx="444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造字工房悦圆演示版常规体" pitchFamily="50" charset="-122"/>
                <a:ea typeface="造字工房悦圆演示版常规体" pitchFamily="50" charset="-122"/>
              </a:rPr>
              <a:t>总复杂度：</a:t>
            </a:r>
            <a:r>
              <a:rPr lang="en-US" altLang="zh-CN" sz="3200" dirty="0">
                <a:latin typeface="造字工房悦圆演示版常规体" pitchFamily="50" charset="-122"/>
                <a:ea typeface="造字工房悦圆演示版常规体" pitchFamily="50" charset="-122"/>
              </a:rPr>
              <a:t>O(N+Q*α(N))</a:t>
            </a:r>
            <a:endParaRPr lang="zh-CN" altLang="en-US" sz="32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829ECC3-4B81-43BB-BBA5-61C8FA54ED64}"/>
              </a:ext>
            </a:extLst>
          </p:cNvPr>
          <p:cNvCxnSpPr/>
          <p:nvPr/>
        </p:nvCxnSpPr>
        <p:spPr>
          <a:xfrm>
            <a:off x="6912528" y="4060272"/>
            <a:ext cx="35233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0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2585C5-EFAD-4574-B12B-E696C8F8391A}"/>
              </a:ext>
            </a:extLst>
          </p:cNvPr>
          <p:cNvSpPr txBox="1"/>
          <p:nvPr/>
        </p:nvSpPr>
        <p:spPr>
          <a:xfrm>
            <a:off x="671119" y="671120"/>
            <a:ext cx="654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造字工房悦圆演示版常规体" pitchFamily="50" charset="-122"/>
                <a:ea typeface="造字工房悦圆演示版常规体" pitchFamily="50" charset="-122"/>
              </a:rPr>
              <a:t>另外两种常用求</a:t>
            </a:r>
            <a:r>
              <a:rPr lang="en-US" altLang="zh-CN" sz="2800" dirty="0">
                <a:latin typeface="造字工房悦圆演示版常规体" pitchFamily="50" charset="-122"/>
                <a:ea typeface="造字工房悦圆演示版常规体" pitchFamily="50" charset="-122"/>
              </a:rPr>
              <a:t>LCA</a:t>
            </a:r>
            <a:r>
              <a:rPr lang="zh-CN" altLang="en-US" sz="2800" dirty="0">
                <a:latin typeface="造字工房悦圆演示版常规体" pitchFamily="50" charset="-122"/>
                <a:ea typeface="造字工房悦圆演示版常规体" pitchFamily="50" charset="-122"/>
              </a:rPr>
              <a:t>的算法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7BEC94-2B75-4063-B076-E544F4F62A1A}"/>
              </a:ext>
            </a:extLst>
          </p:cNvPr>
          <p:cNvSpPr txBox="1"/>
          <p:nvPr/>
        </p:nvSpPr>
        <p:spPr>
          <a:xfrm>
            <a:off x="1627464" y="1937857"/>
            <a:ext cx="3926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造字工房悦圆演示版常规体" pitchFamily="50" charset="-122"/>
                <a:ea typeface="造字工房悦圆演示版常规体" pitchFamily="50" charset="-122"/>
              </a:rPr>
              <a:t>DFS</a:t>
            </a:r>
            <a:r>
              <a:rPr lang="zh-CN" altLang="en-US" sz="3200" dirty="0">
                <a:latin typeface="造字工房悦圆演示版常规体" pitchFamily="50" charset="-122"/>
                <a:ea typeface="造字工房悦圆演示版常规体" pitchFamily="50" charset="-122"/>
              </a:rPr>
              <a:t>序</a:t>
            </a:r>
            <a:r>
              <a:rPr lang="en-US" altLang="zh-CN" sz="3200" dirty="0">
                <a:latin typeface="造字工房悦圆演示版常规体" pitchFamily="50" charset="-122"/>
                <a:ea typeface="造字工房悦圆演示版常规体" pitchFamily="50" charset="-122"/>
              </a:rPr>
              <a:t>RMQ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造字工房悦圆演示版常规体" pitchFamily="50" charset="-122"/>
                <a:ea typeface="造字工房悦圆演示版常规体" pitchFamily="50" charset="-122"/>
              </a:rPr>
              <a:t>树上倍增</a:t>
            </a:r>
          </a:p>
        </p:txBody>
      </p:sp>
    </p:spTree>
    <p:extLst>
      <p:ext uri="{BB962C8B-B14F-4D97-AF65-F5344CB8AC3E}">
        <p14:creationId xmlns:p14="http://schemas.microsoft.com/office/powerpoint/2010/main" val="380989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6209BC-12EB-4FB6-AD46-2CC1ED1B04EF}"/>
              </a:ext>
            </a:extLst>
          </p:cNvPr>
          <p:cNvSpPr txBox="1"/>
          <p:nvPr/>
        </p:nvSpPr>
        <p:spPr>
          <a:xfrm>
            <a:off x="478172" y="452531"/>
            <a:ext cx="6719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造字工房悦圆演示版常规体" pitchFamily="50" charset="-122"/>
                <a:ea typeface="造字工房悦圆演示版常规体" pitchFamily="50" charset="-122"/>
              </a:rPr>
              <a:t>TC Problem 21-3</a:t>
            </a:r>
            <a:endParaRPr lang="zh-CN" altLang="en-US" sz="40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63468-42DC-4404-94BE-318F1CA4A0C2}"/>
              </a:ext>
            </a:extLst>
          </p:cNvPr>
          <p:cNvSpPr txBox="1"/>
          <p:nvPr/>
        </p:nvSpPr>
        <p:spPr>
          <a:xfrm>
            <a:off x="968928" y="1285669"/>
            <a:ext cx="7457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In the off-line least-common-ancestors problem, we are given a rooted tree T and an arbitrary set P={ (u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，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v) } of unordered pairs of nodes in T , and we wish to determine the least common ancestor of each pair in P.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D070A-8254-4F0E-9832-18F4D2F0B402}"/>
              </a:ext>
            </a:extLst>
          </p:cNvPr>
          <p:cNvSpPr txBox="1"/>
          <p:nvPr/>
        </p:nvSpPr>
        <p:spPr>
          <a:xfrm>
            <a:off x="968928" y="3204595"/>
            <a:ext cx="5725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造字工房悦圆演示版常规体" pitchFamily="50" charset="-122"/>
                <a:ea typeface="造字工房悦圆演示版常规体" pitchFamily="50" charset="-122"/>
              </a:rPr>
              <a:t>一棵有根树</a:t>
            </a:r>
            <a:endParaRPr lang="en-US" altLang="zh-CN" sz="2800" dirty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造字工房悦圆演示版常规体" pitchFamily="50" charset="-122"/>
                <a:ea typeface="造字工房悦圆演示版常规体" pitchFamily="50" charset="-122"/>
              </a:rPr>
              <a:t>要询问的无序点对的集合</a:t>
            </a:r>
            <a:r>
              <a:rPr lang="en-US" altLang="zh-CN" sz="2800" dirty="0">
                <a:latin typeface="造字工房悦圆演示版常规体" pitchFamily="50" charset="-122"/>
                <a:ea typeface="造字工房悦圆演示版常规体" pitchFamily="50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4265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6209BC-12EB-4FB6-AD46-2CC1ED1B04EF}"/>
              </a:ext>
            </a:extLst>
          </p:cNvPr>
          <p:cNvSpPr txBox="1"/>
          <p:nvPr/>
        </p:nvSpPr>
        <p:spPr>
          <a:xfrm>
            <a:off x="478173" y="327279"/>
            <a:ext cx="6719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造字工房悦圆演示版常规体" pitchFamily="50" charset="-122"/>
                <a:ea typeface="造字工房悦圆演示版常规体" pitchFamily="50" charset="-122"/>
              </a:rPr>
              <a:t>TC Problem 21-3</a:t>
            </a:r>
            <a:endParaRPr lang="zh-CN" altLang="en-US" sz="40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1EF65-DA1C-45EA-99D5-47BC416C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38" y="2159728"/>
            <a:ext cx="5940475" cy="3763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963468-42DC-4404-94BE-318F1CA4A0C2}"/>
              </a:ext>
            </a:extLst>
          </p:cNvPr>
          <p:cNvSpPr txBox="1"/>
          <p:nvPr/>
        </p:nvSpPr>
        <p:spPr>
          <a:xfrm>
            <a:off x="1015067" y="1256059"/>
            <a:ext cx="933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The initial call is LCA(</a:t>
            </a:r>
            <a:r>
              <a:rPr lang="en-US" altLang="zh-CN" sz="2400" dirty="0" err="1">
                <a:latin typeface="造字工房悦圆演示版常规体" pitchFamily="50" charset="-122"/>
                <a:ea typeface="造字工房悦圆演示版常规体" pitchFamily="50" charset="-122"/>
              </a:rPr>
              <a:t>T.root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) and</a:t>
            </a: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 </a:t>
            </a: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colors are white at the  beginning.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14E627-3E2E-4026-9AE8-90EA622B0B4B}"/>
              </a:ext>
            </a:extLst>
          </p:cNvPr>
          <p:cNvSpPr txBox="1"/>
          <p:nvPr/>
        </p:nvSpPr>
        <p:spPr>
          <a:xfrm>
            <a:off x="7508145" y="2648121"/>
            <a:ext cx="4186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并查集</a:t>
            </a:r>
            <a:endParaRPr lang="en-US" altLang="zh-CN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造字工房悦圆演示版常规体" pitchFamily="50" charset="-122"/>
                <a:ea typeface="造字工房悦圆演示版常规体" pitchFamily="50" charset="-122"/>
              </a:rPr>
              <a:t>打乱了询问点对的初始顺序</a:t>
            </a:r>
            <a:endParaRPr lang="en-US" altLang="zh-CN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6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4C232-103B-4FC9-86BF-67D3488D95FC}"/>
              </a:ext>
            </a:extLst>
          </p:cNvPr>
          <p:cNvSpPr txBox="1"/>
          <p:nvPr/>
        </p:nvSpPr>
        <p:spPr>
          <a:xfrm>
            <a:off x="476427" y="343949"/>
            <a:ext cx="260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造字工房悦圆演示版常规体" pitchFamily="50" charset="-122"/>
                <a:ea typeface="造字工房悦圆演示版常规体" pitchFamily="50" charset="-122"/>
              </a:rPr>
              <a:t>Example</a:t>
            </a:r>
            <a:endParaRPr lang="zh-CN" altLang="en-US" sz="36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7E5182F-7B7A-4704-9439-1441AAD7DE46}"/>
              </a:ext>
            </a:extLst>
          </p:cNvPr>
          <p:cNvGrpSpPr/>
          <p:nvPr/>
        </p:nvGrpSpPr>
        <p:grpSpPr>
          <a:xfrm>
            <a:off x="1845832" y="1607733"/>
            <a:ext cx="3657346" cy="3908902"/>
            <a:chOff x="3934691" y="2111073"/>
            <a:chExt cx="2859190" cy="305584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CF8448F-B0A5-4FE6-9364-FE9FBFEC338A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75D300A-2850-428C-9040-8B75651DB1B4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AF850A3-705F-40B6-84AA-6FD3EFBDBAE2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76BC939-81E6-4E5B-B32B-2DA5418E6EFA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6A42742-D968-4DA5-A717-EE60A2A50827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6DC0C9-BBDF-4794-BCC8-38A0FD60F5E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A0410B-C9DC-4D3F-8A78-A15772641ECC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E1CEC2B-A9B9-4A58-A231-DA8708D1B2D9}"/>
                </a:ext>
              </a:extLst>
            </p:cNvPr>
            <p:cNvCxnSpPr>
              <a:cxnSpLocks/>
              <a:stCxn id="10" idx="5"/>
              <a:endCxn id="7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F3504B4-4573-45CF-962F-55EC83D71224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7908183-FB07-4610-BA1A-6E00559DD32B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E7BDC74-7255-49E9-AA6A-98AB23045596}"/>
                </a:ext>
              </a:extLst>
            </p:cNvPr>
            <p:cNvCxnSpPr>
              <a:cxnSpLocks/>
              <a:stCxn id="17" idx="3"/>
              <a:endCxn id="10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AA457D4-01C1-400E-B3DB-210B74F98834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99FE80-AAD2-45A8-BC58-5FFF5E860E2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E687B33-557D-45C6-86E5-6DDB84586F4F}"/>
                </a:ext>
              </a:extLst>
            </p:cNvPr>
            <p:cNvCxnSpPr>
              <a:cxnSpLocks/>
              <a:stCxn id="17" idx="5"/>
              <a:endCxn id="24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1300EC6-6C00-4286-9FE2-85CDDB625746}"/>
                </a:ext>
              </a:extLst>
            </p:cNvPr>
            <p:cNvCxnSpPr>
              <a:cxnSpLocks/>
              <a:stCxn id="24" idx="5"/>
              <a:endCxn id="25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7061A66-F44C-4460-A798-71F106B9C5B9}"/>
              </a:ext>
            </a:extLst>
          </p:cNvPr>
          <p:cNvSpPr txBox="1"/>
          <p:nvPr/>
        </p:nvSpPr>
        <p:spPr>
          <a:xfrm>
            <a:off x="6988377" y="2160496"/>
            <a:ext cx="4437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8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8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8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0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02743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73841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4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56384"/>
              </p:ext>
            </p:extLst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DFS(2)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7006" y="3392719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2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D0E14-7609-49B7-AD51-6767F97A84AB}"/>
              </a:ext>
            </a:extLst>
          </p:cNvPr>
          <p:cNvGrpSpPr/>
          <p:nvPr/>
        </p:nvGrpSpPr>
        <p:grpSpPr>
          <a:xfrm>
            <a:off x="881098" y="1330897"/>
            <a:ext cx="3657346" cy="3908902"/>
            <a:chOff x="3934691" y="2111073"/>
            <a:chExt cx="2859190" cy="30558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B09178-306A-4FEC-BA4D-36819DC7B8B4}"/>
                </a:ext>
              </a:extLst>
            </p:cNvPr>
            <p:cNvSpPr/>
            <p:nvPr/>
          </p:nvSpPr>
          <p:spPr>
            <a:xfrm>
              <a:off x="3934691" y="3809017"/>
              <a:ext cx="401017" cy="401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331E35F-7071-4FAA-86D6-085469CADD25}"/>
                </a:ext>
              </a:extLst>
            </p:cNvPr>
            <p:cNvSpPr/>
            <p:nvPr/>
          </p:nvSpPr>
          <p:spPr>
            <a:xfrm>
              <a:off x="5026942" y="3809016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3FC431-0823-421E-9F52-907F67B17BB6}"/>
                </a:ext>
              </a:extLst>
            </p:cNvPr>
            <p:cNvSpPr/>
            <p:nvPr/>
          </p:nvSpPr>
          <p:spPr>
            <a:xfrm>
              <a:off x="5570395" y="4765904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5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9D60EB-37F6-4E5E-811D-3E6A1A8C581D}"/>
                </a:ext>
              </a:extLst>
            </p:cNvPr>
            <p:cNvSpPr/>
            <p:nvPr/>
          </p:nvSpPr>
          <p:spPr>
            <a:xfrm>
              <a:off x="4536080" y="476590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4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4C2399-587A-4354-B360-84AB7ECF11CE}"/>
                </a:ext>
              </a:extLst>
            </p:cNvPr>
            <p:cNvSpPr/>
            <p:nvPr/>
          </p:nvSpPr>
          <p:spPr>
            <a:xfrm>
              <a:off x="4482758" y="3017941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ED6096-3BC5-4D43-90C0-A58147BE435E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>
              <a:off x="4135200" y="3360230"/>
              <a:ext cx="406286" cy="448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EA4FB9-6AB7-45EA-9948-C2606F1D3A1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736589" y="4151305"/>
              <a:ext cx="349081" cy="614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D27AEB-F352-4116-B00C-B1990135925E}"/>
                </a:ext>
              </a:extLst>
            </p:cNvPr>
            <p:cNvCxnSpPr>
              <a:cxnSpLocks/>
              <a:stCxn id="9" idx="5"/>
              <a:endCxn id="6" idx="0"/>
            </p:cNvCxnSpPr>
            <p:nvPr/>
          </p:nvCxnSpPr>
          <p:spPr>
            <a:xfrm>
              <a:off x="4825047" y="3360230"/>
              <a:ext cx="402404" cy="448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74ED07-9B40-4E19-AA79-6E209713954D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5369231" y="4151305"/>
              <a:ext cx="401673" cy="614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9B88A5-F4AC-4269-BC15-774DB8E11333}"/>
                </a:ext>
              </a:extLst>
            </p:cNvPr>
            <p:cNvSpPr/>
            <p:nvPr/>
          </p:nvSpPr>
          <p:spPr>
            <a:xfrm>
              <a:off x="5026249" y="2111073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0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0555BC-AF62-4196-A516-F8A20E51516F}"/>
                </a:ext>
              </a:extLst>
            </p:cNvPr>
            <p:cNvCxnSpPr>
              <a:cxnSpLocks/>
              <a:stCxn id="14" idx="3"/>
              <a:endCxn id="9" idx="0"/>
            </p:cNvCxnSpPr>
            <p:nvPr/>
          </p:nvCxnSpPr>
          <p:spPr>
            <a:xfrm flipH="1">
              <a:off x="4683267" y="2453362"/>
              <a:ext cx="401710" cy="56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E33EF-0E29-4A4F-91AC-D8F7C57D6AA1}"/>
                </a:ext>
              </a:extLst>
            </p:cNvPr>
            <p:cNvSpPr/>
            <p:nvPr/>
          </p:nvSpPr>
          <p:spPr>
            <a:xfrm>
              <a:off x="5753903" y="3017940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6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D1A47D-719B-4E61-B22D-01CAAAA05A7B}"/>
                </a:ext>
              </a:extLst>
            </p:cNvPr>
            <p:cNvSpPr/>
            <p:nvPr/>
          </p:nvSpPr>
          <p:spPr>
            <a:xfrm>
              <a:off x="6392864" y="3832937"/>
              <a:ext cx="401017" cy="40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7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0271F-3EFA-40E0-AA1E-C31A792222CE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5368538" y="2453362"/>
              <a:ext cx="444093" cy="623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6E49D-8937-4EB4-A26F-388E81864B5A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6096192" y="3360229"/>
              <a:ext cx="355400" cy="53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27BA0F-3BCE-4E73-9EAC-2FAA6A37075F}"/>
              </a:ext>
            </a:extLst>
          </p:cNvPr>
          <p:cNvSpPr txBox="1"/>
          <p:nvPr/>
        </p:nvSpPr>
        <p:spPr>
          <a:xfrm>
            <a:off x="7315547" y="212041"/>
            <a:ext cx="379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P = {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  (4,5),(2,5),(3,6),(1,7),(6,7)</a:t>
            </a:r>
          </a:p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}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4A48292-28E4-41EA-A1B5-7122AFCF7B09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2533850" y="1224660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B67A51-A37E-450C-87FD-22F62CA329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3459" y="1704627"/>
          <a:ext cx="11406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24">
                  <a:extLst>
                    <a:ext uri="{9D8B030D-6E8A-4147-A177-3AD203B41FA5}">
                      <a16:colId xmlns:a16="http://schemas.microsoft.com/office/drawing/2014/main" val="736959831"/>
                    </a:ext>
                  </a:extLst>
                </a:gridCol>
              </a:tblGrid>
              <a:tr h="2691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DFS(0)</a:t>
                      </a:r>
                      <a:endParaRPr lang="zh-CN" altLang="en-US" sz="2400" b="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7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造字工房悦圆演示版常规体" pitchFamily="50" charset="-122"/>
                          <a:ea typeface="造字工房悦圆演示版常规体" pitchFamily="50" charset="-122"/>
                        </a:rPr>
                        <a:t>DFS(2)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造字工房悦圆演示版常规体" pitchFamily="50" charset="-122"/>
                        <a:ea typeface="造字工房悦圆演示版常规体" pitchFamily="5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544601"/>
                  </a:ext>
                </a:extLst>
              </a:tr>
            </a:tbl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45EE6429-01B5-48D7-9197-289243BD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98" y="2224366"/>
            <a:ext cx="4369901" cy="2768367"/>
          </a:xfrm>
          <a:prstGeom prst="rect">
            <a:avLst/>
          </a:prstGeom>
        </p:spPr>
      </p:pic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50982E2-ABAA-40A0-8625-D1BABCA44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5512" y="2384683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17EEDEC-49AB-424C-9083-1A6AB50C70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7006" y="3392719"/>
            <a:ext cx="12700" cy="362719"/>
          </a:xfrm>
          <a:prstGeom prst="curvedConnector3">
            <a:avLst>
              <a:gd name="adj1" fmla="val 27878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6A0BEDF-F9EF-4F9D-9D8A-8E8CFC7BD417}"/>
              </a:ext>
            </a:extLst>
          </p:cNvPr>
          <p:cNvSpPr txBox="1"/>
          <p:nvPr/>
        </p:nvSpPr>
        <p:spPr>
          <a:xfrm>
            <a:off x="767779" y="5606618"/>
            <a:ext cx="40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造字工房悦圆演示版常规体" pitchFamily="50" charset="-122"/>
                <a:ea typeface="造字工房悦圆演示版常规体" pitchFamily="50" charset="-122"/>
              </a:rPr>
              <a:t>(2,5), while 5 is not visited</a:t>
            </a:r>
            <a:endParaRPr lang="zh-CN" altLang="en-US" sz="2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302</TotalTime>
  <Words>1332</Words>
  <Application>Microsoft Office PowerPoint</Application>
  <PresentationFormat>宽屏</PresentationFormat>
  <Paragraphs>365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方正舒体</vt:lpstr>
      <vt:lpstr>造字工房悦圆演示版常规体</vt:lpstr>
      <vt:lpstr>Arial</vt:lpstr>
      <vt:lpstr>Calisto MT</vt:lpstr>
      <vt:lpstr>Trebuchet MS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40</cp:revision>
  <dcterms:created xsi:type="dcterms:W3CDTF">2018-09-10T08:53:33Z</dcterms:created>
  <dcterms:modified xsi:type="dcterms:W3CDTF">2018-10-14T07:08:41Z</dcterms:modified>
</cp:coreProperties>
</file>