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Inconsolata" panose="02010600030101010101" charset="0"/>
      <p:regular r:id="rId14"/>
      <p:bold r:id="rId15"/>
    </p:embeddedFont>
    <p:embeddedFont>
      <p:font typeface="Microsoft Yahei" panose="020B0503020204020204" pitchFamily="34" charset="-122"/>
      <p:regular r:id="rId16"/>
      <p:bold r:id="rId17"/>
    </p:embeddedFont>
    <p:embeddedFont>
      <p:font typeface="Comic Sans MS" panose="030F0702030302020204" pitchFamily="66" charset="0"/>
      <p:regular r:id="rId18"/>
      <p:bold r:id="rId19"/>
      <p:italic r:id="rId20"/>
      <p:boldItalic r:id="rId21"/>
    </p:embeddedFont>
    <p:embeddedFont>
      <p:font typeface="Pangolin" panose="02010600030101010101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325" autoAdjust="0"/>
  </p:normalViewPr>
  <p:slideViewPr>
    <p:cSldViewPr snapToGrid="0">
      <p:cViewPr varScale="1">
        <p:scale>
          <a:sx n="72" d="100"/>
          <a:sy n="72" d="100"/>
        </p:scale>
        <p:origin x="112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其中w为E -&gt; eVal 的一个映射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没有明确看到权是否一定为正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531b44de9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531b44de9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V为顶点数量，E为边的</a:t>
            </a:r>
            <a:r>
              <a:rPr lang="zh-CN" dirty="0" smtClean="0"/>
              <a:t>数量，</a:t>
            </a:r>
            <a:r>
              <a:rPr lang="zh-CN" dirty="0"/>
              <a:t>edges为</a:t>
            </a:r>
            <a:r>
              <a:rPr lang="zh-CN" dirty="0" smtClean="0"/>
              <a:t>边</a:t>
            </a:r>
            <a:endParaRPr lang="en-US" altLang="zh-C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如果两个点都已经</a:t>
            </a:r>
            <a:r>
              <a:rPr lang="en-US" altLang="zh-CN" dirty="0" smtClean="0"/>
              <a:t>connected</a:t>
            </a:r>
            <a:r>
              <a:rPr lang="zh-CN" altLang="en-US" dirty="0" smtClean="0"/>
              <a:t>，在两者中间再加一条边必定形成环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531b44de9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531b44de9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对称性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531b44de9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531b44de9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V为顶点数量，E为边的数量，edges为边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531b44de9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531b44de9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由于对称性，只需要考虑左下的边。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建立一个集合，记录已经被连上的点。比如选A为起点（起点不重要）。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已经作为起点或者被连接到的点一定是作为起点而不是终点，所以划掉</a:t>
            </a:r>
            <a:r>
              <a:rPr lang="zh-CN" dirty="0" smtClean="0"/>
              <a:t>一行</a:t>
            </a:r>
            <a:r>
              <a:rPr lang="zh-CN" altLang="en-US" dirty="0" smtClean="0"/>
              <a:t>（实现的时候记录该点是否</a:t>
            </a:r>
            <a:r>
              <a:rPr lang="en-US" altLang="zh-CN" dirty="0" smtClean="0"/>
              <a:t>connected</a:t>
            </a:r>
            <a:r>
              <a:rPr lang="zh-CN" altLang="en-US" dirty="0" smtClean="0"/>
              <a:t>，若是则跳过）</a:t>
            </a:r>
            <a:r>
              <a:rPr lang="zh-CN" dirty="0" smtClean="0"/>
              <a:t>。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745450" y="1197750"/>
            <a:ext cx="3434100" cy="27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Microsoft Yahei"/>
              <a:buNone/>
              <a:defRPr sz="3600">
                <a:solidFill>
                  <a:srgbClr val="0B5394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 algn="r">
              <a:buNone/>
              <a:defRPr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algn="r">
              <a:buNone/>
              <a:defRPr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algn="r">
              <a:buNone/>
              <a:defRPr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algn="r">
              <a:buNone/>
              <a:defRPr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algn="r">
              <a:buNone/>
              <a:defRPr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algn="r">
              <a:buNone/>
              <a:defRPr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algn="r">
              <a:buNone/>
              <a:defRPr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algn="r">
              <a:buNone/>
              <a:defRPr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polaroid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postit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postit">
  <p:cSld name="BLANK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noFill/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5" descr="notepad4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6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5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703525" y="1735750"/>
            <a:ext cx="3486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703525" y="2763852"/>
            <a:ext cx="3486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Inconsolata"/>
              <a:buNone/>
              <a:defRPr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62850" y="876850"/>
            <a:ext cx="4955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1pPr>
            <a:lvl2pPr marL="914400" lvl="1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2pPr>
            <a:lvl3pPr marL="1371600" lvl="2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3pPr>
            <a:lvl4pPr marL="1828800" lvl="3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4pPr>
            <a:lvl5pPr marL="2286000" lvl="4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5pPr>
            <a:lvl6pPr marL="2743200" lvl="5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6pPr>
            <a:lvl7pPr marL="3200400" lvl="6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7pPr>
            <a:lvl8pPr marL="3657600" lvl="7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8pPr>
            <a:lvl9pPr marL="4114800" lvl="8" indent="-4191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66375" y="642310"/>
            <a:ext cx="3966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66375" y="1609350"/>
            <a:ext cx="3966600" cy="283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866375" y="1310800"/>
            <a:ext cx="2730900" cy="304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2"/>
          </p:nvPr>
        </p:nvSpPr>
        <p:spPr>
          <a:xfrm>
            <a:off x="3761704" y="1310800"/>
            <a:ext cx="2730900" cy="304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866375" y="358375"/>
            <a:ext cx="7567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1"/>
          </p:nvPr>
        </p:nvSpPr>
        <p:spPr>
          <a:xfrm>
            <a:off x="866375" y="1331673"/>
            <a:ext cx="24393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marL="914400" lvl="1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2"/>
          </p:nvPr>
        </p:nvSpPr>
        <p:spPr>
          <a:xfrm>
            <a:off x="3430687" y="1331673"/>
            <a:ext cx="24393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marL="914400" lvl="1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3"/>
          </p:nvPr>
        </p:nvSpPr>
        <p:spPr>
          <a:xfrm>
            <a:off x="5994999" y="1331673"/>
            <a:ext cx="24393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marL="914400" lvl="1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924850" y="3872900"/>
            <a:ext cx="75990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icrosoft Yahei"/>
              <a:buNone/>
              <a:defRPr sz="2800">
                <a:solidFill>
                  <a:srgbClr val="434343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Microsoft Yahei"/>
              <a:buChar char="✗"/>
              <a:defRPr sz="1800">
                <a:solidFill>
                  <a:srgbClr val="0B5394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lvl="1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Microsoft Yahei"/>
              <a:buChar char="✗"/>
              <a:defRPr sz="1800">
                <a:solidFill>
                  <a:srgbClr val="0B5394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lvl="2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Microsoft Yahei"/>
              <a:buChar char="✗"/>
              <a:defRPr sz="1800">
                <a:solidFill>
                  <a:srgbClr val="0B5394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lvl="3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Microsoft Yahei"/>
              <a:buChar char="✗"/>
              <a:defRPr sz="1800">
                <a:solidFill>
                  <a:srgbClr val="0B5394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lvl="4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Microsoft Yahei"/>
              <a:buChar char="✗"/>
              <a:defRPr sz="1800">
                <a:solidFill>
                  <a:srgbClr val="0B5394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lvl="5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Microsoft Yahei"/>
              <a:buChar char="✗"/>
              <a:defRPr sz="1800">
                <a:solidFill>
                  <a:srgbClr val="0B5394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lvl="6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Microsoft Yahei"/>
              <a:buChar char="✗"/>
              <a:defRPr sz="1800">
                <a:solidFill>
                  <a:srgbClr val="0B5394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lvl="7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Microsoft Yahei"/>
              <a:buChar char="✗"/>
              <a:defRPr sz="1800">
                <a:solidFill>
                  <a:srgbClr val="0B5394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lvl="8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Microsoft Yahei"/>
              <a:buChar char="✗"/>
              <a:defRPr sz="1800">
                <a:solidFill>
                  <a:srgbClr val="0B5394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3500" y="4819475"/>
            <a:ext cx="22440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rogress_bar_i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progress_bar_i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rogress_bar_i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rogress_bar_i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rogress_bar_i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rogress_bar_i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rogress_bar_i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rogress_bar_i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rogress_bar_i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progress_bar_id" TargetMode="Externa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ctrTitle"/>
          </p:nvPr>
        </p:nvSpPr>
        <p:spPr>
          <a:xfrm>
            <a:off x="2745450" y="1197750"/>
            <a:ext cx="3434100" cy="27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latin typeface="Microsoft Yahei"/>
                <a:ea typeface="Microsoft Yahei"/>
                <a:cs typeface="Microsoft Yahei"/>
                <a:sym typeface="Microsoft Yahei"/>
              </a:rPr>
              <a:t>使用矩阵表示</a:t>
            </a:r>
            <a:endParaRPr sz="2400"/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latin typeface="Microsoft Yahei"/>
                <a:ea typeface="Microsoft Yahei"/>
                <a:cs typeface="Microsoft Yahei"/>
                <a:sym typeface="Microsoft Yahei"/>
              </a:rPr>
              <a:t>最小生成树算法</a:t>
            </a:r>
            <a:endParaRPr sz="30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/>
        </p:nvSpPr>
        <p:spPr>
          <a:xfrm>
            <a:off x="5800100" y="7997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900" b="1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SlidesCarnival icons are editable shapes</a:t>
            </a:r>
            <a:r>
              <a:rPr lang="zh-CN" sz="9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. </a:t>
            </a:r>
            <a:endParaRPr sz="9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9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This means that you can:</a:t>
            </a:r>
            <a:endParaRPr sz="9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900"/>
              <a:buFont typeface="Pangolin"/>
              <a:buChar char="●"/>
            </a:pPr>
            <a:r>
              <a:rPr lang="zh-CN" sz="9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Resize them without losing quality.</a:t>
            </a:r>
            <a:endParaRPr sz="9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900"/>
              <a:buFont typeface="Pangolin"/>
              <a:buChar char="●"/>
            </a:pPr>
            <a:r>
              <a:rPr lang="zh-CN" sz="9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Change fill color and opacity.</a:t>
            </a:r>
            <a:endParaRPr sz="9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Isn’t that nice? :)</a:t>
            </a:r>
            <a:endParaRPr sz="9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Examples:</a:t>
            </a:r>
            <a:endParaRPr sz="9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937425" y="745725"/>
            <a:ext cx="296507" cy="380431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5"/>
          <p:cNvSpPr/>
          <p:nvPr/>
        </p:nvSpPr>
        <p:spPr>
          <a:xfrm>
            <a:off x="1393310" y="798865"/>
            <a:ext cx="316335" cy="267822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1863130" y="799697"/>
            <a:ext cx="307028" cy="271202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5"/>
          <p:cNvSpPr/>
          <p:nvPr/>
        </p:nvSpPr>
        <p:spPr>
          <a:xfrm>
            <a:off x="2359502" y="792539"/>
            <a:ext cx="250108" cy="280890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/>
          <p:nvPr/>
        </p:nvSpPr>
        <p:spPr>
          <a:xfrm>
            <a:off x="2841108" y="790009"/>
            <a:ext cx="212999" cy="283421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5"/>
          <p:cNvSpPr/>
          <p:nvPr/>
        </p:nvSpPr>
        <p:spPr>
          <a:xfrm>
            <a:off x="3247649" y="786629"/>
            <a:ext cx="328988" cy="290597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5"/>
          <p:cNvSpPr/>
          <p:nvPr/>
        </p:nvSpPr>
        <p:spPr>
          <a:xfrm>
            <a:off x="3737713" y="769331"/>
            <a:ext cx="282156" cy="326024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5"/>
          <p:cNvSpPr/>
          <p:nvPr/>
        </p:nvSpPr>
        <p:spPr>
          <a:xfrm>
            <a:off x="4180945" y="790425"/>
            <a:ext cx="328555" cy="287217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5"/>
          <p:cNvSpPr/>
          <p:nvPr/>
        </p:nvSpPr>
        <p:spPr>
          <a:xfrm>
            <a:off x="4664665" y="795486"/>
            <a:ext cx="290597" cy="277095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5"/>
          <p:cNvSpPr/>
          <p:nvPr/>
        </p:nvSpPr>
        <p:spPr>
          <a:xfrm>
            <a:off x="5135317" y="788744"/>
            <a:ext cx="282156" cy="288066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5"/>
          <p:cNvSpPr/>
          <p:nvPr/>
        </p:nvSpPr>
        <p:spPr>
          <a:xfrm>
            <a:off x="940805" y="1216380"/>
            <a:ext cx="292278" cy="361868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5"/>
          <p:cNvSpPr/>
          <p:nvPr/>
        </p:nvSpPr>
        <p:spPr>
          <a:xfrm>
            <a:off x="1406812" y="1216380"/>
            <a:ext cx="292278" cy="361868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5"/>
          <p:cNvSpPr/>
          <p:nvPr/>
        </p:nvSpPr>
        <p:spPr>
          <a:xfrm>
            <a:off x="1864811" y="1270786"/>
            <a:ext cx="301551" cy="259381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5"/>
          <p:cNvSpPr/>
          <p:nvPr/>
        </p:nvSpPr>
        <p:spPr>
          <a:xfrm>
            <a:off x="2330402" y="1244632"/>
            <a:ext cx="301135" cy="304931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5"/>
          <p:cNvSpPr/>
          <p:nvPr/>
        </p:nvSpPr>
        <p:spPr>
          <a:xfrm>
            <a:off x="2798523" y="1264459"/>
            <a:ext cx="298604" cy="264026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3269591" y="1264459"/>
            <a:ext cx="289747" cy="266972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5"/>
          <p:cNvSpPr/>
          <p:nvPr/>
        </p:nvSpPr>
        <p:spPr>
          <a:xfrm>
            <a:off x="3743189" y="1267406"/>
            <a:ext cx="268671" cy="261079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5"/>
          <p:cNvSpPr/>
          <p:nvPr/>
        </p:nvSpPr>
        <p:spPr>
          <a:xfrm>
            <a:off x="4194447" y="1252639"/>
            <a:ext cx="297755" cy="291862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5"/>
          <p:cNvSpPr/>
          <p:nvPr/>
        </p:nvSpPr>
        <p:spPr>
          <a:xfrm>
            <a:off x="4630088" y="1220592"/>
            <a:ext cx="363549" cy="35807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5"/>
          <p:cNvSpPr/>
          <p:nvPr/>
        </p:nvSpPr>
        <p:spPr>
          <a:xfrm>
            <a:off x="5104951" y="1233244"/>
            <a:ext cx="340774" cy="325608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5"/>
          <p:cNvSpPr/>
          <p:nvPr/>
        </p:nvSpPr>
        <p:spPr>
          <a:xfrm>
            <a:off x="917597" y="1749864"/>
            <a:ext cx="334049" cy="237039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5"/>
          <p:cNvSpPr/>
          <p:nvPr/>
        </p:nvSpPr>
        <p:spPr>
          <a:xfrm>
            <a:off x="1385303" y="1705164"/>
            <a:ext cx="331501" cy="320963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5"/>
          <p:cNvSpPr/>
          <p:nvPr/>
        </p:nvSpPr>
        <p:spPr>
          <a:xfrm>
            <a:off x="1863546" y="1719498"/>
            <a:ext cx="298604" cy="301568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5"/>
          <p:cNvSpPr/>
          <p:nvPr/>
        </p:nvSpPr>
        <p:spPr>
          <a:xfrm>
            <a:off x="2326606" y="1710226"/>
            <a:ext cx="311257" cy="310408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5"/>
          <p:cNvSpPr/>
          <p:nvPr/>
        </p:nvSpPr>
        <p:spPr>
          <a:xfrm>
            <a:off x="2802735" y="1719931"/>
            <a:ext cx="289747" cy="291013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5"/>
          <p:cNvSpPr/>
          <p:nvPr/>
        </p:nvSpPr>
        <p:spPr>
          <a:xfrm>
            <a:off x="3281810" y="1685770"/>
            <a:ext cx="264026" cy="358904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5"/>
          <p:cNvSpPr/>
          <p:nvPr/>
        </p:nvSpPr>
        <p:spPr>
          <a:xfrm>
            <a:off x="3712824" y="1757040"/>
            <a:ext cx="331501" cy="213831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5"/>
          <p:cNvSpPr/>
          <p:nvPr/>
        </p:nvSpPr>
        <p:spPr>
          <a:xfrm>
            <a:off x="4192748" y="1711491"/>
            <a:ext cx="305364" cy="308726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5"/>
          <p:cNvSpPr/>
          <p:nvPr/>
        </p:nvSpPr>
        <p:spPr>
          <a:xfrm>
            <a:off x="4657923" y="1699688"/>
            <a:ext cx="307045" cy="319265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5"/>
          <p:cNvSpPr/>
          <p:nvPr/>
        </p:nvSpPr>
        <p:spPr>
          <a:xfrm>
            <a:off x="5109596" y="1708960"/>
            <a:ext cx="328555" cy="307877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5"/>
          <p:cNvSpPr/>
          <p:nvPr/>
        </p:nvSpPr>
        <p:spPr>
          <a:xfrm>
            <a:off x="956404" y="2189304"/>
            <a:ext cx="257284" cy="280908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5"/>
          <p:cNvSpPr/>
          <p:nvPr/>
        </p:nvSpPr>
        <p:spPr>
          <a:xfrm>
            <a:off x="1411023" y="2189737"/>
            <a:ext cx="274581" cy="276245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5"/>
          <p:cNvSpPr/>
          <p:nvPr/>
        </p:nvSpPr>
        <p:spPr>
          <a:xfrm>
            <a:off x="1882524" y="2189737"/>
            <a:ext cx="274564" cy="27624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5"/>
          <p:cNvSpPr/>
          <p:nvPr/>
        </p:nvSpPr>
        <p:spPr>
          <a:xfrm>
            <a:off x="2344736" y="2189737"/>
            <a:ext cx="274148" cy="276245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5"/>
          <p:cNvSpPr/>
          <p:nvPr/>
        </p:nvSpPr>
        <p:spPr>
          <a:xfrm>
            <a:off x="2874420" y="2146719"/>
            <a:ext cx="148054" cy="365248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3349301" y="2149249"/>
            <a:ext cx="128226" cy="361019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3819520" y="2189304"/>
            <a:ext cx="116838" cy="276679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4208364" y="2185508"/>
            <a:ext cx="272034" cy="288066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4662984" y="2193100"/>
            <a:ext cx="298188" cy="275413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5"/>
          <p:cNvSpPr/>
          <p:nvPr/>
        </p:nvSpPr>
        <p:spPr>
          <a:xfrm>
            <a:off x="5134468" y="2146286"/>
            <a:ext cx="274148" cy="328988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5"/>
          <p:cNvSpPr/>
          <p:nvPr/>
        </p:nvSpPr>
        <p:spPr>
          <a:xfrm>
            <a:off x="1034433" y="2625381"/>
            <a:ext cx="100806" cy="340792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5"/>
          <p:cNvSpPr/>
          <p:nvPr/>
        </p:nvSpPr>
        <p:spPr>
          <a:xfrm>
            <a:off x="1441389" y="2612729"/>
            <a:ext cx="218060" cy="365248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5"/>
          <p:cNvSpPr/>
          <p:nvPr/>
        </p:nvSpPr>
        <p:spPr>
          <a:xfrm>
            <a:off x="1875765" y="2612729"/>
            <a:ext cx="285536" cy="365248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5"/>
          <p:cNvSpPr/>
          <p:nvPr/>
        </p:nvSpPr>
        <p:spPr>
          <a:xfrm>
            <a:off x="2772785" y="2674726"/>
            <a:ext cx="344587" cy="192321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5"/>
          <p:cNvSpPr/>
          <p:nvPr/>
        </p:nvSpPr>
        <p:spPr>
          <a:xfrm>
            <a:off x="2313521" y="2634654"/>
            <a:ext cx="334465" cy="316335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5"/>
          <p:cNvSpPr/>
          <p:nvPr/>
        </p:nvSpPr>
        <p:spPr>
          <a:xfrm>
            <a:off x="3263265" y="2642679"/>
            <a:ext cx="296074" cy="298604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5"/>
          <p:cNvSpPr/>
          <p:nvPr/>
        </p:nvSpPr>
        <p:spPr>
          <a:xfrm>
            <a:off x="3728007" y="2645209"/>
            <a:ext cx="299870" cy="298604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5"/>
          <p:cNvSpPr/>
          <p:nvPr/>
        </p:nvSpPr>
        <p:spPr>
          <a:xfrm>
            <a:off x="4152694" y="2645209"/>
            <a:ext cx="390536" cy="315902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5"/>
          <p:cNvSpPr/>
          <p:nvPr/>
        </p:nvSpPr>
        <p:spPr>
          <a:xfrm>
            <a:off x="4692084" y="2632557"/>
            <a:ext cx="234925" cy="326856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5"/>
          <p:cNvSpPr/>
          <p:nvPr/>
        </p:nvSpPr>
        <p:spPr>
          <a:xfrm>
            <a:off x="5160206" y="2649005"/>
            <a:ext cx="229430" cy="314204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5"/>
          <p:cNvSpPr/>
          <p:nvPr/>
        </p:nvSpPr>
        <p:spPr>
          <a:xfrm>
            <a:off x="926887" y="3131463"/>
            <a:ext cx="331501" cy="262345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5"/>
          <p:cNvSpPr/>
          <p:nvPr/>
        </p:nvSpPr>
        <p:spPr>
          <a:xfrm>
            <a:off x="1389514" y="3150858"/>
            <a:ext cx="323078" cy="219325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5"/>
          <p:cNvSpPr/>
          <p:nvPr/>
        </p:nvSpPr>
        <p:spPr>
          <a:xfrm>
            <a:off x="1864811" y="3141585"/>
            <a:ext cx="306612" cy="23957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5"/>
          <p:cNvSpPr/>
          <p:nvPr/>
        </p:nvSpPr>
        <p:spPr>
          <a:xfrm>
            <a:off x="2328704" y="3135259"/>
            <a:ext cx="308744" cy="250957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5"/>
          <p:cNvSpPr/>
          <p:nvPr/>
        </p:nvSpPr>
        <p:spPr>
          <a:xfrm>
            <a:off x="2811176" y="3115015"/>
            <a:ext cx="278776" cy="281306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5"/>
          <p:cNvSpPr/>
          <p:nvPr/>
        </p:nvSpPr>
        <p:spPr>
          <a:xfrm>
            <a:off x="3251878" y="3150442"/>
            <a:ext cx="315053" cy="231978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5"/>
          <p:cNvSpPr/>
          <p:nvPr/>
        </p:nvSpPr>
        <p:spPr>
          <a:xfrm>
            <a:off x="3718734" y="3150442"/>
            <a:ext cx="314637" cy="231978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5"/>
          <p:cNvSpPr/>
          <p:nvPr/>
        </p:nvSpPr>
        <p:spPr>
          <a:xfrm>
            <a:off x="4193181" y="3127667"/>
            <a:ext cx="303232" cy="26570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5"/>
          <p:cNvSpPr/>
          <p:nvPr/>
        </p:nvSpPr>
        <p:spPr>
          <a:xfrm>
            <a:off x="4643572" y="3095620"/>
            <a:ext cx="332784" cy="335297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5"/>
          <p:cNvSpPr/>
          <p:nvPr/>
        </p:nvSpPr>
        <p:spPr>
          <a:xfrm>
            <a:off x="5133636" y="3114599"/>
            <a:ext cx="285102" cy="288898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5"/>
          <p:cNvSpPr/>
          <p:nvPr/>
        </p:nvSpPr>
        <p:spPr>
          <a:xfrm>
            <a:off x="922242" y="3568373"/>
            <a:ext cx="324759" cy="316318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5"/>
          <p:cNvSpPr/>
          <p:nvPr/>
        </p:nvSpPr>
        <p:spPr>
          <a:xfrm>
            <a:off x="1373915" y="3619398"/>
            <a:ext cx="346269" cy="211734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5"/>
          <p:cNvSpPr/>
          <p:nvPr/>
        </p:nvSpPr>
        <p:spPr>
          <a:xfrm>
            <a:off x="1921314" y="3546863"/>
            <a:ext cx="203310" cy="346685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5"/>
          <p:cNvSpPr/>
          <p:nvPr/>
        </p:nvSpPr>
        <p:spPr>
          <a:xfrm>
            <a:off x="2358237" y="3580176"/>
            <a:ext cx="255169" cy="320131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5"/>
          <p:cNvSpPr/>
          <p:nvPr/>
        </p:nvSpPr>
        <p:spPr>
          <a:xfrm>
            <a:off x="2804850" y="3604649"/>
            <a:ext cx="287217" cy="249675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5"/>
          <p:cNvSpPr/>
          <p:nvPr/>
        </p:nvSpPr>
        <p:spPr>
          <a:xfrm>
            <a:off x="3269158" y="3582290"/>
            <a:ext cx="288066" cy="288482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5"/>
          <p:cNvSpPr/>
          <p:nvPr/>
        </p:nvSpPr>
        <p:spPr>
          <a:xfrm>
            <a:off x="3733917" y="3578495"/>
            <a:ext cx="290163" cy="296923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5"/>
          <p:cNvSpPr/>
          <p:nvPr/>
        </p:nvSpPr>
        <p:spPr>
          <a:xfrm>
            <a:off x="4177565" y="3581441"/>
            <a:ext cx="334881" cy="283005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5"/>
          <p:cNvSpPr/>
          <p:nvPr/>
        </p:nvSpPr>
        <p:spPr>
          <a:xfrm>
            <a:off x="4657923" y="3575548"/>
            <a:ext cx="304931" cy="301135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5"/>
          <p:cNvSpPr/>
          <p:nvPr/>
        </p:nvSpPr>
        <p:spPr>
          <a:xfrm>
            <a:off x="5131522" y="3561197"/>
            <a:ext cx="292278" cy="326874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5"/>
          <p:cNvSpPr/>
          <p:nvPr/>
        </p:nvSpPr>
        <p:spPr>
          <a:xfrm>
            <a:off x="899901" y="4087956"/>
            <a:ext cx="376202" cy="212150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5"/>
          <p:cNvSpPr/>
          <p:nvPr/>
        </p:nvSpPr>
        <p:spPr>
          <a:xfrm>
            <a:off x="1397539" y="4031852"/>
            <a:ext cx="303249" cy="319282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5"/>
          <p:cNvSpPr/>
          <p:nvPr/>
        </p:nvSpPr>
        <p:spPr>
          <a:xfrm>
            <a:off x="1851743" y="4013723"/>
            <a:ext cx="333599" cy="344154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5"/>
          <p:cNvSpPr/>
          <p:nvPr/>
        </p:nvSpPr>
        <p:spPr>
          <a:xfrm>
            <a:off x="2334614" y="4042823"/>
            <a:ext cx="294393" cy="298188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5"/>
          <p:cNvSpPr/>
          <p:nvPr/>
        </p:nvSpPr>
        <p:spPr>
          <a:xfrm>
            <a:off x="2771104" y="4043673"/>
            <a:ext cx="353860" cy="295224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5"/>
          <p:cNvSpPr/>
          <p:nvPr/>
        </p:nvSpPr>
        <p:spPr>
          <a:xfrm>
            <a:off x="3276749" y="4018368"/>
            <a:ext cx="272883" cy="330236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5"/>
          <p:cNvSpPr/>
          <p:nvPr/>
        </p:nvSpPr>
        <p:spPr>
          <a:xfrm>
            <a:off x="3684989" y="4014572"/>
            <a:ext cx="391818" cy="355542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5"/>
          <p:cNvSpPr/>
          <p:nvPr/>
        </p:nvSpPr>
        <p:spPr>
          <a:xfrm>
            <a:off x="4156056" y="4009078"/>
            <a:ext cx="384643" cy="368194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5"/>
          <p:cNvSpPr/>
          <p:nvPr/>
        </p:nvSpPr>
        <p:spPr>
          <a:xfrm>
            <a:off x="4639777" y="4097229"/>
            <a:ext cx="342057" cy="198232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5"/>
          <p:cNvSpPr/>
          <p:nvPr/>
        </p:nvSpPr>
        <p:spPr>
          <a:xfrm>
            <a:off x="5151765" y="4060953"/>
            <a:ext cx="255169" cy="280059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5"/>
          <p:cNvSpPr/>
          <p:nvPr/>
        </p:nvSpPr>
        <p:spPr>
          <a:xfrm>
            <a:off x="5902517" y="2365229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5"/>
          <p:cNvSpPr/>
          <p:nvPr/>
        </p:nvSpPr>
        <p:spPr>
          <a:xfrm>
            <a:off x="6796137" y="2365219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5"/>
          <p:cNvSpPr/>
          <p:nvPr/>
        </p:nvSpPr>
        <p:spPr>
          <a:xfrm>
            <a:off x="6087233" y="2576083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5"/>
          <p:cNvSpPr/>
          <p:nvPr/>
        </p:nvSpPr>
        <p:spPr>
          <a:xfrm>
            <a:off x="7241372" y="2873480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5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10</a:t>
            </a:fld>
            <a:endParaRPr/>
          </a:p>
        </p:txBody>
      </p:sp>
      <p:sp>
        <p:nvSpPr>
          <p:cNvPr id="260" name="Google Shape;260;p25">
            <a:hlinkClick r:id="rId3"/>
          </p:cNvPr>
          <p:cNvSpPr/>
          <p:nvPr/>
        </p:nvSpPr>
        <p:spPr>
          <a:xfrm>
            <a:off x="0" y="5016500"/>
            <a:ext cx="8805300" cy="12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"/>
          <p:cNvSpPr txBox="1"/>
          <p:nvPr/>
        </p:nvSpPr>
        <p:spPr>
          <a:xfrm>
            <a:off x="2392450" y="865531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b="1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Now you can use any emoji as an icon!</a:t>
            </a: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And of course it resizes without losing quality and you can change the color.</a:t>
            </a: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How? Follow Google instructions </a:t>
            </a:r>
            <a:r>
              <a:rPr lang="zh-CN" u="sng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  <a:hlinkClick r:id="rId3"/>
              </a:rPr>
              <a:t>https://twitter.com/googledocs/status/730087240156643328</a:t>
            </a: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266" name="Google Shape;266;p26"/>
          <p:cNvSpPr txBox="1"/>
          <p:nvPr/>
        </p:nvSpPr>
        <p:spPr>
          <a:xfrm>
            <a:off x="1036700" y="2325506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✋👆👉👍👤👦👧👨👩👪💃🏃💑❤😂😉😋😒😭👶😸🐟🍒🍔💣📌📖🔨🎃🎈🎨🏈🏰🌏🔌🔑</a:t>
            </a:r>
            <a:r>
              <a:rPr lang="zh-CN" sz="2400">
                <a:solidFill>
                  <a:srgbClr val="FFFFFF"/>
                </a:solidFill>
                <a:highlight>
                  <a:srgbClr val="0B5394"/>
                </a:highlight>
                <a:latin typeface="Pangolin"/>
                <a:ea typeface="Pangolin"/>
                <a:cs typeface="Pangolin"/>
                <a:sym typeface="Pangolin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B5394"/>
              </a:highlight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267" name="Google Shape;267;p26"/>
          <p:cNvSpPr txBox="1"/>
          <p:nvPr/>
        </p:nvSpPr>
        <p:spPr>
          <a:xfrm>
            <a:off x="877575" y="807671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9600">
                <a:solidFill>
                  <a:srgbClr val="F1C232"/>
                </a:solidFill>
              </a:rPr>
              <a:t>😉</a:t>
            </a:r>
            <a:endParaRPr sz="9600">
              <a:solidFill>
                <a:srgbClr val="F1C232"/>
              </a:solidFill>
            </a:endParaRPr>
          </a:p>
        </p:txBody>
      </p:sp>
      <p:sp>
        <p:nvSpPr>
          <p:cNvPr id="268" name="Google Shape;268;p26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11</a:t>
            </a:fld>
            <a:endParaRPr/>
          </a:p>
        </p:txBody>
      </p:sp>
      <p:sp>
        <p:nvSpPr>
          <p:cNvPr id="269" name="Google Shape;269;p26">
            <a:hlinkClick r:id="rId4"/>
          </p:cNvPr>
          <p:cNvSpPr/>
          <p:nvPr/>
        </p:nvSpPr>
        <p:spPr>
          <a:xfrm>
            <a:off x="0" y="5016500"/>
            <a:ext cx="9144000" cy="12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ctrTitle" idx="4294967295"/>
          </p:nvPr>
        </p:nvSpPr>
        <p:spPr>
          <a:xfrm>
            <a:off x="742563" y="605462"/>
            <a:ext cx="3551100" cy="3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 dirty="0" smtClean="0"/>
              <a:t>无</a:t>
            </a:r>
            <a:r>
              <a:rPr lang="zh-CN" altLang="en-US" sz="3000" dirty="0" smtClean="0"/>
              <a:t>权</a:t>
            </a:r>
            <a:r>
              <a:rPr lang="zh-CN" sz="3000" dirty="0" smtClean="0"/>
              <a:t>图</a:t>
            </a:r>
            <a:r>
              <a:rPr lang="zh-CN" sz="3000" dirty="0"/>
              <a:t>的邻接矩阵</a:t>
            </a:r>
            <a:endParaRPr sz="3000" dirty="0"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</a:t>
            </a:fld>
            <a:endParaRPr/>
          </a:p>
        </p:txBody>
      </p:sp>
      <p:sp>
        <p:nvSpPr>
          <p:cNvPr id="67" name="Google Shape;67;p17">
            <a:hlinkClick r:id="rId3"/>
          </p:cNvPr>
          <p:cNvSpPr/>
          <p:nvPr/>
        </p:nvSpPr>
        <p:spPr>
          <a:xfrm>
            <a:off x="0" y="5016500"/>
            <a:ext cx="2031900" cy="12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4350" y="1279151"/>
            <a:ext cx="6242226" cy="237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5475" y="1433050"/>
            <a:ext cx="515302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866375" y="358375"/>
            <a:ext cx="7567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/>
              <a:t>有权图的矩阵表示</a:t>
            </a:r>
            <a:endParaRPr b="1"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3</a:t>
            </a:fld>
            <a:endParaRPr/>
          </a:p>
        </p:txBody>
      </p:sp>
      <p:sp>
        <p:nvSpPr>
          <p:cNvPr id="76" name="Google Shape;76;p18">
            <a:hlinkClick r:id="rId3"/>
          </p:cNvPr>
          <p:cNvSpPr/>
          <p:nvPr/>
        </p:nvSpPr>
        <p:spPr>
          <a:xfrm>
            <a:off x="0" y="5016500"/>
            <a:ext cx="5757300" cy="12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8"/>
          <p:cNvSpPr txBox="1"/>
          <p:nvPr/>
        </p:nvSpPr>
        <p:spPr>
          <a:xfrm>
            <a:off x="929700" y="1215775"/>
            <a:ext cx="72846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latin typeface="Microsoft Yahei"/>
                <a:ea typeface="Microsoft Yahei"/>
                <a:cs typeface="Microsoft Yahei"/>
                <a:sym typeface="Microsoft Yahei"/>
              </a:rPr>
              <a:t>有权图：</a:t>
            </a:r>
            <a:endParaRPr sz="24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latin typeface="Microsoft Yahei"/>
                <a:ea typeface="Microsoft Yahei"/>
                <a:cs typeface="Microsoft Yahei"/>
                <a:sym typeface="Microsoft Yahei"/>
              </a:rPr>
              <a:t>G = (E , V , w)</a:t>
            </a:r>
            <a:endParaRPr sz="24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latin typeface="Microsoft Yahei"/>
                <a:ea typeface="Microsoft Yahei"/>
                <a:cs typeface="Microsoft Yahei"/>
                <a:sym typeface="Microsoft Yahei"/>
              </a:rPr>
              <a:t>矩阵表示：</a:t>
            </a:r>
            <a:endParaRPr sz="24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latin typeface="Microsoft Yahei"/>
                <a:ea typeface="Microsoft Yahei"/>
                <a:cs typeface="Microsoft Yahei"/>
                <a:sym typeface="Microsoft Yahei"/>
              </a:rPr>
              <a:t>将原先邻接矩阵中的0,1替换成边的权</a:t>
            </a:r>
            <a:endParaRPr sz="24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>
            <a:spLocks noGrp="1"/>
          </p:cNvSpPr>
          <p:nvPr>
            <p:ph type="title"/>
          </p:nvPr>
        </p:nvSpPr>
        <p:spPr>
          <a:xfrm>
            <a:off x="866375" y="358375"/>
            <a:ext cx="7567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/>
              <a:t>矩阵表示Kruskal算法</a:t>
            </a:r>
            <a:endParaRPr b="1"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4</a:t>
            </a:fld>
            <a:endParaRPr/>
          </a:p>
        </p:txBody>
      </p:sp>
      <p:sp>
        <p:nvSpPr>
          <p:cNvPr id="84" name="Google Shape;84;p19">
            <a:hlinkClick r:id="rId3"/>
          </p:cNvPr>
          <p:cNvSpPr/>
          <p:nvPr/>
        </p:nvSpPr>
        <p:spPr>
          <a:xfrm>
            <a:off x="0" y="5016500"/>
            <a:ext cx="5757300" cy="12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9"/>
          <p:cNvSpPr txBox="1"/>
          <p:nvPr/>
        </p:nvSpPr>
        <p:spPr>
          <a:xfrm>
            <a:off x="993350" y="1256550"/>
            <a:ext cx="7440900" cy="3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dirty="0">
                <a:latin typeface="Courier New"/>
                <a:ea typeface="Courier New"/>
                <a:cs typeface="Courier New"/>
                <a:sym typeface="Courier New"/>
              </a:rPr>
              <a:t>Edge : v1, v2, weight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dirty="0">
                <a:latin typeface="Courier New"/>
                <a:ea typeface="Courier New"/>
                <a:cs typeface="Courier New"/>
                <a:sym typeface="Courier New"/>
              </a:rPr>
              <a:t>Graph : V, E, edges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rosoft Yahei"/>
              <a:buAutoNum type="arabicPeriod"/>
            </a:pPr>
            <a:r>
              <a:rPr lang="zh-CN" sz="2400" dirty="0">
                <a:latin typeface="Microsoft Yahei"/>
                <a:ea typeface="Microsoft Yahei"/>
                <a:cs typeface="Microsoft Yahei"/>
                <a:sym typeface="Microsoft Yahei"/>
              </a:rPr>
              <a:t>对边进行排序</a:t>
            </a:r>
            <a:endParaRPr sz="2400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rosoft Yahei"/>
              <a:buAutoNum type="arabicPeriod"/>
            </a:pPr>
            <a:r>
              <a:rPr lang="zh-CN" sz="2400" dirty="0">
                <a:latin typeface="Microsoft Yahei"/>
                <a:ea typeface="Microsoft Yahei"/>
                <a:cs typeface="Microsoft Yahei"/>
                <a:sym typeface="Microsoft Yahei"/>
              </a:rPr>
              <a:t>选剩下的边中最小的，如果形成环就放弃，不形成环就留下</a:t>
            </a:r>
            <a:endParaRPr sz="2400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rosoft Yahei"/>
              <a:buAutoNum type="arabicPeriod"/>
            </a:pPr>
            <a:r>
              <a:rPr lang="zh-CN" sz="2400" dirty="0">
                <a:latin typeface="Microsoft Yahei"/>
                <a:ea typeface="Microsoft Yahei"/>
                <a:cs typeface="Microsoft Yahei"/>
                <a:sym typeface="Microsoft Yahei"/>
              </a:rPr>
              <a:t>重复第二步，直到有V-1条边</a:t>
            </a:r>
            <a:endParaRPr sz="2400" dirty="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>
            <a:off x="866375" y="358375"/>
            <a:ext cx="7567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/>
              <a:t>矩阵表示Kruskal算法</a:t>
            </a:r>
            <a:endParaRPr b="1"/>
          </a:p>
        </p:txBody>
      </p:sp>
      <p:sp>
        <p:nvSpPr>
          <p:cNvPr id="91" name="Google Shape;91;p20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5</a:t>
            </a:fld>
            <a:endParaRPr/>
          </a:p>
        </p:txBody>
      </p:sp>
      <p:sp>
        <p:nvSpPr>
          <p:cNvPr id="92" name="Google Shape;92;p20">
            <a:hlinkClick r:id="rId3"/>
          </p:cNvPr>
          <p:cNvSpPr/>
          <p:nvPr/>
        </p:nvSpPr>
        <p:spPr>
          <a:xfrm>
            <a:off x="0" y="5016500"/>
            <a:ext cx="5757300" cy="12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1850" y="1317225"/>
            <a:ext cx="4152150" cy="30126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0"/>
          <p:cNvSpPr/>
          <p:nvPr/>
        </p:nvSpPr>
        <p:spPr>
          <a:xfrm>
            <a:off x="4465625" y="2310900"/>
            <a:ext cx="369300" cy="369300"/>
          </a:xfrm>
          <a:prstGeom prst="smileyFace">
            <a:avLst>
              <a:gd name="adj" fmla="val 4653"/>
            </a:avLst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5" name="Google Shape;95;p20"/>
          <p:cNvCxnSpPr/>
          <p:nvPr/>
        </p:nvCxnSpPr>
        <p:spPr>
          <a:xfrm>
            <a:off x="2636225" y="1995200"/>
            <a:ext cx="3336600" cy="2177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20"/>
          <p:cNvSpPr txBox="1"/>
          <p:nvPr/>
        </p:nvSpPr>
        <p:spPr>
          <a:xfrm>
            <a:off x="6940775" y="682375"/>
            <a:ext cx="16098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latin typeface="Comic Sans MS"/>
                <a:ea typeface="Comic Sans MS"/>
                <a:cs typeface="Comic Sans MS"/>
                <a:sym typeface="Comic Sans MS"/>
              </a:rPr>
              <a:t>BD = 7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" name="Google Shape;97;p20"/>
          <p:cNvSpPr/>
          <p:nvPr/>
        </p:nvSpPr>
        <p:spPr>
          <a:xfrm>
            <a:off x="5603525" y="2310900"/>
            <a:ext cx="369300" cy="369300"/>
          </a:xfrm>
          <a:prstGeom prst="smileyFace">
            <a:avLst>
              <a:gd name="adj" fmla="val 4653"/>
            </a:avLst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0"/>
          <p:cNvSpPr txBox="1"/>
          <p:nvPr/>
        </p:nvSpPr>
        <p:spPr>
          <a:xfrm>
            <a:off x="6940775" y="1153475"/>
            <a:ext cx="16098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latin typeface="Comic Sans MS"/>
                <a:ea typeface="Comic Sans MS"/>
                <a:cs typeface="Comic Sans MS"/>
                <a:sym typeface="Comic Sans MS"/>
              </a:rPr>
              <a:t>BF = 8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9" name="Google Shape;99;p20"/>
          <p:cNvSpPr/>
          <p:nvPr/>
        </p:nvSpPr>
        <p:spPr>
          <a:xfrm>
            <a:off x="5603525" y="3023650"/>
            <a:ext cx="369300" cy="369300"/>
          </a:xfrm>
          <a:prstGeom prst="smileyFace">
            <a:avLst>
              <a:gd name="adj" fmla="val 4653"/>
            </a:avLst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0"/>
          <p:cNvSpPr txBox="1"/>
          <p:nvPr/>
        </p:nvSpPr>
        <p:spPr>
          <a:xfrm>
            <a:off x="6940775" y="1675650"/>
            <a:ext cx="16098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latin typeface="Comic Sans MS"/>
                <a:ea typeface="Comic Sans MS"/>
                <a:cs typeface="Comic Sans MS"/>
                <a:sym typeface="Comic Sans MS"/>
              </a:rPr>
              <a:t>DF = 9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1" name="Google Shape;101;p20"/>
          <p:cNvCxnSpPr>
            <a:stCxn id="100" idx="1"/>
            <a:endCxn id="100" idx="3"/>
          </p:cNvCxnSpPr>
          <p:nvPr/>
        </p:nvCxnSpPr>
        <p:spPr>
          <a:xfrm>
            <a:off x="6940775" y="1962150"/>
            <a:ext cx="16098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" name="Google Shape;102;p20"/>
          <p:cNvSpPr/>
          <p:nvPr/>
        </p:nvSpPr>
        <p:spPr>
          <a:xfrm>
            <a:off x="5603525" y="2680200"/>
            <a:ext cx="369300" cy="369300"/>
          </a:xfrm>
          <a:prstGeom prst="smileyFace">
            <a:avLst>
              <a:gd name="adj" fmla="val 4653"/>
            </a:avLst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0"/>
          <p:cNvSpPr txBox="1"/>
          <p:nvPr/>
        </p:nvSpPr>
        <p:spPr>
          <a:xfrm>
            <a:off x="6940775" y="2146800"/>
            <a:ext cx="16098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latin typeface="Comic Sans MS"/>
                <a:ea typeface="Comic Sans MS"/>
                <a:cs typeface="Comic Sans MS"/>
                <a:sym typeface="Comic Sans MS"/>
              </a:rPr>
              <a:t>CF = 12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4" name="Google Shape;104;p20"/>
          <p:cNvSpPr/>
          <p:nvPr/>
        </p:nvSpPr>
        <p:spPr>
          <a:xfrm>
            <a:off x="3255325" y="1995200"/>
            <a:ext cx="369300" cy="369300"/>
          </a:xfrm>
          <a:prstGeom prst="smileyFace">
            <a:avLst>
              <a:gd name="adj" fmla="val 4653"/>
            </a:avLst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6940775" y="2605250"/>
            <a:ext cx="16098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latin typeface="Comic Sans MS"/>
                <a:ea typeface="Comic Sans MS"/>
                <a:cs typeface="Comic Sans MS"/>
                <a:sym typeface="Comic Sans MS"/>
              </a:rPr>
              <a:t>AB = 12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6" name="Google Shape;106;p20"/>
          <p:cNvSpPr/>
          <p:nvPr/>
        </p:nvSpPr>
        <p:spPr>
          <a:xfrm>
            <a:off x="5034575" y="2310900"/>
            <a:ext cx="369300" cy="369300"/>
          </a:xfrm>
          <a:prstGeom prst="smileyFace">
            <a:avLst>
              <a:gd name="adj" fmla="val 4653"/>
            </a:avLst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6940775" y="3066500"/>
            <a:ext cx="16098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latin typeface="Comic Sans MS"/>
                <a:ea typeface="Comic Sans MS"/>
                <a:cs typeface="Comic Sans MS"/>
                <a:sym typeface="Comic Sans MS"/>
              </a:rPr>
              <a:t>BE = 13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3255325" y="1426225"/>
            <a:ext cx="428100" cy="467100"/>
          </a:xfrm>
          <a:prstGeom prst="ellipse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4357950" y="1426225"/>
            <a:ext cx="428100" cy="467100"/>
          </a:xfrm>
          <a:prstGeom prst="ellipse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5544725" y="1426225"/>
            <a:ext cx="428100" cy="467100"/>
          </a:xfrm>
          <a:prstGeom prst="ellipse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2712425" y="1426225"/>
            <a:ext cx="428100" cy="467100"/>
          </a:xfrm>
          <a:prstGeom prst="ellipse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3806638" y="1426225"/>
            <a:ext cx="428100" cy="467100"/>
          </a:xfrm>
          <a:prstGeom prst="ellipse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4957675" y="1426225"/>
            <a:ext cx="428100" cy="467100"/>
          </a:xfrm>
          <a:prstGeom prst="ellipse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866375" y="358375"/>
            <a:ext cx="7567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/>
              <a:t>矩阵表示Prim算法</a:t>
            </a:r>
            <a:endParaRPr b="1"/>
          </a:p>
        </p:txBody>
      </p:sp>
      <p:sp>
        <p:nvSpPr>
          <p:cNvPr id="119" name="Google Shape;119;p21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6</a:t>
            </a:fld>
            <a:endParaRPr/>
          </a:p>
        </p:txBody>
      </p:sp>
      <p:sp>
        <p:nvSpPr>
          <p:cNvPr id="120" name="Google Shape;120;p21">
            <a:hlinkClick r:id="rId3"/>
          </p:cNvPr>
          <p:cNvSpPr/>
          <p:nvPr/>
        </p:nvSpPr>
        <p:spPr>
          <a:xfrm>
            <a:off x="0" y="5016500"/>
            <a:ext cx="5757300" cy="12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1"/>
          <p:cNvSpPr txBox="1"/>
          <p:nvPr/>
        </p:nvSpPr>
        <p:spPr>
          <a:xfrm>
            <a:off x="993350" y="1256550"/>
            <a:ext cx="7440900" cy="3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dirty="0">
                <a:latin typeface="Courier New"/>
                <a:ea typeface="Courier New"/>
                <a:cs typeface="Courier New"/>
                <a:sym typeface="Courier New"/>
              </a:rPr>
              <a:t>Edge : v1, v2, weight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dirty="0">
                <a:latin typeface="Courier New"/>
                <a:ea typeface="Courier New"/>
                <a:cs typeface="Courier New"/>
                <a:sym typeface="Courier New"/>
              </a:rPr>
              <a:t>Graph : V, E, edges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rosoft Yahei"/>
              <a:buAutoNum type="arabicPeriod"/>
            </a:pPr>
            <a:r>
              <a:rPr lang="zh-CN" sz="2400" dirty="0">
                <a:latin typeface="Microsoft Yahei"/>
                <a:ea typeface="Microsoft Yahei"/>
                <a:cs typeface="Microsoft Yahei"/>
                <a:sym typeface="Microsoft Yahei"/>
              </a:rPr>
              <a:t>选择一个起点</a:t>
            </a:r>
            <a:endParaRPr sz="2400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rosoft Yahei"/>
              <a:buAutoNum type="arabicPeriod"/>
            </a:pPr>
            <a:r>
              <a:rPr lang="zh-CN" sz="2400" dirty="0">
                <a:latin typeface="Microsoft Yahei"/>
                <a:ea typeface="Microsoft Yahei"/>
                <a:cs typeface="Microsoft Yahei"/>
                <a:sym typeface="Microsoft Yahei"/>
              </a:rPr>
              <a:t>删掉这一列，记录</a:t>
            </a:r>
            <a:r>
              <a:rPr lang="zh-CN" sz="2400" dirty="0" smtClean="0">
                <a:latin typeface="Microsoft Yahei"/>
                <a:ea typeface="Microsoft Yahei"/>
                <a:cs typeface="Microsoft Yahei"/>
                <a:sym typeface="Microsoft Yahei"/>
              </a:rPr>
              <a:t>顺序</a:t>
            </a:r>
            <a:r>
              <a:rPr lang="zh-CN" altLang="en-US" sz="2400" dirty="0" smtClean="0">
                <a:latin typeface="Microsoft Yahei"/>
                <a:ea typeface="Microsoft Yahei"/>
                <a:cs typeface="Microsoft Yahei"/>
                <a:sym typeface="Microsoft Yahei"/>
              </a:rPr>
              <a:t>，添加新的被连接的点</a:t>
            </a:r>
            <a:endParaRPr sz="2400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rosoft Yahei"/>
              <a:buAutoNum type="arabicPeriod"/>
            </a:pPr>
            <a:r>
              <a:rPr lang="zh-CN" sz="2400" dirty="0">
                <a:latin typeface="Microsoft Yahei"/>
                <a:ea typeface="Microsoft Yahei"/>
                <a:cs typeface="Microsoft Yahei"/>
                <a:sym typeface="Microsoft Yahei"/>
              </a:rPr>
              <a:t>选最小</a:t>
            </a:r>
            <a:endParaRPr sz="2400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rosoft Yahei"/>
              <a:buAutoNum type="arabicPeriod"/>
            </a:pPr>
            <a:r>
              <a:rPr lang="zh-CN" sz="2400" dirty="0">
                <a:latin typeface="Microsoft Yahei"/>
                <a:ea typeface="Microsoft Yahei"/>
                <a:cs typeface="Microsoft Yahei"/>
                <a:sym typeface="Microsoft Yahei"/>
              </a:rPr>
              <a:t>重复，直到有V-1条边</a:t>
            </a:r>
            <a:endParaRPr sz="2400" dirty="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866375" y="358375"/>
            <a:ext cx="7567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/>
              <a:t>矩阵表示Prim算法</a:t>
            </a:r>
            <a:endParaRPr b="1"/>
          </a:p>
        </p:txBody>
      </p:sp>
      <p:sp>
        <p:nvSpPr>
          <p:cNvPr id="127" name="Google Shape;127;p22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7</a:t>
            </a:fld>
            <a:endParaRPr/>
          </a:p>
        </p:txBody>
      </p:sp>
      <p:sp>
        <p:nvSpPr>
          <p:cNvPr id="128" name="Google Shape;128;p22">
            <a:hlinkClick r:id="rId3"/>
          </p:cNvPr>
          <p:cNvSpPr/>
          <p:nvPr/>
        </p:nvSpPr>
        <p:spPr>
          <a:xfrm>
            <a:off x="0" y="5016500"/>
            <a:ext cx="5757300" cy="12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6350" y="1322413"/>
            <a:ext cx="5088846" cy="259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/>
          <p:nvPr/>
        </p:nvSpPr>
        <p:spPr>
          <a:xfrm>
            <a:off x="2470600" y="1322425"/>
            <a:ext cx="428100" cy="467100"/>
          </a:xfrm>
          <a:prstGeom prst="ellipse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2500000" y="3498000"/>
            <a:ext cx="369300" cy="369300"/>
          </a:xfrm>
          <a:prstGeom prst="smileyFace">
            <a:avLst>
              <a:gd name="adj" fmla="val 4653"/>
            </a:avLst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2" name="Google Shape;132;p22"/>
          <p:cNvCxnSpPr/>
          <p:nvPr/>
        </p:nvCxnSpPr>
        <p:spPr>
          <a:xfrm>
            <a:off x="1846625" y="1893325"/>
            <a:ext cx="45594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Google Shape;133;p22"/>
          <p:cNvSpPr/>
          <p:nvPr/>
        </p:nvSpPr>
        <p:spPr>
          <a:xfrm>
            <a:off x="5757300" y="1321000"/>
            <a:ext cx="428100" cy="467100"/>
          </a:xfrm>
          <a:prstGeom prst="ellipse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4" name="Google Shape;134;p22"/>
          <p:cNvCxnSpPr/>
          <p:nvPr/>
        </p:nvCxnSpPr>
        <p:spPr>
          <a:xfrm>
            <a:off x="1846625" y="3593500"/>
            <a:ext cx="45594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" name="Google Shape;135;p22"/>
          <p:cNvSpPr txBox="1"/>
          <p:nvPr/>
        </p:nvSpPr>
        <p:spPr>
          <a:xfrm>
            <a:off x="7106350" y="1320225"/>
            <a:ext cx="16098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latin typeface="Comic Sans MS"/>
                <a:ea typeface="Comic Sans MS"/>
                <a:cs typeface="Comic Sans MS"/>
                <a:sym typeface="Comic Sans MS"/>
              </a:rPr>
              <a:t>AF = 9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6" name="Google Shape;136;p22"/>
          <p:cNvSpPr/>
          <p:nvPr/>
        </p:nvSpPr>
        <p:spPr>
          <a:xfrm>
            <a:off x="5816100" y="2071225"/>
            <a:ext cx="369300" cy="369300"/>
          </a:xfrm>
          <a:prstGeom prst="smileyFace">
            <a:avLst>
              <a:gd name="adj" fmla="val 4653"/>
            </a:avLst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3145150" y="1321000"/>
            <a:ext cx="428100" cy="467100"/>
          </a:xfrm>
          <a:prstGeom prst="ellipse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8" name="Google Shape;138;p22"/>
          <p:cNvCxnSpPr/>
          <p:nvPr/>
        </p:nvCxnSpPr>
        <p:spPr>
          <a:xfrm>
            <a:off x="1846625" y="2239950"/>
            <a:ext cx="45594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2"/>
          <p:cNvSpPr txBox="1"/>
          <p:nvPr/>
        </p:nvSpPr>
        <p:spPr>
          <a:xfrm>
            <a:off x="7106350" y="1997675"/>
            <a:ext cx="16098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latin typeface="Comic Sans MS"/>
                <a:ea typeface="Comic Sans MS"/>
                <a:cs typeface="Comic Sans MS"/>
                <a:sym typeface="Comic Sans MS"/>
              </a:rPr>
              <a:t>BF = 14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0" name="Google Shape;140;p22"/>
          <p:cNvSpPr/>
          <p:nvPr/>
        </p:nvSpPr>
        <p:spPr>
          <a:xfrm>
            <a:off x="2500000" y="2387100"/>
            <a:ext cx="369300" cy="369300"/>
          </a:xfrm>
          <a:prstGeom prst="smileyFace">
            <a:avLst>
              <a:gd name="adj" fmla="val 4653"/>
            </a:avLst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819700" y="1321000"/>
            <a:ext cx="428100" cy="467100"/>
          </a:xfrm>
          <a:prstGeom prst="ellipse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2" name="Google Shape;142;p22"/>
          <p:cNvCxnSpPr/>
          <p:nvPr/>
        </p:nvCxnSpPr>
        <p:spPr>
          <a:xfrm>
            <a:off x="1846625" y="2573850"/>
            <a:ext cx="45594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3" name="Google Shape;143;p22"/>
          <p:cNvSpPr txBox="1"/>
          <p:nvPr/>
        </p:nvSpPr>
        <p:spPr>
          <a:xfrm>
            <a:off x="7106350" y="2756400"/>
            <a:ext cx="16098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latin typeface="Comic Sans MS"/>
                <a:ea typeface="Comic Sans MS"/>
                <a:cs typeface="Comic Sans MS"/>
                <a:sym typeface="Comic Sans MS"/>
              </a:rPr>
              <a:t>AC = 20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2500000" y="3074400"/>
            <a:ext cx="369300" cy="369300"/>
          </a:xfrm>
          <a:prstGeom prst="smileyFace">
            <a:avLst>
              <a:gd name="adj" fmla="val 4653"/>
            </a:avLst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5" name="Google Shape;145;p22"/>
          <p:cNvCxnSpPr/>
          <p:nvPr/>
        </p:nvCxnSpPr>
        <p:spPr>
          <a:xfrm>
            <a:off x="1846625" y="3214225"/>
            <a:ext cx="45594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" name="Google Shape;146;p22"/>
          <p:cNvSpPr/>
          <p:nvPr/>
        </p:nvSpPr>
        <p:spPr>
          <a:xfrm>
            <a:off x="5125750" y="1321000"/>
            <a:ext cx="428100" cy="467100"/>
          </a:xfrm>
          <a:prstGeom prst="ellipse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 txBox="1"/>
          <p:nvPr/>
        </p:nvSpPr>
        <p:spPr>
          <a:xfrm>
            <a:off x="7106350" y="3396150"/>
            <a:ext cx="16098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latin typeface="Comic Sans MS"/>
                <a:ea typeface="Comic Sans MS"/>
                <a:cs typeface="Comic Sans MS"/>
                <a:sym typeface="Comic Sans MS"/>
              </a:rPr>
              <a:t>AE = 25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5155150" y="2732075"/>
            <a:ext cx="369300" cy="369300"/>
          </a:xfrm>
          <a:prstGeom prst="smileyFace">
            <a:avLst>
              <a:gd name="adj" fmla="val 4653"/>
            </a:avLst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4472725" y="1321000"/>
            <a:ext cx="428100" cy="467100"/>
          </a:xfrm>
          <a:prstGeom prst="ellipse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0" name="Google Shape;150;p22"/>
          <p:cNvCxnSpPr/>
          <p:nvPr/>
        </p:nvCxnSpPr>
        <p:spPr>
          <a:xfrm>
            <a:off x="1846625" y="2924600"/>
            <a:ext cx="45594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Google Shape;151;p22"/>
          <p:cNvSpPr txBox="1"/>
          <p:nvPr/>
        </p:nvSpPr>
        <p:spPr>
          <a:xfrm>
            <a:off x="7106350" y="4036263"/>
            <a:ext cx="16098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latin typeface="Comic Sans MS"/>
                <a:ea typeface="Comic Sans MS"/>
                <a:cs typeface="Comic Sans MS"/>
                <a:sym typeface="Comic Sans MS"/>
              </a:rPr>
              <a:t>DE = 26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8</a:t>
            </a:fld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title" idx="4294967295"/>
          </p:nvPr>
        </p:nvSpPr>
        <p:spPr>
          <a:xfrm>
            <a:off x="866375" y="1023310"/>
            <a:ext cx="3966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000">
                <a:latin typeface="Pangolin"/>
                <a:ea typeface="Pangolin"/>
                <a:cs typeface="Pangolin"/>
                <a:sym typeface="Pangolin"/>
              </a:rPr>
              <a:t>Thanks!</a:t>
            </a:r>
            <a:endParaRPr sz="6000"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58" name="Google Shape;158;p23"/>
          <p:cNvSpPr txBox="1">
            <a:spLocks noGrp="1"/>
          </p:cNvSpPr>
          <p:nvPr>
            <p:ph type="body" idx="4294967295"/>
          </p:nvPr>
        </p:nvSpPr>
        <p:spPr>
          <a:xfrm>
            <a:off x="866375" y="1955748"/>
            <a:ext cx="3966600" cy="21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dirty="0" smtClean="0">
                <a:latin typeface="Pangolin"/>
                <a:ea typeface="Pangolin"/>
                <a:cs typeface="Pangolin"/>
                <a:sym typeface="Pangolin"/>
              </a:rPr>
              <a:t>You </a:t>
            </a:r>
            <a:r>
              <a:rPr lang="zh-CN" dirty="0">
                <a:latin typeface="Pangolin"/>
                <a:ea typeface="Pangolin"/>
                <a:cs typeface="Pangolin"/>
                <a:sym typeface="Pangolin"/>
              </a:rPr>
              <a:t>can find me at:</a:t>
            </a:r>
            <a:endParaRPr dirty="0">
              <a:latin typeface="Pangolin"/>
              <a:ea typeface="Pangolin"/>
              <a:cs typeface="Pangolin"/>
              <a:sym typeface="Pangolin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Pangolin"/>
              <a:buChar char="✗"/>
            </a:pPr>
            <a:r>
              <a:rPr lang="zh-CN" dirty="0">
                <a:latin typeface="Pangolin"/>
                <a:ea typeface="Pangolin"/>
                <a:cs typeface="Pangolin"/>
                <a:sym typeface="Pangolin"/>
              </a:rPr>
              <a:t>judy9906@gmail.com</a:t>
            </a:r>
            <a:endParaRPr dirty="0">
              <a:latin typeface="Pangolin"/>
              <a:ea typeface="Pangolin"/>
              <a:cs typeface="Pangolin"/>
              <a:sym typeface="Pangoli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angolin"/>
              <a:buChar char="✗"/>
            </a:pPr>
            <a:r>
              <a:rPr lang="zh-CN" dirty="0">
                <a:latin typeface="Pangolin"/>
                <a:ea typeface="Pangolin"/>
                <a:cs typeface="Pangolin"/>
                <a:sym typeface="Pangolin"/>
              </a:rPr>
              <a:t>QQ:594828965</a:t>
            </a:r>
            <a:endParaRPr dirty="0"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59" name="Google Shape;159;p23">
            <a:hlinkClick r:id="rId3"/>
          </p:cNvPr>
          <p:cNvSpPr/>
          <p:nvPr/>
        </p:nvSpPr>
        <p:spPr>
          <a:xfrm>
            <a:off x="0" y="5016500"/>
            <a:ext cx="7789200" cy="12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5866298" y="1332397"/>
            <a:ext cx="2005914" cy="2237456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Credits</a:t>
            </a:r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body" idx="1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Special thanks to all the people who made and released these awesome resources for free: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</a:pPr>
            <a:r>
              <a:rPr lang="zh-CN"/>
              <a:t>Presentation template by </a:t>
            </a:r>
            <a:r>
              <a:rPr lang="zh-CN" u="sng">
                <a:hlinkClick r:id="rId3"/>
              </a:rPr>
              <a:t>SlidesCarnival</a:t>
            </a:r>
            <a:r>
              <a:rPr lang="zh-CN"/>
              <a:t> </a:t>
            </a:r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9</a:t>
            </a:fld>
            <a:endParaRPr/>
          </a:p>
        </p:txBody>
      </p:sp>
      <p:pic>
        <p:nvPicPr>
          <p:cNvPr id="168" name="Google Shape;168;p24" descr="Death_to_stock_communicate_hands_8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23228">
            <a:off x="6804238" y="514461"/>
            <a:ext cx="1607232" cy="160723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>
            <a:hlinkClick r:id="rId5"/>
          </p:cNvPr>
          <p:cNvSpPr/>
          <p:nvPr/>
        </p:nvSpPr>
        <p:spPr>
          <a:xfrm>
            <a:off x="0" y="5016500"/>
            <a:ext cx="8127900" cy="12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Jaques template - CN Font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454</Words>
  <Application>Microsoft Office PowerPoint</Application>
  <PresentationFormat>全屏显示(16:9)</PresentationFormat>
  <Paragraphs>80</Paragraphs>
  <Slides>11</Slides>
  <Notes>11</Notes>
  <HiddenSlides>3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Courier New</vt:lpstr>
      <vt:lpstr>Inconsolata</vt:lpstr>
      <vt:lpstr>Microsoft Yahei</vt:lpstr>
      <vt:lpstr>Comic Sans MS</vt:lpstr>
      <vt:lpstr>Pangolin</vt:lpstr>
      <vt:lpstr>Jaques template - CN Fonts</vt:lpstr>
      <vt:lpstr>使用矩阵表示 最小生成树算法</vt:lpstr>
      <vt:lpstr>无权图的邻接矩阵</vt:lpstr>
      <vt:lpstr>有权图的矩阵表示</vt:lpstr>
      <vt:lpstr>矩阵表示Kruskal算法</vt:lpstr>
      <vt:lpstr>矩阵表示Kruskal算法</vt:lpstr>
      <vt:lpstr>矩阵表示Prim算法</vt:lpstr>
      <vt:lpstr>矩阵表示Prim算法</vt:lpstr>
      <vt:lpstr>Thanks!</vt:lpstr>
      <vt:lpstr>Credits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使用矩阵表示 最小生成树算法</dc:title>
  <cp:lastModifiedBy>He Judy</cp:lastModifiedBy>
  <cp:revision>8</cp:revision>
  <dcterms:modified xsi:type="dcterms:W3CDTF">2018-10-22T01:08:32Z</dcterms:modified>
</cp:coreProperties>
</file>