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6" r:id="rId2"/>
    <p:sldId id="287" r:id="rId3"/>
    <p:sldId id="3577" r:id="rId4"/>
    <p:sldId id="3578" r:id="rId5"/>
    <p:sldId id="3582" r:id="rId6"/>
    <p:sldId id="3583" r:id="rId7"/>
    <p:sldId id="3584" r:id="rId8"/>
    <p:sldId id="3579" r:id="rId9"/>
    <p:sldId id="3575" r:id="rId10"/>
    <p:sldId id="3580" r:id="rId11"/>
    <p:sldId id="3586" r:id="rId12"/>
    <p:sldId id="3588" r:id="rId13"/>
    <p:sldId id="3593" r:id="rId14"/>
    <p:sldId id="3590" r:id="rId15"/>
    <p:sldId id="3591" r:id="rId16"/>
    <p:sldId id="3592" r:id="rId17"/>
    <p:sldId id="35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43434"/>
    <a:srgbClr val="5E5E5E"/>
    <a:srgbClr val="666666"/>
    <a:srgbClr val="747474"/>
    <a:srgbClr val="868686"/>
    <a:srgbClr val="939393"/>
    <a:srgbClr val="000000"/>
    <a:srgbClr val="333333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35" y="67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79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1002" y="4410313"/>
            <a:ext cx="167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明兰" panose="02010600030101010101" pitchFamily="2" charset="-122"/>
                <a:ea typeface="明兰" panose="02010600030101010101" pitchFamily="2" charset="-122"/>
              </a:rPr>
              <a:t>刘寒</a:t>
            </a:r>
            <a:endParaRPr lang="zh-CN" altLang="en-US" sz="14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280224" y="4398738"/>
                <a:ext cx="1673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明兰" panose="02010600030101010101" pitchFamily="2" charset="-122"/>
                        </a:rPr>
                        <m:t> 2018. 12. 3</m:t>
                      </m:r>
                    </m:oMath>
                  </m:oMathPara>
                </a14:m>
                <a:endParaRPr lang="zh-CN" altLang="en-US" sz="1400" dirty="0">
                  <a:latin typeface="明兰" panose="02010600030101010101" pitchFamily="2" charset="-122"/>
                  <a:ea typeface="明兰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224" y="4398738"/>
                <a:ext cx="167380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176044" y="4488484"/>
            <a:ext cx="147638" cy="147638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25940" y="4486133"/>
            <a:ext cx="104968" cy="149989"/>
            <a:chOff x="11101388" y="-2608263"/>
            <a:chExt cx="4789488" cy="6843714"/>
          </a:xfrm>
          <a:solidFill>
            <a:schemeClr val="tx1"/>
          </a:solidFill>
        </p:grpSpPr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11101388" y="641350"/>
              <a:ext cx="4789488" cy="3594101"/>
            </a:xfrm>
            <a:custGeom>
              <a:avLst/>
              <a:gdLst>
                <a:gd name="T0" fmla="*/ 3013 w 3017"/>
                <a:gd name="T1" fmla="*/ 80 h 2264"/>
                <a:gd name="T2" fmla="*/ 2986 w 3017"/>
                <a:gd name="T3" fmla="*/ 32 h 2264"/>
                <a:gd name="T4" fmla="*/ 2937 w 3017"/>
                <a:gd name="T5" fmla="*/ 4 h 2264"/>
                <a:gd name="T6" fmla="*/ 2881 w 3017"/>
                <a:gd name="T7" fmla="*/ 4 h 2264"/>
                <a:gd name="T8" fmla="*/ 2833 w 3017"/>
                <a:gd name="T9" fmla="*/ 32 h 2264"/>
                <a:gd name="T10" fmla="*/ 2805 w 3017"/>
                <a:gd name="T11" fmla="*/ 80 h 2264"/>
                <a:gd name="T12" fmla="*/ 2797 w 3017"/>
                <a:gd name="T13" fmla="*/ 210 h 2264"/>
                <a:gd name="T14" fmla="*/ 2767 w 3017"/>
                <a:gd name="T15" fmla="*/ 405 h 2264"/>
                <a:gd name="T16" fmla="*/ 2708 w 3017"/>
                <a:gd name="T17" fmla="*/ 589 h 2264"/>
                <a:gd name="T18" fmla="*/ 2624 w 3017"/>
                <a:gd name="T19" fmla="*/ 761 h 2264"/>
                <a:gd name="T20" fmla="*/ 2517 w 3017"/>
                <a:gd name="T21" fmla="*/ 917 h 2264"/>
                <a:gd name="T22" fmla="*/ 2389 w 3017"/>
                <a:gd name="T23" fmla="*/ 1055 h 2264"/>
                <a:gd name="T24" fmla="*/ 2241 w 3017"/>
                <a:gd name="T25" fmla="*/ 1173 h 2264"/>
                <a:gd name="T26" fmla="*/ 2076 w 3017"/>
                <a:gd name="T27" fmla="*/ 1270 h 2264"/>
                <a:gd name="T28" fmla="*/ 1898 w 3017"/>
                <a:gd name="T29" fmla="*/ 1342 h 2264"/>
                <a:gd name="T30" fmla="*/ 1708 w 3017"/>
                <a:gd name="T31" fmla="*/ 1387 h 2264"/>
                <a:gd name="T32" fmla="*/ 1508 w 3017"/>
                <a:gd name="T33" fmla="*/ 1401 h 2264"/>
                <a:gd name="T34" fmla="*/ 1309 w 3017"/>
                <a:gd name="T35" fmla="*/ 1387 h 2264"/>
                <a:gd name="T36" fmla="*/ 1119 w 3017"/>
                <a:gd name="T37" fmla="*/ 1342 h 2264"/>
                <a:gd name="T38" fmla="*/ 940 w 3017"/>
                <a:gd name="T39" fmla="*/ 1270 h 2264"/>
                <a:gd name="T40" fmla="*/ 776 w 3017"/>
                <a:gd name="T41" fmla="*/ 1173 h 2264"/>
                <a:gd name="T42" fmla="*/ 628 w 3017"/>
                <a:gd name="T43" fmla="*/ 1055 h 2264"/>
                <a:gd name="T44" fmla="*/ 500 w 3017"/>
                <a:gd name="T45" fmla="*/ 917 h 2264"/>
                <a:gd name="T46" fmla="*/ 393 w 3017"/>
                <a:gd name="T47" fmla="*/ 761 h 2264"/>
                <a:gd name="T48" fmla="*/ 308 w 3017"/>
                <a:gd name="T49" fmla="*/ 589 h 2264"/>
                <a:gd name="T50" fmla="*/ 250 w 3017"/>
                <a:gd name="T51" fmla="*/ 405 h 2264"/>
                <a:gd name="T52" fmla="*/ 220 w 3017"/>
                <a:gd name="T53" fmla="*/ 210 h 2264"/>
                <a:gd name="T54" fmla="*/ 212 w 3017"/>
                <a:gd name="T55" fmla="*/ 80 h 2264"/>
                <a:gd name="T56" fmla="*/ 183 w 3017"/>
                <a:gd name="T57" fmla="*/ 32 h 2264"/>
                <a:gd name="T58" fmla="*/ 136 w 3017"/>
                <a:gd name="T59" fmla="*/ 4 h 2264"/>
                <a:gd name="T60" fmla="*/ 79 w 3017"/>
                <a:gd name="T61" fmla="*/ 4 h 2264"/>
                <a:gd name="T62" fmla="*/ 32 w 3017"/>
                <a:gd name="T63" fmla="*/ 32 h 2264"/>
                <a:gd name="T64" fmla="*/ 4 w 3017"/>
                <a:gd name="T65" fmla="*/ 80 h 2264"/>
                <a:gd name="T66" fmla="*/ 4 w 3017"/>
                <a:gd name="T67" fmla="*/ 222 h 2264"/>
                <a:gd name="T68" fmla="*/ 37 w 3017"/>
                <a:gd name="T69" fmla="*/ 439 h 2264"/>
                <a:gd name="T70" fmla="*/ 100 w 3017"/>
                <a:gd name="T71" fmla="*/ 647 h 2264"/>
                <a:gd name="T72" fmla="*/ 190 w 3017"/>
                <a:gd name="T73" fmla="*/ 839 h 2264"/>
                <a:gd name="T74" fmla="*/ 305 w 3017"/>
                <a:gd name="T75" fmla="*/ 1018 h 2264"/>
                <a:gd name="T76" fmla="*/ 444 w 3017"/>
                <a:gd name="T77" fmla="*/ 1176 h 2264"/>
                <a:gd name="T78" fmla="*/ 604 w 3017"/>
                <a:gd name="T79" fmla="*/ 1315 h 2264"/>
                <a:gd name="T80" fmla="*/ 782 w 3017"/>
                <a:gd name="T81" fmla="*/ 1430 h 2264"/>
                <a:gd name="T82" fmla="*/ 975 w 3017"/>
                <a:gd name="T83" fmla="*/ 1520 h 2264"/>
                <a:gd name="T84" fmla="*/ 1182 w 3017"/>
                <a:gd name="T85" fmla="*/ 1582 h 2264"/>
                <a:gd name="T86" fmla="*/ 1401 w 3017"/>
                <a:gd name="T87" fmla="*/ 1613 h 2264"/>
                <a:gd name="T88" fmla="*/ 1401 w 3017"/>
                <a:gd name="T89" fmla="*/ 2156 h 2264"/>
                <a:gd name="T90" fmla="*/ 1415 w 3017"/>
                <a:gd name="T91" fmla="*/ 2210 h 2264"/>
                <a:gd name="T92" fmla="*/ 1454 w 3017"/>
                <a:gd name="T93" fmla="*/ 2249 h 2264"/>
                <a:gd name="T94" fmla="*/ 1508 w 3017"/>
                <a:gd name="T95" fmla="*/ 2264 h 2264"/>
                <a:gd name="T96" fmla="*/ 1563 w 3017"/>
                <a:gd name="T97" fmla="*/ 2249 h 2264"/>
                <a:gd name="T98" fmla="*/ 1601 w 3017"/>
                <a:gd name="T99" fmla="*/ 2210 h 2264"/>
                <a:gd name="T100" fmla="*/ 1617 w 3017"/>
                <a:gd name="T101" fmla="*/ 2156 h 2264"/>
                <a:gd name="T102" fmla="*/ 1617 w 3017"/>
                <a:gd name="T103" fmla="*/ 1613 h 2264"/>
                <a:gd name="T104" fmla="*/ 1835 w 3017"/>
                <a:gd name="T105" fmla="*/ 1582 h 2264"/>
                <a:gd name="T106" fmla="*/ 2042 w 3017"/>
                <a:gd name="T107" fmla="*/ 1520 h 2264"/>
                <a:gd name="T108" fmla="*/ 2236 w 3017"/>
                <a:gd name="T109" fmla="*/ 1430 h 2264"/>
                <a:gd name="T110" fmla="*/ 2414 w 3017"/>
                <a:gd name="T111" fmla="*/ 1315 h 2264"/>
                <a:gd name="T112" fmla="*/ 2573 w 3017"/>
                <a:gd name="T113" fmla="*/ 1176 h 2264"/>
                <a:gd name="T114" fmla="*/ 2712 w 3017"/>
                <a:gd name="T115" fmla="*/ 1018 h 2264"/>
                <a:gd name="T116" fmla="*/ 2827 w 3017"/>
                <a:gd name="T117" fmla="*/ 839 h 2264"/>
                <a:gd name="T118" fmla="*/ 2918 w 3017"/>
                <a:gd name="T119" fmla="*/ 647 h 2264"/>
                <a:gd name="T120" fmla="*/ 2980 w 3017"/>
                <a:gd name="T121" fmla="*/ 439 h 2264"/>
                <a:gd name="T122" fmla="*/ 3013 w 3017"/>
                <a:gd name="T123" fmla="*/ 222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17" h="2264">
                  <a:moveTo>
                    <a:pt x="3017" y="108"/>
                  </a:moveTo>
                  <a:lnTo>
                    <a:pt x="3013" y="80"/>
                  </a:lnTo>
                  <a:lnTo>
                    <a:pt x="3003" y="54"/>
                  </a:lnTo>
                  <a:lnTo>
                    <a:pt x="2986" y="32"/>
                  </a:lnTo>
                  <a:lnTo>
                    <a:pt x="2963" y="16"/>
                  </a:lnTo>
                  <a:lnTo>
                    <a:pt x="2937" y="4"/>
                  </a:lnTo>
                  <a:lnTo>
                    <a:pt x="2910" y="0"/>
                  </a:lnTo>
                  <a:lnTo>
                    <a:pt x="2881" y="4"/>
                  </a:lnTo>
                  <a:lnTo>
                    <a:pt x="2855" y="16"/>
                  </a:lnTo>
                  <a:lnTo>
                    <a:pt x="2833" y="32"/>
                  </a:lnTo>
                  <a:lnTo>
                    <a:pt x="2816" y="54"/>
                  </a:lnTo>
                  <a:lnTo>
                    <a:pt x="2805" y="80"/>
                  </a:lnTo>
                  <a:lnTo>
                    <a:pt x="2801" y="108"/>
                  </a:lnTo>
                  <a:lnTo>
                    <a:pt x="2797" y="210"/>
                  </a:lnTo>
                  <a:lnTo>
                    <a:pt x="2785" y="308"/>
                  </a:lnTo>
                  <a:lnTo>
                    <a:pt x="2767" y="405"/>
                  </a:lnTo>
                  <a:lnTo>
                    <a:pt x="2741" y="498"/>
                  </a:lnTo>
                  <a:lnTo>
                    <a:pt x="2708" y="589"/>
                  </a:lnTo>
                  <a:lnTo>
                    <a:pt x="2670" y="677"/>
                  </a:lnTo>
                  <a:lnTo>
                    <a:pt x="2624" y="761"/>
                  </a:lnTo>
                  <a:lnTo>
                    <a:pt x="2573" y="841"/>
                  </a:lnTo>
                  <a:lnTo>
                    <a:pt x="2517" y="917"/>
                  </a:lnTo>
                  <a:lnTo>
                    <a:pt x="2456" y="989"/>
                  </a:lnTo>
                  <a:lnTo>
                    <a:pt x="2389" y="1055"/>
                  </a:lnTo>
                  <a:lnTo>
                    <a:pt x="2317" y="1117"/>
                  </a:lnTo>
                  <a:lnTo>
                    <a:pt x="2241" y="1173"/>
                  </a:lnTo>
                  <a:lnTo>
                    <a:pt x="2161" y="1224"/>
                  </a:lnTo>
                  <a:lnTo>
                    <a:pt x="2076" y="1270"/>
                  </a:lnTo>
                  <a:lnTo>
                    <a:pt x="1990" y="1309"/>
                  </a:lnTo>
                  <a:lnTo>
                    <a:pt x="1898" y="1342"/>
                  </a:lnTo>
                  <a:lnTo>
                    <a:pt x="1805" y="1367"/>
                  </a:lnTo>
                  <a:lnTo>
                    <a:pt x="1708" y="1387"/>
                  </a:lnTo>
                  <a:lnTo>
                    <a:pt x="1610" y="1397"/>
                  </a:lnTo>
                  <a:lnTo>
                    <a:pt x="1508" y="1401"/>
                  </a:lnTo>
                  <a:lnTo>
                    <a:pt x="1407" y="1397"/>
                  </a:lnTo>
                  <a:lnTo>
                    <a:pt x="1309" y="1387"/>
                  </a:lnTo>
                  <a:lnTo>
                    <a:pt x="1212" y="1367"/>
                  </a:lnTo>
                  <a:lnTo>
                    <a:pt x="1119" y="1342"/>
                  </a:lnTo>
                  <a:lnTo>
                    <a:pt x="1028" y="1309"/>
                  </a:lnTo>
                  <a:lnTo>
                    <a:pt x="940" y="1270"/>
                  </a:lnTo>
                  <a:lnTo>
                    <a:pt x="856" y="1224"/>
                  </a:lnTo>
                  <a:lnTo>
                    <a:pt x="776" y="1173"/>
                  </a:lnTo>
                  <a:lnTo>
                    <a:pt x="700" y="1117"/>
                  </a:lnTo>
                  <a:lnTo>
                    <a:pt x="628" y="1055"/>
                  </a:lnTo>
                  <a:lnTo>
                    <a:pt x="562" y="989"/>
                  </a:lnTo>
                  <a:lnTo>
                    <a:pt x="500" y="917"/>
                  </a:lnTo>
                  <a:lnTo>
                    <a:pt x="444" y="841"/>
                  </a:lnTo>
                  <a:lnTo>
                    <a:pt x="393" y="761"/>
                  </a:lnTo>
                  <a:lnTo>
                    <a:pt x="347" y="677"/>
                  </a:lnTo>
                  <a:lnTo>
                    <a:pt x="308" y="589"/>
                  </a:lnTo>
                  <a:lnTo>
                    <a:pt x="275" y="498"/>
                  </a:lnTo>
                  <a:lnTo>
                    <a:pt x="250" y="405"/>
                  </a:lnTo>
                  <a:lnTo>
                    <a:pt x="231" y="308"/>
                  </a:lnTo>
                  <a:lnTo>
                    <a:pt x="220" y="210"/>
                  </a:lnTo>
                  <a:lnTo>
                    <a:pt x="216" y="108"/>
                  </a:lnTo>
                  <a:lnTo>
                    <a:pt x="212" y="80"/>
                  </a:lnTo>
                  <a:lnTo>
                    <a:pt x="200" y="54"/>
                  </a:lnTo>
                  <a:lnTo>
                    <a:pt x="183" y="32"/>
                  </a:lnTo>
                  <a:lnTo>
                    <a:pt x="162" y="16"/>
                  </a:lnTo>
                  <a:lnTo>
                    <a:pt x="136" y="4"/>
                  </a:lnTo>
                  <a:lnTo>
                    <a:pt x="107" y="0"/>
                  </a:lnTo>
                  <a:lnTo>
                    <a:pt x="79" y="4"/>
                  </a:lnTo>
                  <a:lnTo>
                    <a:pt x="54" y="16"/>
                  </a:lnTo>
                  <a:lnTo>
                    <a:pt x="32" y="32"/>
                  </a:lnTo>
                  <a:lnTo>
                    <a:pt x="15" y="54"/>
                  </a:lnTo>
                  <a:lnTo>
                    <a:pt x="4" y="80"/>
                  </a:lnTo>
                  <a:lnTo>
                    <a:pt x="0" y="108"/>
                  </a:lnTo>
                  <a:lnTo>
                    <a:pt x="4" y="222"/>
                  </a:lnTo>
                  <a:lnTo>
                    <a:pt x="17" y="332"/>
                  </a:lnTo>
                  <a:lnTo>
                    <a:pt x="37" y="439"/>
                  </a:lnTo>
                  <a:lnTo>
                    <a:pt x="64" y="545"/>
                  </a:lnTo>
                  <a:lnTo>
                    <a:pt x="100" y="647"/>
                  </a:lnTo>
                  <a:lnTo>
                    <a:pt x="142" y="745"/>
                  </a:lnTo>
                  <a:lnTo>
                    <a:pt x="190" y="839"/>
                  </a:lnTo>
                  <a:lnTo>
                    <a:pt x="245" y="931"/>
                  </a:lnTo>
                  <a:lnTo>
                    <a:pt x="305" y="1018"/>
                  </a:lnTo>
                  <a:lnTo>
                    <a:pt x="372" y="1100"/>
                  </a:lnTo>
                  <a:lnTo>
                    <a:pt x="444" y="1176"/>
                  </a:lnTo>
                  <a:lnTo>
                    <a:pt x="521" y="1248"/>
                  </a:lnTo>
                  <a:lnTo>
                    <a:pt x="604" y="1315"/>
                  </a:lnTo>
                  <a:lnTo>
                    <a:pt x="690" y="1375"/>
                  </a:lnTo>
                  <a:lnTo>
                    <a:pt x="782" y="1430"/>
                  </a:lnTo>
                  <a:lnTo>
                    <a:pt x="876" y="1478"/>
                  </a:lnTo>
                  <a:lnTo>
                    <a:pt x="975" y="1520"/>
                  </a:lnTo>
                  <a:lnTo>
                    <a:pt x="1077" y="1554"/>
                  </a:lnTo>
                  <a:lnTo>
                    <a:pt x="1182" y="1582"/>
                  </a:lnTo>
                  <a:lnTo>
                    <a:pt x="1291" y="1601"/>
                  </a:lnTo>
                  <a:lnTo>
                    <a:pt x="1401" y="1613"/>
                  </a:lnTo>
                  <a:lnTo>
                    <a:pt x="1401" y="1617"/>
                  </a:lnTo>
                  <a:lnTo>
                    <a:pt x="1401" y="2156"/>
                  </a:lnTo>
                  <a:lnTo>
                    <a:pt x="1405" y="2185"/>
                  </a:lnTo>
                  <a:lnTo>
                    <a:pt x="1415" y="2210"/>
                  </a:lnTo>
                  <a:lnTo>
                    <a:pt x="1432" y="2232"/>
                  </a:lnTo>
                  <a:lnTo>
                    <a:pt x="1454" y="2249"/>
                  </a:lnTo>
                  <a:lnTo>
                    <a:pt x="1480" y="2260"/>
                  </a:lnTo>
                  <a:lnTo>
                    <a:pt x="1508" y="2264"/>
                  </a:lnTo>
                  <a:lnTo>
                    <a:pt x="1537" y="2260"/>
                  </a:lnTo>
                  <a:lnTo>
                    <a:pt x="1563" y="2249"/>
                  </a:lnTo>
                  <a:lnTo>
                    <a:pt x="1585" y="2232"/>
                  </a:lnTo>
                  <a:lnTo>
                    <a:pt x="1601" y="2210"/>
                  </a:lnTo>
                  <a:lnTo>
                    <a:pt x="1613" y="2185"/>
                  </a:lnTo>
                  <a:lnTo>
                    <a:pt x="1617" y="2156"/>
                  </a:lnTo>
                  <a:lnTo>
                    <a:pt x="1617" y="1617"/>
                  </a:lnTo>
                  <a:lnTo>
                    <a:pt x="1617" y="1613"/>
                  </a:lnTo>
                  <a:lnTo>
                    <a:pt x="1727" y="1601"/>
                  </a:lnTo>
                  <a:lnTo>
                    <a:pt x="1835" y="1582"/>
                  </a:lnTo>
                  <a:lnTo>
                    <a:pt x="1940" y="1554"/>
                  </a:lnTo>
                  <a:lnTo>
                    <a:pt x="2042" y="1520"/>
                  </a:lnTo>
                  <a:lnTo>
                    <a:pt x="2140" y="1478"/>
                  </a:lnTo>
                  <a:lnTo>
                    <a:pt x="2236" y="1430"/>
                  </a:lnTo>
                  <a:lnTo>
                    <a:pt x="2327" y="1375"/>
                  </a:lnTo>
                  <a:lnTo>
                    <a:pt x="2414" y="1315"/>
                  </a:lnTo>
                  <a:lnTo>
                    <a:pt x="2496" y="1248"/>
                  </a:lnTo>
                  <a:lnTo>
                    <a:pt x="2573" y="1176"/>
                  </a:lnTo>
                  <a:lnTo>
                    <a:pt x="2645" y="1100"/>
                  </a:lnTo>
                  <a:lnTo>
                    <a:pt x="2712" y="1018"/>
                  </a:lnTo>
                  <a:lnTo>
                    <a:pt x="2772" y="931"/>
                  </a:lnTo>
                  <a:lnTo>
                    <a:pt x="2827" y="839"/>
                  </a:lnTo>
                  <a:lnTo>
                    <a:pt x="2876" y="745"/>
                  </a:lnTo>
                  <a:lnTo>
                    <a:pt x="2918" y="647"/>
                  </a:lnTo>
                  <a:lnTo>
                    <a:pt x="2953" y="545"/>
                  </a:lnTo>
                  <a:lnTo>
                    <a:pt x="2980" y="439"/>
                  </a:lnTo>
                  <a:lnTo>
                    <a:pt x="3000" y="332"/>
                  </a:lnTo>
                  <a:lnTo>
                    <a:pt x="3013" y="222"/>
                  </a:lnTo>
                  <a:lnTo>
                    <a:pt x="3017" y="10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11957050" y="-2608263"/>
              <a:ext cx="3078163" cy="4960938"/>
            </a:xfrm>
            <a:custGeom>
              <a:avLst/>
              <a:gdLst>
                <a:gd name="T0" fmla="*/ 1144 w 1939"/>
                <a:gd name="T1" fmla="*/ 3110 h 3125"/>
                <a:gd name="T2" fmla="*/ 1385 w 1939"/>
                <a:gd name="T3" fmla="*/ 3032 h 3125"/>
                <a:gd name="T4" fmla="*/ 1595 w 1939"/>
                <a:gd name="T5" fmla="*/ 2897 h 3125"/>
                <a:gd name="T6" fmla="*/ 1762 w 1939"/>
                <a:gd name="T7" fmla="*/ 2715 h 3125"/>
                <a:gd name="T8" fmla="*/ 1879 w 1939"/>
                <a:gd name="T9" fmla="*/ 2494 h 3125"/>
                <a:gd name="T10" fmla="*/ 1935 w 1939"/>
                <a:gd name="T11" fmla="*/ 2244 h 3125"/>
                <a:gd name="T12" fmla="*/ 1935 w 1939"/>
                <a:gd name="T13" fmla="*/ 882 h 3125"/>
                <a:gd name="T14" fmla="*/ 1879 w 1939"/>
                <a:gd name="T15" fmla="*/ 632 h 3125"/>
                <a:gd name="T16" fmla="*/ 1762 w 1939"/>
                <a:gd name="T17" fmla="*/ 411 h 3125"/>
                <a:gd name="T18" fmla="*/ 1595 w 1939"/>
                <a:gd name="T19" fmla="*/ 228 h 3125"/>
                <a:gd name="T20" fmla="*/ 1385 w 1939"/>
                <a:gd name="T21" fmla="*/ 94 h 3125"/>
                <a:gd name="T22" fmla="*/ 1144 w 1939"/>
                <a:gd name="T23" fmla="*/ 16 h 3125"/>
                <a:gd name="T24" fmla="*/ 881 w 1939"/>
                <a:gd name="T25" fmla="*/ 4 h 3125"/>
                <a:gd name="T26" fmla="*/ 631 w 1939"/>
                <a:gd name="T27" fmla="*/ 61 h 3125"/>
                <a:gd name="T28" fmla="*/ 410 w 1939"/>
                <a:gd name="T29" fmla="*/ 178 h 3125"/>
                <a:gd name="T30" fmla="*/ 228 w 1939"/>
                <a:gd name="T31" fmla="*/ 346 h 3125"/>
                <a:gd name="T32" fmla="*/ 93 w 1939"/>
                <a:gd name="T33" fmla="*/ 554 h 3125"/>
                <a:gd name="T34" fmla="*/ 15 w 1939"/>
                <a:gd name="T35" fmla="*/ 796 h 3125"/>
                <a:gd name="T36" fmla="*/ 0 w 1939"/>
                <a:gd name="T37" fmla="*/ 2155 h 3125"/>
                <a:gd name="T38" fmla="*/ 34 w 1939"/>
                <a:gd name="T39" fmla="*/ 2414 h 3125"/>
                <a:gd name="T40" fmla="*/ 133 w 1939"/>
                <a:gd name="T41" fmla="*/ 2646 h 3125"/>
                <a:gd name="T42" fmla="*/ 284 w 1939"/>
                <a:gd name="T43" fmla="*/ 2841 h 3125"/>
                <a:gd name="T44" fmla="*/ 479 w 1939"/>
                <a:gd name="T45" fmla="*/ 2993 h 3125"/>
                <a:gd name="T46" fmla="*/ 711 w 1939"/>
                <a:gd name="T47" fmla="*/ 3091 h 3125"/>
                <a:gd name="T48" fmla="*/ 969 w 1939"/>
                <a:gd name="T49" fmla="*/ 3125 h 3125"/>
                <a:gd name="T50" fmla="*/ 231 w 1939"/>
                <a:gd name="T51" fmla="*/ 818 h 3125"/>
                <a:gd name="T52" fmla="*/ 307 w 1939"/>
                <a:gd name="T53" fmla="*/ 611 h 3125"/>
                <a:gd name="T54" fmla="*/ 436 w 1939"/>
                <a:gd name="T55" fmla="*/ 437 h 3125"/>
                <a:gd name="T56" fmla="*/ 610 w 1939"/>
                <a:gd name="T57" fmla="*/ 308 h 3125"/>
                <a:gd name="T58" fmla="*/ 817 w 1939"/>
                <a:gd name="T59" fmla="*/ 232 h 3125"/>
                <a:gd name="T60" fmla="*/ 1046 w 1939"/>
                <a:gd name="T61" fmla="*/ 220 h 3125"/>
                <a:gd name="T62" fmla="*/ 1262 w 1939"/>
                <a:gd name="T63" fmla="*/ 275 h 3125"/>
                <a:gd name="T64" fmla="*/ 1449 w 1939"/>
                <a:gd name="T65" fmla="*/ 389 h 3125"/>
                <a:gd name="T66" fmla="*/ 1595 w 1939"/>
                <a:gd name="T67" fmla="*/ 548 h 3125"/>
                <a:gd name="T68" fmla="*/ 1690 w 1939"/>
                <a:gd name="T69" fmla="*/ 746 h 3125"/>
                <a:gd name="T70" fmla="*/ 1724 w 1939"/>
                <a:gd name="T71" fmla="*/ 970 h 3125"/>
                <a:gd name="T72" fmla="*/ 1708 w 1939"/>
                <a:gd name="T73" fmla="*/ 2308 h 3125"/>
                <a:gd name="T74" fmla="*/ 1633 w 1939"/>
                <a:gd name="T75" fmla="*/ 2515 h 3125"/>
                <a:gd name="T76" fmla="*/ 1503 w 1939"/>
                <a:gd name="T77" fmla="*/ 2689 h 3125"/>
                <a:gd name="T78" fmla="*/ 1329 w 1939"/>
                <a:gd name="T79" fmla="*/ 2818 h 3125"/>
                <a:gd name="T80" fmla="*/ 1121 w 1939"/>
                <a:gd name="T81" fmla="*/ 2894 h 3125"/>
                <a:gd name="T82" fmla="*/ 893 w 1939"/>
                <a:gd name="T83" fmla="*/ 2906 h 3125"/>
                <a:gd name="T84" fmla="*/ 676 w 1939"/>
                <a:gd name="T85" fmla="*/ 2850 h 3125"/>
                <a:gd name="T86" fmla="*/ 490 w 1939"/>
                <a:gd name="T87" fmla="*/ 2737 h 3125"/>
                <a:gd name="T88" fmla="*/ 345 w 1939"/>
                <a:gd name="T89" fmla="*/ 2578 h 3125"/>
                <a:gd name="T90" fmla="*/ 249 w 1939"/>
                <a:gd name="T91" fmla="*/ 2380 h 3125"/>
                <a:gd name="T92" fmla="*/ 215 w 1939"/>
                <a:gd name="T93" fmla="*/ 2155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9" h="3125">
                  <a:moveTo>
                    <a:pt x="969" y="3125"/>
                  </a:moveTo>
                  <a:lnTo>
                    <a:pt x="1058" y="3121"/>
                  </a:lnTo>
                  <a:lnTo>
                    <a:pt x="1144" y="3110"/>
                  </a:lnTo>
                  <a:lnTo>
                    <a:pt x="1227" y="3091"/>
                  </a:lnTo>
                  <a:lnTo>
                    <a:pt x="1308" y="3065"/>
                  </a:lnTo>
                  <a:lnTo>
                    <a:pt x="1385" y="3032"/>
                  </a:lnTo>
                  <a:lnTo>
                    <a:pt x="1458" y="2993"/>
                  </a:lnTo>
                  <a:lnTo>
                    <a:pt x="1529" y="2948"/>
                  </a:lnTo>
                  <a:lnTo>
                    <a:pt x="1595" y="2897"/>
                  </a:lnTo>
                  <a:lnTo>
                    <a:pt x="1655" y="2841"/>
                  </a:lnTo>
                  <a:lnTo>
                    <a:pt x="1711" y="2780"/>
                  </a:lnTo>
                  <a:lnTo>
                    <a:pt x="1762" y="2715"/>
                  </a:lnTo>
                  <a:lnTo>
                    <a:pt x="1807" y="2646"/>
                  </a:lnTo>
                  <a:lnTo>
                    <a:pt x="1846" y="2571"/>
                  </a:lnTo>
                  <a:lnTo>
                    <a:pt x="1879" y="2494"/>
                  </a:lnTo>
                  <a:lnTo>
                    <a:pt x="1905" y="2414"/>
                  </a:lnTo>
                  <a:lnTo>
                    <a:pt x="1923" y="2330"/>
                  </a:lnTo>
                  <a:lnTo>
                    <a:pt x="1935" y="2244"/>
                  </a:lnTo>
                  <a:lnTo>
                    <a:pt x="1939" y="2155"/>
                  </a:lnTo>
                  <a:lnTo>
                    <a:pt x="1939" y="970"/>
                  </a:lnTo>
                  <a:lnTo>
                    <a:pt x="1935" y="882"/>
                  </a:lnTo>
                  <a:lnTo>
                    <a:pt x="1923" y="796"/>
                  </a:lnTo>
                  <a:lnTo>
                    <a:pt x="1905" y="712"/>
                  </a:lnTo>
                  <a:lnTo>
                    <a:pt x="1879" y="632"/>
                  </a:lnTo>
                  <a:lnTo>
                    <a:pt x="1846" y="554"/>
                  </a:lnTo>
                  <a:lnTo>
                    <a:pt x="1807" y="480"/>
                  </a:lnTo>
                  <a:lnTo>
                    <a:pt x="1762" y="411"/>
                  </a:lnTo>
                  <a:lnTo>
                    <a:pt x="1711" y="346"/>
                  </a:lnTo>
                  <a:lnTo>
                    <a:pt x="1655" y="284"/>
                  </a:lnTo>
                  <a:lnTo>
                    <a:pt x="1595" y="228"/>
                  </a:lnTo>
                  <a:lnTo>
                    <a:pt x="1529" y="178"/>
                  </a:lnTo>
                  <a:lnTo>
                    <a:pt x="1458" y="132"/>
                  </a:lnTo>
                  <a:lnTo>
                    <a:pt x="1385" y="94"/>
                  </a:lnTo>
                  <a:lnTo>
                    <a:pt x="1308" y="61"/>
                  </a:lnTo>
                  <a:lnTo>
                    <a:pt x="1227" y="35"/>
                  </a:lnTo>
                  <a:lnTo>
                    <a:pt x="1144" y="16"/>
                  </a:lnTo>
                  <a:lnTo>
                    <a:pt x="1058" y="4"/>
                  </a:lnTo>
                  <a:lnTo>
                    <a:pt x="969" y="0"/>
                  </a:lnTo>
                  <a:lnTo>
                    <a:pt x="881" y="4"/>
                  </a:lnTo>
                  <a:lnTo>
                    <a:pt x="795" y="16"/>
                  </a:lnTo>
                  <a:lnTo>
                    <a:pt x="711" y="35"/>
                  </a:lnTo>
                  <a:lnTo>
                    <a:pt x="631" y="61"/>
                  </a:lnTo>
                  <a:lnTo>
                    <a:pt x="554" y="94"/>
                  </a:lnTo>
                  <a:lnTo>
                    <a:pt x="479" y="132"/>
                  </a:lnTo>
                  <a:lnTo>
                    <a:pt x="410" y="178"/>
                  </a:lnTo>
                  <a:lnTo>
                    <a:pt x="345" y="228"/>
                  </a:lnTo>
                  <a:lnTo>
                    <a:pt x="284" y="284"/>
                  </a:lnTo>
                  <a:lnTo>
                    <a:pt x="228" y="346"/>
                  </a:lnTo>
                  <a:lnTo>
                    <a:pt x="177" y="411"/>
                  </a:lnTo>
                  <a:lnTo>
                    <a:pt x="133" y="480"/>
                  </a:lnTo>
                  <a:lnTo>
                    <a:pt x="93" y="554"/>
                  </a:lnTo>
                  <a:lnTo>
                    <a:pt x="61" y="632"/>
                  </a:lnTo>
                  <a:lnTo>
                    <a:pt x="34" y="712"/>
                  </a:lnTo>
                  <a:lnTo>
                    <a:pt x="15" y="796"/>
                  </a:lnTo>
                  <a:lnTo>
                    <a:pt x="4" y="882"/>
                  </a:lnTo>
                  <a:lnTo>
                    <a:pt x="0" y="970"/>
                  </a:lnTo>
                  <a:lnTo>
                    <a:pt x="0" y="2155"/>
                  </a:lnTo>
                  <a:lnTo>
                    <a:pt x="4" y="2244"/>
                  </a:lnTo>
                  <a:lnTo>
                    <a:pt x="15" y="2330"/>
                  </a:lnTo>
                  <a:lnTo>
                    <a:pt x="34" y="2414"/>
                  </a:lnTo>
                  <a:lnTo>
                    <a:pt x="61" y="2494"/>
                  </a:lnTo>
                  <a:lnTo>
                    <a:pt x="93" y="2571"/>
                  </a:lnTo>
                  <a:lnTo>
                    <a:pt x="133" y="2646"/>
                  </a:lnTo>
                  <a:lnTo>
                    <a:pt x="177" y="2715"/>
                  </a:lnTo>
                  <a:lnTo>
                    <a:pt x="228" y="2780"/>
                  </a:lnTo>
                  <a:lnTo>
                    <a:pt x="284" y="2841"/>
                  </a:lnTo>
                  <a:lnTo>
                    <a:pt x="345" y="2897"/>
                  </a:lnTo>
                  <a:lnTo>
                    <a:pt x="410" y="2948"/>
                  </a:lnTo>
                  <a:lnTo>
                    <a:pt x="479" y="2993"/>
                  </a:lnTo>
                  <a:lnTo>
                    <a:pt x="554" y="3032"/>
                  </a:lnTo>
                  <a:lnTo>
                    <a:pt x="631" y="3065"/>
                  </a:lnTo>
                  <a:lnTo>
                    <a:pt x="711" y="3091"/>
                  </a:lnTo>
                  <a:lnTo>
                    <a:pt x="795" y="3110"/>
                  </a:lnTo>
                  <a:lnTo>
                    <a:pt x="881" y="3121"/>
                  </a:lnTo>
                  <a:lnTo>
                    <a:pt x="969" y="3125"/>
                  </a:lnTo>
                  <a:close/>
                  <a:moveTo>
                    <a:pt x="215" y="970"/>
                  </a:moveTo>
                  <a:lnTo>
                    <a:pt x="219" y="893"/>
                  </a:lnTo>
                  <a:lnTo>
                    <a:pt x="231" y="818"/>
                  </a:lnTo>
                  <a:lnTo>
                    <a:pt x="249" y="746"/>
                  </a:lnTo>
                  <a:lnTo>
                    <a:pt x="275" y="677"/>
                  </a:lnTo>
                  <a:lnTo>
                    <a:pt x="307" y="611"/>
                  </a:lnTo>
                  <a:lnTo>
                    <a:pt x="345" y="548"/>
                  </a:lnTo>
                  <a:lnTo>
                    <a:pt x="388" y="491"/>
                  </a:lnTo>
                  <a:lnTo>
                    <a:pt x="436" y="437"/>
                  </a:lnTo>
                  <a:lnTo>
                    <a:pt x="490" y="389"/>
                  </a:lnTo>
                  <a:lnTo>
                    <a:pt x="548" y="344"/>
                  </a:lnTo>
                  <a:lnTo>
                    <a:pt x="610" y="308"/>
                  </a:lnTo>
                  <a:lnTo>
                    <a:pt x="676" y="275"/>
                  </a:lnTo>
                  <a:lnTo>
                    <a:pt x="745" y="250"/>
                  </a:lnTo>
                  <a:lnTo>
                    <a:pt x="817" y="232"/>
                  </a:lnTo>
                  <a:lnTo>
                    <a:pt x="893" y="220"/>
                  </a:lnTo>
                  <a:lnTo>
                    <a:pt x="969" y="216"/>
                  </a:lnTo>
                  <a:lnTo>
                    <a:pt x="1046" y="220"/>
                  </a:lnTo>
                  <a:lnTo>
                    <a:pt x="1121" y="232"/>
                  </a:lnTo>
                  <a:lnTo>
                    <a:pt x="1194" y="250"/>
                  </a:lnTo>
                  <a:lnTo>
                    <a:pt x="1262" y="275"/>
                  </a:lnTo>
                  <a:lnTo>
                    <a:pt x="1329" y="308"/>
                  </a:lnTo>
                  <a:lnTo>
                    <a:pt x="1390" y="344"/>
                  </a:lnTo>
                  <a:lnTo>
                    <a:pt x="1449" y="389"/>
                  </a:lnTo>
                  <a:lnTo>
                    <a:pt x="1503" y="437"/>
                  </a:lnTo>
                  <a:lnTo>
                    <a:pt x="1551" y="491"/>
                  </a:lnTo>
                  <a:lnTo>
                    <a:pt x="1595" y="548"/>
                  </a:lnTo>
                  <a:lnTo>
                    <a:pt x="1633" y="611"/>
                  </a:lnTo>
                  <a:lnTo>
                    <a:pt x="1664" y="677"/>
                  </a:lnTo>
                  <a:lnTo>
                    <a:pt x="1690" y="746"/>
                  </a:lnTo>
                  <a:lnTo>
                    <a:pt x="1708" y="818"/>
                  </a:lnTo>
                  <a:lnTo>
                    <a:pt x="1720" y="893"/>
                  </a:lnTo>
                  <a:lnTo>
                    <a:pt x="1724" y="970"/>
                  </a:lnTo>
                  <a:lnTo>
                    <a:pt x="1724" y="2155"/>
                  </a:lnTo>
                  <a:lnTo>
                    <a:pt x="1720" y="2232"/>
                  </a:lnTo>
                  <a:lnTo>
                    <a:pt x="1708" y="2308"/>
                  </a:lnTo>
                  <a:lnTo>
                    <a:pt x="1690" y="2380"/>
                  </a:lnTo>
                  <a:lnTo>
                    <a:pt x="1664" y="2449"/>
                  </a:lnTo>
                  <a:lnTo>
                    <a:pt x="1633" y="2515"/>
                  </a:lnTo>
                  <a:lnTo>
                    <a:pt x="1595" y="2578"/>
                  </a:lnTo>
                  <a:lnTo>
                    <a:pt x="1551" y="2635"/>
                  </a:lnTo>
                  <a:lnTo>
                    <a:pt x="1503" y="2689"/>
                  </a:lnTo>
                  <a:lnTo>
                    <a:pt x="1449" y="2737"/>
                  </a:lnTo>
                  <a:lnTo>
                    <a:pt x="1390" y="2780"/>
                  </a:lnTo>
                  <a:lnTo>
                    <a:pt x="1329" y="2818"/>
                  </a:lnTo>
                  <a:lnTo>
                    <a:pt x="1262" y="2850"/>
                  </a:lnTo>
                  <a:lnTo>
                    <a:pt x="1194" y="2876"/>
                  </a:lnTo>
                  <a:lnTo>
                    <a:pt x="1121" y="2894"/>
                  </a:lnTo>
                  <a:lnTo>
                    <a:pt x="1046" y="2906"/>
                  </a:lnTo>
                  <a:lnTo>
                    <a:pt x="969" y="2910"/>
                  </a:lnTo>
                  <a:lnTo>
                    <a:pt x="893" y="2906"/>
                  </a:lnTo>
                  <a:lnTo>
                    <a:pt x="817" y="2894"/>
                  </a:lnTo>
                  <a:lnTo>
                    <a:pt x="745" y="2876"/>
                  </a:lnTo>
                  <a:lnTo>
                    <a:pt x="676" y="2850"/>
                  </a:lnTo>
                  <a:lnTo>
                    <a:pt x="610" y="2818"/>
                  </a:lnTo>
                  <a:lnTo>
                    <a:pt x="548" y="2780"/>
                  </a:lnTo>
                  <a:lnTo>
                    <a:pt x="490" y="2737"/>
                  </a:lnTo>
                  <a:lnTo>
                    <a:pt x="436" y="2689"/>
                  </a:lnTo>
                  <a:lnTo>
                    <a:pt x="388" y="2635"/>
                  </a:lnTo>
                  <a:lnTo>
                    <a:pt x="345" y="2578"/>
                  </a:lnTo>
                  <a:lnTo>
                    <a:pt x="307" y="2515"/>
                  </a:lnTo>
                  <a:lnTo>
                    <a:pt x="275" y="2449"/>
                  </a:lnTo>
                  <a:lnTo>
                    <a:pt x="249" y="2380"/>
                  </a:lnTo>
                  <a:lnTo>
                    <a:pt x="231" y="2308"/>
                  </a:lnTo>
                  <a:lnTo>
                    <a:pt x="219" y="2232"/>
                  </a:lnTo>
                  <a:lnTo>
                    <a:pt x="215" y="2155"/>
                  </a:lnTo>
                  <a:lnTo>
                    <a:pt x="215" y="9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496091" y="1613255"/>
            <a:ext cx="7817679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/>
                <a:cs typeface="Open Sans" panose="020B0606030504020204" pitchFamily="34" charset="0"/>
              </a:rPr>
              <a:t>Open topic</a:t>
            </a:r>
          </a:p>
          <a:p>
            <a:pPr algn="ctr"/>
            <a:r>
              <a:rPr lang="zh-CN" altLang="en-US" sz="60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点覆盖与点独立</a:t>
            </a:r>
            <a:endParaRPr lang="zh-CN" altLang="en-US" sz="6000" spc="600" dirty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71390" y="639878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Proof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First,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denote the vertex independent set. </a:t>
                </a:r>
              </a:p>
              <a:p>
                <a:r>
                  <a:rPr lang="en-US" altLang="zh-CN" sz="2000" dirty="0"/>
                  <a:t>Because all edges must be incident to at least one vertex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r>
                  <a:rPr lang="en-US" altLang="zh-CN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can cover all edges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27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072552" y="3218616"/>
                <a:ext cx="810954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Second,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 denote the vertex covering set. </a:t>
                </a:r>
              </a:p>
              <a:p>
                <a:r>
                  <a:rPr lang="en-US" altLang="zh-CN" sz="2000" dirty="0" smtClean="0"/>
                  <a:t>Then vertices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 must be independent.</a:t>
                </a:r>
              </a:p>
              <a:p>
                <a:r>
                  <a:rPr lang="en-US" altLang="zh-CN" sz="2000" dirty="0" smtClean="0"/>
                  <a:t>Otherwise, suppose there exists two vertices which are adjacent to each other, then this edge was not covered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, which makes a contradiction.</a:t>
                </a:r>
              </a:p>
              <a:p>
                <a:r>
                  <a:rPr lang="en-US" altLang="zh-CN" sz="2000" b="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2" y="3218616"/>
                <a:ext cx="8109548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827" t="-1626" r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/>
              <p:cNvSpPr/>
              <p:nvPr/>
            </p:nvSpPr>
            <p:spPr>
              <a:xfrm>
                <a:off x="1061952" y="5259258"/>
                <a:ext cx="81095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Consequently,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5" name="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52" y="5259258"/>
                <a:ext cx="8109548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5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230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Corollary 1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038696" y="1122014"/>
                <a:ext cx="909983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对于任意图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/>
                  <a:t>，其最大独立集的补集是其最小点覆盖集，且其最小点覆盖集的补集是其最大独立集。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96" y="1122014"/>
                <a:ext cx="9099831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340" t="-6369" b="-15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382723"/>
            <a:ext cx="2230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Corollary 2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052670" y="4117943"/>
                <a:ext cx="909983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对于任意图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/>
                  <a:t>，其最大独立集的个数等于最小点覆盖集的个数。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70" y="4117943"/>
                <a:ext cx="909983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408" t="-705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052670" y="2232004"/>
                <a:ext cx="90998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对于平凡图，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70" y="2232004"/>
                <a:ext cx="909983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0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6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32047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点覆盖</a:t>
            </a:r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/</a:t>
            </a:r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独立问题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76422" y="1201760"/>
            <a:ext cx="37251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类型：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任意图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 smtClean="0"/>
              <a:t>树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zh-CN" altLang="en-US" sz="2800" dirty="0"/>
              <a:t>二部图</a:t>
            </a:r>
          </a:p>
        </p:txBody>
      </p:sp>
      <p:sp>
        <p:nvSpPr>
          <p:cNvPr id="7" name="矩形 6"/>
          <p:cNvSpPr/>
          <p:nvPr/>
        </p:nvSpPr>
        <p:spPr>
          <a:xfrm>
            <a:off x="1176421" y="3484885"/>
            <a:ext cx="52847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利用引理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，知一求二</a:t>
            </a:r>
            <a:endParaRPr lang="en-US" altLang="zh-CN" sz="2800" dirty="0" smtClean="0"/>
          </a:p>
          <a:p>
            <a:r>
              <a:rPr lang="zh-CN" altLang="en-US" sz="2800" dirty="0" smtClean="0"/>
              <a:t>亦有其余定理便于求解此类问题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77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048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Extension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40531" y="1169882"/>
            <a:ext cx="5744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 </a:t>
            </a:r>
            <a:r>
              <a:rPr lang="zh-CN" altLang="en-US" sz="2800" dirty="0" smtClean="0"/>
              <a:t>边覆盖点（</a:t>
            </a:r>
            <a:r>
              <a:rPr lang="en-US" altLang="zh-CN" sz="2800" dirty="0" smtClean="0"/>
              <a:t>edge covering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940531" y="1933326"/>
            <a:ext cx="5744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2.  </a:t>
            </a:r>
            <a:r>
              <a:rPr lang="zh-CN" altLang="en-US" sz="2800" dirty="0" smtClean="0"/>
              <a:t>点覆盖边</a:t>
            </a:r>
            <a:r>
              <a:rPr lang="zh-CN" altLang="en-US" sz="2800" dirty="0"/>
              <a:t>（</a:t>
            </a:r>
            <a:r>
              <a:rPr lang="en-US" altLang="zh-CN" sz="2800" dirty="0"/>
              <a:t>vertex covering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940531" y="2696770"/>
            <a:ext cx="5744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/>
              <a:t>3.  </a:t>
            </a:r>
            <a:r>
              <a:rPr lang="zh-CN" altLang="en-US" sz="2800" i="1" dirty="0" smtClean="0"/>
              <a:t>点覆盖</a:t>
            </a:r>
            <a:r>
              <a:rPr lang="zh-CN" altLang="en-US" sz="2800" i="1" dirty="0"/>
              <a:t>点（</a:t>
            </a:r>
            <a:r>
              <a:rPr lang="en-US" altLang="zh-CN" sz="2800" i="1" dirty="0"/>
              <a:t>vertex </a:t>
            </a:r>
            <a:r>
              <a:rPr lang="en-US" altLang="zh-CN" sz="2800" i="1" dirty="0" smtClean="0"/>
              <a:t>dominating</a:t>
            </a:r>
            <a:r>
              <a:rPr lang="zh-CN" altLang="en-US" sz="2800" i="1" dirty="0" smtClean="0"/>
              <a:t>）</a:t>
            </a:r>
            <a:r>
              <a:rPr lang="en-US" altLang="zh-CN" sz="2800" i="1" dirty="0" smtClean="0"/>
              <a:t>?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789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5118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支配集（</a:t>
            </a:r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dominating set</a:t>
            </a:r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）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171929" y="1172814"/>
                <a:ext cx="807367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800" dirty="0" smtClean="0"/>
                  <a:t>点集的子集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 smtClean="0"/>
                  <a:t>，满足所有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中的点都与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 smtClean="0"/>
                  <a:t>中至少一个点邻接。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29" y="1172814"/>
                <a:ext cx="8073671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509" t="-6369" b="-15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71929" y="2370077"/>
                <a:ext cx="80736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/>
                  <a:t>最小支配集  </a:t>
                </a:r>
                <a14:m>
                  <m:oMath xmlns:m="http://schemas.openxmlformats.org/officeDocument/2006/math"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29" y="2370077"/>
                <a:ext cx="8073671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0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71928" y="3233677"/>
            <a:ext cx="9130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最小支配集和最大独立集以及最小点覆盖集有什么关系？</a:t>
            </a:r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7625768" y="4714450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9213314" y="511942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8395273" y="5117230"/>
            <a:ext cx="229243" cy="2292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9198350" y="4250974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8395273" y="4250974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10028415" y="4250974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3" name="直接连接符 12"/>
          <p:cNvCxnSpPr>
            <a:stCxn id="10" idx="6"/>
            <a:endCxn id="12" idx="2"/>
          </p:cNvCxnSpPr>
          <p:nvPr/>
        </p:nvCxnSpPr>
        <p:spPr>
          <a:xfrm>
            <a:off x="9427593" y="4365596"/>
            <a:ext cx="600822" cy="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7"/>
            <a:endCxn id="11" idx="3"/>
          </p:cNvCxnSpPr>
          <p:nvPr/>
        </p:nvCxnSpPr>
        <p:spPr>
          <a:xfrm flipV="1">
            <a:off x="7821439" y="4446645"/>
            <a:ext cx="607406" cy="30137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9" idx="2"/>
          </p:cNvCxnSpPr>
          <p:nvPr/>
        </p:nvCxnSpPr>
        <p:spPr>
          <a:xfrm>
            <a:off x="7821439" y="4910121"/>
            <a:ext cx="573834" cy="32173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0"/>
            <a:endCxn id="10" idx="4"/>
          </p:cNvCxnSpPr>
          <p:nvPr/>
        </p:nvCxnSpPr>
        <p:spPr>
          <a:xfrm flipH="1" flipV="1">
            <a:off x="9312972" y="4480217"/>
            <a:ext cx="14964" cy="639205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6"/>
            <a:endCxn id="8" idx="2"/>
          </p:cNvCxnSpPr>
          <p:nvPr/>
        </p:nvCxnSpPr>
        <p:spPr>
          <a:xfrm>
            <a:off x="8624516" y="5231852"/>
            <a:ext cx="588798" cy="219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4"/>
            <a:endCxn id="9" idx="0"/>
          </p:cNvCxnSpPr>
          <p:nvPr/>
        </p:nvCxnSpPr>
        <p:spPr>
          <a:xfrm>
            <a:off x="8509895" y="4480217"/>
            <a:ext cx="0" cy="63701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6"/>
            <a:endCxn id="10" idx="2"/>
          </p:cNvCxnSpPr>
          <p:nvPr/>
        </p:nvCxnSpPr>
        <p:spPr>
          <a:xfrm>
            <a:off x="8624516" y="4365596"/>
            <a:ext cx="573834" cy="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5118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支配集（</a:t>
            </a:r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dominating set</a:t>
            </a:r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）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24677" y="3252700"/>
            <a:ext cx="8073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最大独立集是一个支配集。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1124679" y="1301848"/>
            <a:ext cx="8073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最小点覆盖集是一个支配集。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678" y="2015715"/>
            <a:ext cx="8073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证明：最小点覆盖集覆盖了所有的边，故亦邻接集合以外所有的点。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4677" y="3996398"/>
            <a:ext cx="8073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证明：假设不是。则存在一个点不与该集合内任意一点邻接，因此该点与独立集中的点分离，矛盾。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1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5118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支配集（</a:t>
            </a:r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dominating set</a:t>
            </a:r>
            <a:r>
              <a:rPr lang="zh-CN" altLang="en-US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）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4679" y="1301848"/>
            <a:ext cx="9330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支配</a:t>
            </a:r>
            <a:r>
              <a:rPr lang="zh-CN" altLang="en-US" sz="2800" dirty="0" smtClean="0"/>
              <a:t>集是否一定是最小点覆盖集和最大独立集中的一个？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678" y="2015715"/>
            <a:ext cx="8073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答案：否。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89280" y="3547104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3541987" y="397094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2037605" y="3970943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3540958" y="3114113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2037605" y="3104687"/>
            <a:ext cx="229243" cy="2292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2789281" y="259343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4" name="直接连接符 13"/>
          <p:cNvCxnSpPr>
            <a:stCxn id="7" idx="1"/>
            <a:endCxn id="11" idx="5"/>
          </p:cNvCxnSpPr>
          <p:nvPr/>
        </p:nvCxnSpPr>
        <p:spPr>
          <a:xfrm flipH="1" flipV="1">
            <a:off x="2233276" y="3300358"/>
            <a:ext cx="589576" cy="2803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3"/>
            <a:endCxn id="9" idx="7"/>
          </p:cNvCxnSpPr>
          <p:nvPr/>
        </p:nvCxnSpPr>
        <p:spPr>
          <a:xfrm flipH="1">
            <a:off x="2233276" y="3742775"/>
            <a:ext cx="589576" cy="26174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0"/>
            <a:endCxn id="10" idx="4"/>
          </p:cNvCxnSpPr>
          <p:nvPr/>
        </p:nvCxnSpPr>
        <p:spPr>
          <a:xfrm flipH="1" flipV="1">
            <a:off x="3655580" y="3343356"/>
            <a:ext cx="1029" cy="62758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5"/>
            <a:endCxn id="22" idx="2"/>
          </p:cNvCxnSpPr>
          <p:nvPr/>
        </p:nvCxnSpPr>
        <p:spPr>
          <a:xfrm>
            <a:off x="2233276" y="4166614"/>
            <a:ext cx="556004" cy="3481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4"/>
            <a:endCxn id="9" idx="0"/>
          </p:cNvCxnSpPr>
          <p:nvPr/>
        </p:nvCxnSpPr>
        <p:spPr>
          <a:xfrm>
            <a:off x="2152227" y="3333930"/>
            <a:ext cx="0" cy="63701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5"/>
            <a:endCxn id="10" idx="1"/>
          </p:cNvCxnSpPr>
          <p:nvPr/>
        </p:nvCxnSpPr>
        <p:spPr>
          <a:xfrm>
            <a:off x="2984952" y="2789104"/>
            <a:ext cx="589578" cy="35858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789280" y="440012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49" name="直接连接符 48"/>
          <p:cNvCxnSpPr>
            <a:stCxn id="11" idx="7"/>
            <a:endCxn id="12" idx="3"/>
          </p:cNvCxnSpPr>
          <p:nvPr/>
        </p:nvCxnSpPr>
        <p:spPr>
          <a:xfrm flipV="1">
            <a:off x="2233276" y="2789104"/>
            <a:ext cx="589577" cy="349155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2" idx="4"/>
            <a:endCxn id="7" idx="0"/>
          </p:cNvCxnSpPr>
          <p:nvPr/>
        </p:nvCxnSpPr>
        <p:spPr>
          <a:xfrm flipH="1">
            <a:off x="2903902" y="2822676"/>
            <a:ext cx="1" cy="72442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7" idx="4"/>
            <a:endCxn id="22" idx="0"/>
          </p:cNvCxnSpPr>
          <p:nvPr/>
        </p:nvCxnSpPr>
        <p:spPr>
          <a:xfrm>
            <a:off x="2903902" y="3776347"/>
            <a:ext cx="0" cy="62377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2" idx="7"/>
            <a:endCxn id="8" idx="3"/>
          </p:cNvCxnSpPr>
          <p:nvPr/>
        </p:nvCxnSpPr>
        <p:spPr>
          <a:xfrm flipV="1">
            <a:off x="2984951" y="4166614"/>
            <a:ext cx="590608" cy="26708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7" idx="7"/>
            <a:endCxn id="10" idx="3"/>
          </p:cNvCxnSpPr>
          <p:nvPr/>
        </p:nvCxnSpPr>
        <p:spPr>
          <a:xfrm flipV="1">
            <a:off x="2984951" y="3309784"/>
            <a:ext cx="589579" cy="27089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" idx="5"/>
            <a:endCxn id="8" idx="2"/>
          </p:cNvCxnSpPr>
          <p:nvPr/>
        </p:nvCxnSpPr>
        <p:spPr>
          <a:xfrm>
            <a:off x="2984951" y="3742775"/>
            <a:ext cx="557036" cy="34279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5162125" y="3563050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3" name="椭圆 62"/>
          <p:cNvSpPr/>
          <p:nvPr/>
        </p:nvSpPr>
        <p:spPr>
          <a:xfrm>
            <a:off x="5914832" y="3986889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4" name="椭圆 63"/>
          <p:cNvSpPr/>
          <p:nvPr/>
        </p:nvSpPr>
        <p:spPr>
          <a:xfrm>
            <a:off x="4410450" y="3986889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5" name="椭圆 64"/>
          <p:cNvSpPr/>
          <p:nvPr/>
        </p:nvSpPr>
        <p:spPr>
          <a:xfrm>
            <a:off x="5913803" y="3130059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6" name="椭圆 65"/>
          <p:cNvSpPr/>
          <p:nvPr/>
        </p:nvSpPr>
        <p:spPr>
          <a:xfrm>
            <a:off x="4410450" y="3120633"/>
            <a:ext cx="229243" cy="22924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5162126" y="2609379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8" name="直接连接符 67"/>
          <p:cNvCxnSpPr>
            <a:stCxn id="62" idx="1"/>
            <a:endCxn id="66" idx="5"/>
          </p:cNvCxnSpPr>
          <p:nvPr/>
        </p:nvCxnSpPr>
        <p:spPr>
          <a:xfrm flipH="1" flipV="1">
            <a:off x="4606121" y="3316304"/>
            <a:ext cx="589576" cy="2803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2" idx="3"/>
            <a:endCxn id="64" idx="7"/>
          </p:cNvCxnSpPr>
          <p:nvPr/>
        </p:nvCxnSpPr>
        <p:spPr>
          <a:xfrm flipH="1">
            <a:off x="4606121" y="3758721"/>
            <a:ext cx="589576" cy="26174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3" idx="0"/>
            <a:endCxn id="65" idx="4"/>
          </p:cNvCxnSpPr>
          <p:nvPr/>
        </p:nvCxnSpPr>
        <p:spPr>
          <a:xfrm flipH="1" flipV="1">
            <a:off x="6028425" y="3359302"/>
            <a:ext cx="1029" cy="62758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5"/>
            <a:endCxn id="74" idx="2"/>
          </p:cNvCxnSpPr>
          <p:nvPr/>
        </p:nvCxnSpPr>
        <p:spPr>
          <a:xfrm>
            <a:off x="4606121" y="4182560"/>
            <a:ext cx="556004" cy="3481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6" idx="4"/>
            <a:endCxn id="64" idx="0"/>
          </p:cNvCxnSpPr>
          <p:nvPr/>
        </p:nvCxnSpPr>
        <p:spPr>
          <a:xfrm>
            <a:off x="4525072" y="3349876"/>
            <a:ext cx="0" cy="63701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7" idx="5"/>
            <a:endCxn id="65" idx="1"/>
          </p:cNvCxnSpPr>
          <p:nvPr/>
        </p:nvCxnSpPr>
        <p:spPr>
          <a:xfrm>
            <a:off x="5357797" y="2805050"/>
            <a:ext cx="589578" cy="35858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5162125" y="4416071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5" name="直接连接符 74"/>
          <p:cNvCxnSpPr>
            <a:stCxn id="66" idx="7"/>
            <a:endCxn id="67" idx="3"/>
          </p:cNvCxnSpPr>
          <p:nvPr/>
        </p:nvCxnSpPr>
        <p:spPr>
          <a:xfrm flipV="1">
            <a:off x="4606121" y="2805050"/>
            <a:ext cx="589577" cy="349155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4"/>
            <a:endCxn id="62" idx="0"/>
          </p:cNvCxnSpPr>
          <p:nvPr/>
        </p:nvCxnSpPr>
        <p:spPr>
          <a:xfrm flipH="1">
            <a:off x="5276747" y="2838622"/>
            <a:ext cx="1" cy="72442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2" idx="4"/>
            <a:endCxn id="74" idx="0"/>
          </p:cNvCxnSpPr>
          <p:nvPr/>
        </p:nvCxnSpPr>
        <p:spPr>
          <a:xfrm>
            <a:off x="5276747" y="3792293"/>
            <a:ext cx="0" cy="62377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4" idx="7"/>
            <a:endCxn id="63" idx="3"/>
          </p:cNvCxnSpPr>
          <p:nvPr/>
        </p:nvCxnSpPr>
        <p:spPr>
          <a:xfrm flipV="1">
            <a:off x="5357796" y="4182560"/>
            <a:ext cx="590608" cy="26708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2" idx="7"/>
            <a:endCxn id="65" idx="3"/>
          </p:cNvCxnSpPr>
          <p:nvPr/>
        </p:nvCxnSpPr>
        <p:spPr>
          <a:xfrm flipV="1">
            <a:off x="5357796" y="3325730"/>
            <a:ext cx="589579" cy="27089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2" idx="5"/>
            <a:endCxn id="63" idx="2"/>
          </p:cNvCxnSpPr>
          <p:nvPr/>
        </p:nvCxnSpPr>
        <p:spPr>
          <a:xfrm>
            <a:off x="5357796" y="3758721"/>
            <a:ext cx="557036" cy="34279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7531776" y="3547104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1" name="椭圆 100"/>
          <p:cNvSpPr/>
          <p:nvPr/>
        </p:nvSpPr>
        <p:spPr>
          <a:xfrm>
            <a:off x="8284483" y="397094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2" name="椭圆 101"/>
          <p:cNvSpPr/>
          <p:nvPr/>
        </p:nvSpPr>
        <p:spPr>
          <a:xfrm>
            <a:off x="6780101" y="3970943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3" name="椭圆 102"/>
          <p:cNvSpPr/>
          <p:nvPr/>
        </p:nvSpPr>
        <p:spPr>
          <a:xfrm>
            <a:off x="8283454" y="311411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6780101" y="3104687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7531777" y="259343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06" name="直接连接符 105"/>
          <p:cNvCxnSpPr>
            <a:stCxn id="100" idx="1"/>
            <a:endCxn id="104" idx="5"/>
          </p:cNvCxnSpPr>
          <p:nvPr/>
        </p:nvCxnSpPr>
        <p:spPr>
          <a:xfrm flipH="1" flipV="1">
            <a:off x="6975772" y="3300358"/>
            <a:ext cx="589576" cy="2803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0" idx="3"/>
            <a:endCxn id="102" idx="7"/>
          </p:cNvCxnSpPr>
          <p:nvPr/>
        </p:nvCxnSpPr>
        <p:spPr>
          <a:xfrm flipH="1">
            <a:off x="6975772" y="3742775"/>
            <a:ext cx="589576" cy="26174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01" idx="0"/>
            <a:endCxn id="103" idx="4"/>
          </p:cNvCxnSpPr>
          <p:nvPr/>
        </p:nvCxnSpPr>
        <p:spPr>
          <a:xfrm flipH="1" flipV="1">
            <a:off x="8398076" y="3343356"/>
            <a:ext cx="1029" cy="62758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02" idx="5"/>
            <a:endCxn id="112" idx="2"/>
          </p:cNvCxnSpPr>
          <p:nvPr/>
        </p:nvCxnSpPr>
        <p:spPr>
          <a:xfrm>
            <a:off x="6975772" y="4166614"/>
            <a:ext cx="556004" cy="3481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4" idx="4"/>
            <a:endCxn id="102" idx="0"/>
          </p:cNvCxnSpPr>
          <p:nvPr/>
        </p:nvCxnSpPr>
        <p:spPr>
          <a:xfrm>
            <a:off x="6894723" y="3333930"/>
            <a:ext cx="0" cy="63701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5" idx="5"/>
            <a:endCxn id="103" idx="1"/>
          </p:cNvCxnSpPr>
          <p:nvPr/>
        </p:nvCxnSpPr>
        <p:spPr>
          <a:xfrm>
            <a:off x="7727448" y="2789104"/>
            <a:ext cx="589578" cy="35858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7531776" y="4400125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3" name="直接连接符 112"/>
          <p:cNvCxnSpPr>
            <a:stCxn id="104" idx="7"/>
            <a:endCxn id="105" idx="3"/>
          </p:cNvCxnSpPr>
          <p:nvPr/>
        </p:nvCxnSpPr>
        <p:spPr>
          <a:xfrm flipV="1">
            <a:off x="6975772" y="2789104"/>
            <a:ext cx="589577" cy="349155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5" idx="4"/>
            <a:endCxn id="100" idx="0"/>
          </p:cNvCxnSpPr>
          <p:nvPr/>
        </p:nvCxnSpPr>
        <p:spPr>
          <a:xfrm flipH="1">
            <a:off x="7646398" y="2822676"/>
            <a:ext cx="1" cy="72442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0" idx="4"/>
            <a:endCxn id="112" idx="0"/>
          </p:cNvCxnSpPr>
          <p:nvPr/>
        </p:nvCxnSpPr>
        <p:spPr>
          <a:xfrm>
            <a:off x="7646398" y="3776347"/>
            <a:ext cx="0" cy="62377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  <a:endCxn id="101" idx="3"/>
          </p:cNvCxnSpPr>
          <p:nvPr/>
        </p:nvCxnSpPr>
        <p:spPr>
          <a:xfrm flipV="1">
            <a:off x="7727447" y="4166614"/>
            <a:ext cx="590608" cy="26708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0" idx="7"/>
            <a:endCxn id="103" idx="3"/>
          </p:cNvCxnSpPr>
          <p:nvPr/>
        </p:nvCxnSpPr>
        <p:spPr>
          <a:xfrm flipV="1">
            <a:off x="7727447" y="3309784"/>
            <a:ext cx="589579" cy="27089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0" idx="5"/>
            <a:endCxn id="101" idx="2"/>
          </p:cNvCxnSpPr>
          <p:nvPr/>
        </p:nvCxnSpPr>
        <p:spPr>
          <a:xfrm>
            <a:off x="7727447" y="3742775"/>
            <a:ext cx="557036" cy="34279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124678" y="4914913"/>
            <a:ext cx="8073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没有关联！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12" grpId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40816" y="2450017"/>
            <a:ext cx="7817679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60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/>
                <a:cs typeface="Open Sans" panose="020B0606030504020204" pitchFamily="34" charset="0"/>
              </a:rPr>
              <a:t>Thanks!</a:t>
            </a:r>
            <a:endParaRPr lang="zh-CN" altLang="en-US" sz="6000" spc="600" dirty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5" y="487478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Theorem 8.8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4882" y="1423359"/>
                <a:ext cx="739381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dirty="0" smtClean="0"/>
                  <a:t>For every graph G of order n containing no isolated vertices</a:t>
                </a:r>
                <a:r>
                  <a:rPr lang="en-US" altLang="zh-CN" sz="32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82" y="1423359"/>
                <a:ext cx="7393818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143" t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254882" y="3595096"/>
                <a:ext cx="73938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3200" b="0" dirty="0" smtClean="0">
                    <a:latin typeface="Cambria Math" panose="02040503050406030204" pitchFamily="18" charset="0"/>
                  </a:rPr>
                  <a:t>：</a:t>
                </a:r>
                <a:r>
                  <a:rPr lang="en-US" altLang="zh-CN" sz="3200" dirty="0"/>
                  <a:t>vertex independence number</a:t>
                </a:r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：</a:t>
                </a:r>
                <a:r>
                  <a:rPr lang="en-US" altLang="zh-CN" sz="3200" dirty="0"/>
                  <a:t>vertex covering number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82" y="3595096"/>
                <a:ext cx="7393818" cy="1077218"/>
              </a:xfrm>
              <a:prstGeom prst="rect">
                <a:avLst/>
              </a:prstGeom>
              <a:blipFill rotWithShape="0">
                <a:blip r:embed="rId4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5" y="487478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Theorem 8.7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4882" y="1431985"/>
                <a:ext cx="739381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i="1" dirty="0" smtClean="0"/>
                  <a:t>For every graph G of order n containing no isolated vertices</a:t>
                </a:r>
                <a:r>
                  <a:rPr lang="en-US" altLang="zh-CN" sz="3200" dirty="0"/>
                  <a:t>,</a:t>
                </a:r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82" y="1431985"/>
                <a:ext cx="7393818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143" t="-5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254882" y="3595096"/>
                <a:ext cx="75843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3200" b="0" dirty="0" smtClean="0">
                    <a:latin typeface="Cambria Math" panose="02040503050406030204" pitchFamily="18" charset="0"/>
                  </a:rPr>
                  <a:t>：</a:t>
                </a:r>
                <a:r>
                  <a:rPr lang="en-US" altLang="zh-CN" sz="3200" dirty="0"/>
                  <a:t>edge independence number</a:t>
                </a:r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CN" altLang="en-US" sz="3200" dirty="0" smtClean="0"/>
                  <a:t>：</a:t>
                </a:r>
                <a:r>
                  <a:rPr lang="en-US" altLang="zh-CN" sz="3200" dirty="0"/>
                  <a:t>edge covering number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82" y="3595096"/>
                <a:ext cx="7584318" cy="1077218"/>
              </a:xfrm>
              <a:prstGeom prst="rect">
                <a:avLst/>
              </a:prstGeom>
              <a:blipFill rotWithShape="0">
                <a:blip r:embed="rId3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9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29" y="1341526"/>
            <a:ext cx="7537896" cy="49824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9439" y="1707242"/>
            <a:ext cx="2197895" cy="1201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329439" y="177796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椭圆 45"/>
          <p:cNvSpPr/>
          <p:nvPr/>
        </p:nvSpPr>
        <p:spPr>
          <a:xfrm>
            <a:off x="3938868" y="1991030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7" name="椭圆 46"/>
          <p:cNvSpPr/>
          <p:nvPr/>
        </p:nvSpPr>
        <p:spPr>
          <a:xfrm>
            <a:off x="2849064" y="1991029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椭圆 47"/>
          <p:cNvSpPr/>
          <p:nvPr/>
        </p:nvSpPr>
        <p:spPr>
          <a:xfrm>
            <a:off x="3805160" y="2661217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椭圆 48"/>
          <p:cNvSpPr/>
          <p:nvPr/>
        </p:nvSpPr>
        <p:spPr>
          <a:xfrm>
            <a:off x="3044263" y="2641147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3435865" y="1584543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4155454" y="3019224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2" name="椭圆 51"/>
          <p:cNvSpPr/>
          <p:nvPr/>
        </p:nvSpPr>
        <p:spPr>
          <a:xfrm>
            <a:off x="3435865" y="1030864"/>
            <a:ext cx="229243" cy="22924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4478167" y="1758165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4" name="椭圆 53"/>
          <p:cNvSpPr/>
          <p:nvPr/>
        </p:nvSpPr>
        <p:spPr>
          <a:xfrm>
            <a:off x="2728737" y="3005578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0" name="直接连接符 59"/>
          <p:cNvCxnSpPr>
            <a:stCxn id="52" idx="5"/>
            <a:endCxn id="53" idx="1"/>
          </p:cNvCxnSpPr>
          <p:nvPr/>
        </p:nvCxnSpPr>
        <p:spPr>
          <a:xfrm>
            <a:off x="3631536" y="1226535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4"/>
            <a:endCxn id="51" idx="0"/>
          </p:cNvCxnSpPr>
          <p:nvPr/>
        </p:nvCxnSpPr>
        <p:spPr>
          <a:xfrm flipH="1">
            <a:off x="4270076" y="1987408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2"/>
            <a:endCxn id="54" idx="6"/>
          </p:cNvCxnSpPr>
          <p:nvPr/>
        </p:nvCxnSpPr>
        <p:spPr>
          <a:xfrm flipH="1" flipV="1">
            <a:off x="2957980" y="3120200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1"/>
            <a:endCxn id="28" idx="4"/>
          </p:cNvCxnSpPr>
          <p:nvPr/>
        </p:nvCxnSpPr>
        <p:spPr>
          <a:xfrm flipH="1" flipV="1">
            <a:off x="2444061" y="2007206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8" idx="7"/>
            <a:endCxn id="52" idx="3"/>
          </p:cNvCxnSpPr>
          <p:nvPr/>
        </p:nvCxnSpPr>
        <p:spPr>
          <a:xfrm flipV="1">
            <a:off x="2525110" y="1226535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8" idx="5"/>
            <a:endCxn id="47" idx="2"/>
          </p:cNvCxnSpPr>
          <p:nvPr/>
        </p:nvCxnSpPr>
        <p:spPr>
          <a:xfrm>
            <a:off x="2525110" y="1973634"/>
            <a:ext cx="323954" cy="13201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2" idx="4"/>
            <a:endCxn id="50" idx="0"/>
          </p:cNvCxnSpPr>
          <p:nvPr/>
        </p:nvCxnSpPr>
        <p:spPr>
          <a:xfrm>
            <a:off x="3550487" y="1260107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54" idx="7"/>
            <a:endCxn id="49" idx="3"/>
          </p:cNvCxnSpPr>
          <p:nvPr/>
        </p:nvCxnSpPr>
        <p:spPr>
          <a:xfrm flipV="1">
            <a:off x="2924408" y="2836818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1" idx="1"/>
            <a:endCxn id="48" idx="5"/>
          </p:cNvCxnSpPr>
          <p:nvPr/>
        </p:nvCxnSpPr>
        <p:spPr>
          <a:xfrm flipH="1" flipV="1">
            <a:off x="4000831" y="2856888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6" idx="6"/>
            <a:endCxn id="53" idx="3"/>
          </p:cNvCxnSpPr>
          <p:nvPr/>
        </p:nvCxnSpPr>
        <p:spPr>
          <a:xfrm flipV="1">
            <a:off x="4168111" y="1953836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50" idx="3"/>
          </p:cNvCxnSpPr>
          <p:nvPr/>
        </p:nvCxnSpPr>
        <p:spPr>
          <a:xfrm flipV="1">
            <a:off x="3158885" y="1780214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0" idx="5"/>
            <a:endCxn id="48" idx="0"/>
          </p:cNvCxnSpPr>
          <p:nvPr/>
        </p:nvCxnSpPr>
        <p:spPr>
          <a:xfrm>
            <a:off x="3631536" y="1780214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47" idx="6"/>
            <a:endCxn id="46" idx="2"/>
          </p:cNvCxnSpPr>
          <p:nvPr/>
        </p:nvCxnSpPr>
        <p:spPr>
          <a:xfrm>
            <a:off x="3078307" y="2105651"/>
            <a:ext cx="860561" cy="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46" idx="3"/>
            <a:endCxn id="49" idx="7"/>
          </p:cNvCxnSpPr>
          <p:nvPr/>
        </p:nvCxnSpPr>
        <p:spPr>
          <a:xfrm flipH="1">
            <a:off x="3239934" y="2186701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48" idx="1"/>
            <a:endCxn id="47" idx="5"/>
          </p:cNvCxnSpPr>
          <p:nvPr/>
        </p:nvCxnSpPr>
        <p:spPr>
          <a:xfrm flipH="1" flipV="1">
            <a:off x="3044735" y="2186700"/>
            <a:ext cx="793997" cy="508089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Observation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7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79" y="1557026"/>
            <a:ext cx="7876795" cy="4752333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7347656" y="2209294"/>
            <a:ext cx="2197895" cy="1201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7251538" y="208839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2" name="椭圆 101"/>
          <p:cNvSpPr/>
          <p:nvPr/>
        </p:nvSpPr>
        <p:spPr>
          <a:xfrm>
            <a:off x="8860967" y="230146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7794772" y="230613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8727259" y="2971649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6" name="椭圆 105"/>
          <p:cNvSpPr/>
          <p:nvPr/>
        </p:nvSpPr>
        <p:spPr>
          <a:xfrm>
            <a:off x="7966362" y="2951579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8" name="椭圆 107"/>
          <p:cNvSpPr/>
          <p:nvPr/>
        </p:nvSpPr>
        <p:spPr>
          <a:xfrm>
            <a:off x="8357964" y="1894975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9" name="椭圆 108"/>
          <p:cNvSpPr/>
          <p:nvPr/>
        </p:nvSpPr>
        <p:spPr>
          <a:xfrm>
            <a:off x="9077553" y="3329656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0" name="椭圆 109"/>
          <p:cNvSpPr/>
          <p:nvPr/>
        </p:nvSpPr>
        <p:spPr>
          <a:xfrm>
            <a:off x="8357964" y="1341296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1" name="椭圆 110"/>
          <p:cNvSpPr/>
          <p:nvPr/>
        </p:nvSpPr>
        <p:spPr>
          <a:xfrm>
            <a:off x="9400266" y="2068597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2" name="椭圆 111"/>
          <p:cNvSpPr/>
          <p:nvPr/>
        </p:nvSpPr>
        <p:spPr>
          <a:xfrm>
            <a:off x="7650836" y="3316010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3" name="直接连接符 112"/>
          <p:cNvCxnSpPr>
            <a:stCxn id="110" idx="5"/>
            <a:endCxn id="111" idx="1"/>
          </p:cNvCxnSpPr>
          <p:nvPr/>
        </p:nvCxnSpPr>
        <p:spPr>
          <a:xfrm>
            <a:off x="8553635" y="1536967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1" idx="4"/>
            <a:endCxn id="109" idx="0"/>
          </p:cNvCxnSpPr>
          <p:nvPr/>
        </p:nvCxnSpPr>
        <p:spPr>
          <a:xfrm flipH="1">
            <a:off x="9192175" y="2297840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09" idx="2"/>
            <a:endCxn id="112" idx="6"/>
          </p:cNvCxnSpPr>
          <p:nvPr/>
        </p:nvCxnSpPr>
        <p:spPr>
          <a:xfrm flipH="1" flipV="1">
            <a:off x="7880079" y="3430632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12" idx="1"/>
            <a:endCxn id="101" idx="4"/>
          </p:cNvCxnSpPr>
          <p:nvPr/>
        </p:nvCxnSpPr>
        <p:spPr>
          <a:xfrm flipH="1" flipV="1">
            <a:off x="7366160" y="2317638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01" idx="7"/>
            <a:endCxn id="110" idx="3"/>
          </p:cNvCxnSpPr>
          <p:nvPr/>
        </p:nvCxnSpPr>
        <p:spPr>
          <a:xfrm flipV="1">
            <a:off x="7447209" y="1536967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01" idx="5"/>
            <a:endCxn id="104" idx="2"/>
          </p:cNvCxnSpPr>
          <p:nvPr/>
        </p:nvCxnSpPr>
        <p:spPr>
          <a:xfrm>
            <a:off x="7447209" y="2284066"/>
            <a:ext cx="347563" cy="13668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10" idx="4"/>
            <a:endCxn id="108" idx="0"/>
          </p:cNvCxnSpPr>
          <p:nvPr/>
        </p:nvCxnSpPr>
        <p:spPr>
          <a:xfrm>
            <a:off x="8472586" y="1570539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2" idx="7"/>
            <a:endCxn id="106" idx="3"/>
          </p:cNvCxnSpPr>
          <p:nvPr/>
        </p:nvCxnSpPr>
        <p:spPr>
          <a:xfrm flipV="1">
            <a:off x="7846507" y="3147250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9" idx="1"/>
            <a:endCxn id="105" idx="5"/>
          </p:cNvCxnSpPr>
          <p:nvPr/>
        </p:nvCxnSpPr>
        <p:spPr>
          <a:xfrm flipH="1" flipV="1">
            <a:off x="8922930" y="3167320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2" idx="6"/>
            <a:endCxn id="111" idx="3"/>
          </p:cNvCxnSpPr>
          <p:nvPr/>
        </p:nvCxnSpPr>
        <p:spPr>
          <a:xfrm flipV="1">
            <a:off x="9090210" y="2264268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6" idx="0"/>
            <a:endCxn id="108" idx="3"/>
          </p:cNvCxnSpPr>
          <p:nvPr/>
        </p:nvCxnSpPr>
        <p:spPr>
          <a:xfrm flipV="1">
            <a:off x="8080984" y="2090646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8" idx="5"/>
            <a:endCxn id="105" idx="0"/>
          </p:cNvCxnSpPr>
          <p:nvPr/>
        </p:nvCxnSpPr>
        <p:spPr>
          <a:xfrm>
            <a:off x="8553635" y="2090646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4" idx="6"/>
            <a:endCxn id="102" idx="2"/>
          </p:cNvCxnSpPr>
          <p:nvPr/>
        </p:nvCxnSpPr>
        <p:spPr>
          <a:xfrm flipV="1">
            <a:off x="8024015" y="2416084"/>
            <a:ext cx="836952" cy="467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02" idx="3"/>
            <a:endCxn id="106" idx="7"/>
          </p:cNvCxnSpPr>
          <p:nvPr/>
        </p:nvCxnSpPr>
        <p:spPr>
          <a:xfrm flipH="1">
            <a:off x="8162033" y="2497133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05" idx="1"/>
            <a:endCxn id="104" idx="5"/>
          </p:cNvCxnSpPr>
          <p:nvPr/>
        </p:nvCxnSpPr>
        <p:spPr>
          <a:xfrm flipH="1" flipV="1">
            <a:off x="7990443" y="2501803"/>
            <a:ext cx="770388" cy="5034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792572" y="1826201"/>
            <a:ext cx="2197895" cy="1201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792572" y="189692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8" name="椭圆 57"/>
          <p:cNvSpPr/>
          <p:nvPr/>
        </p:nvSpPr>
        <p:spPr>
          <a:xfrm>
            <a:off x="4402001" y="2109989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椭圆 58"/>
          <p:cNvSpPr/>
          <p:nvPr/>
        </p:nvSpPr>
        <p:spPr>
          <a:xfrm>
            <a:off x="3312197" y="2109988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1" name="椭圆 60"/>
          <p:cNvSpPr/>
          <p:nvPr/>
        </p:nvSpPr>
        <p:spPr>
          <a:xfrm>
            <a:off x="4268293" y="2780176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3" name="椭圆 62"/>
          <p:cNvSpPr/>
          <p:nvPr/>
        </p:nvSpPr>
        <p:spPr>
          <a:xfrm>
            <a:off x="3507396" y="2760106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5" name="椭圆 64"/>
          <p:cNvSpPr/>
          <p:nvPr/>
        </p:nvSpPr>
        <p:spPr>
          <a:xfrm>
            <a:off x="3898998" y="1703502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7" name="椭圆 66"/>
          <p:cNvSpPr/>
          <p:nvPr/>
        </p:nvSpPr>
        <p:spPr>
          <a:xfrm>
            <a:off x="4618587" y="3138183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9" name="椭圆 68"/>
          <p:cNvSpPr/>
          <p:nvPr/>
        </p:nvSpPr>
        <p:spPr>
          <a:xfrm>
            <a:off x="3898998" y="1149823"/>
            <a:ext cx="229243" cy="22924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1" name="椭圆 70"/>
          <p:cNvSpPr/>
          <p:nvPr/>
        </p:nvSpPr>
        <p:spPr>
          <a:xfrm>
            <a:off x="4941300" y="1877124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3191870" y="3124537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73" name="直接连接符 72"/>
          <p:cNvCxnSpPr>
            <a:stCxn id="69" idx="5"/>
            <a:endCxn id="71" idx="1"/>
          </p:cNvCxnSpPr>
          <p:nvPr/>
        </p:nvCxnSpPr>
        <p:spPr>
          <a:xfrm>
            <a:off x="4094669" y="1345494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1" idx="4"/>
            <a:endCxn id="67" idx="0"/>
          </p:cNvCxnSpPr>
          <p:nvPr/>
        </p:nvCxnSpPr>
        <p:spPr>
          <a:xfrm flipH="1">
            <a:off x="4733209" y="2106367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7" idx="2"/>
            <a:endCxn id="72" idx="6"/>
          </p:cNvCxnSpPr>
          <p:nvPr/>
        </p:nvCxnSpPr>
        <p:spPr>
          <a:xfrm flipH="1" flipV="1">
            <a:off x="3421113" y="3239159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72" idx="1"/>
            <a:endCxn id="57" idx="4"/>
          </p:cNvCxnSpPr>
          <p:nvPr/>
        </p:nvCxnSpPr>
        <p:spPr>
          <a:xfrm flipH="1" flipV="1">
            <a:off x="2907194" y="2126165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7" idx="7"/>
            <a:endCxn id="69" idx="3"/>
          </p:cNvCxnSpPr>
          <p:nvPr/>
        </p:nvCxnSpPr>
        <p:spPr>
          <a:xfrm flipV="1">
            <a:off x="2988243" y="1345494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5"/>
            <a:endCxn id="59" idx="2"/>
          </p:cNvCxnSpPr>
          <p:nvPr/>
        </p:nvCxnSpPr>
        <p:spPr>
          <a:xfrm>
            <a:off x="2988243" y="2092593"/>
            <a:ext cx="323954" cy="13201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4"/>
            <a:endCxn id="65" idx="0"/>
          </p:cNvCxnSpPr>
          <p:nvPr/>
        </p:nvCxnSpPr>
        <p:spPr>
          <a:xfrm>
            <a:off x="4013620" y="1379066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2" idx="7"/>
            <a:endCxn id="63" idx="3"/>
          </p:cNvCxnSpPr>
          <p:nvPr/>
        </p:nvCxnSpPr>
        <p:spPr>
          <a:xfrm flipV="1">
            <a:off x="3387541" y="2955777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7" idx="1"/>
            <a:endCxn id="61" idx="5"/>
          </p:cNvCxnSpPr>
          <p:nvPr/>
        </p:nvCxnSpPr>
        <p:spPr>
          <a:xfrm flipH="1" flipV="1">
            <a:off x="4463964" y="2975847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6"/>
            <a:endCxn id="71" idx="3"/>
          </p:cNvCxnSpPr>
          <p:nvPr/>
        </p:nvCxnSpPr>
        <p:spPr>
          <a:xfrm flipV="1">
            <a:off x="4631244" y="2072795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3" idx="0"/>
            <a:endCxn id="65" idx="3"/>
          </p:cNvCxnSpPr>
          <p:nvPr/>
        </p:nvCxnSpPr>
        <p:spPr>
          <a:xfrm flipV="1">
            <a:off x="3622018" y="1899173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5" idx="5"/>
            <a:endCxn id="61" idx="0"/>
          </p:cNvCxnSpPr>
          <p:nvPr/>
        </p:nvCxnSpPr>
        <p:spPr>
          <a:xfrm>
            <a:off x="4094669" y="1899173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59" idx="6"/>
            <a:endCxn id="58" idx="2"/>
          </p:cNvCxnSpPr>
          <p:nvPr/>
        </p:nvCxnSpPr>
        <p:spPr>
          <a:xfrm>
            <a:off x="3541440" y="2224610"/>
            <a:ext cx="860561" cy="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8" idx="3"/>
            <a:endCxn id="63" idx="7"/>
          </p:cNvCxnSpPr>
          <p:nvPr/>
        </p:nvCxnSpPr>
        <p:spPr>
          <a:xfrm flipH="1">
            <a:off x="3703067" y="2305660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1" idx="1"/>
            <a:endCxn id="59" idx="5"/>
          </p:cNvCxnSpPr>
          <p:nvPr/>
        </p:nvCxnSpPr>
        <p:spPr>
          <a:xfrm flipH="1" flipV="1">
            <a:off x="3507868" y="2305659"/>
            <a:ext cx="793997" cy="508089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Observation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27" y="1578600"/>
            <a:ext cx="8340399" cy="4691475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2047448" y="1587082"/>
            <a:ext cx="2197895" cy="1201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01365" y="269370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椭圆 45"/>
          <p:cNvSpPr/>
          <p:nvPr/>
        </p:nvSpPr>
        <p:spPr>
          <a:xfrm>
            <a:off x="7010794" y="2906772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7" name="椭圆 46"/>
          <p:cNvSpPr/>
          <p:nvPr/>
        </p:nvSpPr>
        <p:spPr>
          <a:xfrm>
            <a:off x="5920990" y="2906771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椭圆 47"/>
          <p:cNvSpPr/>
          <p:nvPr/>
        </p:nvSpPr>
        <p:spPr>
          <a:xfrm>
            <a:off x="6877086" y="3576959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椭圆 48"/>
          <p:cNvSpPr/>
          <p:nvPr/>
        </p:nvSpPr>
        <p:spPr>
          <a:xfrm>
            <a:off x="6116189" y="3556889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6507791" y="2500285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227380" y="3934966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2" name="椭圆 51"/>
          <p:cNvSpPr/>
          <p:nvPr/>
        </p:nvSpPr>
        <p:spPr>
          <a:xfrm>
            <a:off x="6507791" y="1946606"/>
            <a:ext cx="229243" cy="22924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7550093" y="2673907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4" name="椭圆 53"/>
          <p:cNvSpPr/>
          <p:nvPr/>
        </p:nvSpPr>
        <p:spPr>
          <a:xfrm>
            <a:off x="5800663" y="3921320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0" name="直接连接符 59"/>
          <p:cNvCxnSpPr>
            <a:stCxn id="52" idx="5"/>
            <a:endCxn id="53" idx="1"/>
          </p:cNvCxnSpPr>
          <p:nvPr/>
        </p:nvCxnSpPr>
        <p:spPr>
          <a:xfrm>
            <a:off x="6703462" y="2142277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4"/>
            <a:endCxn id="51" idx="0"/>
          </p:cNvCxnSpPr>
          <p:nvPr/>
        </p:nvCxnSpPr>
        <p:spPr>
          <a:xfrm flipH="1">
            <a:off x="7342002" y="2903150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2"/>
            <a:endCxn id="54" idx="6"/>
          </p:cNvCxnSpPr>
          <p:nvPr/>
        </p:nvCxnSpPr>
        <p:spPr>
          <a:xfrm flipH="1" flipV="1">
            <a:off x="6029906" y="4035942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1"/>
            <a:endCxn id="28" idx="4"/>
          </p:cNvCxnSpPr>
          <p:nvPr/>
        </p:nvCxnSpPr>
        <p:spPr>
          <a:xfrm flipH="1" flipV="1">
            <a:off x="5515987" y="2922948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8" idx="7"/>
            <a:endCxn id="52" idx="3"/>
          </p:cNvCxnSpPr>
          <p:nvPr/>
        </p:nvCxnSpPr>
        <p:spPr>
          <a:xfrm flipV="1">
            <a:off x="5597036" y="2142277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8" idx="5"/>
            <a:endCxn id="47" idx="2"/>
          </p:cNvCxnSpPr>
          <p:nvPr/>
        </p:nvCxnSpPr>
        <p:spPr>
          <a:xfrm>
            <a:off x="5597036" y="2889376"/>
            <a:ext cx="323954" cy="13201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2" idx="4"/>
            <a:endCxn id="50" idx="0"/>
          </p:cNvCxnSpPr>
          <p:nvPr/>
        </p:nvCxnSpPr>
        <p:spPr>
          <a:xfrm>
            <a:off x="6622413" y="2175849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54" idx="7"/>
            <a:endCxn id="49" idx="3"/>
          </p:cNvCxnSpPr>
          <p:nvPr/>
        </p:nvCxnSpPr>
        <p:spPr>
          <a:xfrm flipV="1">
            <a:off x="5996334" y="3752560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1" idx="1"/>
            <a:endCxn id="48" idx="5"/>
          </p:cNvCxnSpPr>
          <p:nvPr/>
        </p:nvCxnSpPr>
        <p:spPr>
          <a:xfrm flipH="1" flipV="1">
            <a:off x="7072757" y="3772630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6" idx="6"/>
            <a:endCxn id="53" idx="3"/>
          </p:cNvCxnSpPr>
          <p:nvPr/>
        </p:nvCxnSpPr>
        <p:spPr>
          <a:xfrm flipV="1">
            <a:off x="7240037" y="2869578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50" idx="3"/>
          </p:cNvCxnSpPr>
          <p:nvPr/>
        </p:nvCxnSpPr>
        <p:spPr>
          <a:xfrm flipV="1">
            <a:off x="6230811" y="2695956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0" idx="5"/>
            <a:endCxn id="48" idx="0"/>
          </p:cNvCxnSpPr>
          <p:nvPr/>
        </p:nvCxnSpPr>
        <p:spPr>
          <a:xfrm>
            <a:off x="6703462" y="2695956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47" idx="6"/>
            <a:endCxn id="46" idx="2"/>
          </p:cNvCxnSpPr>
          <p:nvPr/>
        </p:nvCxnSpPr>
        <p:spPr>
          <a:xfrm>
            <a:off x="6150233" y="3021393"/>
            <a:ext cx="860561" cy="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46" idx="3"/>
            <a:endCxn id="49" idx="7"/>
          </p:cNvCxnSpPr>
          <p:nvPr/>
        </p:nvCxnSpPr>
        <p:spPr>
          <a:xfrm flipH="1">
            <a:off x="6311860" y="3102443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48" idx="1"/>
            <a:endCxn id="47" idx="5"/>
          </p:cNvCxnSpPr>
          <p:nvPr/>
        </p:nvCxnSpPr>
        <p:spPr>
          <a:xfrm flipH="1" flipV="1">
            <a:off x="6116661" y="3102442"/>
            <a:ext cx="793997" cy="508089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Observation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5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5293513" y="458120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椭圆 45"/>
          <p:cNvSpPr/>
          <p:nvPr/>
        </p:nvSpPr>
        <p:spPr>
          <a:xfrm>
            <a:off x="6902942" y="4794270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7" name="椭圆 46"/>
          <p:cNvSpPr/>
          <p:nvPr/>
        </p:nvSpPr>
        <p:spPr>
          <a:xfrm>
            <a:off x="5813138" y="4794269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8" name="椭圆 47"/>
          <p:cNvSpPr/>
          <p:nvPr/>
        </p:nvSpPr>
        <p:spPr>
          <a:xfrm>
            <a:off x="6769234" y="5464457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椭圆 48"/>
          <p:cNvSpPr/>
          <p:nvPr/>
        </p:nvSpPr>
        <p:spPr>
          <a:xfrm>
            <a:off x="6008337" y="5444387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0" name="椭圆 49"/>
          <p:cNvSpPr/>
          <p:nvPr/>
        </p:nvSpPr>
        <p:spPr>
          <a:xfrm>
            <a:off x="6399939" y="4387783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1" name="椭圆 50"/>
          <p:cNvSpPr/>
          <p:nvPr/>
        </p:nvSpPr>
        <p:spPr>
          <a:xfrm>
            <a:off x="7119528" y="5822464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2" name="椭圆 51"/>
          <p:cNvSpPr/>
          <p:nvPr/>
        </p:nvSpPr>
        <p:spPr>
          <a:xfrm>
            <a:off x="6399939" y="3834104"/>
            <a:ext cx="229243" cy="22924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3" name="椭圆 52"/>
          <p:cNvSpPr/>
          <p:nvPr/>
        </p:nvSpPr>
        <p:spPr>
          <a:xfrm>
            <a:off x="7442241" y="4561405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4" name="椭圆 53"/>
          <p:cNvSpPr/>
          <p:nvPr/>
        </p:nvSpPr>
        <p:spPr>
          <a:xfrm>
            <a:off x="5692811" y="5808818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60" name="直接连接符 59"/>
          <p:cNvCxnSpPr>
            <a:stCxn id="52" idx="5"/>
            <a:endCxn id="53" idx="1"/>
          </p:cNvCxnSpPr>
          <p:nvPr/>
        </p:nvCxnSpPr>
        <p:spPr>
          <a:xfrm>
            <a:off x="6595610" y="4029775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4"/>
            <a:endCxn id="51" idx="0"/>
          </p:cNvCxnSpPr>
          <p:nvPr/>
        </p:nvCxnSpPr>
        <p:spPr>
          <a:xfrm flipH="1">
            <a:off x="7234150" y="4790648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2"/>
            <a:endCxn id="54" idx="6"/>
          </p:cNvCxnSpPr>
          <p:nvPr/>
        </p:nvCxnSpPr>
        <p:spPr>
          <a:xfrm flipH="1" flipV="1">
            <a:off x="5922054" y="5923440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4" idx="1"/>
            <a:endCxn id="28" idx="4"/>
          </p:cNvCxnSpPr>
          <p:nvPr/>
        </p:nvCxnSpPr>
        <p:spPr>
          <a:xfrm flipH="1" flipV="1">
            <a:off x="5408135" y="4810446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8" idx="7"/>
            <a:endCxn id="52" idx="3"/>
          </p:cNvCxnSpPr>
          <p:nvPr/>
        </p:nvCxnSpPr>
        <p:spPr>
          <a:xfrm flipV="1">
            <a:off x="5489184" y="4029775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8" idx="5"/>
            <a:endCxn id="47" idx="2"/>
          </p:cNvCxnSpPr>
          <p:nvPr/>
        </p:nvCxnSpPr>
        <p:spPr>
          <a:xfrm>
            <a:off x="5489184" y="4776874"/>
            <a:ext cx="323954" cy="13201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2" idx="4"/>
            <a:endCxn id="50" idx="0"/>
          </p:cNvCxnSpPr>
          <p:nvPr/>
        </p:nvCxnSpPr>
        <p:spPr>
          <a:xfrm>
            <a:off x="6514561" y="4063347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54" idx="7"/>
            <a:endCxn id="49" idx="3"/>
          </p:cNvCxnSpPr>
          <p:nvPr/>
        </p:nvCxnSpPr>
        <p:spPr>
          <a:xfrm flipV="1">
            <a:off x="5888482" y="5640058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1" idx="1"/>
            <a:endCxn id="48" idx="5"/>
          </p:cNvCxnSpPr>
          <p:nvPr/>
        </p:nvCxnSpPr>
        <p:spPr>
          <a:xfrm flipH="1" flipV="1">
            <a:off x="6964905" y="5660128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46" idx="6"/>
            <a:endCxn id="53" idx="3"/>
          </p:cNvCxnSpPr>
          <p:nvPr/>
        </p:nvCxnSpPr>
        <p:spPr>
          <a:xfrm flipV="1">
            <a:off x="7132185" y="4757076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49" idx="0"/>
            <a:endCxn id="50" idx="3"/>
          </p:cNvCxnSpPr>
          <p:nvPr/>
        </p:nvCxnSpPr>
        <p:spPr>
          <a:xfrm flipV="1">
            <a:off x="6122959" y="4583454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50" idx="5"/>
            <a:endCxn id="48" idx="0"/>
          </p:cNvCxnSpPr>
          <p:nvPr/>
        </p:nvCxnSpPr>
        <p:spPr>
          <a:xfrm>
            <a:off x="6595610" y="4583454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47" idx="6"/>
            <a:endCxn id="46" idx="2"/>
          </p:cNvCxnSpPr>
          <p:nvPr/>
        </p:nvCxnSpPr>
        <p:spPr>
          <a:xfrm>
            <a:off x="6042381" y="4908891"/>
            <a:ext cx="860561" cy="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46" idx="3"/>
            <a:endCxn id="49" idx="7"/>
          </p:cNvCxnSpPr>
          <p:nvPr/>
        </p:nvCxnSpPr>
        <p:spPr>
          <a:xfrm flipH="1">
            <a:off x="6204008" y="4989941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48" idx="1"/>
            <a:endCxn id="47" idx="5"/>
          </p:cNvCxnSpPr>
          <p:nvPr/>
        </p:nvCxnSpPr>
        <p:spPr>
          <a:xfrm flipH="1" flipV="1">
            <a:off x="6008809" y="4989940"/>
            <a:ext cx="793997" cy="508089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8755827" y="4572911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2" name="椭圆 101"/>
          <p:cNvSpPr/>
          <p:nvPr/>
        </p:nvSpPr>
        <p:spPr>
          <a:xfrm>
            <a:off x="10365256" y="4785978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9299061" y="4790648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5" name="椭圆 104"/>
          <p:cNvSpPr/>
          <p:nvPr/>
        </p:nvSpPr>
        <p:spPr>
          <a:xfrm>
            <a:off x="10231548" y="545616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6" name="椭圆 105"/>
          <p:cNvSpPr/>
          <p:nvPr/>
        </p:nvSpPr>
        <p:spPr>
          <a:xfrm>
            <a:off x="9470651" y="543609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8" name="椭圆 107"/>
          <p:cNvSpPr/>
          <p:nvPr/>
        </p:nvSpPr>
        <p:spPr>
          <a:xfrm>
            <a:off x="9862253" y="4379491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9" name="椭圆 108"/>
          <p:cNvSpPr/>
          <p:nvPr/>
        </p:nvSpPr>
        <p:spPr>
          <a:xfrm>
            <a:off x="10581842" y="581417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0" name="椭圆 109"/>
          <p:cNvSpPr/>
          <p:nvPr/>
        </p:nvSpPr>
        <p:spPr>
          <a:xfrm>
            <a:off x="9862253" y="3825812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1" name="椭圆 110"/>
          <p:cNvSpPr/>
          <p:nvPr/>
        </p:nvSpPr>
        <p:spPr>
          <a:xfrm>
            <a:off x="10904555" y="4553113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2" name="椭圆 111"/>
          <p:cNvSpPr/>
          <p:nvPr/>
        </p:nvSpPr>
        <p:spPr>
          <a:xfrm>
            <a:off x="9155125" y="5800526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13" name="直接连接符 112"/>
          <p:cNvCxnSpPr>
            <a:stCxn id="110" idx="5"/>
            <a:endCxn id="111" idx="1"/>
          </p:cNvCxnSpPr>
          <p:nvPr/>
        </p:nvCxnSpPr>
        <p:spPr>
          <a:xfrm>
            <a:off x="10057924" y="4021483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1" idx="4"/>
            <a:endCxn id="109" idx="0"/>
          </p:cNvCxnSpPr>
          <p:nvPr/>
        </p:nvCxnSpPr>
        <p:spPr>
          <a:xfrm flipH="1">
            <a:off x="10696464" y="4782356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09" idx="2"/>
            <a:endCxn id="112" idx="6"/>
          </p:cNvCxnSpPr>
          <p:nvPr/>
        </p:nvCxnSpPr>
        <p:spPr>
          <a:xfrm flipH="1" flipV="1">
            <a:off x="9384368" y="5915148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12" idx="1"/>
            <a:endCxn id="101" idx="4"/>
          </p:cNvCxnSpPr>
          <p:nvPr/>
        </p:nvCxnSpPr>
        <p:spPr>
          <a:xfrm flipH="1" flipV="1">
            <a:off x="8870449" y="4802154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01" idx="7"/>
            <a:endCxn id="110" idx="3"/>
          </p:cNvCxnSpPr>
          <p:nvPr/>
        </p:nvCxnSpPr>
        <p:spPr>
          <a:xfrm flipV="1">
            <a:off x="8951498" y="4021483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01" idx="5"/>
            <a:endCxn id="104" idx="2"/>
          </p:cNvCxnSpPr>
          <p:nvPr/>
        </p:nvCxnSpPr>
        <p:spPr>
          <a:xfrm>
            <a:off x="8951498" y="4768582"/>
            <a:ext cx="347563" cy="13668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10" idx="4"/>
            <a:endCxn id="108" idx="0"/>
          </p:cNvCxnSpPr>
          <p:nvPr/>
        </p:nvCxnSpPr>
        <p:spPr>
          <a:xfrm>
            <a:off x="9976875" y="4055055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2" idx="7"/>
            <a:endCxn id="106" idx="3"/>
          </p:cNvCxnSpPr>
          <p:nvPr/>
        </p:nvCxnSpPr>
        <p:spPr>
          <a:xfrm flipV="1">
            <a:off x="9350796" y="5631766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09" idx="1"/>
            <a:endCxn id="105" idx="5"/>
          </p:cNvCxnSpPr>
          <p:nvPr/>
        </p:nvCxnSpPr>
        <p:spPr>
          <a:xfrm flipH="1" flipV="1">
            <a:off x="10427219" y="5651836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02" idx="6"/>
            <a:endCxn id="111" idx="3"/>
          </p:cNvCxnSpPr>
          <p:nvPr/>
        </p:nvCxnSpPr>
        <p:spPr>
          <a:xfrm flipV="1">
            <a:off x="10594499" y="4748784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06" idx="0"/>
            <a:endCxn id="108" idx="3"/>
          </p:cNvCxnSpPr>
          <p:nvPr/>
        </p:nvCxnSpPr>
        <p:spPr>
          <a:xfrm flipV="1">
            <a:off x="9585273" y="4575162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08" idx="5"/>
            <a:endCxn id="105" idx="0"/>
          </p:cNvCxnSpPr>
          <p:nvPr/>
        </p:nvCxnSpPr>
        <p:spPr>
          <a:xfrm>
            <a:off x="10057924" y="4575162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04" idx="6"/>
            <a:endCxn id="102" idx="2"/>
          </p:cNvCxnSpPr>
          <p:nvPr/>
        </p:nvCxnSpPr>
        <p:spPr>
          <a:xfrm flipV="1">
            <a:off x="9528304" y="4900600"/>
            <a:ext cx="836952" cy="467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02" idx="3"/>
            <a:endCxn id="106" idx="7"/>
          </p:cNvCxnSpPr>
          <p:nvPr/>
        </p:nvCxnSpPr>
        <p:spPr>
          <a:xfrm flipH="1">
            <a:off x="9666322" y="4981649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05" idx="1"/>
            <a:endCxn id="104" idx="5"/>
          </p:cNvCxnSpPr>
          <p:nvPr/>
        </p:nvCxnSpPr>
        <p:spPr>
          <a:xfrm flipH="1" flipV="1">
            <a:off x="9494732" y="4986319"/>
            <a:ext cx="770388" cy="5034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17929" y="1254094"/>
            <a:ext cx="8781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最大独立集与最小点覆盖集刚好是互补的！</a:t>
            </a:r>
            <a:endParaRPr lang="zh-CN" altLang="en-US" sz="2800" dirty="0"/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940531" y="344883"/>
            <a:ext cx="2510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Observation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7929" y="1946074"/>
            <a:ext cx="490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对于其它图是否依然如此？</a:t>
            </a:r>
            <a:endParaRPr lang="zh-CN" altLang="en-US" sz="2800" dirty="0"/>
          </a:p>
        </p:txBody>
      </p:sp>
      <p:sp>
        <p:nvSpPr>
          <p:cNvPr id="59" name="矩形 58"/>
          <p:cNvSpPr/>
          <p:nvPr/>
        </p:nvSpPr>
        <p:spPr>
          <a:xfrm>
            <a:off x="917928" y="2637788"/>
            <a:ext cx="8855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答案：是。根据定理</a:t>
            </a:r>
            <a:r>
              <a:rPr lang="en-US" altLang="zh-CN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8.8</a:t>
            </a:r>
            <a:r>
              <a:rPr lang="zh-CN" altLang="en-US" sz="2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的证明可直接得出。</a:t>
            </a:r>
            <a:endParaRPr lang="zh-CN" altLang="en-US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2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71390" y="639878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Proof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8583428" y="3969661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5" name="椭圆 84"/>
          <p:cNvSpPr/>
          <p:nvPr/>
        </p:nvSpPr>
        <p:spPr>
          <a:xfrm>
            <a:off x="10192857" y="4182728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6" name="椭圆 85"/>
          <p:cNvSpPr/>
          <p:nvPr/>
        </p:nvSpPr>
        <p:spPr>
          <a:xfrm>
            <a:off x="9126662" y="4187398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7" name="椭圆 86"/>
          <p:cNvSpPr/>
          <p:nvPr/>
        </p:nvSpPr>
        <p:spPr>
          <a:xfrm>
            <a:off x="10059149" y="485291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9298252" y="4832845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9" name="椭圆 88"/>
          <p:cNvSpPr/>
          <p:nvPr/>
        </p:nvSpPr>
        <p:spPr>
          <a:xfrm>
            <a:off x="9689854" y="3776241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0" name="椭圆 89"/>
          <p:cNvSpPr/>
          <p:nvPr/>
        </p:nvSpPr>
        <p:spPr>
          <a:xfrm>
            <a:off x="10409443" y="5210922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1" name="椭圆 90"/>
          <p:cNvSpPr/>
          <p:nvPr/>
        </p:nvSpPr>
        <p:spPr>
          <a:xfrm>
            <a:off x="9689854" y="3222562"/>
            <a:ext cx="229243" cy="229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2" name="椭圆 91"/>
          <p:cNvSpPr/>
          <p:nvPr/>
        </p:nvSpPr>
        <p:spPr>
          <a:xfrm>
            <a:off x="10732156" y="3949863"/>
            <a:ext cx="229243" cy="2292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3" name="椭圆 92"/>
          <p:cNvSpPr/>
          <p:nvPr/>
        </p:nvSpPr>
        <p:spPr>
          <a:xfrm>
            <a:off x="8982726" y="5197276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94" name="直接连接符 93"/>
          <p:cNvCxnSpPr>
            <a:stCxn id="91" idx="5"/>
            <a:endCxn id="92" idx="1"/>
          </p:cNvCxnSpPr>
          <p:nvPr/>
        </p:nvCxnSpPr>
        <p:spPr>
          <a:xfrm>
            <a:off x="9885525" y="3418233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2" idx="4"/>
            <a:endCxn id="90" idx="0"/>
          </p:cNvCxnSpPr>
          <p:nvPr/>
        </p:nvCxnSpPr>
        <p:spPr>
          <a:xfrm flipH="1">
            <a:off x="10524065" y="4179106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0" idx="2"/>
            <a:endCxn id="93" idx="6"/>
          </p:cNvCxnSpPr>
          <p:nvPr/>
        </p:nvCxnSpPr>
        <p:spPr>
          <a:xfrm flipH="1" flipV="1">
            <a:off x="9211969" y="5311898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93" idx="1"/>
            <a:endCxn id="84" idx="4"/>
          </p:cNvCxnSpPr>
          <p:nvPr/>
        </p:nvCxnSpPr>
        <p:spPr>
          <a:xfrm flipH="1" flipV="1">
            <a:off x="8698050" y="4198904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4" idx="7"/>
            <a:endCxn id="91" idx="3"/>
          </p:cNvCxnSpPr>
          <p:nvPr/>
        </p:nvCxnSpPr>
        <p:spPr>
          <a:xfrm flipV="1">
            <a:off x="8779099" y="3418233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4" idx="5"/>
            <a:endCxn id="86" idx="2"/>
          </p:cNvCxnSpPr>
          <p:nvPr/>
        </p:nvCxnSpPr>
        <p:spPr>
          <a:xfrm>
            <a:off x="8779099" y="4165332"/>
            <a:ext cx="347563" cy="13668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1" idx="4"/>
            <a:endCxn id="89" idx="0"/>
          </p:cNvCxnSpPr>
          <p:nvPr/>
        </p:nvCxnSpPr>
        <p:spPr>
          <a:xfrm>
            <a:off x="9804476" y="3451805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3" idx="7"/>
            <a:endCxn id="88" idx="3"/>
          </p:cNvCxnSpPr>
          <p:nvPr/>
        </p:nvCxnSpPr>
        <p:spPr>
          <a:xfrm flipV="1">
            <a:off x="9178397" y="5028516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0" idx="1"/>
            <a:endCxn id="87" idx="5"/>
          </p:cNvCxnSpPr>
          <p:nvPr/>
        </p:nvCxnSpPr>
        <p:spPr>
          <a:xfrm flipH="1" flipV="1">
            <a:off x="10254820" y="5048586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85" idx="6"/>
            <a:endCxn id="92" idx="3"/>
          </p:cNvCxnSpPr>
          <p:nvPr/>
        </p:nvCxnSpPr>
        <p:spPr>
          <a:xfrm flipV="1">
            <a:off x="10422100" y="4145534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8" idx="0"/>
            <a:endCxn id="89" idx="3"/>
          </p:cNvCxnSpPr>
          <p:nvPr/>
        </p:nvCxnSpPr>
        <p:spPr>
          <a:xfrm flipV="1">
            <a:off x="9412874" y="3971912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89" idx="5"/>
            <a:endCxn id="87" idx="0"/>
          </p:cNvCxnSpPr>
          <p:nvPr/>
        </p:nvCxnSpPr>
        <p:spPr>
          <a:xfrm>
            <a:off x="9885525" y="3971912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6" idx="6"/>
            <a:endCxn id="85" idx="2"/>
          </p:cNvCxnSpPr>
          <p:nvPr/>
        </p:nvCxnSpPr>
        <p:spPr>
          <a:xfrm flipV="1">
            <a:off x="9355905" y="4297350"/>
            <a:ext cx="836952" cy="467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85" idx="3"/>
            <a:endCxn id="88" idx="7"/>
          </p:cNvCxnSpPr>
          <p:nvPr/>
        </p:nvCxnSpPr>
        <p:spPr>
          <a:xfrm flipH="1">
            <a:off x="9493923" y="4378399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7" idx="1"/>
            <a:endCxn id="86" idx="5"/>
          </p:cNvCxnSpPr>
          <p:nvPr/>
        </p:nvCxnSpPr>
        <p:spPr>
          <a:xfrm flipH="1" flipV="1">
            <a:off x="9322333" y="4383069"/>
            <a:ext cx="770388" cy="5034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First,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denote the vertex independent set. </a:t>
                </a:r>
              </a:p>
              <a:p>
                <a:r>
                  <a:rPr lang="en-US" altLang="zh-CN" sz="2000" dirty="0"/>
                  <a:t>Because all edges must be incident to at least one vertex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r>
                  <a:rPr lang="en-US" altLang="zh-CN" sz="2000" dirty="0"/>
                  <a:t>t</a:t>
                </a:r>
                <a:r>
                  <a:rPr lang="en-US" altLang="zh-CN" sz="2000" dirty="0" smtClean="0"/>
                  <a:t>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can cover all edges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827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72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71390" y="639878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Proof</a:t>
            </a:r>
            <a:endParaRPr lang="zh-CN" altLang="en-US" sz="3200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1072552" y="3218616"/>
                <a:ext cx="810954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Second,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 denote the vertex covering set. </a:t>
                </a:r>
              </a:p>
              <a:p>
                <a:r>
                  <a:rPr lang="en-US" altLang="zh-CN" sz="2000" dirty="0" smtClean="0"/>
                  <a:t>Then vertices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 must be independent.</a:t>
                </a:r>
              </a:p>
              <a:p>
                <a:r>
                  <a:rPr lang="en-US" altLang="zh-CN" sz="2000" dirty="0" smtClean="0"/>
                  <a:t>Otherwise, suppose there exists two vertices which are adjacent to each other, then this edge was not covered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 smtClean="0"/>
                  <a:t>, which makes a contradiction.</a:t>
                </a:r>
              </a:p>
              <a:p>
                <a:r>
                  <a:rPr lang="en-US" altLang="zh-CN" sz="2000" b="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2" y="3218616"/>
                <a:ext cx="8109548" cy="2246769"/>
              </a:xfrm>
              <a:prstGeom prst="rect">
                <a:avLst/>
              </a:prstGeom>
              <a:blipFill rotWithShape="0">
                <a:blip r:embed="rId21"/>
                <a:stretch>
                  <a:fillRect l="-827" t="-1626" r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椭圆 109"/>
          <p:cNvSpPr/>
          <p:nvPr/>
        </p:nvSpPr>
        <p:spPr>
          <a:xfrm>
            <a:off x="9460285" y="4346529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1" name="椭圆 110"/>
          <p:cNvSpPr/>
          <p:nvPr/>
        </p:nvSpPr>
        <p:spPr>
          <a:xfrm>
            <a:off x="11069714" y="4559596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2" name="椭圆 111"/>
          <p:cNvSpPr/>
          <p:nvPr/>
        </p:nvSpPr>
        <p:spPr>
          <a:xfrm>
            <a:off x="9979910" y="4559595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3" name="椭圆 112"/>
          <p:cNvSpPr/>
          <p:nvPr/>
        </p:nvSpPr>
        <p:spPr>
          <a:xfrm>
            <a:off x="10936006" y="522978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4" name="椭圆 113"/>
          <p:cNvSpPr/>
          <p:nvPr/>
        </p:nvSpPr>
        <p:spPr>
          <a:xfrm>
            <a:off x="10175109" y="5209713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5" name="椭圆 114"/>
          <p:cNvSpPr/>
          <p:nvPr/>
        </p:nvSpPr>
        <p:spPr>
          <a:xfrm>
            <a:off x="10566711" y="4153109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6" name="椭圆 115"/>
          <p:cNvSpPr/>
          <p:nvPr/>
        </p:nvSpPr>
        <p:spPr>
          <a:xfrm>
            <a:off x="11286300" y="5587790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7" name="椭圆 116"/>
          <p:cNvSpPr/>
          <p:nvPr/>
        </p:nvSpPr>
        <p:spPr>
          <a:xfrm>
            <a:off x="10566711" y="3599430"/>
            <a:ext cx="229243" cy="22924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8" name="椭圆 117"/>
          <p:cNvSpPr/>
          <p:nvPr/>
        </p:nvSpPr>
        <p:spPr>
          <a:xfrm>
            <a:off x="11609013" y="4326731"/>
            <a:ext cx="229243" cy="2292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9" name="椭圆 118"/>
          <p:cNvSpPr/>
          <p:nvPr/>
        </p:nvSpPr>
        <p:spPr>
          <a:xfrm>
            <a:off x="9859583" y="5574144"/>
            <a:ext cx="229243" cy="2292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0" name="直接连接符 119"/>
          <p:cNvCxnSpPr>
            <a:stCxn id="117" idx="5"/>
            <a:endCxn id="118" idx="1"/>
          </p:cNvCxnSpPr>
          <p:nvPr/>
        </p:nvCxnSpPr>
        <p:spPr>
          <a:xfrm>
            <a:off x="10762382" y="3795101"/>
            <a:ext cx="880203" cy="56520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8" idx="4"/>
            <a:endCxn id="116" idx="0"/>
          </p:cNvCxnSpPr>
          <p:nvPr/>
        </p:nvCxnSpPr>
        <p:spPr>
          <a:xfrm flipH="1">
            <a:off x="11400922" y="4555974"/>
            <a:ext cx="322713" cy="103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6" idx="2"/>
            <a:endCxn id="119" idx="6"/>
          </p:cNvCxnSpPr>
          <p:nvPr/>
        </p:nvCxnSpPr>
        <p:spPr>
          <a:xfrm flipH="1" flipV="1">
            <a:off x="10088826" y="5688766"/>
            <a:ext cx="1197474" cy="1364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19" idx="1"/>
            <a:endCxn id="110" idx="4"/>
          </p:cNvCxnSpPr>
          <p:nvPr/>
        </p:nvCxnSpPr>
        <p:spPr>
          <a:xfrm flipH="1" flipV="1">
            <a:off x="9574907" y="4575772"/>
            <a:ext cx="318248" cy="1031944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0" idx="7"/>
            <a:endCxn id="117" idx="3"/>
          </p:cNvCxnSpPr>
          <p:nvPr/>
        </p:nvCxnSpPr>
        <p:spPr>
          <a:xfrm flipV="1">
            <a:off x="9655956" y="3795101"/>
            <a:ext cx="944327" cy="585000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0" idx="5"/>
            <a:endCxn id="112" idx="2"/>
          </p:cNvCxnSpPr>
          <p:nvPr/>
        </p:nvCxnSpPr>
        <p:spPr>
          <a:xfrm>
            <a:off x="9655956" y="4542200"/>
            <a:ext cx="323954" cy="132017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117" idx="4"/>
            <a:endCxn id="115" idx="0"/>
          </p:cNvCxnSpPr>
          <p:nvPr/>
        </p:nvCxnSpPr>
        <p:spPr>
          <a:xfrm>
            <a:off x="10681333" y="3828673"/>
            <a:ext cx="0" cy="32443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9" idx="7"/>
            <a:endCxn id="114" idx="3"/>
          </p:cNvCxnSpPr>
          <p:nvPr/>
        </p:nvCxnSpPr>
        <p:spPr>
          <a:xfrm flipV="1">
            <a:off x="10055254" y="5405384"/>
            <a:ext cx="153427" cy="202332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6" idx="1"/>
            <a:endCxn id="113" idx="5"/>
          </p:cNvCxnSpPr>
          <p:nvPr/>
        </p:nvCxnSpPr>
        <p:spPr>
          <a:xfrm flipH="1" flipV="1">
            <a:off x="11131677" y="5425454"/>
            <a:ext cx="188195" cy="19590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1" idx="6"/>
            <a:endCxn id="118" idx="3"/>
          </p:cNvCxnSpPr>
          <p:nvPr/>
        </p:nvCxnSpPr>
        <p:spPr>
          <a:xfrm flipV="1">
            <a:off x="11298957" y="4522402"/>
            <a:ext cx="343628" cy="151816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4" idx="0"/>
            <a:endCxn id="115" idx="3"/>
          </p:cNvCxnSpPr>
          <p:nvPr/>
        </p:nvCxnSpPr>
        <p:spPr>
          <a:xfrm flipV="1">
            <a:off x="10289731" y="4348780"/>
            <a:ext cx="310552" cy="86093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5" idx="5"/>
            <a:endCxn id="113" idx="0"/>
          </p:cNvCxnSpPr>
          <p:nvPr/>
        </p:nvCxnSpPr>
        <p:spPr>
          <a:xfrm>
            <a:off x="10762382" y="4348780"/>
            <a:ext cx="288246" cy="881003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2" idx="6"/>
            <a:endCxn id="111" idx="2"/>
          </p:cNvCxnSpPr>
          <p:nvPr/>
        </p:nvCxnSpPr>
        <p:spPr>
          <a:xfrm>
            <a:off x="10209153" y="4674217"/>
            <a:ext cx="860561" cy="1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1" idx="3"/>
            <a:endCxn id="114" idx="7"/>
          </p:cNvCxnSpPr>
          <p:nvPr/>
        </p:nvCxnSpPr>
        <p:spPr>
          <a:xfrm flipH="1">
            <a:off x="10370780" y="4755267"/>
            <a:ext cx="732506" cy="488018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3" idx="1"/>
            <a:endCxn id="112" idx="5"/>
          </p:cNvCxnSpPr>
          <p:nvPr/>
        </p:nvCxnSpPr>
        <p:spPr>
          <a:xfrm flipH="1" flipV="1">
            <a:off x="10175581" y="4755266"/>
            <a:ext cx="793997" cy="508089"/>
          </a:xfrm>
          <a:prstGeom prst="line">
            <a:avLst/>
          </a:prstGeom>
          <a:ln w="254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/>
              <p:cNvSpPr/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First, 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 denote the vertex independent set. </a:t>
                </a:r>
              </a:p>
              <a:p>
                <a:r>
                  <a:rPr lang="en-US" altLang="zh-CN" sz="2000" dirty="0"/>
                  <a:t>Because all edges must be incident to at least one vertex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 smtClean="0"/>
                  <a:t>,</a:t>
                </a:r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can cover all edges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37" name="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2" y="1428491"/>
                <a:ext cx="8109548" cy="1938992"/>
              </a:xfrm>
              <a:prstGeom prst="rect">
                <a:avLst/>
              </a:prstGeom>
              <a:blipFill rotWithShape="0">
                <a:blip r:embed="rId22"/>
                <a:stretch>
                  <a:fillRect l="-827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4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379</Words>
  <Application>Microsoft Office PowerPoint</Application>
  <PresentationFormat>宽屏</PresentationFormat>
  <Paragraphs>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楷体 Std R</vt:lpstr>
      <vt:lpstr>Kozuka Gothic Pr6N B</vt:lpstr>
      <vt:lpstr>Open Sans</vt:lpstr>
      <vt:lpstr>等线</vt:lpstr>
      <vt:lpstr>等线 Light</vt:lpstr>
      <vt:lpstr>明兰</vt:lpstr>
      <vt:lpstr>宋体</vt:lpstr>
      <vt:lpstr>Arial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 寒</cp:lastModifiedBy>
  <cp:revision>30</cp:revision>
  <dcterms:created xsi:type="dcterms:W3CDTF">2017-05-16T12:45:30Z</dcterms:created>
  <dcterms:modified xsi:type="dcterms:W3CDTF">2018-12-02T16:20:51Z</dcterms:modified>
</cp:coreProperties>
</file>