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0051" y="1133856"/>
            <a:ext cx="10058400" cy="1399032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 smtClean="0"/>
              <a:t>Deep Cross-Modal Hashing</a:t>
            </a:r>
            <a:endParaRPr lang="zh-CN" altLang="en-US" sz="72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2367" y="2651760"/>
            <a:ext cx="957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Qing-Yuan Jiang       Wu-Jun Li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 </a:t>
            </a:r>
            <a:r>
              <a:rPr lang="en-US" altLang="zh-CN" sz="2800" dirty="0" smtClean="0"/>
              <a:t>Presented by </a:t>
            </a:r>
            <a:r>
              <a:rPr lang="en-US" altLang="zh-CN" sz="2800" dirty="0" err="1" smtClean="0"/>
              <a:t>Zi</a:t>
            </a:r>
            <a:r>
              <a:rPr lang="en-US" altLang="zh-CN" sz="2800" dirty="0" smtClean="0"/>
              <a:t>-Fan Shi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Cross-Modal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935" y="1845734"/>
            <a:ext cx="8571929" cy="433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code learning part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288" y="1859925"/>
            <a:ext cx="7613668" cy="4319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code learning part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948" y="1919416"/>
            <a:ext cx="8284948" cy="42777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code learning part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846" y="1910271"/>
            <a:ext cx="8107314" cy="4407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code learning part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007" y="1901126"/>
            <a:ext cx="7452041" cy="43350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code learning part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1127"/>
            <a:ext cx="7507224" cy="44599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4551"/>
            <a:ext cx="6858000" cy="44573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9784" y="-1"/>
            <a:ext cx="4992146" cy="63681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Generate hash codes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328612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800" dirty="0" smtClean="0"/>
              </a:p>
              <a:p>
                <a:endParaRPr lang="en-US" altLang="zh-CN" sz="2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8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328612"/>
                <a:ext cx="10058400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0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 and evaluation protocols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373" y="1901127"/>
            <a:ext cx="7018716" cy="4207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Multi-Modal Data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668" y="1801368"/>
            <a:ext cx="8317623" cy="34838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280" y="5285232"/>
            <a:ext cx="99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In reality, data can have </a:t>
            </a:r>
            <a:r>
              <a:rPr lang="en-US" altLang="zh-CN" sz="2400" dirty="0" smtClean="0"/>
              <a:t>multi-modalities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– </a:t>
            </a:r>
            <a:r>
              <a:rPr lang="en-US" altLang="zh-CN" sz="2400" dirty="0"/>
              <a:t>Images, Textual tags…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Hamming ranking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73695"/>
            <a:ext cx="8540496" cy="45005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Hamming ranking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7119"/>
            <a:ext cx="8805672" cy="44724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lookup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704" y="1827975"/>
            <a:ext cx="7308928" cy="44873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lookup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7119"/>
            <a:ext cx="7755063" cy="4499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Effectiveness of feature learning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789" y="1901127"/>
            <a:ext cx="7155835" cy="42826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3352" y="2252563"/>
            <a:ext cx="10058400" cy="1450757"/>
          </a:xfrm>
        </p:spPr>
        <p:txBody>
          <a:bodyPr/>
          <a:lstStyle/>
          <a:p>
            <a:r>
              <a:rPr lang="en-US" altLang="zh-CN" dirty="0" smtClean="0"/>
              <a:t>THANK YOU ~.~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Cross-Modal Similarity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     Cross-Modal Similarity Search</a:t>
            </a:r>
          </a:p>
          <a:p>
            <a:pPr marL="0" indent="0">
              <a:buNone/>
            </a:pPr>
            <a:r>
              <a:rPr lang="en-US" altLang="zh-CN" sz="2800" dirty="0" smtClean="0"/>
              <a:t>		– </a:t>
            </a:r>
            <a:r>
              <a:rPr lang="en-US" altLang="zh-CN" sz="2800" dirty="0"/>
              <a:t>Query: from one modality</a:t>
            </a:r>
          </a:p>
          <a:p>
            <a:pPr marL="0" indent="0">
              <a:buNone/>
            </a:pPr>
            <a:r>
              <a:rPr lang="en-US" altLang="zh-CN" sz="2800" dirty="0" smtClean="0"/>
              <a:t>		– </a:t>
            </a:r>
            <a:r>
              <a:rPr lang="en-US" altLang="zh-CN" sz="2800" dirty="0"/>
              <a:t>Database: from another modality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87" y="3584447"/>
            <a:ext cx="5024509" cy="25502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Cross-Modal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Learn compact representations that preserve </a:t>
            </a:r>
            <a:r>
              <a:rPr lang="en-US" altLang="zh-CN" sz="2800" dirty="0" smtClean="0"/>
              <a:t>cross-modal similarity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Existing </a:t>
            </a:r>
            <a:r>
              <a:rPr lang="en-US" altLang="zh-CN" sz="2800" dirty="0"/>
              <a:t>methods (</a:t>
            </a:r>
            <a:r>
              <a:rPr lang="en-US" altLang="zh-CN" sz="2800" dirty="0">
                <a:solidFill>
                  <a:schemeClr val="accent3"/>
                </a:solidFill>
              </a:rPr>
              <a:t>hand-crafted based methods</a:t>
            </a:r>
            <a:r>
              <a:rPr lang="en-US" altLang="zh-CN" sz="2800" dirty="0"/>
              <a:t>):</a:t>
            </a:r>
          </a:p>
          <a:p>
            <a:pPr marL="0" indent="0">
              <a:buNone/>
            </a:pPr>
            <a:r>
              <a:rPr lang="en-US" altLang="zh-CN" sz="2800" dirty="0" smtClean="0"/>
              <a:t> 	– Cross </a:t>
            </a:r>
            <a:r>
              <a:rPr lang="en-US" altLang="zh-CN" sz="2800" dirty="0"/>
              <a:t>view hashing (CVH)</a:t>
            </a:r>
          </a:p>
          <a:p>
            <a:pPr marL="0" indent="0">
              <a:buNone/>
            </a:pPr>
            <a:r>
              <a:rPr lang="en-US" altLang="zh-CN" sz="2800" dirty="0" smtClean="0"/>
              <a:t>	– </a:t>
            </a:r>
            <a:r>
              <a:rPr lang="en-US" altLang="zh-CN" sz="2800" dirty="0"/>
              <a:t>Semantic correlation maximization (SCM)</a:t>
            </a:r>
          </a:p>
          <a:p>
            <a:pPr marL="0" indent="0">
              <a:buNone/>
            </a:pPr>
            <a:r>
              <a:rPr lang="en-US" altLang="zh-CN" sz="2800" dirty="0" smtClean="0"/>
              <a:t>	– </a:t>
            </a:r>
            <a:r>
              <a:rPr lang="en-US" altLang="zh-CN" sz="2800" dirty="0"/>
              <a:t>Collective matrix factorization hashing (CMFH)</a:t>
            </a:r>
          </a:p>
          <a:p>
            <a:pPr marL="0" indent="0">
              <a:buNone/>
            </a:pPr>
            <a:r>
              <a:rPr lang="en-US" altLang="zh-CN" sz="2800" dirty="0" smtClean="0"/>
              <a:t>	– </a:t>
            </a:r>
            <a:r>
              <a:rPr lang="en-US" altLang="zh-CN" sz="2800" dirty="0"/>
              <a:t>Semantics-preserving hashing (</a:t>
            </a:r>
            <a:r>
              <a:rPr lang="en-US" altLang="zh-CN" sz="2800" dirty="0" err="1"/>
              <a:t>SePH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9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Cross-Modal Hashing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230" y="1845733"/>
            <a:ext cx="2519362" cy="162539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600200" y="1993392"/>
            <a:ext cx="1645920" cy="1088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224" y="2366299"/>
            <a:ext cx="1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Image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9224" y="4503803"/>
            <a:ext cx="1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35024" y="3874864"/>
            <a:ext cx="2706624" cy="167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907792" y="2537460"/>
            <a:ext cx="1133856" cy="1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114800" y="2366299"/>
                <a:ext cx="38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366299"/>
                <a:ext cx="38843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3685032" y="4711540"/>
            <a:ext cx="1481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10137" y="2366299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-1 -1 -1 1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7215036" y="2550965"/>
            <a:ext cx="1298448" cy="1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576336" y="3972876"/>
                <a:ext cx="38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36" y="3972876"/>
                <a:ext cx="38843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570798" y="4258835"/>
                <a:ext cx="38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98" y="4258835"/>
                <a:ext cx="38843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570798" y="4910845"/>
                <a:ext cx="38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98" y="4910845"/>
                <a:ext cx="38843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5312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576336" y="5173120"/>
                <a:ext cx="388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36" y="5173120"/>
                <a:ext cx="38843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5597502" y="4705776"/>
            <a:ext cx="461665" cy="3057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583680" y="3972876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Husky</a:t>
            </a:r>
          </a:p>
          <a:p>
            <a:r>
              <a:rPr lang="en-US" altLang="zh-CN" dirty="0" smtClean="0"/>
              <a:t>British Shorthair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583680" y="4910845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Pomeranian</a:t>
            </a:r>
          </a:p>
          <a:p>
            <a:r>
              <a:rPr lang="en-US" altLang="zh-CN" dirty="0" smtClean="0"/>
              <a:t>American Shorthair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8823960" y="4705776"/>
            <a:ext cx="832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656064" y="3981836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-1 -1 -1  1</a:t>
            </a:r>
          </a:p>
          <a:p>
            <a:r>
              <a:rPr lang="en-US" altLang="zh-CN" dirty="0" smtClean="0"/>
              <a:t> 1   1 -1 -1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656064" y="4896121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-1 -1  1 -1</a:t>
            </a:r>
          </a:p>
          <a:p>
            <a:r>
              <a:rPr lang="en-US" altLang="zh-CN" dirty="0" smtClean="0"/>
              <a:t> 1  1  1  -1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674776" y="4705776"/>
            <a:ext cx="461665" cy="3057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765792" y="4701836"/>
            <a:ext cx="461665" cy="3057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1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  <p:bldP spid="13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Cross-Modal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7320" y="5670634"/>
            <a:ext cx="10058400" cy="1845734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87552" y="1929384"/>
                <a:ext cx="10305288" cy="358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400" dirty="0" smtClean="0"/>
                  <a:t> Distance</a:t>
                </a:r>
              </a:p>
              <a:p>
                <a:pPr>
                  <a:buClr>
                    <a:schemeClr val="accent1"/>
                  </a:buClr>
                </a:pPr>
                <a:r>
                  <a:rPr lang="en-US" altLang="zh-CN" sz="2400" dirty="0" smtClean="0"/>
                  <a:t>	- Hamming Distance</a:t>
                </a:r>
              </a:p>
              <a:p>
                <a:pPr>
                  <a:buClr>
                    <a:schemeClr val="accent1"/>
                  </a:buClr>
                </a:pPr>
                <a:r>
                  <a:rPr lang="en-US" altLang="zh-CN" sz="2400" dirty="0" smtClean="0"/>
                  <a:t>	- Euclidean Distance</a:t>
                </a:r>
              </a:p>
              <a:p>
                <a:pPr>
                  <a:buClr>
                    <a:schemeClr val="accent1"/>
                  </a:buClr>
                </a:pPr>
                <a:r>
                  <a:rPr lang="en-US" altLang="zh-CN" sz="2400" dirty="0"/>
                  <a:t>	</a:t>
                </a:r>
                <a:r>
                  <a:rPr lang="en-US" altLang="zh-CN" sz="2400" dirty="0" smtClean="0"/>
                  <a:t>……</a:t>
                </a:r>
              </a:p>
              <a:p>
                <a:pPr marL="457200" indent="-457200"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400" dirty="0" smtClean="0"/>
                  <a:t>Ranking</a:t>
                </a:r>
              </a:p>
              <a:p>
                <a:pPr>
                  <a:buClr>
                    <a:schemeClr val="accent1"/>
                  </a:buClr>
                </a:pP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……,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 sz="2400" dirty="0" smtClean="0"/>
              </a:p>
              <a:p>
                <a:pPr marL="342900" indent="-342900">
                  <a:buClr>
                    <a:schemeClr val="accent1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sz="2400" dirty="0" smtClean="0"/>
                  <a:t> Two Functions</a:t>
                </a:r>
              </a:p>
              <a:p>
                <a:pPr>
                  <a:buClr>
                    <a:schemeClr val="accent1"/>
                  </a:buClr>
                </a:pPr>
                <a:r>
                  <a:rPr lang="en-US" altLang="zh-CN" sz="2400" dirty="0"/>
                  <a:t>	</a:t>
                </a:r>
                <a:r>
                  <a:rPr lang="en-US" altLang="zh-CN" sz="240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{+1,−1}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zh-CN" sz="2400" dirty="0" smtClean="0"/>
              </a:p>
              <a:p>
                <a:pPr>
                  <a:buClr>
                    <a:schemeClr val="accent1"/>
                  </a:buClr>
                </a:pPr>
                <a:r>
                  <a:rPr lang="en-US" altLang="zh-CN" sz="2400" dirty="0"/>
                  <a:t>	</a:t>
                </a:r>
                <a:r>
                  <a:rPr lang="en-US" altLang="zh-CN" sz="240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{+1,−1}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 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1929384"/>
                <a:ext cx="10305288" cy="3584443"/>
              </a:xfrm>
              <a:prstGeom prst="rect">
                <a:avLst/>
              </a:prstGeom>
              <a:blipFill rotWithShape="0">
                <a:blip r:embed="rId2"/>
                <a:stretch>
                  <a:fillRect l="-769" t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310896"/>
            <a:ext cx="10058400" cy="1426464"/>
          </a:xfrm>
        </p:spPr>
        <p:txBody>
          <a:bodyPr/>
          <a:lstStyle/>
          <a:p>
            <a:r>
              <a:rPr lang="en-US" altLang="zh-CN" dirty="0"/>
              <a:t>Deep Learning for Hashing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88014" y="1845734"/>
            <a:ext cx="696377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Deep </a:t>
            </a:r>
            <a:r>
              <a:rPr lang="en-US" altLang="zh-CN" sz="2400" dirty="0"/>
              <a:t>hashing</a:t>
            </a:r>
          </a:p>
          <a:p>
            <a:pPr marL="0" indent="0">
              <a:buNone/>
            </a:pPr>
            <a:r>
              <a:rPr lang="en-US" altLang="zh-CN" sz="2400" dirty="0" smtClean="0"/>
              <a:t>	– </a:t>
            </a:r>
            <a:r>
              <a:rPr lang="en-US" altLang="zh-CN" sz="2400" dirty="0"/>
              <a:t>An end-to-end </a:t>
            </a:r>
            <a:r>
              <a:rPr lang="en-US" altLang="zh-CN" sz="2400" dirty="0" smtClean="0"/>
              <a:t>way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Existing methods</a:t>
            </a:r>
          </a:p>
          <a:p>
            <a:pPr marL="0" indent="0">
              <a:buNone/>
            </a:pPr>
            <a:r>
              <a:rPr lang="en-US" altLang="zh-CN" sz="2400" dirty="0" smtClean="0"/>
              <a:t>	– </a:t>
            </a:r>
            <a:r>
              <a:rPr lang="en-US" altLang="zh-CN" sz="2400" dirty="0"/>
              <a:t>Deep hashing </a:t>
            </a:r>
            <a:r>
              <a:rPr lang="en-US" altLang="zh-CN" sz="2400" dirty="0" smtClean="0"/>
              <a:t>network(DHN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 smtClean="0"/>
              <a:t>	– Deep pairwise-supervised hashing </a:t>
            </a:r>
            <a:r>
              <a:rPr lang="en-US" altLang="zh-CN" sz="2400" dirty="0"/>
              <a:t>(DPSH</a:t>
            </a:r>
            <a:r>
              <a:rPr lang="en-US" altLang="zh-CN" sz="2400" dirty="0" smtClean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We propose deep </a:t>
            </a:r>
            <a:r>
              <a:rPr lang="en-US" altLang="zh-CN" sz="2400" dirty="0" smtClean="0"/>
              <a:t>cross-modal </a:t>
            </a:r>
            <a:r>
              <a:rPr lang="en-US" altLang="zh-CN" sz="2400" dirty="0"/>
              <a:t>hashing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37360"/>
            <a:ext cx="3990734" cy="455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Cross-Modal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857" y="1757290"/>
            <a:ext cx="9203246" cy="42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2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learning part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Two neural networks for image and text </a:t>
            </a:r>
            <a:r>
              <a:rPr lang="en-US" altLang="zh-CN" sz="2800" dirty="0" smtClean="0"/>
              <a:t>modality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Image modality</a:t>
            </a:r>
          </a:p>
          <a:p>
            <a:pPr marL="0" indent="0">
              <a:buNone/>
            </a:pPr>
            <a:r>
              <a:rPr lang="en-US" altLang="zh-CN" sz="2800" dirty="0" smtClean="0"/>
              <a:t>	– </a:t>
            </a:r>
            <a:r>
              <a:rPr lang="en-US" altLang="zh-CN" sz="2800" dirty="0"/>
              <a:t>First seven layers: VGG-F structure</a:t>
            </a:r>
          </a:p>
          <a:p>
            <a:pPr marL="0" indent="0">
              <a:buNone/>
            </a:pPr>
            <a:r>
              <a:rPr lang="en-US" altLang="zh-CN" sz="2800" dirty="0" smtClean="0"/>
              <a:t>	– </a:t>
            </a:r>
            <a:r>
              <a:rPr lang="en-US" altLang="zh-CN" sz="2800" dirty="0"/>
              <a:t>Eight layer: Hash code </a:t>
            </a:r>
            <a:r>
              <a:rPr lang="en-US" altLang="zh-CN" sz="2800" dirty="0" smtClean="0"/>
              <a:t>layer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Text modality</a:t>
            </a:r>
          </a:p>
          <a:p>
            <a:pPr marL="0" indent="0">
              <a:buNone/>
            </a:pPr>
            <a:r>
              <a:rPr lang="en-US" altLang="zh-CN" sz="2800" dirty="0" smtClean="0"/>
              <a:t>	– </a:t>
            </a:r>
            <a:r>
              <a:rPr lang="en-US" altLang="zh-CN" sz="2800" dirty="0"/>
              <a:t>First layer: Full connected layer</a:t>
            </a:r>
          </a:p>
          <a:p>
            <a:pPr marL="0" indent="0">
              <a:buNone/>
            </a:pPr>
            <a:r>
              <a:rPr lang="en-US" altLang="zh-CN" sz="2800" dirty="0" smtClean="0"/>
              <a:t>	– </a:t>
            </a:r>
            <a:r>
              <a:rPr lang="en-US" altLang="zh-CN" sz="2800" dirty="0"/>
              <a:t>Second layer: Hash code layer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190" y="4340292"/>
            <a:ext cx="1348810" cy="20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584</TotalTime>
  <Words>168</Words>
  <Application>Microsoft Office PowerPoint</Application>
  <PresentationFormat>宽屏</PresentationFormat>
  <Paragraphs>87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Cambria Math</vt:lpstr>
      <vt:lpstr>Wingdings</vt:lpstr>
      <vt:lpstr>回顾</vt:lpstr>
      <vt:lpstr>Deep Cross-Modal Hashing</vt:lpstr>
      <vt:lpstr>Multi-Modal Data</vt:lpstr>
      <vt:lpstr>Cross-Modal Similarity Search</vt:lpstr>
      <vt:lpstr>Cross-Modal Hashing</vt:lpstr>
      <vt:lpstr>Cross-Modal Hashing</vt:lpstr>
      <vt:lpstr>Cross-Modal Hashing</vt:lpstr>
      <vt:lpstr>Deep Learning for Hashing</vt:lpstr>
      <vt:lpstr>Deep Cross-Modal Hashing</vt:lpstr>
      <vt:lpstr>Feature learning part</vt:lpstr>
      <vt:lpstr>Deep Cross-Modal Hashing</vt:lpstr>
      <vt:lpstr>Hash code learning part</vt:lpstr>
      <vt:lpstr>Hash code learning part</vt:lpstr>
      <vt:lpstr>Hash code learning part</vt:lpstr>
      <vt:lpstr>Hash code learning part</vt:lpstr>
      <vt:lpstr>Hash code learning part</vt:lpstr>
      <vt:lpstr>Learning</vt:lpstr>
      <vt:lpstr>Algorithm</vt:lpstr>
      <vt:lpstr>Generate hash codes</vt:lpstr>
      <vt:lpstr>Datasets and evaluation protocols</vt:lpstr>
      <vt:lpstr>Hamming ranking</vt:lpstr>
      <vt:lpstr>Hamming ranking</vt:lpstr>
      <vt:lpstr>Hash lookup</vt:lpstr>
      <vt:lpstr>Hash lookup</vt:lpstr>
      <vt:lpstr>Effectiveness of feature learning</vt:lpstr>
      <vt:lpstr>THANK YOU ~.~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53</cp:revision>
  <dcterms:created xsi:type="dcterms:W3CDTF">2017-05-25T11:49:03Z</dcterms:created>
  <dcterms:modified xsi:type="dcterms:W3CDTF">2017-05-27T05:38:00Z</dcterms:modified>
</cp:coreProperties>
</file>