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4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image" Target="../media/image1.png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635"/>
            <a:ext cx="12200890" cy="68757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070985" y="1791970"/>
            <a:ext cx="4048760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^3^ </a:t>
            </a:r>
            <a:r>
              <a:rPr lang="zh-CN" altLang="en-US" sz="72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Δ</a:t>
            </a:r>
            <a:r>
              <a:rPr lang="en-US" altLang="zh-CN" sz="72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TSP</a:t>
            </a:r>
          </a:p>
        </p:txBody>
      </p:sp>
      <p:sp>
        <p:nvSpPr>
          <p:cNvPr id="9" name="矩形 8"/>
          <p:cNvSpPr/>
          <p:nvPr/>
        </p:nvSpPr>
        <p:spPr>
          <a:xfrm>
            <a:off x="4331018" y="4164965"/>
            <a:ext cx="352996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uFillTx/>
              </a:rPr>
              <a:t>2017.5.11 </a:t>
            </a:r>
            <a:r>
              <a:rPr lang="zh-CN" altLang="en-US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uFillTx/>
              </a:rPr>
              <a:t>张子谦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635"/>
            <a:ext cx="12200890" cy="6875780"/>
          </a:xfrm>
          <a:prstGeom prst="rect">
            <a:avLst/>
          </a:prstGeom>
        </p:spPr>
      </p:pic>
      <p:sp>
        <p:nvSpPr>
          <p:cNvPr id="116745" name="文本框 209932"/>
          <p:cNvSpPr txBox="1"/>
          <p:nvPr/>
        </p:nvSpPr>
        <p:spPr>
          <a:xfrm>
            <a:off x="849948" y="1069658"/>
            <a:ext cx="8197850" cy="1538287"/>
          </a:xfrm>
          <a:prstGeom prst="rect">
            <a:avLst/>
          </a:prstGeom>
          <a:noFill/>
          <a:ln w="9525">
            <a:noFill/>
          </a:ln>
          <a:effectLst>
            <a:prstShdw prst="shdw17" dist="17961" dir="13499999">
              <a:srgbClr val="7E9699"/>
            </a:prstShdw>
          </a:effectLst>
        </p:spPr>
        <p:txBody>
          <a:bodyPr lIns="0" tIns="0" rIns="0" bIns="0" anchor="t"/>
          <a:lstStyle/>
          <a:p>
            <a:pPr lvl="0" indent="0" algn="just" defTabSz="0" eaLnBrk="0" hangingPunct="0">
              <a:spcBef>
                <a:spcPts val="10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  <a:tabLst>
                <a:tab pos="3946525" algn="l"/>
              </a:tabLst>
            </a:pP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两种算法比较：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</a:p>
          <a:p>
            <a:pPr lvl="0" indent="0" algn="just" defTabSz="0" eaLnBrk="0" hangingPunct="0">
              <a:spcBef>
                <a:spcPts val="10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  <a:tabLst>
                <a:tab pos="3946525" algn="l"/>
              </a:tabLst>
            </a:pP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近似比</a:t>
            </a: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1.5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是目前最好的结果，但是要找一个最小权值匹配需要</a:t>
            </a: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O(n</a:t>
            </a:r>
            <a:r>
              <a:rPr lang="en-US" altLang="zh-CN" sz="2600" baseline="30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时间，而</a:t>
            </a: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MST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启发的运行时间几乎是线性的</a:t>
            </a: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求</a:t>
            </a: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MST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除外</a:t>
            </a: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2" name="图片 1" descr="X35RXRG$0H6YPDI5S16C]N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75" y="3066415"/>
            <a:ext cx="7577455" cy="2157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635"/>
            <a:ext cx="12200890" cy="6875780"/>
          </a:xfrm>
          <a:prstGeom prst="rect">
            <a:avLst/>
          </a:prstGeom>
        </p:spPr>
      </p:pic>
      <p:pic>
        <p:nvPicPr>
          <p:cNvPr id="2" name="图片 1" descr=")GN08YK3VNZ1NZ@E%4@J(]G"/>
          <p:cNvPicPr>
            <a:picLocks noChangeAspect="1"/>
          </p:cNvPicPr>
          <p:nvPr/>
        </p:nvPicPr>
        <p:blipFill>
          <a:blip r:embed="rId3"/>
          <a:srcRect l="236" t="3782" r="-236"/>
          <a:stretch>
            <a:fillRect/>
          </a:stretch>
        </p:blipFill>
        <p:spPr>
          <a:xfrm>
            <a:off x="1334770" y="2018030"/>
            <a:ext cx="5915025" cy="15671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90320" y="871855"/>
            <a:ext cx="5890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属于第几类</a:t>
            </a:r>
            <a:r>
              <a:rPr lang="en-US" altLang="zh-CN" sz="2800"/>
              <a:t>NPO</a:t>
            </a:r>
            <a:r>
              <a:rPr lang="zh-CN" altLang="en-US" sz="2800"/>
              <a:t>问题？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635"/>
            <a:ext cx="12200890" cy="68757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51350" y="2881630"/>
            <a:ext cx="46767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zh-CN" altLang="en-US" sz="4000" b="1">
                <a:solidFill>
                  <a:schemeClr val="accent1">
                    <a:lumMod val="75000"/>
                  </a:schemeClr>
                </a:solidFill>
              </a:rPr>
              <a:t>谢谢</a:t>
            </a:r>
            <a:r>
              <a:rPr lang="en-US" altLang="zh-CN" sz="4000" b="1">
                <a:solidFill>
                  <a:schemeClr val="accent1">
                    <a:lumMod val="75000"/>
                  </a:schemeClr>
                </a:solidFill>
              </a:rPr>
              <a:t>~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635"/>
            <a:ext cx="12200890" cy="68757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01570" y="941070"/>
            <a:ext cx="6500495" cy="703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ym typeface="+mn-ea"/>
              </a:rPr>
              <a:t>找出一个</a:t>
            </a:r>
            <a:r>
              <a:rPr lang="el-GR" altLang="zh-CN" sz="2000" b="1" dirty="0">
                <a:sym typeface="+mn-ea"/>
              </a:rPr>
              <a:t>Δ</a:t>
            </a:r>
            <a:r>
              <a:rPr lang="en-US" altLang="zh-CN" sz="2000" b="1" dirty="0">
                <a:sym typeface="+mn-ea"/>
              </a:rPr>
              <a:t>-TSP</a:t>
            </a:r>
            <a:r>
              <a:rPr lang="zh-CN" altLang="en-US" sz="2000" b="1" dirty="0" smtClean="0">
                <a:sym typeface="+mn-ea"/>
              </a:rPr>
              <a:t>问题的近似解，并证明这个解的近似度界，说明这个问题是</a:t>
            </a:r>
            <a:r>
              <a:rPr lang="en-US" altLang="zh-CN" sz="2000" b="1" dirty="0" smtClean="0">
                <a:sym typeface="+mn-ea"/>
              </a:rPr>
              <a:t>NPO</a:t>
            </a:r>
            <a:r>
              <a:rPr lang="zh-CN" altLang="en-US" sz="2000" b="1" dirty="0" smtClean="0">
                <a:sym typeface="+mn-ea"/>
              </a:rPr>
              <a:t>的哪一类问题？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72490" y="2248535"/>
            <a:ext cx="8228330" cy="261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630" lvl="0" indent="-87630" algn="just" defTabSz="0" eaLnBrk="1">
              <a:spcBef>
                <a:spcPct val="10000"/>
              </a:spcBef>
              <a:spcAft>
                <a:spcPct val="10000"/>
              </a:spcAft>
              <a:buClr>
                <a:srgbClr val="FF9900"/>
              </a:buClr>
              <a:buFont typeface="Wingdings" panose="05000000000000000000" pitchFamily="2" charset="2"/>
              <a:buNone/>
              <a:tabLst>
                <a:tab pos="3946525" algn="l"/>
              </a:tabLst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TSP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问题（</a:t>
            </a:r>
            <a:r>
              <a:rPr lang="zh-CN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Travelling Salesman Problem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</a:p>
          <a:p>
            <a:pPr marL="87630" lvl="0" indent="-87630" algn="just" defTabSz="0" eaLnBrk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FF9900"/>
              </a:buClr>
              <a:buFont typeface="Wingdings" panose="05000000000000000000" pitchFamily="2" charset="2"/>
              <a:buNone/>
              <a:tabLst>
                <a:tab pos="3946525" algn="l"/>
              </a:tabLst>
            </a:pPr>
            <a:r>
              <a:rPr lang="zh-CN" altLang="en-US" dirty="0">
                <a:solidFill>
                  <a:srgbClr val="FF99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 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设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是具有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个城市的地图，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旅行商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从其中某一城市出发周游，遍历每个城市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次恰好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次后回到出发地，求其最短的周游路线。亦即，求一条最短的哈密顿回路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Hamiltonian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ycle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，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简称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HC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。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87630" lvl="0" indent="-87630" algn="just" defTabSz="0" eaLnBrk="1">
              <a:lnSpc>
                <a:spcPct val="120000"/>
              </a:lnSpc>
              <a:spcBef>
                <a:spcPct val="60000"/>
              </a:spcBef>
              <a:spcAft>
                <a:spcPct val="25000"/>
              </a:spcAft>
              <a:buClr>
                <a:srgbClr val="FF9900"/>
              </a:buClr>
              <a:buFont typeface="Wingdings" panose="05000000000000000000" pitchFamily="2" charset="2"/>
              <a:buNone/>
              <a:tabLst>
                <a:tab pos="3946525" algn="l"/>
              </a:tabLst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  因为边的长度可以为无限大，因此不妨设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为边加权的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无向完全图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。下面只考虑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TSP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的特殊版本：满足三角不等式的ΔTSP（Metric TSP）问题。</a:t>
            </a:r>
            <a:endParaRPr lang="zh-CN" altLang="el-GR" dirty="0">
              <a:solidFill>
                <a:srgbClr val="000000"/>
              </a:solidFill>
              <a:latin typeface="Arial Unicode MS" pitchFamily="34" charset="-122"/>
              <a:ea typeface="Arial Unicode MS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635"/>
            <a:ext cx="12200890" cy="68757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97455" y="1962785"/>
            <a:ext cx="4676775" cy="2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</a:rPr>
              <a:t>解决Δ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</a:rPr>
              <a:t>TSP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</a:rPr>
              <a:t>问题两种算法：</a:t>
            </a:r>
          </a:p>
          <a:p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</a:rPr>
              <a:t>  </a:t>
            </a:r>
          </a:p>
          <a:p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</a:rPr>
              <a:t>          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</a:rPr>
              <a:t>MST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</a:rPr>
              <a:t>启发（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</a:rPr>
              <a:t>近似）</a:t>
            </a:r>
          </a:p>
          <a:p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</a:rPr>
              <a:t>	            &amp; </a:t>
            </a:r>
          </a:p>
          <a:p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</a:rPr>
              <a:t>           CH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</a:rPr>
              <a:t>启发（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</a:rPr>
              <a:t>1.5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</a:rPr>
              <a:t>近似）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635"/>
            <a:ext cx="12200890" cy="687578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68985" y="509905"/>
            <a:ext cx="4194810" cy="9213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5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MST</a:t>
            </a:r>
            <a:r>
              <a:rPr lang="zh-CN" altLang="en-US" sz="5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启发式：</a:t>
            </a:r>
          </a:p>
        </p:txBody>
      </p:sp>
      <p:sp>
        <p:nvSpPr>
          <p:cNvPr id="197640" name="文本框 197639"/>
          <p:cNvSpPr txBox="1"/>
          <p:nvPr/>
        </p:nvSpPr>
        <p:spPr>
          <a:xfrm>
            <a:off x="768985" y="3916680"/>
            <a:ext cx="9509125" cy="1892935"/>
          </a:xfrm>
          <a:prstGeom prst="rect">
            <a:avLst/>
          </a:prstGeom>
          <a:noFill/>
          <a:ln w="9525">
            <a:noFill/>
          </a:ln>
          <a:effectLst>
            <a:prstShdw prst="shdw17" dist="17961" dir="13499999">
              <a:srgbClr val="D2FAFF">
                <a:gamma/>
                <a:shade val="60000"/>
                <a:invGamma/>
              </a:srgbClr>
            </a:prstShdw>
          </a:effectLst>
        </p:spPr>
        <p:txBody>
          <a:bodyPr lIns="0" tIns="0" rIns="0" bIns="0"/>
          <a:lstStyle/>
          <a:p>
            <a:pPr marL="363855" lvl="0" indent="-363855" algn="just" defTabSz="0">
              <a:spcBef>
                <a:spcPts val="12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None/>
              <a:tabLst>
                <a:tab pos="363855" algn="l"/>
                <a:tab pos="3946525" algn="l"/>
              </a:tabLst>
            </a:pPr>
            <a:r>
              <a:rPr lang="en-US" altLang="zh-CN" sz="2000">
                <a:solidFill>
                  <a:srgbClr val="FF9900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    Def1 </a:t>
            </a:r>
            <a:r>
              <a:rPr lang="zh-CN" altLang="en-US" sz="2000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rPr>
              <a:t>设G是一个</a:t>
            </a:r>
            <a:r>
              <a:rPr lang="zh-CN" altLang="en-US" sz="2000" b="1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rPr>
              <a:t>多重图</a:t>
            </a:r>
            <a:r>
              <a:rPr lang="zh-CN" altLang="en-US" sz="2000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rPr>
              <a:t>，G的一条</a:t>
            </a:r>
            <a:r>
              <a:rPr lang="zh-CN" altLang="en-US" sz="2000" b="1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rPr>
              <a:t>欧拉路</a:t>
            </a:r>
            <a:r>
              <a:rPr lang="zh-CN" altLang="en-US" sz="2000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rPr>
              <a:t>是一条经过每个顶点至少一次、</a:t>
            </a:r>
          </a:p>
          <a:p>
            <a:pPr marL="363855" lvl="0" indent="-363855" algn="just" defTabSz="0">
              <a:spcBef>
                <a:spcPts val="12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None/>
              <a:tabLst>
                <a:tab pos="363855" algn="l"/>
                <a:tab pos="3946525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rPr>
              <a:t>	    </a:t>
            </a:r>
            <a:r>
              <a:rPr lang="zh-CN" altLang="en-US" sz="2000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rPr>
              <a:t>经过每条边恰好一次的周游路线。</a:t>
            </a:r>
          </a:p>
          <a:p>
            <a:pPr marL="363855" lvl="0" indent="-363855" algn="just" defTabSz="0">
              <a:spcBef>
                <a:spcPts val="12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None/>
              <a:tabLst>
                <a:tab pos="363855" algn="l"/>
                <a:tab pos="3946525" algn="l"/>
              </a:tabLst>
            </a:pPr>
            <a:r>
              <a:rPr lang="en-US" altLang="zh-CN" sz="2000">
                <a:solidFill>
                  <a:srgbClr val="FF9900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    Th1 </a:t>
            </a:r>
            <a:r>
              <a:rPr lang="zh-CN" altLang="en-US" sz="2000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rPr>
              <a:t>一个多重图G有一个欧拉环当且仅当G连通且所有顶点的度数为偶数</a:t>
            </a:r>
          </a:p>
          <a:p>
            <a:pPr marL="363855" lvl="0" indent="-363855" algn="just" defTabSz="0">
              <a:spcBef>
                <a:spcPts val="12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None/>
              <a:tabLst>
                <a:tab pos="363855" algn="l"/>
                <a:tab pos="3946525" algn="l"/>
              </a:tabLst>
            </a:pPr>
            <a:r>
              <a:rPr lang="zh-CN" altLang="en-US" sz="2000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rPr>
              <a:t>      (易在多项式时间内构造一个欧拉环）。</a:t>
            </a:r>
          </a:p>
          <a:p>
            <a:pPr marL="363855" lvl="0" indent="-363855" algn="just" defTabSz="0">
              <a:spcBef>
                <a:spcPts val="12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None/>
              <a:tabLst>
                <a:tab pos="363855" algn="l"/>
                <a:tab pos="3946525" algn="l"/>
              </a:tabLst>
            </a:pPr>
            <a:endParaRPr lang="zh-CN" altLang="en-US" sz="1600" dirty="0">
              <a:solidFill>
                <a:srgbClr val="000000"/>
              </a:solidFill>
              <a:latin typeface="Arial Unicode MS" pitchFamily="34" charset="-122"/>
              <a:ea typeface="Arial Unicode MS" pitchFamily="34" charset="-122"/>
            </a:endParaRPr>
          </a:p>
          <a:p>
            <a:pPr marL="363855" lvl="0" indent="-363855" algn="just" defTabSz="0">
              <a:spcBef>
                <a:spcPts val="12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None/>
              <a:tabLst>
                <a:tab pos="363855" algn="l"/>
                <a:tab pos="3946525" algn="l"/>
              </a:tabLst>
            </a:pPr>
            <a:r>
              <a:rPr lang="zh-CN" altLang="en-US" sz="2000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rPr>
              <a:t> 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7910" y="1431290"/>
            <a:ext cx="8153400" cy="2560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855" lvl="0" indent="-363855" algn="just" defTabSz="0">
              <a:spcBef>
                <a:spcPts val="12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None/>
              <a:tabLst>
                <a:tab pos="363855" algn="l"/>
                <a:tab pos="3946525" algn="l"/>
              </a:tabLst>
            </a:pPr>
            <a:r>
              <a:rPr lang="zh-CN" altLang="en-US" sz="2400" b="1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sym typeface="+mn-ea"/>
              </a:rPr>
              <a:t>基于</a:t>
            </a:r>
            <a:r>
              <a:rPr lang="en-US" altLang="zh-CN" sz="2400" b="1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sym typeface="+mn-ea"/>
              </a:rPr>
              <a:t>MST</a:t>
            </a:r>
            <a:r>
              <a:rPr lang="zh-CN" altLang="en-US" sz="2400" b="1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sym typeface="+mn-ea"/>
              </a:rPr>
              <a:t>启发的</a:t>
            </a:r>
            <a:r>
              <a:rPr lang="el-GR" altLang="zh-CN" sz="2400" b="1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sym typeface="+mn-ea"/>
              </a:rPr>
              <a:t>Δ</a:t>
            </a:r>
            <a:r>
              <a:rPr lang="en-US" altLang="zh-CN" sz="2400" b="1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sym typeface="+mn-ea"/>
              </a:rPr>
              <a:t>TSP</a:t>
            </a:r>
            <a:r>
              <a:rPr lang="zh-CN" altLang="en-US" sz="2400" b="1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sym typeface="+mn-ea"/>
              </a:rPr>
              <a:t>的近似算法</a:t>
            </a:r>
            <a:r>
              <a:rPr lang="zh-CN" altLang="en-US" sz="2800" b="1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sym typeface="+mn-ea"/>
              </a:rPr>
              <a:t>：</a:t>
            </a:r>
          </a:p>
          <a:p>
            <a:pPr marL="363855" lvl="0" indent="-363855" algn="just" defTabSz="0">
              <a:spcBef>
                <a:spcPts val="12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None/>
              <a:tabLst>
                <a:tab pos="363855" algn="l"/>
                <a:tab pos="3946525" algn="l"/>
              </a:tabLst>
            </a:pPr>
            <a:r>
              <a:rPr lang="zh-CN" altLang="en-US" sz="2400" b="1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sym typeface="+mn-ea"/>
              </a:rPr>
              <a:t>    求</a:t>
            </a:r>
            <a:r>
              <a:rPr lang="en-US" altLang="zh-CN" sz="2400" b="1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sym typeface="+mn-ea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sym typeface="+mn-ea"/>
              </a:rPr>
              <a:t>的任一</a:t>
            </a:r>
            <a:r>
              <a:rPr lang="en-US" altLang="zh-CN" sz="2400" b="1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sym typeface="+mn-ea"/>
              </a:rPr>
              <a:t>MST T</a:t>
            </a:r>
            <a:r>
              <a:rPr lang="zh-CN" altLang="en-US" sz="2800" b="1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sym typeface="+mn-ea"/>
              </a:rPr>
              <a:t>；</a:t>
            </a:r>
          </a:p>
          <a:p>
            <a:pPr marL="363855" lvl="0" indent="-363855" algn="just" defTabSz="0">
              <a:spcBef>
                <a:spcPts val="12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None/>
              <a:tabLst>
                <a:tab pos="363855" algn="l"/>
                <a:tab pos="3946525" algn="l"/>
              </a:tabLst>
            </a:pPr>
            <a:r>
              <a:rPr lang="zh-CN" altLang="en-US" sz="2400" b="1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sym typeface="+mn-ea"/>
              </a:rPr>
              <a:t>    重复</a:t>
            </a:r>
            <a:r>
              <a:rPr lang="en-US" altLang="zh-CN" sz="2400" b="1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sym typeface="+mn-ea"/>
              </a:rPr>
              <a:t>T</a:t>
            </a:r>
            <a:r>
              <a:rPr lang="zh-CN" altLang="en-US" sz="2400" b="1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sym typeface="+mn-ea"/>
              </a:rPr>
              <a:t>的边构造一欧拉环</a:t>
            </a:r>
            <a:r>
              <a:rPr lang="en-US" altLang="zh-CN" sz="2400" b="1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sym typeface="+mn-ea"/>
              </a:rPr>
              <a:t>ET</a:t>
            </a:r>
            <a:r>
              <a:rPr lang="zh-CN" altLang="en-US" sz="2800" b="1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sym typeface="+mn-ea"/>
              </a:rPr>
              <a:t>；</a:t>
            </a:r>
          </a:p>
          <a:p>
            <a:pPr marL="363855" lvl="0" indent="-363855" algn="just" defTabSz="0">
              <a:spcBef>
                <a:spcPts val="12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None/>
              <a:tabLst>
                <a:tab pos="363855" algn="l"/>
                <a:tab pos="3946525" algn="l"/>
              </a:tabLst>
            </a:pPr>
            <a:r>
              <a:rPr lang="zh-CN" altLang="en-US" sz="2400" b="1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sym typeface="+mn-ea"/>
              </a:rPr>
              <a:t>    从</a:t>
            </a:r>
            <a:r>
              <a:rPr lang="en-US" altLang="zh-CN" sz="2400" b="1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sym typeface="+mn-ea"/>
              </a:rPr>
              <a:t>ET</a:t>
            </a:r>
            <a:r>
              <a:rPr lang="zh-CN" altLang="en-US" sz="2400" b="1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sym typeface="+mn-ea"/>
              </a:rPr>
              <a:t>产生一哈密尔顿圈。</a:t>
            </a:r>
          </a:p>
          <a:p>
            <a:endParaRPr lang="zh-CN" altLang="en-US" sz="2400" b="1" dirty="0">
              <a:solidFill>
                <a:srgbClr val="000000"/>
              </a:solidFill>
              <a:latin typeface="Arial Unicode MS" pitchFamily="34" charset="-122"/>
              <a:ea typeface="Arial Unicode MS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0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5" y="-8890"/>
            <a:ext cx="12200890" cy="6875780"/>
          </a:xfrm>
          <a:prstGeom prst="rect">
            <a:avLst/>
          </a:prstGeom>
        </p:spPr>
      </p:pic>
      <p:sp>
        <p:nvSpPr>
          <p:cNvPr id="199689" name="文本框 199688"/>
          <p:cNvSpPr txBox="1"/>
          <p:nvPr/>
        </p:nvSpPr>
        <p:spPr>
          <a:xfrm>
            <a:off x="732473" y="492125"/>
            <a:ext cx="5432425" cy="1466850"/>
          </a:xfrm>
          <a:prstGeom prst="rect">
            <a:avLst/>
          </a:prstGeom>
          <a:noFill/>
          <a:ln w="9525">
            <a:noFill/>
          </a:ln>
          <a:effectLst>
            <a:prstShdw prst="shdw17" dist="17961" dir="13499999">
              <a:srgbClr val="D2FAFF">
                <a:gamma/>
                <a:shade val="60000"/>
                <a:invGamma/>
              </a:srgbClr>
            </a:prstShdw>
          </a:effectLst>
        </p:spPr>
        <p:txBody>
          <a:bodyPr lIns="0" tIns="0" rIns="0" bIns="0"/>
          <a:lstStyle/>
          <a:p>
            <a:pPr lvl="0" algn="just" defTabSz="0" eaLnBrk="1">
              <a:spcBef>
                <a:spcPct val="10000"/>
              </a:spcBef>
              <a:spcAft>
                <a:spcPct val="5000"/>
              </a:spcAft>
              <a:buClr>
                <a:srgbClr val="FF9900"/>
              </a:buClr>
              <a:buFont typeface="Wingdings" panose="05000000000000000000" pitchFamily="2" charset="2"/>
              <a:buNone/>
              <a:tabLst>
                <a:tab pos="3946525" algn="l"/>
              </a:tabLst>
            </a:pPr>
            <a:r>
              <a:rPr lang="en-US" altLang="zh-CN" sz="32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Alg. MST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</a:p>
          <a:p>
            <a:pPr lvl="0" algn="just" defTabSz="0" eaLnBrk="1">
              <a:spcBef>
                <a:spcPct val="10000"/>
              </a:spcBef>
              <a:spcAft>
                <a:spcPct val="5000"/>
              </a:spcAft>
              <a:buClr>
                <a:srgbClr val="FF9900"/>
              </a:buClr>
              <a:buFont typeface="Wingdings" panose="05000000000000000000" pitchFamily="2" charset="2"/>
              <a:buNone/>
              <a:tabLst>
                <a:tab pos="3946525" algn="l"/>
              </a:tabLst>
            </a:pP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Input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G(V,E)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和距离函数</a:t>
            </a: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</a:p>
          <a:p>
            <a:pPr lvl="0" algn="just" defTabSz="0" eaLnBrk="1">
              <a:spcBef>
                <a:spcPct val="10000"/>
              </a:spcBef>
              <a:spcAft>
                <a:spcPct val="5000"/>
              </a:spcAft>
              <a:buClr>
                <a:srgbClr val="FF9900"/>
              </a:buClr>
              <a:buFont typeface="Wingdings" panose="05000000000000000000" pitchFamily="2" charset="2"/>
              <a:buNone/>
              <a:tabLst>
                <a:tab pos="3946525" algn="l"/>
              </a:tabLst>
            </a:pP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Output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里的一个哈密尔顿圈</a:t>
            </a:r>
          </a:p>
        </p:txBody>
      </p:sp>
      <p:sp>
        <p:nvSpPr>
          <p:cNvPr id="199688" name="文本框 199687"/>
          <p:cNvSpPr txBox="1"/>
          <p:nvPr/>
        </p:nvSpPr>
        <p:spPr>
          <a:xfrm>
            <a:off x="732473" y="2095818"/>
            <a:ext cx="7778750" cy="2144712"/>
          </a:xfrm>
          <a:prstGeom prst="rect">
            <a:avLst/>
          </a:prstGeom>
          <a:noFill/>
          <a:ln w="9525">
            <a:noFill/>
          </a:ln>
          <a:effectLst>
            <a:prstShdw prst="shdw17" dist="17961" dir="13499999">
              <a:srgbClr val="D2FAFF">
                <a:gamma/>
                <a:shade val="60000"/>
                <a:invGamma/>
              </a:srgbClr>
            </a:prstShdw>
          </a:effectLst>
        </p:spPr>
        <p:txBody>
          <a:bodyPr lIns="0" tIns="0" rIns="0" bIns="0"/>
          <a:lstStyle/>
          <a:p>
            <a:pPr marL="363855" lvl="0" indent="-363855" algn="just" defTabSz="0"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None/>
              <a:tabLst>
                <a:tab pos="363855" algn="l"/>
                <a:tab pos="3946525" algn="l"/>
              </a:tabLst>
            </a:pPr>
            <a:r>
              <a:rPr lang="en-US" altLang="zh-CN" sz="26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r>
              <a:rPr lang="en-US" altLang="zh-CN" sz="26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里找一棵最小生成树</a:t>
            </a:r>
            <a:r>
              <a:rPr lang="en-US" altLang="zh-CN" sz="26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</a:p>
          <a:p>
            <a:pPr marL="363855" lvl="0" indent="-363855" algn="just" defTabSz="0"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None/>
              <a:tabLst>
                <a:tab pos="363855" algn="l"/>
                <a:tab pos="3946525" algn="l"/>
              </a:tabLst>
            </a:pPr>
            <a:r>
              <a:rPr lang="en-US" altLang="zh-CN" sz="26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通过将</a:t>
            </a:r>
            <a:r>
              <a:rPr lang="en-US" altLang="zh-CN" sz="26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的每条边复制一</a:t>
            </a:r>
            <a:r>
              <a:rPr lang="en-US" altLang="zh-CN" sz="26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copy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构造一多重图</a:t>
            </a:r>
            <a:r>
              <a:rPr lang="en-US" altLang="zh-CN" sz="26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T’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</a:p>
          <a:p>
            <a:pPr marL="363855" lvl="0" indent="-363855" algn="just" defTabSz="0"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None/>
              <a:tabLst>
                <a:tab pos="363855" algn="l"/>
                <a:tab pos="3946525" algn="l"/>
              </a:tabLst>
            </a:pPr>
            <a:r>
              <a:rPr lang="en-US" altLang="zh-CN" sz="26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r>
              <a:rPr lang="en-US" altLang="zh-CN" sz="26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T’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中找一欧拉圈</a:t>
            </a:r>
            <a:r>
              <a:rPr lang="en-US" altLang="zh-CN" sz="26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ET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</a:p>
          <a:p>
            <a:pPr marL="363855" lvl="0" indent="-363855" algn="just" defTabSz="0"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None/>
              <a:tabLst>
                <a:tab pos="363855" algn="l"/>
                <a:tab pos="3946525" algn="l"/>
              </a:tabLst>
            </a:pPr>
            <a:r>
              <a:rPr lang="en-US" altLang="zh-CN" sz="26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通过短路欧拉路的方法构造哈密尔顿圈</a:t>
            </a:r>
            <a:r>
              <a:rPr lang="en-US" altLang="zh-CN" sz="26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HC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199690" name="文本框 199689"/>
          <p:cNvSpPr txBox="1"/>
          <p:nvPr/>
        </p:nvSpPr>
        <p:spPr>
          <a:xfrm>
            <a:off x="732473" y="4371340"/>
            <a:ext cx="7748587" cy="1592263"/>
          </a:xfrm>
          <a:prstGeom prst="rect">
            <a:avLst/>
          </a:prstGeom>
          <a:noFill/>
          <a:ln w="9525">
            <a:noFill/>
          </a:ln>
          <a:effectLst>
            <a:prstShdw prst="shdw17" dist="17961" dir="13499999">
              <a:srgbClr val="D2FAFF">
                <a:gamma/>
                <a:shade val="60000"/>
                <a:invGamma/>
              </a:srgbClr>
            </a:prstShdw>
          </a:effectLst>
        </p:spPr>
        <p:txBody>
          <a:bodyPr lIns="0" tIns="0" rIns="0" bIns="0"/>
          <a:lstStyle/>
          <a:p>
            <a:pPr lvl="0" algn="just" defTabSz="0" eaLnBrk="1"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None/>
              <a:tabLst>
                <a:tab pos="363855" algn="l"/>
                <a:tab pos="3946525" algn="l"/>
              </a:tabLst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从任一顶点出发，沿着欧拉圈前进，遇新顶点则访问，遇到重复顶点则直接跳到下一未访问过的顶点，最终回到出发点即可。</a:t>
            </a:r>
          </a:p>
          <a:p>
            <a:pPr lvl="0" algn="just" defTabSz="0" eaLnBrk="1"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None/>
              <a:tabLst>
                <a:tab pos="363855" algn="l"/>
                <a:tab pos="3946525" algn="l"/>
              </a:tabLst>
            </a:pPr>
            <a:r>
              <a:rPr lang="en-US" altLang="zh-CN" sz="2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ET</a:t>
            </a:r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600" dirty="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lang="en-US" altLang="zh-CN" sz="26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6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</a:t>
            </a:r>
            <a:r>
              <a:rPr lang="en-US" altLang="zh-CN" sz="2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EA</a:t>
            </a:r>
            <a:r>
              <a:rPr lang="zh-CN" altLang="en-US" sz="2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   </a:t>
            </a:r>
            <a:r>
              <a:rPr lang="en-US" altLang="zh-CN" sz="2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HC</a:t>
            </a:r>
            <a:r>
              <a:rPr lang="zh-CN" altLang="en-US" sz="2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ABCDEA</a:t>
            </a:r>
          </a:p>
        </p:txBody>
      </p:sp>
      <p:grpSp>
        <p:nvGrpSpPr>
          <p:cNvPr id="199718" name="组合 199717"/>
          <p:cNvGrpSpPr/>
          <p:nvPr/>
        </p:nvGrpSpPr>
        <p:grpSpPr>
          <a:xfrm>
            <a:off x="8434070" y="831850"/>
            <a:ext cx="2786380" cy="2133439"/>
            <a:chOff x="3831" y="485"/>
            <a:chExt cx="1669" cy="1250"/>
          </a:xfrm>
        </p:grpSpPr>
        <p:sp>
          <p:nvSpPr>
            <p:cNvPr id="199691" name="椭圆 199690"/>
            <p:cNvSpPr/>
            <p:nvPr/>
          </p:nvSpPr>
          <p:spPr>
            <a:xfrm>
              <a:off x="4844" y="659"/>
              <a:ext cx="83" cy="109"/>
            </a:xfrm>
            <a:prstGeom prst="ellipse">
              <a:avLst/>
            </a:pr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>
              <a:prstShdw prst="shdw17" dist="17961" dir="13499999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692" name="椭圆 199691"/>
            <p:cNvSpPr/>
            <p:nvPr/>
          </p:nvSpPr>
          <p:spPr>
            <a:xfrm>
              <a:off x="4354" y="1082"/>
              <a:ext cx="83" cy="109"/>
            </a:xfrm>
            <a:prstGeom prst="ellipse">
              <a:avLst/>
            </a:pr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>
              <a:prstShdw prst="shdw17" dist="17961" dir="13499999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693" name="椭圆 199692"/>
            <p:cNvSpPr/>
            <p:nvPr/>
          </p:nvSpPr>
          <p:spPr>
            <a:xfrm>
              <a:off x="5417" y="1112"/>
              <a:ext cx="83" cy="109"/>
            </a:xfrm>
            <a:prstGeom prst="ellipse">
              <a:avLst/>
            </a:pr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>
              <a:prstShdw prst="shdw17" dist="17961" dir="13499999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694" name="椭圆 199693"/>
            <p:cNvSpPr/>
            <p:nvPr/>
          </p:nvSpPr>
          <p:spPr>
            <a:xfrm>
              <a:off x="3831" y="1611"/>
              <a:ext cx="83" cy="109"/>
            </a:xfrm>
            <a:prstGeom prst="ellipse">
              <a:avLst/>
            </a:pr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>
              <a:prstShdw prst="shdw17" dist="17961" dir="13499999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695" name="椭圆 199694"/>
            <p:cNvSpPr/>
            <p:nvPr/>
          </p:nvSpPr>
          <p:spPr>
            <a:xfrm>
              <a:off x="4922" y="1594"/>
              <a:ext cx="83" cy="109"/>
            </a:xfrm>
            <a:prstGeom prst="ellipse">
              <a:avLst/>
            </a:pr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>
              <a:prstShdw prst="shdw17" dist="17961" dir="13499999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698" name="直接连接符 199697"/>
            <p:cNvSpPr/>
            <p:nvPr/>
          </p:nvSpPr>
          <p:spPr>
            <a:xfrm flipH="1">
              <a:off x="4443" y="750"/>
              <a:ext cx="403" cy="366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  <a:effectLst>
              <a:prstShdw prst="shdw17" dist="17961" dir="13499999">
                <a:schemeClr val="hlink">
                  <a:gamma/>
                  <a:shade val="60000"/>
                  <a:invGamma/>
                </a:schemeClr>
              </a:prstShdw>
            </a:effectLst>
          </p:spPr>
        </p:sp>
        <p:sp>
          <p:nvSpPr>
            <p:cNvPr id="199699" name="直接连接符 199698"/>
            <p:cNvSpPr/>
            <p:nvPr/>
          </p:nvSpPr>
          <p:spPr>
            <a:xfrm flipH="1">
              <a:off x="3889" y="1184"/>
              <a:ext cx="467" cy="448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  <a:effectLst>
              <a:prstShdw prst="shdw17" dist="17961" dir="13499999">
                <a:schemeClr val="hlink">
                  <a:gamma/>
                  <a:shade val="60000"/>
                  <a:invGamma/>
                </a:schemeClr>
              </a:prstShdw>
            </a:effectLst>
          </p:spPr>
        </p:sp>
        <p:sp>
          <p:nvSpPr>
            <p:cNvPr id="199700" name="直接连接符 199699"/>
            <p:cNvSpPr/>
            <p:nvPr/>
          </p:nvSpPr>
          <p:spPr>
            <a:xfrm flipH="1" flipV="1">
              <a:off x="4432" y="1187"/>
              <a:ext cx="485" cy="439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  <a:effectLst>
              <a:prstShdw prst="shdw17" dist="17961" dir="13499999">
                <a:schemeClr val="hlink">
                  <a:gamma/>
                  <a:shade val="60000"/>
                  <a:invGamma/>
                </a:schemeClr>
              </a:prstShdw>
            </a:effectLst>
          </p:spPr>
        </p:sp>
        <p:sp>
          <p:nvSpPr>
            <p:cNvPr id="199701" name="直接连接符 199700"/>
            <p:cNvSpPr/>
            <p:nvPr/>
          </p:nvSpPr>
          <p:spPr>
            <a:xfrm flipH="1" flipV="1">
              <a:off x="4929" y="751"/>
              <a:ext cx="494" cy="383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  <a:effectLst>
              <a:prstShdw prst="shdw17" dist="17961" dir="13499999">
                <a:schemeClr val="hlink">
                  <a:gamma/>
                  <a:shade val="60000"/>
                  <a:invGamma/>
                </a:schemeClr>
              </a:prstShdw>
            </a:effectLst>
          </p:spPr>
        </p:sp>
        <p:sp>
          <p:nvSpPr>
            <p:cNvPr id="199702" name="任意多边形 199701"/>
            <p:cNvSpPr/>
            <p:nvPr/>
          </p:nvSpPr>
          <p:spPr>
            <a:xfrm flipH="1">
              <a:off x="4398" y="679"/>
              <a:ext cx="457" cy="402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rect l="txL" t="txT" r="txR" b="txB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0" y="0"/>
                  </a:moveTo>
                  <a:arcTo wR="21600" hR="21600" stAng="-5400000" swAng="5400000"/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>
              <a:prstShdw prst="shdw17" dist="17961" dir="13499999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703" name="任意多边形 199702"/>
            <p:cNvSpPr/>
            <p:nvPr/>
          </p:nvSpPr>
          <p:spPr>
            <a:xfrm flipH="1">
              <a:off x="3864" y="1140"/>
              <a:ext cx="484" cy="488"/>
            </a:xfrm>
            <a:custGeom>
              <a:avLst/>
              <a:gdLst>
                <a:gd name="txL" fmla="*/ 0 w 22856"/>
                <a:gd name="txT" fmla="*/ 0 h 26240"/>
                <a:gd name="txR" fmla="*/ 22856 w 22856"/>
                <a:gd name="txB" fmla="*/ 26240 h 26240"/>
              </a:gdLst>
              <a:ahLst/>
              <a:cxnLst>
                <a:cxn ang="180">
                  <a:pos x="0" y="36"/>
                </a:cxn>
                <a:cxn ang="90">
                  <a:pos x="22351" y="26240"/>
                </a:cxn>
                <a:cxn ang="90">
                  <a:pos x="1256" y="21600"/>
                </a:cxn>
              </a:cxnLst>
              <a:rect l="txL" t="txT" r="txR" b="txB"/>
              <a:pathLst>
                <a:path w="22856" h="26240" fill="none">
                  <a:moveTo>
                    <a:pt x="0" y="36"/>
                  </a:moveTo>
                  <a:arcTo wR="21600" hR="21600" stAng="-5600006" swAng="6344312"/>
                </a:path>
                <a:path w="22856" h="26240" stroke="0">
                  <a:moveTo>
                    <a:pt x="0" y="36"/>
                  </a:moveTo>
                  <a:arcTo wR="21600" hR="21600" stAng="-5600006" swAng="6344312"/>
                  <a:lnTo>
                    <a:pt x="1256" y="21600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>
              <a:prstShdw prst="shdw17" dist="17961" dir="13499999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705" name="任意多边形 199704"/>
            <p:cNvSpPr/>
            <p:nvPr/>
          </p:nvSpPr>
          <p:spPr>
            <a:xfrm>
              <a:off x="4434" y="1164"/>
              <a:ext cx="558" cy="457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rect l="txL" t="txT" r="txR" b="txB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0" y="0"/>
                  </a:moveTo>
                  <a:arcTo wR="21600" hR="21600" stAng="-5400000" swAng="5400000"/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>
              <a:prstShdw prst="shdw17" dist="17961" dir="13499999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706" name="任意多边形 199705"/>
            <p:cNvSpPr/>
            <p:nvPr/>
          </p:nvSpPr>
          <p:spPr>
            <a:xfrm>
              <a:off x="4931" y="673"/>
              <a:ext cx="558" cy="457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rect l="txL" t="txT" r="txR" b="txB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0" y="0"/>
                  </a:moveTo>
                  <a:arcTo wR="21600" hR="21600" stAng="-5400000" swAng="5400000"/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>
              <a:prstShdw prst="shdw17" dist="17961" dir="13499999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707" name="文本框 199706"/>
            <p:cNvSpPr txBox="1"/>
            <p:nvPr/>
          </p:nvSpPr>
          <p:spPr>
            <a:xfrm>
              <a:off x="4827" y="485"/>
              <a:ext cx="183" cy="161"/>
            </a:xfrm>
            <a:prstGeom prst="rect">
              <a:avLst/>
            </a:prstGeom>
            <a:noFill/>
            <a:ln w="9525">
              <a:noFill/>
            </a:ln>
            <a:effectLst>
              <a:prstShdw prst="shdw17" dist="17961" dir="13499999">
                <a:srgbClr val="D2FAFF">
                  <a:gamma/>
                  <a:shade val="60000"/>
                  <a:invGamma/>
                </a:srgbClr>
              </a:prstShdw>
            </a:effectLst>
          </p:spPr>
          <p:txBody>
            <a:bodyPr lIns="0" tIns="0" rIns="0" bIns="0">
              <a:spAutoFit/>
            </a:bodyPr>
            <a:lstStyle/>
            <a:p>
              <a:pPr marL="342900" lvl="0" indent="-342900" algn="l" defTabSz="0">
                <a:spcBef>
                  <a:spcPct val="50000"/>
                </a:spcBef>
                <a:buFont typeface="Futura Md BT"/>
                <a:buNone/>
                <a:tabLst>
                  <a:tab pos="3946525" algn="l"/>
                </a:tabLst>
              </a:pPr>
              <a:r>
                <a:rPr lang="en-US" altLang="zh-CN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</a:rPr>
                <a:t>A</a:t>
              </a:r>
            </a:p>
          </p:txBody>
        </p:sp>
        <p:sp>
          <p:nvSpPr>
            <p:cNvPr id="199708" name="文本框 199707"/>
            <p:cNvSpPr txBox="1"/>
            <p:nvPr/>
          </p:nvSpPr>
          <p:spPr>
            <a:xfrm>
              <a:off x="4739" y="1572"/>
              <a:ext cx="183" cy="161"/>
            </a:xfrm>
            <a:prstGeom prst="rect">
              <a:avLst/>
            </a:prstGeom>
            <a:noFill/>
            <a:ln w="9525">
              <a:noFill/>
            </a:ln>
            <a:effectLst>
              <a:prstShdw prst="shdw17" dist="17961" dir="13499999">
                <a:srgbClr val="D2FAFF">
                  <a:gamma/>
                  <a:shade val="60000"/>
                  <a:invGamma/>
                </a:srgbClr>
              </a:prstShdw>
            </a:effectLst>
          </p:spPr>
          <p:txBody>
            <a:bodyPr lIns="0" tIns="0" rIns="0" bIns="0">
              <a:spAutoFit/>
            </a:bodyPr>
            <a:lstStyle/>
            <a:p>
              <a:pPr marL="342900" lvl="0" indent="-342900" algn="l" defTabSz="0">
                <a:spcBef>
                  <a:spcPct val="50000"/>
                </a:spcBef>
                <a:buFont typeface="Futura Md BT"/>
                <a:buNone/>
                <a:tabLst>
                  <a:tab pos="3946525" algn="l"/>
                </a:tabLst>
              </a:pPr>
              <a:r>
                <a:rPr lang="en-US" altLang="zh-CN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</a:rPr>
                <a:t>D</a:t>
              </a:r>
            </a:p>
          </p:txBody>
        </p:sp>
        <p:sp>
          <p:nvSpPr>
            <p:cNvPr id="199709" name="文本框 199708"/>
            <p:cNvSpPr txBox="1"/>
            <p:nvPr/>
          </p:nvSpPr>
          <p:spPr>
            <a:xfrm>
              <a:off x="4212" y="948"/>
              <a:ext cx="183" cy="161"/>
            </a:xfrm>
            <a:prstGeom prst="rect">
              <a:avLst/>
            </a:prstGeom>
            <a:noFill/>
            <a:ln w="9525">
              <a:noFill/>
            </a:ln>
            <a:effectLst>
              <a:prstShdw prst="shdw17" dist="17961" dir="13499999">
                <a:srgbClr val="D2FAFF">
                  <a:gamma/>
                  <a:shade val="60000"/>
                  <a:invGamma/>
                </a:srgbClr>
              </a:prstShdw>
            </a:effectLst>
          </p:spPr>
          <p:txBody>
            <a:bodyPr lIns="0" tIns="0" rIns="0" bIns="0">
              <a:spAutoFit/>
            </a:bodyPr>
            <a:lstStyle/>
            <a:p>
              <a:pPr marL="342900" lvl="0" indent="-342900" algn="l" defTabSz="0">
                <a:spcBef>
                  <a:spcPct val="50000"/>
                </a:spcBef>
                <a:buFont typeface="Futura Md BT"/>
                <a:buNone/>
                <a:tabLst>
                  <a:tab pos="3946525" algn="l"/>
                </a:tabLst>
              </a:pPr>
              <a:r>
                <a:rPr lang="en-US" altLang="zh-CN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</a:rPr>
                <a:t>B</a:t>
              </a:r>
            </a:p>
          </p:txBody>
        </p:sp>
        <p:sp>
          <p:nvSpPr>
            <p:cNvPr id="199710" name="文本框 199709"/>
            <p:cNvSpPr txBox="1"/>
            <p:nvPr/>
          </p:nvSpPr>
          <p:spPr>
            <a:xfrm>
              <a:off x="3942" y="1574"/>
              <a:ext cx="183" cy="161"/>
            </a:xfrm>
            <a:prstGeom prst="rect">
              <a:avLst/>
            </a:prstGeom>
            <a:noFill/>
            <a:ln w="9525">
              <a:noFill/>
            </a:ln>
            <a:effectLst>
              <a:prstShdw prst="shdw17" dist="17961" dir="13499999">
                <a:srgbClr val="D2FAFF">
                  <a:gamma/>
                  <a:shade val="60000"/>
                  <a:invGamma/>
                </a:srgbClr>
              </a:prstShdw>
            </a:effectLst>
          </p:spPr>
          <p:txBody>
            <a:bodyPr lIns="0" tIns="0" rIns="0" bIns="0">
              <a:spAutoFit/>
            </a:bodyPr>
            <a:lstStyle/>
            <a:p>
              <a:pPr marL="342900" lvl="0" indent="-342900" algn="l" defTabSz="0">
                <a:spcBef>
                  <a:spcPct val="50000"/>
                </a:spcBef>
                <a:buFont typeface="Futura Md BT"/>
                <a:buNone/>
                <a:tabLst>
                  <a:tab pos="3946525" algn="l"/>
                </a:tabLst>
              </a:pPr>
              <a:r>
                <a:rPr lang="en-US" altLang="zh-CN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</a:rPr>
                <a:t>C</a:t>
              </a:r>
            </a:p>
          </p:txBody>
        </p:sp>
        <p:sp>
          <p:nvSpPr>
            <p:cNvPr id="199711" name="文本框 199710"/>
            <p:cNvSpPr txBox="1"/>
            <p:nvPr/>
          </p:nvSpPr>
          <p:spPr>
            <a:xfrm>
              <a:off x="5252" y="1129"/>
              <a:ext cx="183" cy="161"/>
            </a:xfrm>
            <a:prstGeom prst="rect">
              <a:avLst/>
            </a:prstGeom>
            <a:noFill/>
            <a:ln w="9525">
              <a:noFill/>
            </a:ln>
            <a:effectLst>
              <a:prstShdw prst="shdw17" dist="17961" dir="13499999">
                <a:srgbClr val="D2FAFF">
                  <a:gamma/>
                  <a:shade val="60000"/>
                  <a:invGamma/>
                </a:srgbClr>
              </a:prstShdw>
            </a:effectLst>
          </p:spPr>
          <p:txBody>
            <a:bodyPr lIns="0" tIns="0" rIns="0" bIns="0">
              <a:spAutoFit/>
            </a:bodyPr>
            <a:lstStyle/>
            <a:p>
              <a:pPr marL="342900" lvl="0" indent="-342900" algn="l" defTabSz="0">
                <a:spcBef>
                  <a:spcPct val="50000"/>
                </a:spcBef>
                <a:buFont typeface="Futura Md BT"/>
                <a:buNone/>
                <a:tabLst>
                  <a:tab pos="3946525" algn="l"/>
                </a:tabLst>
              </a:pPr>
              <a:r>
                <a:rPr lang="en-US" altLang="zh-CN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</a:rPr>
                <a:t>E</a:t>
              </a:r>
            </a:p>
          </p:txBody>
        </p:sp>
        <p:sp>
          <p:nvSpPr>
            <p:cNvPr id="199714" name="直接连接符 199713"/>
            <p:cNvSpPr/>
            <p:nvPr/>
          </p:nvSpPr>
          <p:spPr>
            <a:xfrm>
              <a:off x="3922" y="1646"/>
              <a:ext cx="0" cy="27"/>
            </a:xfrm>
            <a:prstGeom prst="line">
              <a:avLst/>
            </a:prstGeom>
            <a:ln w="9525">
              <a:noFill/>
            </a:ln>
            <a:effectLst>
              <a:prstShdw prst="shdw17" dist="17961" dir="13499999">
                <a:srgbClr val="FFFFFF">
                  <a:gamma/>
                  <a:shade val="60000"/>
                  <a:invGamma/>
                </a:srgbClr>
              </a:prstShdw>
            </a:effectLst>
          </p:spPr>
        </p:sp>
        <p:sp>
          <p:nvSpPr>
            <p:cNvPr id="199715" name="直接连接符 199714"/>
            <p:cNvSpPr/>
            <p:nvPr/>
          </p:nvSpPr>
          <p:spPr>
            <a:xfrm flipV="1">
              <a:off x="3913" y="1655"/>
              <a:ext cx="1015" cy="18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  <a:effectLst>
              <a:prstShdw prst="shdw17" dist="17961" dir="13499999">
                <a:srgbClr val="FF3300">
                  <a:gamma/>
                  <a:shade val="60000"/>
                  <a:invGamma/>
                </a:srgbClr>
              </a:prstShdw>
            </a:effectLst>
          </p:spPr>
        </p:sp>
        <p:sp>
          <p:nvSpPr>
            <p:cNvPr id="199716" name="直接连接符 199715"/>
            <p:cNvSpPr/>
            <p:nvPr/>
          </p:nvSpPr>
          <p:spPr>
            <a:xfrm flipV="1">
              <a:off x="4992" y="1216"/>
              <a:ext cx="439" cy="430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  <a:effectLst>
              <a:prstShdw prst="shdw17" dist="17961" dir="13499999">
                <a:srgbClr val="FF3300">
                  <a:gamma/>
                  <a:shade val="60000"/>
                  <a:invGamma/>
                </a:srgbClr>
              </a:prstShdw>
            </a:effectLst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8" grpId="0" animBg="1"/>
      <p:bldP spid="19969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80" y="-635"/>
            <a:ext cx="12200890" cy="6875780"/>
          </a:xfrm>
          <a:prstGeom prst="rect">
            <a:avLst/>
          </a:prstGeom>
        </p:spPr>
      </p:pic>
      <p:sp>
        <p:nvSpPr>
          <p:cNvPr id="201736" name="文本框 201735"/>
          <p:cNvSpPr txBox="1"/>
          <p:nvPr/>
        </p:nvSpPr>
        <p:spPr>
          <a:xfrm>
            <a:off x="1057910" y="614680"/>
            <a:ext cx="6051550" cy="1087120"/>
          </a:xfrm>
          <a:prstGeom prst="rect">
            <a:avLst/>
          </a:prstGeom>
          <a:noFill/>
          <a:ln w="9525">
            <a:noFill/>
          </a:ln>
          <a:effectLst>
            <a:prstShdw prst="shdw17" dist="17961" dir="13499999">
              <a:srgbClr val="D2FAFF">
                <a:gamma/>
                <a:shade val="60000"/>
                <a:invGamma/>
              </a:srgbClr>
            </a:prstShdw>
          </a:effectLst>
        </p:spPr>
        <p:txBody>
          <a:bodyPr lIns="0" tIns="0" rIns="0" bIns="0"/>
          <a:lstStyle/>
          <a:p>
            <a:pPr marL="363855" lvl="0" indent="-363855" algn="just" defTabSz="0">
              <a:spcBef>
                <a:spcPts val="12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None/>
              <a:tabLst>
                <a:tab pos="363855" algn="l"/>
                <a:tab pos="3946525" algn="l"/>
              </a:tabLst>
            </a:pP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下面证明：</a:t>
            </a:r>
          </a:p>
          <a:p>
            <a:pPr marL="363855" lvl="0" indent="-363855" algn="just" defTabSz="0">
              <a:spcBef>
                <a:spcPts val="12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None/>
              <a:tabLst>
                <a:tab pos="363855" algn="l"/>
                <a:tab pos="3946525" algn="l"/>
              </a:tabLst>
            </a:pP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用</a:t>
            </a: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MST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启发解</a:t>
            </a:r>
            <a:r>
              <a:rPr lang="el-GR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Δ</a:t>
            </a:r>
            <a:r>
              <a:rPr lang="en-US" altLang="zh-CN" sz="26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TSP</a:t>
            </a:r>
            <a:r>
              <a:rPr lang="zh-CN" altLang="en-US" sz="2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时，为</a:t>
            </a:r>
            <a:r>
              <a:rPr lang="en-US" altLang="zh-CN" sz="2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近似，即</a:t>
            </a:r>
          </a:p>
        </p:txBody>
      </p:sp>
      <p:sp>
        <p:nvSpPr>
          <p:cNvPr id="201738" name="文本框 201737"/>
          <p:cNvSpPr txBox="1"/>
          <p:nvPr/>
        </p:nvSpPr>
        <p:spPr>
          <a:xfrm>
            <a:off x="906145" y="1759585"/>
            <a:ext cx="10544175" cy="3716655"/>
          </a:xfrm>
          <a:prstGeom prst="rect">
            <a:avLst/>
          </a:prstGeom>
          <a:noFill/>
          <a:ln w="9525">
            <a:noFill/>
          </a:ln>
          <a:effectLst>
            <a:prstShdw prst="shdw17" dist="17961" dir="13499999">
              <a:srgbClr val="D2FAFF">
                <a:gamma/>
                <a:shade val="60000"/>
                <a:invGamma/>
              </a:srgbClr>
            </a:prstShdw>
          </a:effectLst>
        </p:spPr>
        <p:txBody>
          <a:bodyPr lIns="0" tIns="0" rIns="0" bIns="0"/>
          <a:lstStyle/>
          <a:p>
            <a:pPr lvl="0" algn="just" defTabSz="0" eaLnBrk="1">
              <a:spcBef>
                <a:spcPts val="1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None/>
              <a:tabLst>
                <a:tab pos="3946525" algn="l"/>
              </a:tabLst>
            </a:pP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Pf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</a:p>
          <a:p>
            <a:pPr lvl="0" algn="just" defTabSz="0" eaLnBrk="1">
              <a:spcBef>
                <a:spcPts val="1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None/>
              <a:tabLst>
                <a:tab pos="3946525" algn="l"/>
              </a:tabLst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∵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T’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连通且每个顶点度为偶数，故可找到欧拉环；在完全图的假定下，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step4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产生一个哈密顿圈。</a:t>
            </a:r>
          </a:p>
          <a:p>
            <a:pPr lvl="0" algn="just" defTabSz="0" eaLnBrk="1">
              <a:spcBef>
                <a:spcPts val="1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None/>
              <a:tabLst>
                <a:tab pos="3946525" algn="l"/>
              </a:tabLst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若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的边集，则</a:t>
            </a:r>
            <a:r>
              <a:rPr lang="en-US" altLang="zh-CN" sz="20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d(H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表示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里所有边的长度之和。</a:t>
            </a:r>
          </a:p>
          <a:p>
            <a:pPr lvl="0" algn="just" defTabSz="0" eaLnBrk="1">
              <a:spcBef>
                <a:spcPts val="1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None/>
              <a:tabLst>
                <a:tab pos="3946525" algn="l"/>
              </a:tabLst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∵任何哈密尔顿圈去掉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条边后都是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棵生成树</a:t>
            </a:r>
          </a:p>
          <a:p>
            <a:pPr lvl="0" algn="just" defTabSz="0" eaLnBrk="1">
              <a:spcBef>
                <a:spcPts val="1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None/>
              <a:tabLst>
                <a:tab pos="3946525" algn="l"/>
              </a:tabLst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∴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</a:p>
          <a:p>
            <a:pPr lvl="0" algn="just" defTabSz="0" eaLnBrk="1">
              <a:spcBef>
                <a:spcPts val="1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None/>
              <a:tabLst>
                <a:tab pos="3946525" algn="l"/>
              </a:tabLst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</a:p>
          <a:p>
            <a:pPr lvl="0" algn="just" defTabSz="0" eaLnBrk="1">
              <a:spcBef>
                <a:spcPts val="1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None/>
              <a:tabLst>
                <a:tab pos="3946525" algn="l"/>
              </a:tabLst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</a:p>
          <a:p>
            <a:pPr lvl="0" algn="just" defTabSz="0" eaLnBrk="1">
              <a:spcBef>
                <a:spcPts val="1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None/>
              <a:tabLst>
                <a:tab pos="3946525" algn="l"/>
              </a:tabLst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短路过程确保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</a:p>
          <a:p>
            <a:pPr lvl="0" algn="just" defTabSz="0" eaLnBrk="1">
              <a:spcBef>
                <a:spcPts val="1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None/>
              <a:tabLst>
                <a:tab pos="3946525" algn="l"/>
              </a:tabLst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因为短路是用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条非欧拉边取代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或多条欧拉边，</a:t>
            </a:r>
          </a:p>
          <a:p>
            <a:pPr lvl="0" algn="just" defTabSz="0" eaLnBrk="1">
              <a:spcBef>
                <a:spcPts val="1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None/>
              <a:tabLst>
                <a:tab pos="3946525" algn="l"/>
              </a:tabLst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三角不等式保证其成立。故有：</a:t>
            </a:r>
          </a:p>
        </p:txBody>
      </p:sp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045335" y="5127625"/>
          <a:ext cx="2014855" cy="864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4" imgW="977900" imgH="419100" progId="Equation.KSEE3">
                  <p:embed/>
                </p:oleObj>
              </mc:Choice>
              <mc:Fallback>
                <p:oleObj r:id="rId4" imgW="977900" imgH="4191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45335" y="5127625"/>
                        <a:ext cx="2014855" cy="864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560638" y="3890010"/>
          <a:ext cx="3495675" cy="414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r:id="rId6" imgW="1930400" imgH="228600" progId="Equation.KSEE3">
                  <p:embed/>
                </p:oleObj>
              </mc:Choice>
              <mc:Fallback>
                <p:oleObj r:id="rId6" imgW="1930400" imgH="2286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60638" y="3890010"/>
                        <a:ext cx="3495675" cy="414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660515" y="1065530"/>
          <a:ext cx="148399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8" imgW="571500" imgH="228600" progId="Equation.KSEE3">
                  <p:embed/>
                </p:oleObj>
              </mc:Choice>
              <mc:Fallback>
                <p:oleObj r:id="rId8" imgW="571500" imgH="2286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60515" y="1065530"/>
                        <a:ext cx="1483995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569085" y="2978150"/>
          <a:ext cx="3343910" cy="386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10" imgW="1866900" imgH="215900" progId="Equation.KSEE3">
                  <p:embed/>
                </p:oleObj>
              </mc:Choice>
              <mc:Fallback>
                <p:oleObj r:id="rId10" imgW="18669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69085" y="2978150"/>
                        <a:ext cx="3343910" cy="386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00810" y="3364865"/>
          <a:ext cx="3966845" cy="382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r:id="rId12" imgW="2108200" imgH="203200" progId="Equation.KSEE3">
                  <p:embed/>
                </p:oleObj>
              </mc:Choice>
              <mc:Fallback>
                <p:oleObj r:id="rId12" imgW="21082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00810" y="3364865"/>
                        <a:ext cx="3966845" cy="382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80" y="-635"/>
            <a:ext cx="12200890" cy="6875780"/>
          </a:xfrm>
          <a:prstGeom prst="rect">
            <a:avLst/>
          </a:prstGeom>
        </p:spPr>
      </p:pic>
      <p:sp>
        <p:nvSpPr>
          <p:cNvPr id="203784" name="文本框 203783"/>
          <p:cNvSpPr txBox="1"/>
          <p:nvPr/>
        </p:nvSpPr>
        <p:spPr>
          <a:xfrm>
            <a:off x="851535" y="607378"/>
            <a:ext cx="8285163" cy="1116012"/>
          </a:xfrm>
          <a:prstGeom prst="rect">
            <a:avLst/>
          </a:prstGeom>
          <a:noFill/>
          <a:ln w="9525">
            <a:noFill/>
          </a:ln>
          <a:effectLst>
            <a:prstShdw prst="shdw17" dist="17961" dir="13499999">
              <a:srgbClr val="D2FAFF">
                <a:gamma/>
                <a:shade val="60000"/>
                <a:invGamma/>
              </a:srgbClr>
            </a:prstShdw>
          </a:effectLst>
        </p:spPr>
        <p:txBody>
          <a:bodyPr lIns="0" tIns="0" rIns="0" bIns="0"/>
          <a:lstStyle/>
          <a:p>
            <a:pPr marL="363855" lvl="0" indent="-363855" algn="just" defTabSz="0">
              <a:spcBef>
                <a:spcPts val="1200"/>
              </a:spcBef>
              <a:spcAft>
                <a:spcPct val="0"/>
              </a:spcAft>
              <a:buClr>
                <a:srgbClr val="FF9900"/>
              </a:buClr>
              <a:tabLst>
                <a:tab pos="363855" algn="l"/>
                <a:tab pos="3946525" algn="l"/>
              </a:tabLst>
            </a:pPr>
            <a:r>
              <a:rPr lang="en-US" altLang="zh-CN" sz="26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CH</a:t>
            </a:r>
            <a:r>
              <a:rPr lang="zh-CN" alt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启发</a:t>
            </a:r>
            <a:r>
              <a:rPr lang="en-US" altLang="zh-CN" sz="26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60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Christofides</a:t>
            </a:r>
            <a:r>
              <a:rPr lang="en-US" altLang="zh-CN" sz="26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</a:p>
          <a:p>
            <a:pPr marL="363855" lvl="0" indent="-363855" algn="just" defTabSz="0">
              <a:spcBef>
                <a:spcPts val="1200"/>
              </a:spcBef>
              <a:spcAft>
                <a:spcPct val="0"/>
              </a:spcAft>
              <a:buClr>
                <a:srgbClr val="FF9900"/>
              </a:buClr>
              <a:tabLst>
                <a:tab pos="363855" algn="l"/>
                <a:tab pos="3946525" algn="l"/>
              </a:tabLst>
            </a:pPr>
            <a:r>
              <a:rPr lang="en-US" altLang="zh-CN" sz="26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避免从</a:t>
            </a: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MST T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到欧拉环的双边，为</a:t>
            </a: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的每对奇度顶点加一条边使之度数为偶数。∵</a:t>
            </a: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中所有顶点度数之和为</a:t>
            </a: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2|E|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，∴奇度顶点总数为偶数。</a:t>
            </a:r>
            <a:endParaRPr lang="zh-CN" altLang="en-US" sz="26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3786" name="文本框 203785"/>
          <p:cNvSpPr txBox="1"/>
          <p:nvPr/>
        </p:nvSpPr>
        <p:spPr>
          <a:xfrm>
            <a:off x="1146175" y="2910840"/>
            <a:ext cx="7378700" cy="1654175"/>
          </a:xfrm>
          <a:prstGeom prst="rect">
            <a:avLst/>
          </a:prstGeom>
          <a:noFill/>
          <a:ln w="9525">
            <a:noFill/>
          </a:ln>
          <a:effectLst>
            <a:prstShdw prst="shdw17" dist="17961" dir="13499999">
              <a:srgbClr val="D2FAFF">
                <a:gamma/>
                <a:shade val="60000"/>
                <a:invGamma/>
              </a:srgbClr>
            </a:prstShdw>
          </a:effectLst>
        </p:spPr>
        <p:txBody>
          <a:bodyPr lIns="0" tIns="0" rIns="0" bIns="0"/>
          <a:lstStyle/>
          <a:p>
            <a:pPr lvl="0" algn="just" defTabSz="0" eaLnBrk="1">
              <a:spcBef>
                <a:spcPts val="1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None/>
              <a:tabLst>
                <a:tab pos="3946525" algn="l"/>
              </a:tabLst>
            </a:pP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V(G)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的子集</a:t>
            </a: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的一个匹配是</a:t>
            </a: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E(G)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的一个子集（边独立集），其中所有边的端点集恰为</a:t>
            </a: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中每个顶点恰好依附匹配集中的一条边。∵</a:t>
            </a: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是完全图，故任一</a:t>
            </a: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均存在一个匹配</a:t>
            </a: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(|S|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为偶数</a:t>
            </a: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。已证明，可在多项式时间内找到</a:t>
            </a: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的一个最小权匹配。</a:t>
            </a:r>
            <a:endParaRPr lang="en-US" altLang="zh-CN" sz="260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8230" y="5380990"/>
            <a:ext cx="359981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下面证明：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849245" y="5344795"/>
          <a:ext cx="157543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4" imgW="609600" imgH="228600" progId="Equation.KSEE3">
                  <p:embed/>
                </p:oleObj>
              </mc:Choice>
              <mc:Fallback>
                <p:oleObj r:id="rId4" imgW="6096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49245" y="5344795"/>
                        <a:ext cx="1575435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4" grpId="0" animBg="1"/>
      <p:bldP spid="203786" grpId="0" bldLvl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80" y="-635"/>
            <a:ext cx="12200890" cy="6875780"/>
          </a:xfrm>
          <a:prstGeom prst="rect">
            <a:avLst/>
          </a:prstGeom>
        </p:spPr>
      </p:pic>
      <p:sp>
        <p:nvSpPr>
          <p:cNvPr id="203789" name="文本框 203788"/>
          <p:cNvSpPr txBox="1"/>
          <p:nvPr/>
        </p:nvSpPr>
        <p:spPr>
          <a:xfrm>
            <a:off x="909320" y="654050"/>
            <a:ext cx="8502650" cy="828675"/>
          </a:xfrm>
          <a:prstGeom prst="rect">
            <a:avLst/>
          </a:prstGeom>
          <a:noFill/>
          <a:ln w="9525">
            <a:noFill/>
          </a:ln>
          <a:effectLst>
            <a:prstShdw prst="shdw17" dist="17961" dir="13499999">
              <a:srgbClr val="D2FAFF">
                <a:gamma/>
                <a:shade val="60000"/>
                <a:invGamma/>
              </a:srgbClr>
            </a:prstShdw>
          </a:effectLst>
        </p:spPr>
        <p:txBody>
          <a:bodyPr lIns="0" tIns="0" rIns="0" bIns="0"/>
          <a:lstStyle/>
          <a:p>
            <a:pPr lvl="0" algn="just" defTabSz="0" eaLnBrk="1">
              <a:spcBef>
                <a:spcPts val="1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None/>
              <a:tabLst>
                <a:tab pos="3946525" algn="l"/>
              </a:tabLst>
            </a:pPr>
            <a:r>
              <a:rPr lang="en-US" altLang="zh-CN" sz="26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Pf</a:t>
            </a:r>
            <a:r>
              <a:rPr lang="zh-CN" altLang="en-US" sz="2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</a:p>
          <a:p>
            <a:pPr lvl="0" algn="just" defTabSz="0" eaLnBrk="1">
              <a:spcBef>
                <a:spcPts val="1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None/>
              <a:tabLst>
                <a:tab pos="3946525" algn="l"/>
              </a:tabLst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设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中奇数点集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上的最小权匹配集，则有：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54170" y="1573530"/>
          <a:ext cx="201295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r:id="rId4" imgW="1002665" imgH="393700" progId="Equation.KSEE3">
                  <p:embed/>
                </p:oleObj>
              </mc:Choice>
              <mc:Fallback>
                <p:oleObj r:id="rId4" imgW="1002665" imgH="3937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54170" y="1573530"/>
                        <a:ext cx="2012950" cy="79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2" name="文本框 205831"/>
          <p:cNvSpPr txBox="1"/>
          <p:nvPr/>
        </p:nvSpPr>
        <p:spPr>
          <a:xfrm>
            <a:off x="1349375" y="2461895"/>
            <a:ext cx="9742805" cy="1115695"/>
          </a:xfrm>
          <a:prstGeom prst="rect">
            <a:avLst/>
          </a:prstGeom>
          <a:noFill/>
          <a:ln w="9525">
            <a:noFill/>
          </a:ln>
          <a:effectLst>
            <a:prstShdw prst="shdw17" dist="17961" dir="13499999">
              <a:srgbClr val="D2FAFF">
                <a:gamma/>
                <a:shade val="60000"/>
                <a:invGamma/>
              </a:srgbClr>
            </a:prstShdw>
          </a:effectLst>
        </p:spPr>
        <p:txBody>
          <a:bodyPr lIns="0" tIns="0" rIns="0" bIns="0"/>
          <a:lstStyle/>
          <a:p>
            <a:pPr lvl="0" algn="just" defTabSz="0">
              <a:spcBef>
                <a:spcPts val="12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None/>
              <a:tabLst>
                <a:tab pos="3946525" algn="l"/>
              </a:tabLst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在1个最优解中做短路操作以排除不在O中的顶点，所得的圈X(O上的圈)必满足：</a:t>
            </a:r>
            <a:endParaRPr lang="zh-CN" altLang="en-US" sz="2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 algn="just" defTabSz="0">
              <a:spcBef>
                <a:spcPts val="1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None/>
              <a:tabLst>
                <a:tab pos="3946525" algn="l"/>
              </a:tabLst>
            </a:pP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                      </a:t>
            </a:r>
            <a:r>
              <a:rPr lang="el-GR" altLang="zh-CN" sz="2600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rPr>
              <a:t>(由Δ</a:t>
            </a:r>
            <a:r>
              <a:rPr lang="zh-CN" altLang="en-US" sz="2600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rPr>
              <a:t>不等式决定</a:t>
            </a:r>
            <a:r>
              <a:rPr lang="en-US" altLang="zh-CN" sz="260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rPr>
              <a:t>)</a:t>
            </a:r>
            <a:endParaRPr lang="en-US" altLang="zh-CN" sz="260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466465" y="3194050"/>
          <a:ext cx="220154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6" imgW="952500" imgH="203200" progId="Equation.KSEE3">
                  <p:embed/>
                </p:oleObj>
              </mc:Choice>
              <mc:Fallback>
                <p:oleObj r:id="rId6" imgW="952500" imgH="2032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66465" y="3194050"/>
                        <a:ext cx="2201545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4" name="文本框 205833"/>
          <p:cNvSpPr txBox="1"/>
          <p:nvPr/>
        </p:nvSpPr>
        <p:spPr>
          <a:xfrm>
            <a:off x="1242060" y="4059555"/>
            <a:ext cx="7837170" cy="1349375"/>
          </a:xfrm>
          <a:prstGeom prst="rect">
            <a:avLst/>
          </a:prstGeom>
          <a:noFill/>
          <a:ln w="9525">
            <a:noFill/>
          </a:ln>
          <a:effectLst>
            <a:prstShdw prst="shdw17" dist="17961" dir="13499999">
              <a:srgbClr val="D2FAFF">
                <a:gamma/>
                <a:shade val="60000"/>
                <a:invGamma/>
              </a:srgbClr>
            </a:prstShdw>
          </a:effectLst>
        </p:spPr>
        <p:txBody>
          <a:bodyPr lIns="0" tIns="0" rIns="0" bIns="0"/>
          <a:lstStyle/>
          <a:p>
            <a:pPr lvl="0" algn="just" defTabSz="0">
              <a:spcBef>
                <a:spcPts val="1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None/>
              <a:tabLst>
                <a:tab pos="3946525" algn="l"/>
              </a:tabLst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∵T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中奇度顶点是偶数个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∴|O|=m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为偶数。</a:t>
            </a:r>
          </a:p>
          <a:p>
            <a:pPr lvl="0" algn="just" defTabSz="0">
              <a:spcBef>
                <a:spcPts val="1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None/>
              <a:tabLst>
                <a:tab pos="3946525" algn="l"/>
              </a:tabLst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上圈有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条边，但是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上的一个匹配集只有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m/2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条边，故该圈是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个匹配集之并。</a:t>
            </a:r>
          </a:p>
          <a:p>
            <a:pPr lvl="0" algn="just" defTabSz="0">
              <a:spcBef>
                <a:spcPts val="1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None/>
              <a:tabLst>
                <a:tab pos="3946525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点集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O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上的圈必是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O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的两个匹配集的并。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2" grpId="0" animBg="1"/>
      <p:bldP spid="2058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80" y="-635"/>
            <a:ext cx="12200890" cy="6875780"/>
          </a:xfrm>
          <a:prstGeom prst="rect">
            <a:avLst/>
          </a:prstGeom>
        </p:spPr>
      </p:pic>
      <p:sp>
        <p:nvSpPr>
          <p:cNvPr id="205837" name="文本框 205836"/>
          <p:cNvSpPr txBox="1"/>
          <p:nvPr/>
        </p:nvSpPr>
        <p:spPr>
          <a:xfrm>
            <a:off x="912178" y="607378"/>
            <a:ext cx="8502650" cy="1349375"/>
          </a:xfrm>
          <a:prstGeom prst="rect">
            <a:avLst/>
          </a:prstGeom>
          <a:noFill/>
          <a:ln w="9525">
            <a:noFill/>
          </a:ln>
          <a:effectLst>
            <a:prstShdw prst="shdw17" dist="17961" dir="13499999">
              <a:srgbClr val="D2FAFF">
                <a:gamma/>
                <a:shade val="60000"/>
                <a:invGamma/>
              </a:srgbClr>
            </a:prstShdw>
          </a:effectLst>
        </p:spPr>
        <p:txBody>
          <a:bodyPr lIns="0" tIns="0" rIns="0" bIns="0"/>
          <a:lstStyle/>
          <a:p>
            <a:pPr lvl="0" algn="just" defTabSz="0">
              <a:spcBef>
                <a:spcPts val="1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None/>
              <a:tabLst>
                <a:tab pos="3946525" algn="l"/>
              </a:tabLst>
            </a:pP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这两个匹配集之一的权必定至多是圈</a:t>
            </a: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的一半，而</a:t>
            </a: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的最小权匹配集，故有：</a:t>
            </a:r>
          </a:p>
          <a:p>
            <a:pPr lvl="0" algn="just" defTabSz="0" eaLnBrk="1">
              <a:spcBef>
                <a:spcPts val="1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None/>
              <a:tabLst>
                <a:tab pos="3946525" algn="l"/>
              </a:tabLst>
            </a:pP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endParaRPr lang="zh-CN" altLang="en-US" sz="2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47185" y="1177290"/>
          <a:ext cx="2994025" cy="779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r:id="rId4" imgW="1511300" imgH="393700" progId="Equation.KSEE3">
                  <p:embed/>
                </p:oleObj>
              </mc:Choice>
              <mc:Fallback>
                <p:oleObj r:id="rId4" imgW="1511300" imgH="3937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47185" y="1177290"/>
                        <a:ext cx="2994025" cy="779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3" name="文本框 205832"/>
          <p:cNvSpPr txBox="1"/>
          <p:nvPr/>
        </p:nvSpPr>
        <p:spPr>
          <a:xfrm>
            <a:off x="964883" y="2190115"/>
            <a:ext cx="5492750" cy="930275"/>
          </a:xfrm>
          <a:prstGeom prst="rect">
            <a:avLst/>
          </a:prstGeom>
          <a:noFill/>
          <a:ln w="9525">
            <a:noFill/>
          </a:ln>
          <a:effectLst>
            <a:prstShdw prst="shdw17" dist="17961" dir="13499999">
              <a:srgbClr val="D2FAFF">
                <a:gamma/>
                <a:shade val="60000"/>
                <a:invGamma/>
              </a:srgbClr>
            </a:prstShdw>
          </a:effectLst>
        </p:spPr>
        <p:txBody>
          <a:bodyPr lIns="0" tIns="0" rIns="0" bIns="0"/>
          <a:lstStyle/>
          <a:p>
            <a:pPr lvl="0" algn="just" defTabSz="0" eaLnBrk="1">
              <a:spcBef>
                <a:spcPct val="10000"/>
              </a:spcBef>
              <a:spcAft>
                <a:spcPct val="10000"/>
              </a:spcAft>
              <a:buClr>
                <a:srgbClr val="FF9900"/>
              </a:buClr>
              <a:buFont typeface="Wingdings" panose="05000000000000000000" pitchFamily="2" charset="2"/>
              <a:buNone/>
              <a:tabLst>
                <a:tab pos="3946525" algn="l"/>
              </a:tabLst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 Unicode MS" pitchFamily="34" charset="-122"/>
              </a:rPr>
              <a:t>例：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2"/>
              </a:rPr>
              <a:t>O={B,C,D,E}.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2"/>
              </a:rPr>
              <a:t>匹配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2"/>
              </a:rPr>
              <a:t>M</a:t>
            </a:r>
            <a:r>
              <a:rPr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2"/>
              </a:rPr>
              <a:t>1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2"/>
              </a:rPr>
              <a:t>={(B,E),(C,D)},</a:t>
            </a:r>
          </a:p>
          <a:p>
            <a:pPr lvl="0" algn="just" defTabSz="0" eaLnBrk="1">
              <a:spcBef>
                <a:spcPct val="10000"/>
              </a:spcBef>
              <a:spcAft>
                <a:spcPct val="10000"/>
              </a:spcAft>
              <a:buClr>
                <a:srgbClr val="FF9900"/>
              </a:buClr>
              <a:buFont typeface="Wingdings" panose="05000000000000000000" pitchFamily="2" charset="2"/>
              <a:buNone/>
              <a:tabLst>
                <a:tab pos="3946525" algn="l"/>
              </a:tabLst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2"/>
              </a:rPr>
              <a:t>M</a:t>
            </a:r>
            <a:r>
              <a:rPr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2"/>
              </a:rPr>
              <a:t>2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2"/>
              </a:rPr>
              <a:t>={(B,C),(D,E)}.M</a:t>
            </a:r>
            <a:r>
              <a:rPr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2"/>
              </a:rPr>
              <a:t>1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∪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2"/>
              </a:rPr>
              <a:t>M</a:t>
            </a:r>
            <a:r>
              <a:rPr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2"/>
              </a:rPr>
              <a:t>是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2"/>
              </a:rPr>
              <a:t>O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2"/>
              </a:rPr>
              <a:t>上圈</a:t>
            </a:r>
          </a:p>
        </p:txBody>
      </p:sp>
      <p:sp>
        <p:nvSpPr>
          <p:cNvPr id="205841" name="椭圆 205840"/>
          <p:cNvSpPr/>
          <p:nvPr/>
        </p:nvSpPr>
        <p:spPr>
          <a:xfrm>
            <a:off x="9502775" y="1783715"/>
            <a:ext cx="131763" cy="173038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prstShdw prst="shdw17" dist="17961" dir="13499999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205846" name="直接连接符 205845"/>
          <p:cNvSpPr/>
          <p:nvPr/>
        </p:nvSpPr>
        <p:spPr>
          <a:xfrm flipH="1">
            <a:off x="8863013" y="1908493"/>
            <a:ext cx="639762" cy="5810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prstShdw prst="shdw17" dist="17961" dir="13499999">
              <a:schemeClr val="tx1">
                <a:gamma/>
                <a:shade val="60000"/>
                <a:invGamma/>
              </a:schemeClr>
            </a:prstShdw>
          </a:effectLst>
        </p:spPr>
      </p:sp>
      <p:sp>
        <p:nvSpPr>
          <p:cNvPr id="205849" name="直接连接符 205848"/>
          <p:cNvSpPr/>
          <p:nvPr/>
        </p:nvSpPr>
        <p:spPr>
          <a:xfrm flipH="1" flipV="1">
            <a:off x="9634538" y="1908810"/>
            <a:ext cx="682625" cy="5048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prstShdw prst="shdw17" dist="17961" dir="13499999">
              <a:schemeClr val="tx1">
                <a:gamma/>
                <a:shade val="60000"/>
                <a:invGamma/>
              </a:schemeClr>
            </a:prstShdw>
          </a:effectLst>
        </p:spPr>
      </p:sp>
      <p:sp>
        <p:nvSpPr>
          <p:cNvPr id="205861" name="直接连接符 205860"/>
          <p:cNvSpPr/>
          <p:nvPr/>
        </p:nvSpPr>
        <p:spPr>
          <a:xfrm>
            <a:off x="8856663" y="2574290"/>
            <a:ext cx="1423987" cy="12700"/>
          </a:xfrm>
          <a:prstGeom prst="line">
            <a:avLst/>
          </a:prstGeom>
          <a:ln w="9525" cap="flat" cmpd="sng">
            <a:solidFill>
              <a:srgbClr val="FF3300"/>
            </a:solidFill>
            <a:prstDash val="dash"/>
            <a:headEnd type="none" w="med" len="med"/>
            <a:tailEnd type="none" w="med" len="med"/>
          </a:ln>
          <a:effectLst>
            <a:prstShdw prst="shdw17" dist="17961" dir="13499999">
              <a:srgbClr val="FF3300">
                <a:gamma/>
                <a:shade val="60000"/>
                <a:invGamma/>
              </a:srgbClr>
            </a:prstShdw>
          </a:effectLst>
        </p:spPr>
      </p:sp>
      <p:sp>
        <p:nvSpPr>
          <p:cNvPr id="205842" name="椭圆 205841"/>
          <p:cNvSpPr/>
          <p:nvPr/>
        </p:nvSpPr>
        <p:spPr>
          <a:xfrm>
            <a:off x="8731250" y="2489518"/>
            <a:ext cx="131763" cy="173037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prstShdw prst="shdw17" dist="17961" dir="13499999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205847" name="直接连接符 205846"/>
          <p:cNvSpPr/>
          <p:nvPr/>
        </p:nvSpPr>
        <p:spPr>
          <a:xfrm flipH="1">
            <a:off x="8048308" y="2586673"/>
            <a:ext cx="741362" cy="711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prstShdw prst="shdw17" dist="17961" dir="13499999">
              <a:schemeClr val="tx1">
                <a:gamma/>
                <a:shade val="60000"/>
                <a:invGamma/>
              </a:schemeClr>
            </a:prstShdw>
          </a:effectLst>
        </p:spPr>
      </p:sp>
      <p:sp>
        <p:nvSpPr>
          <p:cNvPr id="205848" name="直接连接符 205847"/>
          <p:cNvSpPr/>
          <p:nvPr/>
        </p:nvSpPr>
        <p:spPr>
          <a:xfrm flipH="1" flipV="1">
            <a:off x="8864600" y="2600960"/>
            <a:ext cx="769938" cy="69691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prstShdw prst="shdw17" dist="17961" dir="13499999">
              <a:schemeClr val="tx1">
                <a:gamma/>
                <a:shade val="60000"/>
                <a:invGamma/>
              </a:schemeClr>
            </a:prstShdw>
          </a:effectLst>
        </p:spPr>
      </p:sp>
      <p:sp>
        <p:nvSpPr>
          <p:cNvPr id="205860" name="直接连接符 205859"/>
          <p:cNvSpPr/>
          <p:nvPr/>
        </p:nvSpPr>
        <p:spPr>
          <a:xfrm flipV="1">
            <a:off x="8048308" y="3370580"/>
            <a:ext cx="1611312" cy="28575"/>
          </a:xfrm>
          <a:prstGeom prst="line">
            <a:avLst/>
          </a:prstGeom>
          <a:ln w="9525" cap="flat" cmpd="sng">
            <a:solidFill>
              <a:srgbClr val="FF3300"/>
            </a:solidFill>
            <a:prstDash val="dash"/>
            <a:headEnd type="none" w="med" len="med"/>
            <a:tailEnd type="none" w="med" len="med"/>
          </a:ln>
          <a:effectLst>
            <a:prstShdw prst="shdw17" dist="17961" dir="13499999">
              <a:srgbClr val="FF3300">
                <a:gamma/>
                <a:shade val="60000"/>
                <a:invGamma/>
              </a:srgbClr>
            </a:prstShdw>
          </a:effectLst>
        </p:spPr>
      </p:sp>
      <p:sp>
        <p:nvSpPr>
          <p:cNvPr id="205844" name="椭圆 205843"/>
          <p:cNvSpPr/>
          <p:nvPr/>
        </p:nvSpPr>
        <p:spPr>
          <a:xfrm>
            <a:off x="7916863" y="3298190"/>
            <a:ext cx="131762" cy="173038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prstShdw prst="shdw17" dist="17961" dir="13499999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205845" name="椭圆 205844"/>
          <p:cNvSpPr/>
          <p:nvPr/>
        </p:nvSpPr>
        <p:spPr>
          <a:xfrm>
            <a:off x="9585325" y="3241358"/>
            <a:ext cx="131763" cy="173037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prstShdw prst="shdw17" dist="17961" dir="13499999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205843" name="椭圆 205842"/>
          <p:cNvSpPr/>
          <p:nvPr/>
        </p:nvSpPr>
        <p:spPr>
          <a:xfrm>
            <a:off x="10317480" y="2413635"/>
            <a:ext cx="131763" cy="173038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prstShdw prst="shdw17" dist="17961" dir="13499999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88475" y="1420495"/>
            <a:ext cx="322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408670" y="2121535"/>
            <a:ext cx="322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94600" y="3002280"/>
            <a:ext cx="322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16235" y="2121535"/>
            <a:ext cx="322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814560" y="3002280"/>
            <a:ext cx="322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</a:t>
            </a:r>
          </a:p>
        </p:txBody>
      </p:sp>
      <p:sp>
        <p:nvSpPr>
          <p:cNvPr id="205862" name="文本框 205861"/>
          <p:cNvSpPr txBox="1"/>
          <p:nvPr/>
        </p:nvSpPr>
        <p:spPr>
          <a:xfrm>
            <a:off x="10280333" y="1543368"/>
            <a:ext cx="406400" cy="365125"/>
          </a:xfrm>
          <a:prstGeom prst="rect">
            <a:avLst/>
          </a:prstGeom>
          <a:noFill/>
          <a:ln w="9525">
            <a:noFill/>
          </a:ln>
          <a:effectLst>
            <a:prstShdw prst="shdw17" dist="17961" dir="13499999">
              <a:srgbClr val="D2FAFF">
                <a:gamma/>
                <a:shade val="60000"/>
                <a:invGamma/>
              </a:srgbClr>
            </a:prstShdw>
          </a:effectLst>
        </p:spPr>
        <p:txBody>
          <a:bodyPr lIns="0" tIns="0" rIns="0" bIns="0">
            <a:spAutoFit/>
          </a:bodyPr>
          <a:lstStyle/>
          <a:p>
            <a:pPr marL="342900" lvl="0" indent="-342900" algn="l" defTabSz="0">
              <a:spcBef>
                <a:spcPct val="50000"/>
              </a:spcBef>
              <a:buFont typeface="Futura Md BT"/>
              <a:buNone/>
              <a:tabLst>
                <a:tab pos="3946525" algn="l"/>
              </a:tabLst>
            </a:pPr>
            <a:r>
              <a:rPr lang="en-US" altLang="zh-CN"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</a:rPr>
              <a:t>T</a:t>
            </a:r>
          </a:p>
        </p:txBody>
      </p:sp>
      <p:sp>
        <p:nvSpPr>
          <p:cNvPr id="209932" name="文本框 209931"/>
          <p:cNvSpPr txBox="1"/>
          <p:nvPr/>
        </p:nvSpPr>
        <p:spPr>
          <a:xfrm>
            <a:off x="534670" y="3529330"/>
            <a:ext cx="8502650" cy="2133600"/>
          </a:xfrm>
          <a:prstGeom prst="rect">
            <a:avLst/>
          </a:prstGeom>
          <a:noFill/>
          <a:ln w="9525">
            <a:noFill/>
          </a:ln>
          <a:effectLst>
            <a:prstShdw prst="shdw17" dist="17961" dir="13499999">
              <a:srgbClr val="D2FAFF">
                <a:gamma/>
                <a:shade val="60000"/>
                <a:invGamma/>
              </a:srgbClr>
            </a:prstShdw>
          </a:effectLst>
        </p:spPr>
        <p:txBody>
          <a:bodyPr lIns="0" tIns="0" rIns="0" bIns="0"/>
          <a:lstStyle/>
          <a:p>
            <a:pPr lvl="0" algn="just" defTabSz="0" eaLnBrk="1">
              <a:spcBef>
                <a:spcPts val="1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None/>
              <a:tabLst>
                <a:tab pos="3946525" algn="l"/>
              </a:tabLst>
            </a:pP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∵图</a:t>
            </a: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zh-CN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∪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M中所有顶点度为偶数，</a:t>
            </a:r>
            <a:r>
              <a:rPr lang="en-US" altLang="en-US"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∴</a:t>
            </a: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可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从其构造欧拉环</a:t>
            </a: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ET</a:t>
            </a:r>
          </a:p>
          <a:p>
            <a:pPr lvl="0" algn="just" defTabSz="0" eaLnBrk="1">
              <a:spcBef>
                <a:spcPts val="1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None/>
              <a:tabLst>
                <a:tab pos="3946525" algn="l"/>
              </a:tabLst>
            </a:pP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</a:p>
          <a:p>
            <a:pPr lvl="0" algn="just" defTabSz="0" eaLnBrk="1">
              <a:spcBef>
                <a:spcPts val="1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None/>
              <a:tabLst>
                <a:tab pos="3946525" algn="l"/>
              </a:tabLst>
            </a:pP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用短路法从</a:t>
            </a: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ET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构造</a:t>
            </a: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HC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不会使权增加，故有：</a:t>
            </a:r>
            <a:endParaRPr lang="en-US" altLang="zh-CN" sz="260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 algn="just" defTabSz="0" eaLnBrk="1">
              <a:spcBef>
                <a:spcPts val="1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None/>
              <a:tabLst>
                <a:tab pos="3946525" algn="l"/>
              </a:tabLst>
            </a:pP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		    </a:t>
            </a:r>
            <a:r>
              <a:rPr lang="zh-CN" altLang="en-US"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即：</a:t>
            </a:r>
          </a:p>
          <a:p>
            <a:pPr lvl="0" algn="just" defTabSz="0" eaLnBrk="1">
              <a:spcBef>
                <a:spcPts val="1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None/>
              <a:tabLst>
                <a:tab pos="3946525" algn="l"/>
              </a:tabLst>
            </a:pPr>
            <a:endParaRPr lang="zh-CN" altLang="en-US" sz="2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50820" y="5344795"/>
          <a:ext cx="2031365" cy="837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r:id="rId6" imgW="1016000" imgH="419100" progId="Equation.KSEE3">
                  <p:embed/>
                </p:oleObj>
              </mc:Choice>
              <mc:Fallback>
                <p:oleObj r:id="rId6" imgW="1016000" imgH="4191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50820" y="5344795"/>
                        <a:ext cx="2031365" cy="837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54430" y="3924300"/>
          <a:ext cx="4025900" cy="418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r:id="rId8" imgW="1955800" imgH="203200" progId="Equation.KSEE3">
                  <p:embed/>
                </p:oleObj>
              </mc:Choice>
              <mc:Fallback>
                <p:oleObj r:id="rId8" imgW="1955800" imgH="203200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54430" y="3924300"/>
                        <a:ext cx="4025900" cy="418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65200" y="4754880"/>
          <a:ext cx="387921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r:id="rId10" imgW="1981200" imgH="228600" progId="Equation.KSEE3">
                  <p:embed/>
                </p:oleObj>
              </mc:Choice>
              <mc:Fallback>
                <p:oleObj r:id="rId10" imgW="1981200" imgH="228600" progId="Equation.KSEE3">
                  <p:embed/>
                  <p:pic>
                    <p:nvPicPr>
                      <p:cNvPr id="0" name="图片 409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65200" y="4754880"/>
                        <a:ext cx="3879215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7" grpId="0" animBg="1"/>
      <p:bldP spid="205833" grpId="0" animBg="1"/>
      <p:bldP spid="20993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835</Words>
  <Application>Microsoft Office PowerPoint</Application>
  <PresentationFormat>宽屏</PresentationFormat>
  <Paragraphs>77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 Unicode MS</vt:lpstr>
      <vt:lpstr>MS Gothic</vt:lpstr>
      <vt:lpstr>黑体</vt:lpstr>
      <vt:lpstr>宋体</vt:lpstr>
      <vt:lpstr>Arial</vt:lpstr>
      <vt:lpstr>Calibri</vt:lpstr>
      <vt:lpstr>Calibri Light</vt:lpstr>
      <vt:lpstr>Futura Md BT</vt:lpstr>
      <vt:lpstr>Times New Roman</vt:lpstr>
      <vt:lpstr>Wingdings</vt:lpstr>
      <vt:lpstr>Office 主题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jun ma</cp:lastModifiedBy>
  <cp:revision>37</cp:revision>
  <dcterms:created xsi:type="dcterms:W3CDTF">2015-05-05T08:02:00Z</dcterms:created>
  <dcterms:modified xsi:type="dcterms:W3CDTF">2017-05-11T07:33:39Z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