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7" r:id="rId2"/>
    <p:sldId id="257" r:id="rId3"/>
    <p:sldId id="259" r:id="rId4"/>
    <p:sldId id="263" r:id="rId5"/>
    <p:sldId id="266" r:id="rId6"/>
    <p:sldId id="267" r:id="rId7"/>
    <p:sldId id="260" r:id="rId8"/>
    <p:sldId id="261" r:id="rId9"/>
    <p:sldId id="270" r:id="rId10"/>
    <p:sldId id="278" r:id="rId11"/>
    <p:sldId id="269" r:id="rId12"/>
    <p:sldId id="268" r:id="rId13"/>
    <p:sldId id="274" r:id="rId14"/>
    <p:sldId id="272" r:id="rId15"/>
    <p:sldId id="275" r:id="rId16"/>
    <p:sldId id="271" r:id="rId17"/>
    <p:sldId id="279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58F59-4536-48EB-BB7D-08DBDD2C740B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6C200-4883-4161-9D63-1B93E12FF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8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9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2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32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29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516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91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01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47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08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0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2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8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5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1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00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9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82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9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9213018" y="6421301"/>
            <a:ext cx="6710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>
                    <a:lumMod val="95000"/>
                  </a:prstClr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>
                  <a:lumMod val="9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831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 userDrawn="1"/>
        </p:nvSpPr>
        <p:spPr>
          <a:xfrm>
            <a:off x="10041446" y="414578"/>
            <a:ext cx="21528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8655"/>
            <a:endParaRPr lang="zh-CN" altLang="en-US" sz="2139">
              <a:solidFill>
                <a:prstClr val="white"/>
              </a:solidFill>
            </a:endParaRPr>
          </a:p>
        </p:txBody>
      </p:sp>
      <p:sp>
        <p:nvSpPr>
          <p:cNvPr id="12" name="燕尾形 11"/>
          <p:cNvSpPr/>
          <p:nvPr userDrawn="1"/>
        </p:nvSpPr>
        <p:spPr>
          <a:xfrm>
            <a:off x="10445100" y="414578"/>
            <a:ext cx="21528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8655"/>
            <a:endParaRPr lang="zh-CN" altLang="en-US" sz="2139">
              <a:solidFill>
                <a:prstClr val="white"/>
              </a:solidFill>
            </a:endParaRPr>
          </a:p>
        </p:txBody>
      </p:sp>
      <p:sp>
        <p:nvSpPr>
          <p:cNvPr id="13" name="燕尾形 12"/>
          <p:cNvSpPr/>
          <p:nvPr userDrawn="1"/>
        </p:nvSpPr>
        <p:spPr>
          <a:xfrm>
            <a:off x="10848755" y="414578"/>
            <a:ext cx="21528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8655"/>
            <a:endParaRPr lang="zh-CN" altLang="en-US" sz="2139">
              <a:solidFill>
                <a:prstClr val="white"/>
              </a:solidFill>
            </a:endParaRPr>
          </a:p>
        </p:txBody>
      </p:sp>
      <p:sp>
        <p:nvSpPr>
          <p:cNvPr id="14" name="燕尾形 13"/>
          <p:cNvSpPr/>
          <p:nvPr userDrawn="1"/>
        </p:nvSpPr>
        <p:spPr>
          <a:xfrm>
            <a:off x="11252408" y="414578"/>
            <a:ext cx="21528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8655"/>
            <a:endParaRPr lang="zh-CN" altLang="en-US" sz="2139">
              <a:solidFill>
                <a:prstClr val="white"/>
              </a:solidFill>
            </a:endParaRPr>
          </a:p>
        </p:txBody>
      </p:sp>
      <p:sp>
        <p:nvSpPr>
          <p:cNvPr id="15" name="燕尾形 14"/>
          <p:cNvSpPr/>
          <p:nvPr userDrawn="1"/>
        </p:nvSpPr>
        <p:spPr>
          <a:xfrm>
            <a:off x="11656063" y="414578"/>
            <a:ext cx="21528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8655"/>
            <a:endParaRPr lang="zh-CN" altLang="en-US" sz="2139">
              <a:solidFill>
                <a:prstClr val="white"/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 flipV="1">
            <a:off x="1633533" y="862042"/>
            <a:ext cx="10558468" cy="11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668235" y="374359"/>
            <a:ext cx="4235254" cy="498717"/>
          </a:xfr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249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374360"/>
            <a:ext cx="423026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8655"/>
            <a:endParaRPr lang="zh-CN" altLang="en-US" sz="2078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7728" y="374360"/>
            <a:ext cx="153669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68655"/>
            <a:endParaRPr lang="zh-CN" altLang="en-US" sz="2078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7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2844801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4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68655"/>
            <a:fld id="{32ECB4F7-CDA6-4D6A-8231-574AF9D1186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68655"/>
              <a:t>2019/3/18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2" y="6356351"/>
            <a:ext cx="3860799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4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6865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1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4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68655"/>
            <a:fld id="{8460C981-4EE3-450C-BD26-AA72518E11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68655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6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100074" rtl="0" eaLnBrk="1" latinLnBrk="0" hangingPunct="1">
        <a:spcBef>
          <a:spcPct val="0"/>
        </a:spcBef>
        <a:buNone/>
        <a:defRPr sz="52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2528" indent="-41252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1pPr>
      <a:lvl2pPr marL="893810" indent="-343773" algn="l" defTabSz="11000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387" kern="1200">
          <a:solidFill>
            <a:schemeClr val="tx1"/>
          </a:solidFill>
          <a:latin typeface="+mn-lt"/>
          <a:ea typeface="+mn-ea"/>
          <a:cs typeface="+mn-cs"/>
        </a:defRPr>
      </a:lvl2pPr>
      <a:lvl3pPr marL="1375092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52" kern="1200">
          <a:solidFill>
            <a:schemeClr val="tx1"/>
          </a:solidFill>
          <a:latin typeface="+mn-lt"/>
          <a:ea typeface="+mn-ea"/>
          <a:cs typeface="+mn-cs"/>
        </a:defRPr>
      </a:lvl3pPr>
      <a:lvl4pPr marL="1925128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6" kern="1200">
          <a:solidFill>
            <a:schemeClr val="tx1"/>
          </a:solidFill>
          <a:latin typeface="+mn-lt"/>
          <a:ea typeface="+mn-ea"/>
          <a:cs typeface="+mn-cs"/>
        </a:defRPr>
      </a:lvl4pPr>
      <a:lvl5pPr marL="2475164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6" kern="1200">
          <a:solidFill>
            <a:schemeClr val="tx1"/>
          </a:solidFill>
          <a:latin typeface="+mn-lt"/>
          <a:ea typeface="+mn-ea"/>
          <a:cs typeface="+mn-cs"/>
        </a:defRPr>
      </a:lvl5pPr>
      <a:lvl6pPr marL="3025201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6pPr>
      <a:lvl7pPr marL="3575238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7pPr>
      <a:lvl8pPr marL="4125274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8pPr>
      <a:lvl9pPr marL="4675311" indent="-275018" algn="l" defTabSz="1100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1pPr>
      <a:lvl2pPr marL="550036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2pPr>
      <a:lvl3pPr marL="1100074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650110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4pPr>
      <a:lvl5pPr marL="2200146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5pPr>
      <a:lvl6pPr marL="2750183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6pPr>
      <a:lvl7pPr marL="3300220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7pPr>
      <a:lvl8pPr marL="3850256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8pPr>
      <a:lvl9pPr marL="4400293" algn="l" defTabSz="1100074" rtl="0" eaLnBrk="1" latinLnBrk="0" hangingPunct="1">
        <a:defRPr sz="2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1008963" y="1485276"/>
            <a:ext cx="865097" cy="86509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86" name="同心圆 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76" y="6448955"/>
            <a:ext cx="12191848" cy="60192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/>
          </a:p>
        </p:txBody>
      </p:sp>
      <p:sp>
        <p:nvSpPr>
          <p:cNvPr id="75" name="TextBox 74"/>
          <p:cNvSpPr txBox="1"/>
          <p:nvPr/>
        </p:nvSpPr>
        <p:spPr>
          <a:xfrm>
            <a:off x="3212246" y="2740733"/>
            <a:ext cx="8498409" cy="75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29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Factorization of Permutation</a:t>
            </a:r>
            <a:endParaRPr lang="zh-CN" altLang="en-US" sz="4329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3967327" y="3715101"/>
            <a:ext cx="67930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05239" y="7691873"/>
            <a:ext cx="1007007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9" dirty="0"/>
              <a:t>延迟符</a:t>
            </a:r>
          </a:p>
        </p:txBody>
      </p:sp>
      <p:sp>
        <p:nvSpPr>
          <p:cNvPr id="50" name="椭圆 49"/>
          <p:cNvSpPr/>
          <p:nvPr/>
        </p:nvSpPr>
        <p:spPr>
          <a:xfrm>
            <a:off x="10313984" y="1093976"/>
            <a:ext cx="446382" cy="4463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/>
          </a:p>
        </p:txBody>
      </p:sp>
      <p:sp>
        <p:nvSpPr>
          <p:cNvPr id="51" name="椭圆 50"/>
          <p:cNvSpPr/>
          <p:nvPr/>
        </p:nvSpPr>
        <p:spPr>
          <a:xfrm>
            <a:off x="11103017" y="118274"/>
            <a:ext cx="244867" cy="2448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/>
          </a:p>
        </p:txBody>
      </p:sp>
      <p:grpSp>
        <p:nvGrpSpPr>
          <p:cNvPr id="52" name="组合 51"/>
          <p:cNvGrpSpPr/>
          <p:nvPr/>
        </p:nvGrpSpPr>
        <p:grpSpPr>
          <a:xfrm>
            <a:off x="11773621" y="1213156"/>
            <a:ext cx="195854" cy="195854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accent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accent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550527" y="457020"/>
            <a:ext cx="256578" cy="25657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335897" y="110331"/>
            <a:ext cx="363924" cy="363924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chemeClr val="tx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/>
            </a:p>
          </p:txBody>
        </p:sp>
      </p:grpSp>
      <p:sp>
        <p:nvSpPr>
          <p:cNvPr id="61" name="椭圆 60"/>
          <p:cNvSpPr/>
          <p:nvPr/>
        </p:nvSpPr>
        <p:spPr>
          <a:xfrm>
            <a:off x="11228805" y="2040515"/>
            <a:ext cx="122433" cy="1224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>
              <a:solidFill>
                <a:schemeClr val="accent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-2392289" y="1095005"/>
            <a:ext cx="4821284" cy="4821284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/>
          </a:p>
        </p:txBody>
      </p:sp>
      <p:sp>
        <p:nvSpPr>
          <p:cNvPr id="79" name="椭圆 78"/>
          <p:cNvSpPr/>
          <p:nvPr/>
        </p:nvSpPr>
        <p:spPr>
          <a:xfrm>
            <a:off x="-1578191" y="-1315638"/>
            <a:ext cx="4821284" cy="4821284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/>
          </a:p>
        </p:txBody>
      </p:sp>
      <p:sp>
        <p:nvSpPr>
          <p:cNvPr id="80" name="椭圆 79"/>
          <p:cNvSpPr/>
          <p:nvPr/>
        </p:nvSpPr>
        <p:spPr>
          <a:xfrm>
            <a:off x="-1348743" y="-233081"/>
            <a:ext cx="4821284" cy="4821284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/>
          </a:p>
        </p:txBody>
      </p:sp>
      <p:sp>
        <p:nvSpPr>
          <p:cNvPr id="81" name="椭圆 80"/>
          <p:cNvSpPr/>
          <p:nvPr/>
        </p:nvSpPr>
        <p:spPr>
          <a:xfrm>
            <a:off x="-2137643" y="-2993434"/>
            <a:ext cx="4821284" cy="4821284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/>
          </a:p>
        </p:txBody>
      </p:sp>
      <p:grpSp>
        <p:nvGrpSpPr>
          <p:cNvPr id="82" name="组合 81"/>
          <p:cNvGrpSpPr/>
          <p:nvPr/>
        </p:nvGrpSpPr>
        <p:grpSpPr>
          <a:xfrm>
            <a:off x="1507612" y="907748"/>
            <a:ext cx="694661" cy="694661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83" name="同心圆 8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008780" y="915673"/>
            <a:ext cx="446743" cy="446743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92" name="同心圆 9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92967" y="1733161"/>
            <a:ext cx="647693" cy="64769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95" name="同心圆 9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144522" y="2823831"/>
            <a:ext cx="351723" cy="35172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98" name="同心圆 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874060" y="3656736"/>
            <a:ext cx="1009897" cy="100989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101" name="同心圆 10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104" name="TextBox 102"/>
          <p:cNvSpPr txBox="1"/>
          <p:nvPr/>
        </p:nvSpPr>
        <p:spPr>
          <a:xfrm>
            <a:off x="1243845" y="7228493"/>
            <a:ext cx="932319" cy="384182"/>
          </a:xfrm>
          <a:prstGeom prst="rect">
            <a:avLst/>
          </a:prstGeom>
          <a:noFill/>
        </p:spPr>
        <p:txBody>
          <a:bodyPr wrap="none" lIns="54457" tIns="27229" rIns="54457" bIns="27229" rtlCol="0">
            <a:spAutoFit/>
          </a:bodyPr>
          <a:lstStyle/>
          <a:p>
            <a:r>
              <a:rPr lang="zh-CN" altLang="en-US" sz="2139" dirty="0"/>
              <a:t>延迟符</a:t>
            </a:r>
          </a:p>
        </p:txBody>
      </p:sp>
      <p:sp>
        <p:nvSpPr>
          <p:cNvPr id="62" name="TextBox 73"/>
          <p:cNvSpPr txBox="1"/>
          <p:nvPr/>
        </p:nvSpPr>
        <p:spPr>
          <a:xfrm>
            <a:off x="6215839" y="3881750"/>
            <a:ext cx="2194383" cy="358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31" dirty="0" smtClean="0">
                <a:solidFill>
                  <a:srgbClr val="2683C6"/>
                </a:solidFill>
                <a:latin typeface="微软雅黑"/>
              </a:rPr>
              <a:t>Week3-Class1-OT2</a:t>
            </a:r>
            <a:endParaRPr lang="en-US" altLang="zh-CN" sz="1731" dirty="0">
              <a:solidFill>
                <a:srgbClr val="2683C6"/>
              </a:solidFill>
              <a:latin typeface="微软雅黑"/>
            </a:endParaRPr>
          </a:p>
        </p:txBody>
      </p:sp>
      <p:sp>
        <p:nvSpPr>
          <p:cNvPr id="63" name="TextBox 27"/>
          <p:cNvSpPr txBox="1"/>
          <p:nvPr/>
        </p:nvSpPr>
        <p:spPr>
          <a:xfrm>
            <a:off x="6251774" y="4307945"/>
            <a:ext cx="2122505" cy="358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31" dirty="0">
                <a:solidFill>
                  <a:srgbClr val="2683C6"/>
                </a:solidFill>
                <a:latin typeface="微软雅黑" panose="020B0503020204020204" pitchFamily="34" charset="-122"/>
              </a:rPr>
              <a:t>Presenter: </a:t>
            </a:r>
            <a:r>
              <a:rPr lang="en-US" altLang="zh-CN" sz="1731" dirty="0" smtClean="0">
                <a:solidFill>
                  <a:srgbClr val="2683C6"/>
                </a:solidFill>
                <a:latin typeface="微软雅黑" panose="020B0503020204020204" pitchFamily="34" charset="-122"/>
              </a:rPr>
              <a:t>Liu Han</a:t>
            </a:r>
            <a:endParaRPr lang="zh-CN" altLang="en-US" sz="1731" dirty="0">
              <a:solidFill>
                <a:srgbClr val="2683C6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1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447" y="304072"/>
            <a:ext cx="4519995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View: shuffle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357008" y="2372989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369797" y="2912825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357008" y="2552617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40679" y="3125423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57007" y="3610108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357006" y="3820610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49"/>
          <p:cNvSpPr txBox="1"/>
          <p:nvPr/>
        </p:nvSpPr>
        <p:spPr>
          <a:xfrm>
            <a:off x="985542" y="2067082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49"/>
          <p:cNvSpPr txBox="1"/>
          <p:nvPr/>
        </p:nvSpPr>
        <p:spPr>
          <a:xfrm>
            <a:off x="833142" y="3037435"/>
            <a:ext cx="30480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8" name="TextBox 49"/>
          <p:cNvSpPr txBox="1"/>
          <p:nvPr/>
        </p:nvSpPr>
        <p:spPr>
          <a:xfrm>
            <a:off x="788229" y="2719091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/>
              <a:t>k-1</a:t>
            </a:r>
          </a:p>
        </p:txBody>
      </p:sp>
      <p:sp>
        <p:nvSpPr>
          <p:cNvPr id="29" name="TextBox 49"/>
          <p:cNvSpPr txBox="1"/>
          <p:nvPr/>
        </p:nvSpPr>
        <p:spPr>
          <a:xfrm>
            <a:off x="985542" y="2317799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5156264" y="2383771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6262" y="2951043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6264" y="2563399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156261" y="3164633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156263" y="3620890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156262" y="3831392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49"/>
          <p:cNvSpPr txBox="1"/>
          <p:nvPr/>
        </p:nvSpPr>
        <p:spPr>
          <a:xfrm>
            <a:off x="4784798" y="2077864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/>
              <a:t>2</a:t>
            </a:r>
          </a:p>
        </p:txBody>
      </p:sp>
      <p:sp>
        <p:nvSpPr>
          <p:cNvPr id="39" name="TextBox 49"/>
          <p:cNvSpPr txBox="1"/>
          <p:nvPr/>
        </p:nvSpPr>
        <p:spPr>
          <a:xfrm>
            <a:off x="4812130" y="2390860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9"/>
          <p:cNvSpPr txBox="1"/>
          <p:nvPr/>
        </p:nvSpPr>
        <p:spPr>
          <a:xfrm>
            <a:off x="2392759" y="1897850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top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111253" y="1848582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top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8814456" y="2394553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814454" y="2961825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814456" y="2574181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814453" y="3185308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814455" y="3631672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814454" y="3842174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49"/>
          <p:cNvSpPr txBox="1"/>
          <p:nvPr/>
        </p:nvSpPr>
        <p:spPr>
          <a:xfrm>
            <a:off x="8568225" y="3063805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57" name="TextBox 49"/>
          <p:cNvSpPr txBox="1"/>
          <p:nvPr/>
        </p:nvSpPr>
        <p:spPr>
          <a:xfrm>
            <a:off x="8533585" y="2748646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" name="TextBox 49"/>
          <p:cNvSpPr txBox="1"/>
          <p:nvPr/>
        </p:nvSpPr>
        <p:spPr>
          <a:xfrm>
            <a:off x="9769445" y="1859364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top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49"/>
              <p:cNvSpPr txBox="1"/>
              <p:nvPr/>
            </p:nvSpPr>
            <p:spPr>
              <a:xfrm>
                <a:off x="2344383" y="2630028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383" y="2630028"/>
                <a:ext cx="552451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49"/>
              <p:cNvSpPr txBox="1"/>
              <p:nvPr/>
            </p:nvSpPr>
            <p:spPr>
              <a:xfrm>
                <a:off x="2344383" y="3183969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383" y="3183969"/>
                <a:ext cx="552451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49"/>
              <p:cNvSpPr txBox="1"/>
              <p:nvPr/>
            </p:nvSpPr>
            <p:spPr>
              <a:xfrm>
                <a:off x="6125351" y="2638830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351" y="2638830"/>
                <a:ext cx="552451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49"/>
              <p:cNvSpPr txBox="1"/>
              <p:nvPr/>
            </p:nvSpPr>
            <p:spPr>
              <a:xfrm>
                <a:off x="6129572" y="3182469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572" y="3182469"/>
                <a:ext cx="552451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49"/>
              <p:cNvSpPr txBox="1"/>
              <p:nvPr/>
            </p:nvSpPr>
            <p:spPr>
              <a:xfrm>
                <a:off x="9769445" y="2610679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3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445" y="2610679"/>
                <a:ext cx="552451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49"/>
              <p:cNvSpPr txBox="1"/>
              <p:nvPr/>
            </p:nvSpPr>
            <p:spPr>
              <a:xfrm>
                <a:off x="9767661" y="3224035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4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661" y="3224035"/>
                <a:ext cx="552451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49"/>
          <p:cNvSpPr txBox="1"/>
          <p:nvPr/>
        </p:nvSpPr>
        <p:spPr>
          <a:xfrm flipH="1">
            <a:off x="1070209" y="3642797"/>
            <a:ext cx="270470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n</a:t>
            </a:r>
          </a:p>
        </p:txBody>
      </p:sp>
      <p:cxnSp>
        <p:nvCxnSpPr>
          <p:cNvPr id="69" name="曲线连接符 68"/>
          <p:cNvCxnSpPr/>
          <p:nvPr/>
        </p:nvCxnSpPr>
        <p:spPr>
          <a:xfrm rot="10800000" flipV="1">
            <a:off x="820441" y="2257749"/>
            <a:ext cx="12700" cy="369066"/>
          </a:xfrm>
          <a:prstGeom prst="curvedConnector4">
            <a:avLst>
              <a:gd name="adj1" fmla="val 3000000"/>
              <a:gd name="adj2" fmla="val 109845"/>
            </a:avLst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4531273" y="2518353"/>
            <a:ext cx="10321" cy="51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9"/>
              <p:cNvSpPr txBox="1"/>
              <p:nvPr/>
            </p:nvSpPr>
            <p:spPr>
              <a:xfrm>
                <a:off x="1355469" y="1213221"/>
                <a:ext cx="9713344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⋯(2,3)(1,2)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4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469" y="1213221"/>
                <a:ext cx="9713344" cy="4262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9"/>
          <p:cNvSpPr txBox="1"/>
          <p:nvPr/>
        </p:nvSpPr>
        <p:spPr>
          <a:xfrm>
            <a:off x="4831907" y="3075780"/>
            <a:ext cx="30480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1401921" y="4943102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414710" y="5482938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401921" y="5122730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385592" y="5695536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401920" y="6180221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401919" y="6390723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49"/>
          <p:cNvSpPr txBox="1"/>
          <p:nvPr/>
        </p:nvSpPr>
        <p:spPr>
          <a:xfrm>
            <a:off x="1030455" y="4637195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/>
              <a:t>2</a:t>
            </a:r>
          </a:p>
        </p:txBody>
      </p:sp>
      <p:sp>
        <p:nvSpPr>
          <p:cNvPr id="72" name="TextBox 49"/>
          <p:cNvSpPr txBox="1"/>
          <p:nvPr/>
        </p:nvSpPr>
        <p:spPr>
          <a:xfrm>
            <a:off x="944705" y="5538348"/>
            <a:ext cx="30480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TextBox 49"/>
          <p:cNvSpPr txBox="1"/>
          <p:nvPr/>
        </p:nvSpPr>
        <p:spPr>
          <a:xfrm>
            <a:off x="971842" y="5247340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74" name="TextBox 49"/>
          <p:cNvSpPr txBox="1"/>
          <p:nvPr/>
        </p:nvSpPr>
        <p:spPr>
          <a:xfrm>
            <a:off x="1030455" y="4887912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/>
              <a:t>3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5201177" y="4953884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201175" y="5521156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201177" y="5133512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201174" y="5734746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201176" y="6191003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5201175" y="6401505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49"/>
          <p:cNvSpPr txBox="1"/>
          <p:nvPr/>
        </p:nvSpPr>
        <p:spPr>
          <a:xfrm>
            <a:off x="4829711" y="4647977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>
                <a:solidFill>
                  <a:srgbClr val="FF0000"/>
                </a:solidFill>
              </a:rPr>
              <a:t>k</a:t>
            </a:r>
            <a:endParaRPr lang="en-US" altLang="zh-CN" sz="2770" dirty="0" smtClean="0">
              <a:solidFill>
                <a:srgbClr val="FF0000"/>
              </a:solidFill>
            </a:endParaRPr>
          </a:p>
        </p:txBody>
      </p:sp>
      <p:sp>
        <p:nvSpPr>
          <p:cNvPr id="84" name="TextBox 49"/>
          <p:cNvSpPr txBox="1"/>
          <p:nvPr/>
        </p:nvSpPr>
        <p:spPr>
          <a:xfrm>
            <a:off x="4857043" y="4960973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/>
              <a:t>2</a:t>
            </a:r>
          </a:p>
        </p:txBody>
      </p:sp>
      <p:sp>
        <p:nvSpPr>
          <p:cNvPr id="85" name="TextBox 49"/>
          <p:cNvSpPr txBox="1"/>
          <p:nvPr/>
        </p:nvSpPr>
        <p:spPr>
          <a:xfrm>
            <a:off x="2437672" y="4467963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top</a:t>
            </a:r>
          </a:p>
        </p:txBody>
      </p:sp>
      <p:sp>
        <p:nvSpPr>
          <p:cNvPr id="86" name="TextBox 49"/>
          <p:cNvSpPr txBox="1"/>
          <p:nvPr/>
        </p:nvSpPr>
        <p:spPr>
          <a:xfrm>
            <a:off x="6156166" y="4418695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top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49"/>
              <p:cNvSpPr txBox="1"/>
              <p:nvPr/>
            </p:nvSpPr>
            <p:spPr>
              <a:xfrm>
                <a:off x="2389296" y="5200141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6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96" y="5200141"/>
                <a:ext cx="552451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49"/>
              <p:cNvSpPr txBox="1"/>
              <p:nvPr/>
            </p:nvSpPr>
            <p:spPr>
              <a:xfrm>
                <a:off x="2389296" y="5754082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7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96" y="5754082"/>
                <a:ext cx="552451" cy="307777"/>
              </a:xfrm>
              <a:prstGeom prst="rect">
                <a:avLst/>
              </a:prstGeom>
              <a:blipFill rotWithShape="0">
                <a:blip r:embed="rId1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49"/>
              <p:cNvSpPr txBox="1"/>
              <p:nvPr/>
            </p:nvSpPr>
            <p:spPr>
              <a:xfrm>
                <a:off x="6170264" y="5208943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8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264" y="5208943"/>
                <a:ext cx="552451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49"/>
              <p:cNvSpPr txBox="1"/>
              <p:nvPr/>
            </p:nvSpPr>
            <p:spPr>
              <a:xfrm>
                <a:off x="6174485" y="5752582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9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5" y="5752582"/>
                <a:ext cx="552451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49"/>
          <p:cNvSpPr txBox="1"/>
          <p:nvPr/>
        </p:nvSpPr>
        <p:spPr>
          <a:xfrm flipH="1">
            <a:off x="1115122" y="6212910"/>
            <a:ext cx="270470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n</a:t>
            </a:r>
          </a:p>
        </p:txBody>
      </p:sp>
      <p:cxnSp>
        <p:nvCxnSpPr>
          <p:cNvPr id="104" name="直接箭头连接符 103"/>
          <p:cNvCxnSpPr/>
          <p:nvPr/>
        </p:nvCxnSpPr>
        <p:spPr>
          <a:xfrm flipV="1">
            <a:off x="763284" y="4970057"/>
            <a:ext cx="11753" cy="541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49"/>
          <p:cNvSpPr txBox="1"/>
          <p:nvPr/>
        </p:nvSpPr>
        <p:spPr>
          <a:xfrm>
            <a:off x="4854861" y="5573324"/>
            <a:ext cx="30480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6" name="TextBox 49"/>
          <p:cNvSpPr txBox="1"/>
          <p:nvPr/>
        </p:nvSpPr>
        <p:spPr>
          <a:xfrm>
            <a:off x="8432759" y="2014632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/>
              <a:t>2</a:t>
            </a:r>
          </a:p>
        </p:txBody>
      </p:sp>
      <p:sp>
        <p:nvSpPr>
          <p:cNvPr id="107" name="TextBox 49"/>
          <p:cNvSpPr txBox="1"/>
          <p:nvPr/>
        </p:nvSpPr>
        <p:spPr>
          <a:xfrm>
            <a:off x="8435586" y="2309460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/>
              <a:t>3</a:t>
            </a:r>
          </a:p>
        </p:txBody>
      </p:sp>
      <p:sp>
        <p:nvSpPr>
          <p:cNvPr id="108" name="TextBox 49"/>
          <p:cNvSpPr txBox="1"/>
          <p:nvPr/>
        </p:nvSpPr>
        <p:spPr>
          <a:xfrm>
            <a:off x="4692237" y="2750085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/>
              <a:t>k-1</a:t>
            </a:r>
          </a:p>
        </p:txBody>
      </p:sp>
      <p:cxnSp>
        <p:nvCxnSpPr>
          <p:cNvPr id="109" name="曲线连接符 108"/>
          <p:cNvCxnSpPr/>
          <p:nvPr/>
        </p:nvCxnSpPr>
        <p:spPr>
          <a:xfrm rot="10800000" flipV="1">
            <a:off x="8460245" y="2924995"/>
            <a:ext cx="12700" cy="369066"/>
          </a:xfrm>
          <a:prstGeom prst="curvedConnector4">
            <a:avLst>
              <a:gd name="adj1" fmla="val 3000000"/>
              <a:gd name="adj2" fmla="val 109845"/>
            </a:avLst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49"/>
          <p:cNvSpPr txBox="1"/>
          <p:nvPr/>
        </p:nvSpPr>
        <p:spPr>
          <a:xfrm>
            <a:off x="4746252" y="5313866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>
                <a:solidFill>
                  <a:prstClr val="black"/>
                </a:solidFill>
              </a:rPr>
              <a:t>k</a:t>
            </a:r>
            <a:r>
              <a:rPr lang="en-US" altLang="zh-CN" sz="2770" dirty="0" smtClean="0">
                <a:solidFill>
                  <a:prstClr val="black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6514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6" grpId="0"/>
      <p:bldP spid="39" grpId="0"/>
      <p:bldP spid="48" grpId="0"/>
      <p:bldP spid="49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45" grpId="0"/>
      <p:bldP spid="71" grpId="0"/>
      <p:bldP spid="72" grpId="0"/>
      <p:bldP spid="73" grpId="0"/>
      <p:bldP spid="74" grpId="0"/>
      <p:bldP spid="83" grpId="0"/>
      <p:bldP spid="84" grpId="0"/>
      <p:bldP spid="85" grpId="0"/>
      <p:bldP spid="86" grpId="0"/>
      <p:bldP spid="96" grpId="0"/>
      <p:bldP spid="97" grpId="0"/>
      <p:bldP spid="98" grpId="0"/>
      <p:bldP spid="99" grpId="0"/>
      <p:bldP spid="102" grpId="0"/>
      <p:bldP spid="105" grpId="0"/>
      <p:bldP spid="106" grpId="0"/>
      <p:bldP spid="107" grpId="0"/>
      <p:bldP spid="108" grpId="0"/>
      <p:bldP spid="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447" y="304072"/>
            <a:ext cx="7045973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Other forms of </a:t>
            </a:r>
            <a:r>
              <a:rPr lang="en-US" altLang="zh-CN" dirty="0"/>
              <a:t>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9"/>
              <p:cNvSpPr txBox="1"/>
              <p:nvPr/>
            </p:nvSpPr>
            <p:spPr>
              <a:xfrm>
                <a:off x="931652" y="1294365"/>
                <a:ext cx="5529533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=(1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+1)(1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52" y="1294365"/>
                <a:ext cx="5529533" cy="426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49"/>
              <p:cNvSpPr txBox="1"/>
              <p:nvPr/>
            </p:nvSpPr>
            <p:spPr>
              <a:xfrm>
                <a:off x="828136" y="1888091"/>
                <a:ext cx="10757141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)(1,</m:t>
                      </m:r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+1)(1,</m:t>
                      </m:r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)(1,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6" y="1888091"/>
                <a:ext cx="10757141" cy="4262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49"/>
              <p:cNvSpPr txBox="1"/>
              <p:nvPr/>
            </p:nvSpPr>
            <p:spPr>
              <a:xfrm>
                <a:off x="741214" y="2473508"/>
                <a:ext cx="8082951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)(1,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4" y="2473508"/>
                <a:ext cx="8082951" cy="4262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9"/>
              <p:cNvSpPr txBox="1"/>
              <p:nvPr/>
            </p:nvSpPr>
            <p:spPr>
              <a:xfrm>
                <a:off x="741214" y="3067234"/>
                <a:ext cx="8997351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277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⋯(23)(12)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4" y="3067234"/>
                <a:ext cx="8997351" cy="4262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9"/>
              <p:cNvSpPr txBox="1"/>
              <p:nvPr/>
            </p:nvSpPr>
            <p:spPr>
              <a:xfrm>
                <a:off x="853604" y="4951088"/>
                <a:ext cx="6038490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123…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⋯(23)(12)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04" y="4951088"/>
                <a:ext cx="6038490" cy="4262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9"/>
              <p:cNvSpPr txBox="1"/>
              <p:nvPr/>
            </p:nvSpPr>
            <p:spPr>
              <a:xfrm>
                <a:off x="853604" y="3771945"/>
                <a:ext cx="10558734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77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27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7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altLang="zh-CN" sz="27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altLang="zh-CN" sz="277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77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77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(23)(12)</m:t>
                      </m:r>
                    </m:oMath>
                  </m:oMathPara>
                </a14:m>
                <a:endParaRPr lang="en-US" altLang="zh-CN" sz="277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04" y="3771945"/>
                <a:ext cx="10558734" cy="4262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9"/>
              <p:cNvSpPr txBox="1"/>
              <p:nvPr/>
            </p:nvSpPr>
            <p:spPr>
              <a:xfrm>
                <a:off x="741214" y="4357362"/>
                <a:ext cx="11602528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+1)=</m:t>
                      </m:r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77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(23)(12)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4" y="4357362"/>
                <a:ext cx="11602528" cy="4262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9"/>
              <p:cNvSpPr txBox="1"/>
              <p:nvPr/>
            </p:nvSpPr>
            <p:spPr>
              <a:xfrm>
                <a:off x="2320857" y="5536505"/>
                <a:ext cx="6004234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⋯(23)(12)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57" y="5536505"/>
                <a:ext cx="6004234" cy="4262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76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447" y="304072"/>
            <a:ext cx="7045973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Other forms of </a:t>
            </a:r>
            <a:r>
              <a:rPr lang="en-US" altLang="zh-CN" dirty="0"/>
              <a:t>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9"/>
              <p:cNvSpPr txBox="1"/>
              <p:nvPr/>
            </p:nvSpPr>
            <p:spPr>
              <a:xfrm>
                <a:off x="1664899" y="1519599"/>
                <a:ext cx="9713344" cy="1278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dirty="0" smtClean="0">
                    <a:solidFill>
                      <a:prstClr val="black"/>
                    </a:solidFill>
                  </a:rPr>
                  <a:t>Can any element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770" b="0" dirty="0" smtClean="0">
                    <a:solidFill>
                      <a:prstClr val="black"/>
                    </a:solidFill>
                  </a:rPr>
                  <a:t> be written as a finite product of the following permutation?</a:t>
                </a: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,(12…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9" y="1519599"/>
                <a:ext cx="9713344" cy="1278812"/>
              </a:xfrm>
              <a:prstGeom prst="rect">
                <a:avLst/>
              </a:prstGeom>
              <a:blipFill rotWithShape="0">
                <a:blip r:embed="rId3"/>
                <a:stretch>
                  <a:fillRect l="-2196" t="-8571" r="-2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9"/>
              <p:cNvSpPr txBox="1"/>
              <p:nvPr/>
            </p:nvSpPr>
            <p:spPr>
              <a:xfrm>
                <a:off x="1587261" y="3108371"/>
                <a:ext cx="9713344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=(12…</m:t>
                      </m:r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…21</m:t>
                          </m:r>
                        </m:e>
                      </m:d>
                    </m:oMath>
                  </m:oMathPara>
                </a14:m>
                <a:endParaRPr lang="en-US" altLang="zh-CN" sz="277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261" y="3108371"/>
                <a:ext cx="9713344" cy="4262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738795" y="3910191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688059" y="3910190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471887" y="3910190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5738795" y="4642329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n</a:t>
            </a:r>
            <a:endParaRPr lang="zh-CN" altLang="en-US" sz="2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4471887" y="4642328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3688059" y="5374466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4471887" y="5374466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5738795" y="6082975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3688059" y="6082974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4471887" y="6082974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3688058" y="4642327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7816701" y="3910190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</a:t>
            </a:r>
            <a:endParaRPr lang="zh-CN" altLang="en-US" sz="24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7816701" y="4642328"/>
            <a:ext cx="78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k-1</a:t>
            </a:r>
            <a:endParaRPr lang="zh-CN" altLang="en-US" sz="24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7816701" y="6082974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6469028" y="3910190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6469028" y="4642328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6469028" y="6082974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7142864" y="3910190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sz="2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7142864" y="4642328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sz="2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7142864" y="6082974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sz="2400" b="1" dirty="0"/>
          </a:p>
        </p:txBody>
      </p:sp>
      <p:cxnSp>
        <p:nvCxnSpPr>
          <p:cNvPr id="5" name="直接箭头连接符 4"/>
          <p:cNvCxnSpPr>
            <a:stCxn id="12" idx="2"/>
            <a:endCxn id="31" idx="0"/>
          </p:cNvCxnSpPr>
          <p:nvPr/>
        </p:nvCxnSpPr>
        <p:spPr>
          <a:xfrm flipH="1">
            <a:off x="3854446" y="4371855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854444" y="5092178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3854443" y="5847947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4624678" y="4375421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4624676" y="5095744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4624675" y="5851513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5905185" y="4383672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905182" y="5424026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6638646" y="4386129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6645742" y="5410322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7981840" y="4413470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7966992" y="5392875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6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2" grpId="0"/>
      <p:bldP spid="12" grpId="0"/>
      <p:bldP spid="13" grpId="0"/>
      <p:bldP spid="19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447" y="304072"/>
            <a:ext cx="7045973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Other forms of </a:t>
            </a:r>
            <a:r>
              <a:rPr lang="en-US" altLang="zh-CN" dirty="0"/>
              <a:t>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9"/>
              <p:cNvSpPr txBox="1"/>
              <p:nvPr/>
            </p:nvSpPr>
            <p:spPr>
              <a:xfrm>
                <a:off x="1664899" y="1519599"/>
                <a:ext cx="9713344" cy="1278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dirty="0" smtClean="0">
                    <a:solidFill>
                      <a:prstClr val="black"/>
                    </a:solidFill>
                  </a:rPr>
                  <a:t>Can any element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770" b="0" dirty="0" smtClean="0">
                    <a:solidFill>
                      <a:prstClr val="black"/>
                    </a:solidFill>
                  </a:rPr>
                  <a:t> be written as a finite product of the following permutation?</a:t>
                </a: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,(12…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9" y="1519599"/>
                <a:ext cx="9713344" cy="1278812"/>
              </a:xfrm>
              <a:prstGeom prst="rect">
                <a:avLst/>
              </a:prstGeom>
              <a:blipFill rotWithShape="0">
                <a:blip r:embed="rId3"/>
                <a:stretch>
                  <a:fillRect l="-2196" t="-8571" r="-2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9"/>
              <p:cNvSpPr txBox="1"/>
              <p:nvPr/>
            </p:nvSpPr>
            <p:spPr>
              <a:xfrm>
                <a:off x="1587261" y="3108371"/>
                <a:ext cx="9713344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</m:d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12…</m:t>
                              </m:r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sSup>
                        <m:sSup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12…</m:t>
                              </m:r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altLang="zh-CN" sz="277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261" y="3108371"/>
                <a:ext cx="9713344" cy="4262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780366" y="3910191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688059" y="3910190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471887" y="3910190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5780366" y="4642329"/>
            <a:ext cx="73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n-1</a:t>
            </a:r>
            <a:endParaRPr lang="zh-CN" altLang="en-US" sz="2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4471887" y="4642328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3688059" y="5374466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4471887" y="5374466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5780366" y="6082975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3688059" y="6082974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4471887" y="6082974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3688058" y="4642327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7858272" y="3910190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</a:t>
            </a:r>
            <a:endParaRPr lang="zh-CN" altLang="en-US" sz="24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7858272" y="4642328"/>
            <a:ext cx="78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k-2</a:t>
            </a:r>
            <a:endParaRPr lang="zh-CN" altLang="en-US" sz="24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7858272" y="6082974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6510599" y="3910190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6510599" y="4642328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6510599" y="6082974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7184435" y="3910190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sz="2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7184435" y="4642328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sz="2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7184435" y="6082974"/>
            <a:ext cx="33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sz="2400" b="1" dirty="0"/>
          </a:p>
        </p:txBody>
      </p:sp>
      <p:cxnSp>
        <p:nvCxnSpPr>
          <p:cNvPr id="5" name="直接箭头连接符 4"/>
          <p:cNvCxnSpPr>
            <a:stCxn id="12" idx="2"/>
            <a:endCxn id="31" idx="0"/>
          </p:cNvCxnSpPr>
          <p:nvPr/>
        </p:nvCxnSpPr>
        <p:spPr>
          <a:xfrm flipH="1">
            <a:off x="3854446" y="4371855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854444" y="5092178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3854443" y="5847947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4624678" y="4375421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4624676" y="5095744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4624675" y="5851513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5946756" y="4383672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946753" y="5424026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6680217" y="4386129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6687313" y="5410322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8023411" y="4413470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8008563" y="5392875"/>
            <a:ext cx="1" cy="270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2" grpId="0"/>
      <p:bldP spid="13" grpId="0"/>
      <p:bldP spid="19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447" y="304072"/>
            <a:ext cx="7045973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Other forms of </a:t>
            </a:r>
            <a:r>
              <a:rPr lang="en-US" altLang="zh-CN" dirty="0"/>
              <a:t>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9"/>
              <p:cNvSpPr txBox="1"/>
              <p:nvPr/>
            </p:nvSpPr>
            <p:spPr>
              <a:xfrm>
                <a:off x="1664899" y="1519599"/>
                <a:ext cx="9713344" cy="1278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dirty="0" smtClean="0">
                    <a:solidFill>
                      <a:prstClr val="black"/>
                    </a:solidFill>
                  </a:rPr>
                  <a:t>Can any element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770" b="0" dirty="0" smtClean="0">
                    <a:solidFill>
                      <a:prstClr val="black"/>
                    </a:solidFill>
                  </a:rPr>
                  <a:t> be written as a finite product of the following permutation?</a:t>
                </a: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,(12…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9" y="1519599"/>
                <a:ext cx="9713344" cy="1278812"/>
              </a:xfrm>
              <a:prstGeom prst="rect">
                <a:avLst/>
              </a:prstGeom>
              <a:blipFill rotWithShape="0">
                <a:blip r:embed="rId3"/>
                <a:stretch>
                  <a:fillRect l="-2196" t="-8571" r="-2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9"/>
              <p:cNvSpPr txBox="1"/>
              <p:nvPr/>
            </p:nvSpPr>
            <p:spPr>
              <a:xfrm>
                <a:off x="1250832" y="3770935"/>
                <a:ext cx="9713344" cy="444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sSup>
                        <m:sSup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altLang="zh-CN" sz="277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32" y="3770935"/>
                <a:ext cx="9713344" cy="444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49"/>
              <p:cNvSpPr txBox="1"/>
              <p:nvPr/>
            </p:nvSpPr>
            <p:spPr>
              <a:xfrm>
                <a:off x="1664899" y="3137236"/>
                <a:ext cx="9713344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dirty="0" smtClean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=(12…</m:t>
                    </m:r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770" dirty="0" smtClean="0">
                    <a:solidFill>
                      <a:prstClr val="black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2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9" y="3137236"/>
                <a:ext cx="9713344" cy="426271"/>
              </a:xfrm>
              <a:prstGeom prst="rect">
                <a:avLst/>
              </a:prstGeom>
              <a:blipFill rotWithShape="0">
                <a:blip r:embed="rId5"/>
                <a:stretch>
                  <a:fillRect l="-2196" t="-25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9"/>
              <p:cNvSpPr txBox="1"/>
              <p:nvPr/>
            </p:nvSpPr>
            <p:spPr>
              <a:xfrm>
                <a:off x="1250832" y="4422395"/>
                <a:ext cx="9713344" cy="852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2770" b="0" dirty="0" smtClean="0">
                  <a:solidFill>
                    <a:prstClr val="black"/>
                  </a:solidFill>
                </a:endParaRP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+1→2→1→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altLang="zh-CN" sz="277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32" y="4422395"/>
                <a:ext cx="9713344" cy="8525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49"/>
              <p:cNvSpPr txBox="1"/>
              <p:nvPr/>
            </p:nvSpPr>
            <p:spPr>
              <a:xfrm>
                <a:off x="1250832" y="5553421"/>
                <a:ext cx="9713344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77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32" y="5553421"/>
                <a:ext cx="9713344" cy="4262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63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31827" y="334381"/>
            <a:ext cx="2565060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View: shuffle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9"/>
              <p:cNvSpPr txBox="1"/>
              <p:nvPr/>
            </p:nvSpPr>
            <p:spPr>
              <a:xfrm>
                <a:off x="1664899" y="1519599"/>
                <a:ext cx="9713344" cy="1278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dirty="0" smtClean="0">
                    <a:solidFill>
                      <a:prstClr val="black"/>
                    </a:solidFill>
                  </a:rPr>
                  <a:t>Can any element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770" b="0" dirty="0" smtClean="0">
                    <a:solidFill>
                      <a:prstClr val="black"/>
                    </a:solidFill>
                  </a:rPr>
                  <a:t> be written as a finite product of the following permutation?</a:t>
                </a: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,(12…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9" y="1519599"/>
                <a:ext cx="9713344" cy="1278812"/>
              </a:xfrm>
              <a:prstGeom prst="rect">
                <a:avLst/>
              </a:prstGeom>
              <a:blipFill rotWithShape="0">
                <a:blip r:embed="rId3"/>
                <a:stretch>
                  <a:fillRect l="-2196" t="-8571" r="-2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9"/>
              <p:cNvSpPr txBox="1"/>
              <p:nvPr/>
            </p:nvSpPr>
            <p:spPr>
              <a:xfrm>
                <a:off x="1526877" y="3071189"/>
                <a:ext cx="9713344" cy="444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sSup>
                        <m:sSup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altLang="zh-CN" sz="277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77" y="3071189"/>
                <a:ext cx="9713344" cy="444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1710691" y="4106898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723480" y="4646734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10691" y="4286526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94362" y="4859332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10690" y="5344017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710689" y="5554519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49"/>
          <p:cNvSpPr txBox="1"/>
          <p:nvPr/>
        </p:nvSpPr>
        <p:spPr>
          <a:xfrm>
            <a:off x="1339225" y="3800991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7" name="TextBox 49"/>
          <p:cNvSpPr txBox="1"/>
          <p:nvPr/>
        </p:nvSpPr>
        <p:spPr>
          <a:xfrm>
            <a:off x="1186825" y="4771344"/>
            <a:ext cx="631582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srgbClr val="FF0000"/>
                </a:solidFill>
              </a:rPr>
              <a:t>k+1</a:t>
            </a:r>
          </a:p>
        </p:txBody>
      </p:sp>
      <p:sp>
        <p:nvSpPr>
          <p:cNvPr id="28" name="TextBox 49"/>
          <p:cNvSpPr txBox="1"/>
          <p:nvPr/>
        </p:nvSpPr>
        <p:spPr>
          <a:xfrm>
            <a:off x="1355602" y="4455520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9" name="TextBox 49"/>
          <p:cNvSpPr txBox="1"/>
          <p:nvPr/>
        </p:nvSpPr>
        <p:spPr>
          <a:xfrm>
            <a:off x="1339225" y="4051708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5509947" y="4117680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509945" y="4684952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509947" y="4297308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509944" y="4898542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509946" y="5354799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509945" y="5565301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49"/>
          <p:cNvSpPr txBox="1"/>
          <p:nvPr/>
        </p:nvSpPr>
        <p:spPr>
          <a:xfrm>
            <a:off x="5244664" y="3769633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9" name="TextBox 49"/>
          <p:cNvSpPr txBox="1"/>
          <p:nvPr/>
        </p:nvSpPr>
        <p:spPr>
          <a:xfrm>
            <a:off x="5137363" y="4096662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srgbClr val="FF0000"/>
                </a:solidFill>
              </a:rPr>
              <a:t>k+1</a:t>
            </a:r>
          </a:p>
        </p:txBody>
      </p:sp>
      <p:sp>
        <p:nvSpPr>
          <p:cNvPr id="48" name="TextBox 49"/>
          <p:cNvSpPr txBox="1"/>
          <p:nvPr/>
        </p:nvSpPr>
        <p:spPr>
          <a:xfrm>
            <a:off x="2746442" y="3631759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top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64936" y="3582491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top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9168139" y="4128462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168137" y="4695734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168139" y="4308090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168136" y="4919217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168138" y="5365581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168137" y="5576083"/>
            <a:ext cx="2689105" cy="10782"/>
          </a:xfrm>
          <a:prstGeom prst="line">
            <a:avLst/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49"/>
          <p:cNvSpPr txBox="1"/>
          <p:nvPr/>
        </p:nvSpPr>
        <p:spPr>
          <a:xfrm>
            <a:off x="8859524" y="4746338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k</a:t>
            </a:r>
          </a:p>
        </p:txBody>
      </p:sp>
      <p:sp>
        <p:nvSpPr>
          <p:cNvPr id="57" name="TextBox 49"/>
          <p:cNvSpPr txBox="1"/>
          <p:nvPr/>
        </p:nvSpPr>
        <p:spPr>
          <a:xfrm>
            <a:off x="8767266" y="4423077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k+1</a:t>
            </a:r>
          </a:p>
        </p:txBody>
      </p:sp>
      <p:sp>
        <p:nvSpPr>
          <p:cNvPr id="58" name="TextBox 49"/>
          <p:cNvSpPr txBox="1"/>
          <p:nvPr/>
        </p:nvSpPr>
        <p:spPr>
          <a:xfrm>
            <a:off x="10123128" y="3593273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top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49"/>
              <p:cNvSpPr txBox="1"/>
              <p:nvPr/>
            </p:nvSpPr>
            <p:spPr>
              <a:xfrm>
                <a:off x="2698066" y="4363937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066" y="4363937"/>
                <a:ext cx="552451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49"/>
              <p:cNvSpPr txBox="1"/>
              <p:nvPr/>
            </p:nvSpPr>
            <p:spPr>
              <a:xfrm>
                <a:off x="2698066" y="4917878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066" y="4917878"/>
                <a:ext cx="552451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49"/>
              <p:cNvSpPr txBox="1"/>
              <p:nvPr/>
            </p:nvSpPr>
            <p:spPr>
              <a:xfrm>
                <a:off x="6479034" y="4372739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034" y="4372739"/>
                <a:ext cx="552451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49"/>
              <p:cNvSpPr txBox="1"/>
              <p:nvPr/>
            </p:nvSpPr>
            <p:spPr>
              <a:xfrm>
                <a:off x="6483255" y="4916378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2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255" y="4916378"/>
                <a:ext cx="552451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49"/>
              <p:cNvSpPr txBox="1"/>
              <p:nvPr/>
            </p:nvSpPr>
            <p:spPr>
              <a:xfrm>
                <a:off x="10123128" y="4344588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3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128" y="4344588"/>
                <a:ext cx="552451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49"/>
              <p:cNvSpPr txBox="1"/>
              <p:nvPr/>
            </p:nvSpPr>
            <p:spPr>
              <a:xfrm>
                <a:off x="10121344" y="4957944"/>
                <a:ext cx="5524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4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44" y="4957944"/>
                <a:ext cx="552451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49"/>
          <p:cNvSpPr txBox="1"/>
          <p:nvPr/>
        </p:nvSpPr>
        <p:spPr>
          <a:xfrm flipH="1">
            <a:off x="1423892" y="5376706"/>
            <a:ext cx="270470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n</a:t>
            </a:r>
          </a:p>
        </p:txBody>
      </p:sp>
      <p:cxnSp>
        <p:nvCxnSpPr>
          <p:cNvPr id="69" name="曲线连接符 68"/>
          <p:cNvCxnSpPr/>
          <p:nvPr/>
        </p:nvCxnSpPr>
        <p:spPr>
          <a:xfrm rot="10800000" flipV="1">
            <a:off x="5116595" y="4008762"/>
            <a:ext cx="12700" cy="369066"/>
          </a:xfrm>
          <a:prstGeom prst="curvedConnector4">
            <a:avLst>
              <a:gd name="adj1" fmla="val 3000000"/>
              <a:gd name="adj2" fmla="val 109845"/>
            </a:avLst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811415" y="4194762"/>
            <a:ext cx="9525" cy="486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8569707" y="4089058"/>
            <a:ext cx="10321" cy="51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9"/>
          <p:cNvSpPr txBox="1"/>
          <p:nvPr/>
        </p:nvSpPr>
        <p:spPr>
          <a:xfrm>
            <a:off x="5165813" y="4470722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5" name="TextBox 49"/>
          <p:cNvSpPr txBox="1"/>
          <p:nvPr/>
        </p:nvSpPr>
        <p:spPr>
          <a:xfrm>
            <a:off x="5180271" y="4748900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6" name="TextBox 49"/>
          <p:cNvSpPr txBox="1"/>
          <p:nvPr/>
        </p:nvSpPr>
        <p:spPr>
          <a:xfrm>
            <a:off x="5138481" y="5407965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47" name="TextBox 49"/>
          <p:cNvSpPr txBox="1"/>
          <p:nvPr/>
        </p:nvSpPr>
        <p:spPr>
          <a:xfrm>
            <a:off x="8858825" y="5473361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66" name="TextBox 49"/>
          <p:cNvSpPr txBox="1"/>
          <p:nvPr/>
        </p:nvSpPr>
        <p:spPr>
          <a:xfrm>
            <a:off x="8849333" y="3806408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7" name="TextBox 49"/>
          <p:cNvSpPr txBox="1"/>
          <p:nvPr/>
        </p:nvSpPr>
        <p:spPr>
          <a:xfrm>
            <a:off x="8831659" y="4081032"/>
            <a:ext cx="552451" cy="426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dirty="0" smtClean="0">
                <a:solidFill>
                  <a:prstClr val="black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90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7" grpId="0"/>
      <p:bldP spid="28" grpId="0"/>
      <p:bldP spid="29" grpId="0"/>
      <p:bldP spid="36" grpId="0"/>
      <p:bldP spid="39" grpId="0"/>
      <p:bldP spid="48" grpId="0"/>
      <p:bldP spid="49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44" grpId="0"/>
      <p:bldP spid="45" grpId="0"/>
      <p:bldP spid="46" grpId="0"/>
      <p:bldP spid="47" grpId="0"/>
      <p:bldP spid="66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447" y="304072"/>
            <a:ext cx="7045973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Other forms of </a:t>
            </a:r>
            <a:r>
              <a:rPr lang="en-US" altLang="zh-CN" dirty="0"/>
              <a:t>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9"/>
              <p:cNvSpPr txBox="1"/>
              <p:nvPr/>
            </p:nvSpPr>
            <p:spPr>
              <a:xfrm>
                <a:off x="1388853" y="1519599"/>
                <a:ext cx="10334445" cy="852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dirty="0" smtClean="0">
                    <a:solidFill>
                      <a:prstClr val="black"/>
                    </a:solidFill>
                  </a:rPr>
                  <a:t>Quiz2: Also, can even permutation of </a:t>
                </a:r>
                <a14:m>
                  <m:oMath xmlns:m="http://schemas.openxmlformats.org/officeDocument/2006/math"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770" dirty="0" smtClean="0">
                    <a:solidFill>
                      <a:prstClr val="black"/>
                    </a:solidFill>
                  </a:rPr>
                  <a:t> letters be expressed in terms of</a:t>
                </a: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53" y="1519599"/>
                <a:ext cx="10334445" cy="852541"/>
              </a:xfrm>
              <a:prstGeom prst="rect">
                <a:avLst/>
              </a:prstGeom>
              <a:blipFill rotWithShape="0">
                <a:blip r:embed="rId3"/>
                <a:stretch>
                  <a:fillRect l="-2124" t="-12857" r="-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49"/>
              <p:cNvSpPr txBox="1"/>
              <p:nvPr/>
            </p:nvSpPr>
            <p:spPr>
              <a:xfrm>
                <a:off x="1038224" y="3242667"/>
                <a:ext cx="10340019" cy="852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770" dirty="0" smtClean="0">
                  <a:solidFill>
                    <a:prstClr val="black"/>
                  </a:solidFill>
                </a:endParaRP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altLang="zh-CN" sz="277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24" y="3242667"/>
                <a:ext cx="10340019" cy="8525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4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447" y="304072"/>
            <a:ext cx="7045973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Other forms of </a:t>
            </a:r>
            <a:r>
              <a:rPr lang="en-US" altLang="zh-CN" dirty="0"/>
              <a:t>factorization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49"/>
              <p:cNvSpPr txBox="1"/>
              <p:nvPr/>
            </p:nvSpPr>
            <p:spPr>
              <a:xfrm>
                <a:off x="1038224" y="3242667"/>
                <a:ext cx="10340019" cy="852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Transform into the previous form:</a:t>
                </a:r>
              </a:p>
              <a:p>
                <a:pPr defTabSz="1068655"/>
                <a:r>
                  <a:rPr lang="en-US" altLang="zh-CN" sz="277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Product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123</m:t>
                        </m:r>
                      </m:e>
                    </m:d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</m:d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,…,(1,</m:t>
                    </m:r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sz="2770" b="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24" y="3242667"/>
                <a:ext cx="10340019" cy="852541"/>
              </a:xfrm>
              <a:prstGeom prst="rect">
                <a:avLst/>
              </a:prstGeom>
              <a:blipFill rotWithShape="0">
                <a:blip r:embed="rId3"/>
                <a:stretch>
                  <a:fillRect l="-2062" t="-13571" b="-2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337" y="1317878"/>
            <a:ext cx="7721865" cy="13476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9"/>
              <p:cNvSpPr txBox="1"/>
              <p:nvPr/>
            </p:nvSpPr>
            <p:spPr>
              <a:xfrm>
                <a:off x="1038224" y="4585513"/>
                <a:ext cx="10340019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altLang="zh-CN" sz="277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altLang="zh-CN" sz="277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24" y="4585513"/>
                <a:ext cx="10340019" cy="4262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0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1008963" y="1485276"/>
            <a:ext cx="865097" cy="86509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86" name="同心圆 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76" y="6448955"/>
            <a:ext cx="12191848" cy="60192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83688" y="3849856"/>
            <a:ext cx="2194383" cy="358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31" dirty="0" smtClean="0">
                <a:solidFill>
                  <a:srgbClr val="2683C6"/>
                </a:solidFill>
                <a:latin typeface="微软雅黑"/>
              </a:rPr>
              <a:t>Week3-Class1-OT2</a:t>
            </a:r>
            <a:endParaRPr lang="en-US" altLang="zh-CN" sz="1731" dirty="0">
              <a:solidFill>
                <a:srgbClr val="2683C6"/>
              </a:solidFill>
              <a:latin typeface="微软雅黑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4000912" y="3730902"/>
            <a:ext cx="67930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05239" y="7691873"/>
            <a:ext cx="1007007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9" dirty="0">
                <a:solidFill>
                  <a:prstClr val="black"/>
                </a:solidFill>
              </a:rPr>
              <a:t>延迟符</a:t>
            </a:r>
          </a:p>
        </p:txBody>
      </p:sp>
      <p:sp>
        <p:nvSpPr>
          <p:cNvPr id="50" name="椭圆 49"/>
          <p:cNvSpPr/>
          <p:nvPr/>
        </p:nvSpPr>
        <p:spPr>
          <a:xfrm>
            <a:off x="10736366" y="946879"/>
            <a:ext cx="446382" cy="4463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103017" y="118274"/>
            <a:ext cx="244867" cy="2448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>
              <a:solidFill>
                <a:prstClr val="white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773621" y="1213156"/>
            <a:ext cx="195854" cy="195854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rgbClr val="2683C6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srgbClr val="2683C6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550527" y="457020"/>
            <a:ext cx="256578" cy="25657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prstClr val="black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335897" y="110331"/>
            <a:ext cx="363924" cy="363924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prstClr val="black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>
                <a:solidFill>
                  <a:prstClr val="white"/>
                </a:solidFill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11651188" y="1893419"/>
            <a:ext cx="122433" cy="1224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>
              <a:solidFill>
                <a:srgbClr val="2683C6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-2392289" y="1095005"/>
            <a:ext cx="4821284" cy="4821284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>
              <a:solidFill>
                <a:prstClr val="white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-1578191" y="-1315638"/>
            <a:ext cx="4821284" cy="4821284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>
              <a:solidFill>
                <a:prstClr val="white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-1348743" y="-233081"/>
            <a:ext cx="4821284" cy="4821284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>
              <a:solidFill>
                <a:prstClr val="white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-2137643" y="-2993434"/>
            <a:ext cx="4821284" cy="4821284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9">
              <a:solidFill>
                <a:prstClr val="white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1507612" y="907748"/>
            <a:ext cx="694661" cy="694661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83" name="同心圆 8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008780" y="915673"/>
            <a:ext cx="446743" cy="446743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92" name="同心圆 9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92967" y="1733161"/>
            <a:ext cx="647693" cy="64769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95" name="同心圆 9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144522" y="2823831"/>
            <a:ext cx="351723" cy="35172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98" name="同心圆 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874060" y="3656736"/>
            <a:ext cx="1009897" cy="100989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101" name="同心圆 10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9" dirty="0">
                <a:solidFill>
                  <a:srgbClr val="C00000"/>
                </a:solidFill>
              </a:endParaRPr>
            </a:p>
          </p:txBody>
        </p:sp>
      </p:grpSp>
      <p:sp>
        <p:nvSpPr>
          <p:cNvPr id="104" name="TextBox 102"/>
          <p:cNvSpPr txBox="1"/>
          <p:nvPr/>
        </p:nvSpPr>
        <p:spPr>
          <a:xfrm>
            <a:off x="1243845" y="7228493"/>
            <a:ext cx="932319" cy="384182"/>
          </a:xfrm>
          <a:prstGeom prst="rect">
            <a:avLst/>
          </a:prstGeom>
          <a:noFill/>
        </p:spPr>
        <p:txBody>
          <a:bodyPr wrap="none" lIns="54457" tIns="27229" rIns="54457" bIns="27229" rtlCol="0">
            <a:spAutoFit/>
          </a:bodyPr>
          <a:lstStyle/>
          <a:p>
            <a:r>
              <a:rPr lang="zh-CN" altLang="en-US" sz="2139" dirty="0">
                <a:solidFill>
                  <a:prstClr val="black"/>
                </a:solidFill>
              </a:rPr>
              <a:t>延迟符</a:t>
            </a:r>
          </a:p>
        </p:txBody>
      </p:sp>
      <p:sp>
        <p:nvSpPr>
          <p:cNvPr id="69" name="TextBox 4"/>
          <p:cNvSpPr txBox="1"/>
          <p:nvPr/>
        </p:nvSpPr>
        <p:spPr>
          <a:xfrm>
            <a:off x="4766321" y="1706447"/>
            <a:ext cx="732893" cy="2010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466" dirty="0" smtClean="0">
                <a:solidFill>
                  <a:srgbClr val="2683C6"/>
                </a:solidFill>
                <a:latin typeface="Agency FB" panose="020B0503020202020204" pitchFamily="34" charset="0"/>
              </a:rPr>
              <a:t>T</a:t>
            </a:r>
            <a:endParaRPr lang="zh-CN" altLang="en-US" sz="12466" dirty="0">
              <a:solidFill>
                <a:srgbClr val="2683C6"/>
              </a:solidFill>
              <a:latin typeface="Agency FB" panose="020B0503020202020204" pitchFamily="34" charset="0"/>
            </a:endParaRPr>
          </a:p>
        </p:txBody>
      </p:sp>
      <p:sp>
        <p:nvSpPr>
          <p:cNvPr id="70" name="TextBox 18"/>
          <p:cNvSpPr txBox="1"/>
          <p:nvPr/>
        </p:nvSpPr>
        <p:spPr>
          <a:xfrm>
            <a:off x="5576977" y="1697923"/>
            <a:ext cx="788999" cy="2010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12466" dirty="0" smtClean="0">
                <a:solidFill>
                  <a:srgbClr val="2683C6"/>
                </a:solidFill>
                <a:latin typeface="Agency FB" panose="020B0503020202020204" pitchFamily="34" charset="0"/>
              </a:rPr>
              <a:t>h</a:t>
            </a:r>
            <a:endParaRPr lang="zh-CN" altLang="en-US" sz="12466" dirty="0">
              <a:solidFill>
                <a:srgbClr val="2683C6"/>
              </a:solidFill>
              <a:latin typeface="Agency FB" panose="020B0503020202020204" pitchFamily="34" charset="0"/>
            </a:endParaRPr>
          </a:p>
        </p:txBody>
      </p:sp>
      <p:sp>
        <p:nvSpPr>
          <p:cNvPr id="71" name="TextBox 21"/>
          <p:cNvSpPr txBox="1"/>
          <p:nvPr/>
        </p:nvSpPr>
        <p:spPr>
          <a:xfrm>
            <a:off x="6439938" y="1714689"/>
            <a:ext cx="752023" cy="201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12466" dirty="0" smtClean="0">
                <a:solidFill>
                  <a:srgbClr val="2683C6"/>
                </a:solidFill>
                <a:latin typeface="Agency FB" panose="020B0503020202020204" pitchFamily="34" charset="0"/>
              </a:rPr>
              <a:t>a</a:t>
            </a:r>
            <a:endParaRPr lang="zh-CN" altLang="en-US" sz="12466" dirty="0">
              <a:solidFill>
                <a:srgbClr val="2683C6"/>
              </a:solidFill>
              <a:latin typeface="Agency FB" panose="020B0503020202020204" pitchFamily="34" charset="0"/>
            </a:endParaRPr>
          </a:p>
        </p:txBody>
      </p:sp>
      <p:sp>
        <p:nvSpPr>
          <p:cNvPr id="72" name="TextBox 24"/>
          <p:cNvSpPr txBox="1"/>
          <p:nvPr/>
        </p:nvSpPr>
        <p:spPr>
          <a:xfrm>
            <a:off x="7204436" y="1736632"/>
            <a:ext cx="788999" cy="2010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12466" dirty="0" smtClean="0">
                <a:solidFill>
                  <a:srgbClr val="2683C6"/>
                </a:solidFill>
                <a:latin typeface="Agency FB" panose="020B0503020202020204" pitchFamily="34" charset="0"/>
              </a:rPr>
              <a:t>n</a:t>
            </a:r>
            <a:endParaRPr lang="zh-CN" altLang="en-US" sz="12466" dirty="0">
              <a:solidFill>
                <a:srgbClr val="2683C6"/>
              </a:solidFill>
              <a:latin typeface="Agency FB" panose="020B0503020202020204" pitchFamily="34" charset="0"/>
            </a:endParaRPr>
          </a:p>
        </p:txBody>
      </p:sp>
      <p:sp>
        <p:nvSpPr>
          <p:cNvPr id="73" name="TextBox 27"/>
          <p:cNvSpPr txBox="1"/>
          <p:nvPr/>
        </p:nvSpPr>
        <p:spPr>
          <a:xfrm>
            <a:off x="7802470" y="4276051"/>
            <a:ext cx="3356817" cy="358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31" dirty="0">
                <a:solidFill>
                  <a:srgbClr val="2683C6"/>
                </a:solidFill>
                <a:latin typeface="微软雅黑" panose="020B0503020204020204" pitchFamily="34" charset="-122"/>
              </a:rPr>
              <a:t>Presenter: </a:t>
            </a:r>
            <a:r>
              <a:rPr lang="en-US" altLang="zh-CN" sz="1731" dirty="0" smtClean="0">
                <a:solidFill>
                  <a:srgbClr val="2683C6"/>
                </a:solidFill>
                <a:latin typeface="微软雅黑" panose="020B0503020204020204" pitchFamily="34" charset="-122"/>
              </a:rPr>
              <a:t>Liu Han 171240502</a:t>
            </a:r>
            <a:endParaRPr lang="zh-CN" altLang="en-US" sz="1731" dirty="0">
              <a:solidFill>
                <a:srgbClr val="2683C6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8122475" y="1736632"/>
            <a:ext cx="720069" cy="2010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12466" dirty="0" smtClean="0">
                <a:solidFill>
                  <a:srgbClr val="2683C6"/>
                </a:solidFill>
                <a:latin typeface="Agency FB" panose="020B0503020202020204" pitchFamily="34" charset="0"/>
              </a:rPr>
              <a:t>k</a:t>
            </a:r>
            <a:endParaRPr lang="zh-CN" altLang="en-US" sz="12466" dirty="0">
              <a:solidFill>
                <a:srgbClr val="2683C6"/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8888543" y="1747297"/>
            <a:ext cx="758541" cy="2010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12466" dirty="0" smtClean="0">
                <a:solidFill>
                  <a:srgbClr val="2683C6"/>
                </a:solidFill>
                <a:latin typeface="Agency FB" panose="020B0503020202020204" pitchFamily="34" charset="0"/>
              </a:rPr>
              <a:t>s</a:t>
            </a:r>
            <a:endParaRPr lang="zh-CN" altLang="en-US" sz="12466" dirty="0">
              <a:solidFill>
                <a:srgbClr val="2683C6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accel="35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3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3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35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3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3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accel="35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3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3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accel="35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3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3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accel="35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9" dur="3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0" dur="3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35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3" dur="3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4" dur="3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4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15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93" dur="15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3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15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14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1" dur="14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16" presetClass="entr" presetSubtype="21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1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1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1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7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8600"/>
                                </p:stCondLst>
                                <p:childTnLst>
                                  <p:par>
                                    <p:cTn id="1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33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74" grpId="0"/>
          <p:bldP spid="47" grpId="0"/>
          <p:bldP spid="50" grpId="0" animBg="1"/>
          <p:bldP spid="51" grpId="0" animBg="1"/>
          <p:bldP spid="61" grpId="0" animBg="1"/>
          <p:bldP spid="76" grpId="0" animBg="1"/>
          <p:bldP spid="79" grpId="0" animBg="1"/>
          <p:bldP spid="80" grpId="0" animBg="1"/>
          <p:bldP spid="81" grpId="0" animBg="1"/>
          <p:bldP spid="104" grpId="0"/>
          <p:bldP spid="69" grpId="0"/>
          <p:bldP spid="69" grpId="1"/>
          <p:bldP spid="70" grpId="0"/>
          <p:bldP spid="70" grpId="1"/>
          <p:bldP spid="71" grpId="0"/>
          <p:bldP spid="71" grpId="1"/>
          <p:bldP spid="72" grpId="0"/>
          <p:bldP spid="72" grpId="1"/>
          <p:bldP spid="73" grpId="0"/>
          <p:bldP spid="48" grpId="0"/>
          <p:bldP spid="48" grpId="1"/>
          <p:bldP spid="49" grpId="0"/>
          <p:bldP spid="4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accel="35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35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accel="35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accel="35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accel="35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35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4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3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15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93" dur="15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3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autoRev="1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15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3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15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14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1" dur="14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16" presetClass="entr" presetSubtype="21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1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1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1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7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8600"/>
                                </p:stCondLst>
                                <p:childTnLst>
                                  <p:par>
                                    <p:cTn id="1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33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74" grpId="0"/>
          <p:bldP spid="47" grpId="0"/>
          <p:bldP spid="50" grpId="0" animBg="1"/>
          <p:bldP spid="51" grpId="0" animBg="1"/>
          <p:bldP spid="61" grpId="0" animBg="1"/>
          <p:bldP spid="76" grpId="0" animBg="1"/>
          <p:bldP spid="79" grpId="0" animBg="1"/>
          <p:bldP spid="80" grpId="0" animBg="1"/>
          <p:bldP spid="81" grpId="0" animBg="1"/>
          <p:bldP spid="104" grpId="0"/>
          <p:bldP spid="69" grpId="0"/>
          <p:bldP spid="69" grpId="1"/>
          <p:bldP spid="70" grpId="0"/>
          <p:bldP spid="70" grpId="1"/>
          <p:bldP spid="71" grpId="0"/>
          <p:bldP spid="71" grpId="1"/>
          <p:bldP spid="72" grpId="0"/>
          <p:bldP spid="72" grpId="1"/>
          <p:bldP spid="73" grpId="0"/>
          <p:bldP spid="48" grpId="0"/>
          <p:bldP spid="48" grpId="1"/>
          <p:bldP spid="49" grpId="0"/>
          <p:bldP spid="49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84154" y="237144"/>
            <a:ext cx="3368771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Content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9"/>
              <p:cNvSpPr txBox="1"/>
              <p:nvPr/>
            </p:nvSpPr>
            <p:spPr>
              <a:xfrm>
                <a:off x="1664898" y="1519599"/>
                <a:ext cx="10316731" cy="1278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b="0" dirty="0" smtClean="0">
                    <a:solidFill>
                      <a:prstClr val="black"/>
                    </a:solidFill>
                  </a:rPr>
                  <a:t>Show that any cycle can be written as the product of transpositions:</a:t>
                </a:r>
              </a:p>
              <a:p>
                <a:pPr defTabSz="1068655"/>
                <a:endParaRPr lang="en-US" altLang="zh-CN" sz="277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⋯(</m:t>
                      </m:r>
                      <m:sSub>
                        <m:sSub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8" y="1519599"/>
                <a:ext cx="10316731" cy="1278812"/>
              </a:xfrm>
              <a:prstGeom prst="rect">
                <a:avLst/>
              </a:prstGeom>
              <a:blipFill rotWithShape="0">
                <a:blip r:embed="rId3"/>
                <a:stretch>
                  <a:fillRect l="-2069" t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9"/>
              <p:cNvSpPr txBox="1"/>
              <p:nvPr/>
            </p:nvSpPr>
            <p:spPr>
              <a:xfrm>
                <a:off x="2668539" y="3582149"/>
                <a:ext cx="4918783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b="0" dirty="0" smtClean="0">
                    <a:solidFill>
                      <a:prstClr val="black"/>
                    </a:solidFill>
                  </a:rPr>
                  <a:t>Mathematical induction on </a:t>
                </a:r>
                <a14:m>
                  <m:oMath xmlns:m="http://schemas.openxmlformats.org/officeDocument/2006/math"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539" y="3582149"/>
                <a:ext cx="4918783" cy="426271"/>
              </a:xfrm>
              <a:prstGeom prst="rect">
                <a:avLst/>
              </a:prstGeom>
              <a:blipFill rotWithShape="0">
                <a:blip r:embed="rId4"/>
                <a:stretch>
                  <a:fillRect l="-4461" t="-25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2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84155" y="237144"/>
            <a:ext cx="2882996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Proof</a:t>
            </a:r>
            <a:endParaRPr lang="en-US" altLang="zh-CN" dirty="0"/>
          </a:p>
        </p:txBody>
      </p:sp>
      <p:sp>
        <p:nvSpPr>
          <p:cNvPr id="6" name="椭圆 5"/>
          <p:cNvSpPr/>
          <p:nvPr/>
        </p:nvSpPr>
        <p:spPr>
          <a:xfrm>
            <a:off x="6233776" y="2789562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56161" y="4000136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11640" y="4000136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7" name="曲线连接符 26"/>
          <p:cNvCxnSpPr>
            <a:stCxn id="6" idx="6"/>
            <a:endCxn id="11" idx="0"/>
          </p:cNvCxnSpPr>
          <p:nvPr/>
        </p:nvCxnSpPr>
        <p:spPr>
          <a:xfrm>
            <a:off x="6702726" y="3024037"/>
            <a:ext cx="587910" cy="976099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1" idx="2"/>
            <a:endCxn id="6" idx="4"/>
          </p:cNvCxnSpPr>
          <p:nvPr/>
        </p:nvCxnSpPr>
        <p:spPr>
          <a:xfrm rot="10800000">
            <a:off x="6468251" y="3258513"/>
            <a:ext cx="587910" cy="976099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327315" y="3087813"/>
                <a:ext cx="11301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15" y="3087813"/>
                <a:ext cx="113018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曲线连接符 8"/>
          <p:cNvCxnSpPr>
            <a:stCxn id="6" idx="3"/>
            <a:endCxn id="13" idx="6"/>
          </p:cNvCxnSpPr>
          <p:nvPr/>
        </p:nvCxnSpPr>
        <p:spPr>
          <a:xfrm rot="5400000">
            <a:off x="5569134" y="3501292"/>
            <a:ext cx="1044775" cy="421862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3" idx="1"/>
            <a:endCxn id="6" idx="2"/>
          </p:cNvCxnSpPr>
          <p:nvPr/>
        </p:nvCxnSpPr>
        <p:spPr>
          <a:xfrm rot="5400000" flipH="1" flipV="1">
            <a:off x="5334659" y="3169695"/>
            <a:ext cx="1044775" cy="753460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438350" y="3047895"/>
                <a:ext cx="11301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350" y="3047895"/>
                <a:ext cx="113018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49"/>
              <p:cNvSpPr txBox="1"/>
              <p:nvPr/>
            </p:nvSpPr>
            <p:spPr>
              <a:xfrm>
                <a:off x="1866900" y="1536476"/>
                <a:ext cx="9433985" cy="852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dirty="0" smtClean="0">
                    <a:solidFill>
                      <a:prstClr val="black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altLang="zh-CN" sz="277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77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770" dirty="0" smtClean="0">
                    <a:solidFill>
                      <a:prstClr val="black"/>
                    </a:solidFill>
                  </a:rPr>
                  <a:t>,</a:t>
                </a:r>
                <a:endParaRPr lang="en-US" altLang="zh-CN" sz="2770" dirty="0">
                  <a:solidFill>
                    <a:prstClr val="black"/>
                  </a:solidFill>
                </a:endParaRP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1536476"/>
                <a:ext cx="9433985" cy="852541"/>
              </a:xfrm>
              <a:prstGeom prst="rect">
                <a:avLst/>
              </a:prstGeom>
              <a:blipFill rotWithShape="0">
                <a:blip r:embed="rId5"/>
                <a:stretch>
                  <a:fillRect l="-2261" t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0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3" grpId="0"/>
      <p:bldP spid="2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233776" y="2789562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56161" y="4000136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11640" y="4000136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7" name="曲线连接符 26"/>
          <p:cNvCxnSpPr>
            <a:stCxn id="6" idx="6"/>
            <a:endCxn id="11" idx="0"/>
          </p:cNvCxnSpPr>
          <p:nvPr/>
        </p:nvCxnSpPr>
        <p:spPr>
          <a:xfrm>
            <a:off x="6702726" y="3024037"/>
            <a:ext cx="587910" cy="976099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1" idx="2"/>
            <a:endCxn id="6" idx="4"/>
          </p:cNvCxnSpPr>
          <p:nvPr/>
        </p:nvCxnSpPr>
        <p:spPr>
          <a:xfrm rot="10800000">
            <a:off x="6468251" y="3258513"/>
            <a:ext cx="587910" cy="976099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327315" y="3087813"/>
                <a:ext cx="11301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15" y="3087813"/>
                <a:ext cx="1130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曲线连接符 8"/>
          <p:cNvCxnSpPr>
            <a:stCxn id="6" idx="3"/>
            <a:endCxn id="13" idx="6"/>
          </p:cNvCxnSpPr>
          <p:nvPr/>
        </p:nvCxnSpPr>
        <p:spPr>
          <a:xfrm rot="5400000">
            <a:off x="5569134" y="3501292"/>
            <a:ext cx="1044775" cy="421862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3" idx="1"/>
            <a:endCxn id="6" idx="2"/>
          </p:cNvCxnSpPr>
          <p:nvPr/>
        </p:nvCxnSpPr>
        <p:spPr>
          <a:xfrm rot="5400000" flipH="1" flipV="1">
            <a:off x="5334659" y="3169695"/>
            <a:ext cx="1044775" cy="753460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438350" y="3047895"/>
                <a:ext cx="11301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350" y="3047895"/>
                <a:ext cx="113018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曲线连接符 20"/>
          <p:cNvCxnSpPr>
            <a:stCxn id="11" idx="3"/>
            <a:endCxn id="13" idx="5"/>
          </p:cNvCxnSpPr>
          <p:nvPr/>
        </p:nvCxnSpPr>
        <p:spPr>
          <a:xfrm rot="5400000">
            <a:off x="6468376" y="3743949"/>
            <a:ext cx="12700" cy="1312923"/>
          </a:xfrm>
          <a:prstGeom prst="curvedConnector3">
            <a:avLst>
              <a:gd name="adj1" fmla="val 206904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815257" y="4973528"/>
                <a:ext cx="14443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57" y="4973528"/>
                <a:ext cx="144430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标题 3"/>
          <p:cNvSpPr txBox="1">
            <a:spLocks/>
          </p:cNvSpPr>
          <p:nvPr/>
        </p:nvSpPr>
        <p:spPr>
          <a:xfrm>
            <a:off x="984155" y="237144"/>
            <a:ext cx="2882996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 algn="ctr" defTabSz="1100074" rtl="0" eaLnBrk="1" latinLnBrk="0" hangingPunct="1">
              <a:spcBef>
                <a:spcPct val="0"/>
              </a:spcBef>
              <a:buNone/>
              <a:defRPr lang="zh-CN" altLang="en-US" sz="2495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mtClean="0"/>
              <a:t>Proof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9"/>
              <p:cNvSpPr txBox="1"/>
              <p:nvPr/>
            </p:nvSpPr>
            <p:spPr>
              <a:xfrm>
                <a:off x="1866900" y="1536476"/>
                <a:ext cx="9433985" cy="852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dirty="0" smtClean="0">
                    <a:solidFill>
                      <a:prstClr val="black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altLang="zh-CN" sz="277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77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770" dirty="0" smtClean="0">
                    <a:solidFill>
                      <a:prstClr val="black"/>
                    </a:solidFill>
                  </a:rPr>
                  <a:t>,</a:t>
                </a:r>
                <a:endParaRPr lang="en-US" altLang="zh-CN" sz="2770" dirty="0">
                  <a:solidFill>
                    <a:prstClr val="black"/>
                  </a:solidFill>
                </a:endParaRP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1536476"/>
                <a:ext cx="9433985" cy="852541"/>
              </a:xfrm>
              <a:prstGeom prst="rect">
                <a:avLst/>
              </a:prstGeom>
              <a:blipFill rotWithShape="0">
                <a:blip r:embed="rId7"/>
                <a:stretch>
                  <a:fillRect l="-2261" t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54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9"/>
              <p:cNvSpPr txBox="1"/>
              <p:nvPr/>
            </p:nvSpPr>
            <p:spPr>
              <a:xfrm>
                <a:off x="1252352" y="1197866"/>
                <a:ext cx="10316731" cy="1065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dirty="0" smtClean="0">
                    <a:solidFill>
                      <a:prstClr val="black"/>
                    </a:solidFill>
                  </a:rPr>
                  <a:t>Inductive step: Suppose that</a:t>
                </a:r>
              </a:p>
              <a:p>
                <a:pPr defTabSz="106865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⋯(</m:t>
                      </m:r>
                      <m:sSub>
                        <m:sSub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52" y="1197866"/>
                <a:ext cx="10316731" cy="1065676"/>
              </a:xfrm>
              <a:prstGeom prst="rect">
                <a:avLst/>
              </a:prstGeom>
              <a:blipFill rotWithShape="0">
                <a:blip r:embed="rId3"/>
                <a:stretch>
                  <a:fillRect l="-2067" t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5528940" y="3837627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65877" y="4306577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48302" y="5050970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n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9"/>
              <p:cNvSpPr txBox="1"/>
              <p:nvPr/>
            </p:nvSpPr>
            <p:spPr>
              <a:xfrm>
                <a:off x="1227589" y="2282292"/>
                <a:ext cx="10316731" cy="1065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>
                  <a:lnSpc>
                    <a:spcPct val="150000"/>
                  </a:lnSpc>
                </a:pPr>
                <a:r>
                  <a:rPr lang="en-US" altLang="zh-CN" sz="2770" dirty="0" smtClean="0">
                    <a:solidFill>
                      <a:prstClr val="black"/>
                    </a:solidFill>
                  </a:rPr>
                  <a:t>holds for </a:t>
                </a:r>
                <a14:m>
                  <m:oMath xmlns:m="http://schemas.openxmlformats.org/officeDocument/2006/math"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≥3,</m:t>
                    </m:r>
                  </m:oMath>
                </a14:m>
                <a:r>
                  <a:rPr lang="en-US" altLang="zh-CN" sz="2770" dirty="0" smtClean="0">
                    <a:solidFill>
                      <a:prstClr val="black"/>
                    </a:solidFill>
                  </a:rPr>
                  <a:t> now show that</a:t>
                </a:r>
                <a:endParaRPr lang="en-US" altLang="zh-CN" sz="2770" dirty="0">
                  <a:solidFill>
                    <a:prstClr val="black"/>
                  </a:solidFill>
                </a:endParaRP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589" y="2282292"/>
                <a:ext cx="10316731" cy="1065676"/>
              </a:xfrm>
              <a:prstGeom prst="rect">
                <a:avLst/>
              </a:prstGeom>
              <a:blipFill rotWithShape="0">
                <a:blip r:embed="rId4"/>
                <a:stretch>
                  <a:fillRect l="-2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曲线连接符 36"/>
          <p:cNvCxnSpPr>
            <a:stCxn id="6" idx="6"/>
            <a:endCxn id="11" idx="1"/>
          </p:cNvCxnSpPr>
          <p:nvPr/>
        </p:nvCxnSpPr>
        <p:spPr>
          <a:xfrm>
            <a:off x="5997890" y="4072102"/>
            <a:ext cx="636663" cy="303151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285872" y="5041474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…</a:t>
            </a:r>
            <a:endParaRPr lang="zh-CN" altLang="en-US" sz="3200" b="1" dirty="0"/>
          </a:p>
        </p:txBody>
      </p:sp>
      <p:cxnSp>
        <p:nvCxnSpPr>
          <p:cNvPr id="43" name="曲线连接符 42"/>
          <p:cNvCxnSpPr>
            <a:stCxn id="11" idx="5"/>
          </p:cNvCxnSpPr>
          <p:nvPr/>
        </p:nvCxnSpPr>
        <p:spPr>
          <a:xfrm rot="5400000">
            <a:off x="6661590" y="4845614"/>
            <a:ext cx="443324" cy="165799"/>
          </a:xfrm>
          <a:prstGeom prst="curvedConnector3">
            <a:avLst>
              <a:gd name="adj1" fmla="val 8712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endCxn id="13" idx="5"/>
          </p:cNvCxnSpPr>
          <p:nvPr/>
        </p:nvCxnSpPr>
        <p:spPr>
          <a:xfrm rot="10800000">
            <a:off x="5548576" y="5451244"/>
            <a:ext cx="435568" cy="182838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3" idx="2"/>
            <a:endCxn id="6" idx="2"/>
          </p:cNvCxnSpPr>
          <p:nvPr/>
        </p:nvCxnSpPr>
        <p:spPr>
          <a:xfrm rot="10800000" flipH="1">
            <a:off x="5148302" y="4072103"/>
            <a:ext cx="380638" cy="1213343"/>
          </a:xfrm>
          <a:prstGeom prst="curvedConnector3">
            <a:avLst>
              <a:gd name="adj1" fmla="val -2882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922419" y="3730519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7" name="曲线连接符 6"/>
          <p:cNvCxnSpPr>
            <a:stCxn id="6" idx="2"/>
            <a:endCxn id="14" idx="5"/>
          </p:cNvCxnSpPr>
          <p:nvPr/>
        </p:nvCxnSpPr>
        <p:spPr>
          <a:xfrm rot="10800000" flipV="1">
            <a:off x="4322694" y="4072101"/>
            <a:ext cx="1206247" cy="58691"/>
          </a:xfrm>
          <a:prstGeom prst="curvedConnector4">
            <a:avLst>
              <a:gd name="adj1" fmla="val 47153"/>
              <a:gd name="adj2" fmla="val 243709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14" idx="0"/>
            <a:endCxn id="6" idx="1"/>
          </p:cNvCxnSpPr>
          <p:nvPr/>
        </p:nvCxnSpPr>
        <p:spPr>
          <a:xfrm rot="16200000" flipH="1">
            <a:off x="4789363" y="3098050"/>
            <a:ext cx="175784" cy="1440722"/>
          </a:xfrm>
          <a:prstGeom prst="curvedConnector3">
            <a:avLst>
              <a:gd name="adj1" fmla="val -130046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69597" y="3691377"/>
            <a:ext cx="73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n+1</a:t>
            </a:r>
            <a:endParaRPr lang="zh-CN" altLang="en-US" sz="2800" b="1" dirty="0"/>
          </a:p>
        </p:txBody>
      </p:sp>
      <p:sp>
        <p:nvSpPr>
          <p:cNvPr id="19" name="标题 3"/>
          <p:cNvSpPr>
            <a:spLocks noGrp="1"/>
          </p:cNvSpPr>
          <p:nvPr>
            <p:ph type="title"/>
          </p:nvPr>
        </p:nvSpPr>
        <p:spPr>
          <a:xfrm>
            <a:off x="984155" y="237144"/>
            <a:ext cx="2882996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Proof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  <p:bldP spid="11" grpId="0" animBg="1"/>
      <p:bldP spid="13" grpId="0" animBg="1"/>
      <p:bldP spid="18" grpId="0"/>
      <p:bldP spid="38" grpId="0"/>
      <p:bldP spid="14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9"/>
              <p:cNvSpPr txBox="1"/>
              <p:nvPr/>
            </p:nvSpPr>
            <p:spPr>
              <a:xfrm>
                <a:off x="1252352" y="1197866"/>
                <a:ext cx="10316731" cy="1065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dirty="0" smtClean="0">
                    <a:solidFill>
                      <a:prstClr val="black"/>
                    </a:solidFill>
                  </a:rPr>
                  <a:t>Inductive step: Suppose that</a:t>
                </a:r>
              </a:p>
              <a:p>
                <a:pPr defTabSz="106865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⋯(</m:t>
                      </m:r>
                      <m:sSub>
                        <m:sSub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52" y="1197866"/>
                <a:ext cx="10316731" cy="1065676"/>
              </a:xfrm>
              <a:prstGeom prst="rect">
                <a:avLst/>
              </a:prstGeom>
              <a:blipFill rotWithShape="0">
                <a:blip r:embed="rId3"/>
                <a:stretch>
                  <a:fillRect l="-2067" t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5528940" y="3837627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65877" y="4306577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48302" y="5050970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n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9"/>
              <p:cNvSpPr txBox="1"/>
              <p:nvPr/>
            </p:nvSpPr>
            <p:spPr>
              <a:xfrm>
                <a:off x="1227589" y="2282292"/>
                <a:ext cx="10316731" cy="1065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>
                  <a:lnSpc>
                    <a:spcPct val="150000"/>
                  </a:lnSpc>
                </a:pPr>
                <a:r>
                  <a:rPr lang="en-US" altLang="zh-CN" sz="2770" dirty="0" smtClean="0">
                    <a:solidFill>
                      <a:prstClr val="black"/>
                    </a:solidFill>
                  </a:rPr>
                  <a:t>holds for </a:t>
                </a:r>
                <a14:m>
                  <m:oMath xmlns:m="http://schemas.openxmlformats.org/officeDocument/2006/math"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≥3,</m:t>
                    </m:r>
                  </m:oMath>
                </a14:m>
                <a:r>
                  <a:rPr lang="en-US" altLang="zh-CN" sz="2770" dirty="0" smtClean="0">
                    <a:solidFill>
                      <a:prstClr val="black"/>
                    </a:solidFill>
                  </a:rPr>
                  <a:t> now show that</a:t>
                </a:r>
                <a:endParaRPr lang="en-US" altLang="zh-CN" sz="2770" dirty="0">
                  <a:solidFill>
                    <a:prstClr val="black"/>
                  </a:solidFill>
                </a:endParaRP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589" y="2282292"/>
                <a:ext cx="10316731" cy="1065676"/>
              </a:xfrm>
              <a:prstGeom prst="rect">
                <a:avLst/>
              </a:prstGeom>
              <a:blipFill rotWithShape="0">
                <a:blip r:embed="rId4"/>
                <a:stretch>
                  <a:fillRect l="-2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曲线连接符 36"/>
          <p:cNvCxnSpPr>
            <a:stCxn id="6" idx="6"/>
            <a:endCxn id="11" idx="1"/>
          </p:cNvCxnSpPr>
          <p:nvPr/>
        </p:nvCxnSpPr>
        <p:spPr>
          <a:xfrm>
            <a:off x="5997890" y="4072102"/>
            <a:ext cx="636663" cy="303151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285872" y="5041474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…</a:t>
            </a:r>
            <a:endParaRPr lang="zh-CN" altLang="en-US" sz="3200" b="1" dirty="0"/>
          </a:p>
        </p:txBody>
      </p:sp>
      <p:cxnSp>
        <p:nvCxnSpPr>
          <p:cNvPr id="43" name="曲线连接符 42"/>
          <p:cNvCxnSpPr>
            <a:stCxn id="11" idx="5"/>
          </p:cNvCxnSpPr>
          <p:nvPr/>
        </p:nvCxnSpPr>
        <p:spPr>
          <a:xfrm rot="5400000">
            <a:off x="6661590" y="4845614"/>
            <a:ext cx="443324" cy="165799"/>
          </a:xfrm>
          <a:prstGeom prst="curvedConnector3">
            <a:avLst>
              <a:gd name="adj1" fmla="val 8712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endCxn id="13" idx="5"/>
          </p:cNvCxnSpPr>
          <p:nvPr/>
        </p:nvCxnSpPr>
        <p:spPr>
          <a:xfrm rot="10800000">
            <a:off x="5548576" y="5451244"/>
            <a:ext cx="435568" cy="182838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3" idx="2"/>
            <a:endCxn id="6" idx="2"/>
          </p:cNvCxnSpPr>
          <p:nvPr/>
        </p:nvCxnSpPr>
        <p:spPr>
          <a:xfrm rot="10800000" flipH="1">
            <a:off x="5148302" y="4072103"/>
            <a:ext cx="380638" cy="1213343"/>
          </a:xfrm>
          <a:prstGeom prst="curvedConnector3">
            <a:avLst>
              <a:gd name="adj1" fmla="val -2882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922419" y="3730519"/>
            <a:ext cx="468950" cy="468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7" name="曲线连接符 6"/>
          <p:cNvCxnSpPr>
            <a:stCxn id="6" idx="2"/>
            <a:endCxn id="14" idx="5"/>
          </p:cNvCxnSpPr>
          <p:nvPr/>
        </p:nvCxnSpPr>
        <p:spPr>
          <a:xfrm rot="10800000" flipV="1">
            <a:off x="4322694" y="4072101"/>
            <a:ext cx="1206247" cy="58691"/>
          </a:xfrm>
          <a:prstGeom prst="curvedConnector4">
            <a:avLst>
              <a:gd name="adj1" fmla="val 47153"/>
              <a:gd name="adj2" fmla="val 243709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14" idx="0"/>
            <a:endCxn id="6" idx="1"/>
          </p:cNvCxnSpPr>
          <p:nvPr/>
        </p:nvCxnSpPr>
        <p:spPr>
          <a:xfrm rot="16200000" flipH="1">
            <a:off x="4789363" y="3098050"/>
            <a:ext cx="175784" cy="1440722"/>
          </a:xfrm>
          <a:prstGeom prst="curvedConnector3">
            <a:avLst>
              <a:gd name="adj1" fmla="val -130046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69597" y="3691377"/>
            <a:ext cx="73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n+1</a:t>
            </a:r>
            <a:endParaRPr lang="zh-CN" altLang="en-US" sz="2800" b="1" dirty="0"/>
          </a:p>
        </p:txBody>
      </p:sp>
      <p:cxnSp>
        <p:nvCxnSpPr>
          <p:cNvPr id="3" name="曲线连接符 2"/>
          <p:cNvCxnSpPr>
            <a:stCxn id="13" idx="2"/>
            <a:endCxn id="24" idx="2"/>
          </p:cNvCxnSpPr>
          <p:nvPr/>
        </p:nvCxnSpPr>
        <p:spPr>
          <a:xfrm rot="10800000">
            <a:off x="4138370" y="4214597"/>
            <a:ext cx="1009933" cy="1070848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49"/>
              <p:cNvSpPr txBox="1"/>
              <p:nvPr/>
            </p:nvSpPr>
            <p:spPr>
              <a:xfrm>
                <a:off x="3322074" y="5716887"/>
                <a:ext cx="4413732" cy="6394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74" y="5716887"/>
                <a:ext cx="4413732" cy="6394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984155" y="237144"/>
            <a:ext cx="2882996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Proof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57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9329" y="245936"/>
            <a:ext cx="9055195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General form of permutation</a:t>
            </a:r>
            <a:r>
              <a:rPr lang="en-US" altLang="zh-CN" dirty="0" smtClean="0">
                <a:latin typeface="Eras Demi ITC" panose="020B0805030504020804" pitchFamily="34" charset="0"/>
              </a:rPr>
              <a:t>’</a:t>
            </a:r>
            <a:r>
              <a:rPr lang="en-US" altLang="zh-CN" dirty="0" smtClean="0"/>
              <a:t>s factorization</a:t>
            </a:r>
            <a:endParaRPr lang="en-US" altLang="zh-CN" dirty="0"/>
          </a:p>
        </p:txBody>
      </p:sp>
      <p:sp>
        <p:nvSpPr>
          <p:cNvPr id="15" name="TextBox 49"/>
          <p:cNvSpPr txBox="1"/>
          <p:nvPr/>
        </p:nvSpPr>
        <p:spPr>
          <a:xfrm>
            <a:off x="1664900" y="1254710"/>
            <a:ext cx="10075652" cy="8525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68655"/>
            <a:r>
              <a:rPr lang="en-US" altLang="zh-CN" sz="2770" b="1" dirty="0" smtClean="0">
                <a:solidFill>
                  <a:prstClr val="black"/>
                </a:solidFill>
              </a:rPr>
              <a:t>Proposition 5.12:</a:t>
            </a:r>
            <a:r>
              <a:rPr lang="en-US" altLang="zh-CN" sz="2770" b="0" dirty="0" smtClean="0">
                <a:solidFill>
                  <a:prstClr val="black"/>
                </a:solidFill>
              </a:rPr>
              <a:t> Any permutation of finite set containing at least two elements can be written as the product of transpositions.</a:t>
            </a:r>
            <a:endParaRPr lang="en-US" altLang="zh-CN" sz="277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49"/>
              <p:cNvSpPr txBox="1"/>
              <p:nvPr/>
            </p:nvSpPr>
            <p:spPr>
              <a:xfrm>
                <a:off x="719330" y="2369451"/>
                <a:ext cx="10316731" cy="495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77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77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0" y="2369451"/>
                <a:ext cx="10316731" cy="495713"/>
              </a:xfrm>
              <a:prstGeom prst="rect">
                <a:avLst/>
              </a:prstGeom>
              <a:blipFill rotWithShape="0"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49"/>
              <p:cNvSpPr txBox="1"/>
              <p:nvPr/>
            </p:nvSpPr>
            <p:spPr>
              <a:xfrm>
                <a:off x="1664899" y="4927802"/>
                <a:ext cx="9371162" cy="1589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b="0" dirty="0" smtClean="0">
                    <a:solidFill>
                      <a:prstClr val="black"/>
                    </a:solidFill>
                  </a:rPr>
                  <a:t>Total number </a:t>
                </a:r>
                <a:r>
                  <a:rPr lang="en-US" altLang="zh-CN" sz="2770" dirty="0" smtClean="0">
                    <a:solidFill>
                      <a:prstClr val="black"/>
                    </a:solidFill>
                  </a:rPr>
                  <a:t>of </a:t>
                </a:r>
                <a:r>
                  <a:rPr lang="en-US" altLang="zh-CN" sz="2770" b="0" dirty="0" smtClean="0">
                    <a:solidFill>
                      <a:prstClr val="black"/>
                    </a:solidFill>
                  </a:rPr>
                  <a:t>transpositions: </a:t>
                </a: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9" y="4927802"/>
                <a:ext cx="9371162" cy="1589987"/>
              </a:xfrm>
              <a:prstGeom prst="rect">
                <a:avLst/>
              </a:prstGeom>
              <a:blipFill rotWithShape="0">
                <a:blip r:embed="rId4"/>
                <a:stretch>
                  <a:fillRect l="-2277" t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9"/>
              <p:cNvSpPr txBox="1"/>
              <p:nvPr/>
            </p:nvSpPr>
            <p:spPr>
              <a:xfrm>
                <a:off x="449036" y="3127364"/>
                <a:ext cx="10316731" cy="1252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77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77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77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77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77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77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en-US" altLang="zh-CN" sz="277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77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77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77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77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77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6" y="3127364"/>
                <a:ext cx="10316731" cy="12529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0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447" y="304072"/>
            <a:ext cx="7045973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Other forms of </a:t>
            </a:r>
            <a:r>
              <a:rPr lang="en-US" altLang="zh-CN" dirty="0"/>
              <a:t>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9"/>
              <p:cNvSpPr txBox="1"/>
              <p:nvPr/>
            </p:nvSpPr>
            <p:spPr>
              <a:xfrm>
                <a:off x="1664899" y="1519599"/>
                <a:ext cx="9713344" cy="1278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dirty="0" smtClean="0">
                    <a:solidFill>
                      <a:prstClr val="black"/>
                    </a:solidFill>
                  </a:rPr>
                  <a:t>Quiz: Can cycle </a:t>
                </a:r>
                <a14:m>
                  <m:oMath xmlns:m="http://schemas.openxmlformats.org/officeDocument/2006/math"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(12…</m:t>
                    </m:r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77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770" b="0" dirty="0" smtClean="0">
                    <a:solidFill>
                      <a:prstClr val="black"/>
                    </a:solidFill>
                  </a:rPr>
                  <a:t> be written as a finite product of the following permutation?</a:t>
                </a: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,…,(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9" y="1519599"/>
                <a:ext cx="9713344" cy="1278812"/>
              </a:xfrm>
              <a:prstGeom prst="rect">
                <a:avLst/>
              </a:prstGeom>
              <a:blipFill rotWithShape="0">
                <a:blip r:embed="rId3"/>
                <a:stretch>
                  <a:fillRect l="-2196" t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49"/>
              <p:cNvSpPr txBox="1"/>
              <p:nvPr/>
            </p:nvSpPr>
            <p:spPr>
              <a:xfrm>
                <a:off x="2363637" y="2875814"/>
                <a:ext cx="7643005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12…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d>
                        <m:dPr>
                          <m:ctrlPr>
                            <a:rPr lang="en-US" altLang="zh-CN" sz="277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77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7" y="2875814"/>
                <a:ext cx="7643005" cy="4262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49"/>
              <p:cNvSpPr txBox="1"/>
              <p:nvPr/>
            </p:nvSpPr>
            <p:spPr>
              <a:xfrm>
                <a:off x="2363637" y="3686517"/>
                <a:ext cx="7643005" cy="2131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−1→…→1</m:t>
                      </m:r>
                    </m:oMath>
                  </m:oMathPara>
                </a14:m>
                <a:endParaRPr lang="en-US" altLang="zh-CN" sz="2770" b="0" dirty="0" smtClean="0">
                  <a:solidFill>
                    <a:prstClr val="black"/>
                  </a:solidFill>
                </a:endParaRP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−1→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770" b="0" dirty="0" smtClean="0">
                  <a:solidFill>
                    <a:prstClr val="black"/>
                  </a:solidFill>
                </a:endParaRP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−2→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770" b="0" dirty="0" smtClean="0">
                  <a:solidFill>
                    <a:prstClr val="black"/>
                  </a:solidFill>
                </a:endParaRP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770" b="0" dirty="0" smtClean="0">
                  <a:solidFill>
                    <a:prstClr val="black"/>
                  </a:solidFill>
                </a:endParaRP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1→2</m:t>
                      </m:r>
                    </m:oMath>
                  </m:oMathPara>
                </a14:m>
                <a:endParaRPr lang="en-US" altLang="zh-CN" sz="277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7" y="3686517"/>
                <a:ext cx="7643005" cy="21313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4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447" y="304072"/>
            <a:ext cx="7045973" cy="49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Other forms of </a:t>
            </a:r>
            <a:r>
              <a:rPr lang="en-US" altLang="zh-CN" dirty="0"/>
              <a:t>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9"/>
              <p:cNvSpPr txBox="1"/>
              <p:nvPr/>
            </p:nvSpPr>
            <p:spPr>
              <a:xfrm>
                <a:off x="1664899" y="1519599"/>
                <a:ext cx="9713344" cy="1278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:r>
                  <a:rPr lang="en-US" altLang="zh-CN" sz="2770" dirty="0" smtClean="0">
                    <a:solidFill>
                      <a:prstClr val="black"/>
                    </a:solidFill>
                  </a:rPr>
                  <a:t>Can any element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77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770" b="0" dirty="0" smtClean="0">
                    <a:solidFill>
                      <a:prstClr val="black"/>
                    </a:solidFill>
                  </a:rPr>
                  <a:t> be written as a finite product of the following permutation?</a:t>
                </a:r>
              </a:p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,…,(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9" y="1519599"/>
                <a:ext cx="9713344" cy="1278812"/>
              </a:xfrm>
              <a:prstGeom prst="rect">
                <a:avLst/>
              </a:prstGeom>
              <a:blipFill rotWithShape="0">
                <a:blip r:embed="rId3"/>
                <a:stretch>
                  <a:fillRect l="-2196" t="-8571" r="-2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49"/>
              <p:cNvSpPr txBox="1"/>
              <p:nvPr/>
            </p:nvSpPr>
            <p:spPr>
              <a:xfrm>
                <a:off x="1664899" y="2983215"/>
                <a:ext cx="9713344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=(12)(23)(12)</m:t>
                      </m:r>
                    </m:oMath>
                  </m:oMathPara>
                </a14:m>
                <a:endParaRPr lang="en-US" altLang="zh-CN" sz="277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9" y="2983215"/>
                <a:ext cx="9713344" cy="4262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49"/>
              <p:cNvSpPr txBox="1"/>
              <p:nvPr/>
            </p:nvSpPr>
            <p:spPr>
              <a:xfrm>
                <a:off x="1664899" y="3594290"/>
                <a:ext cx="9713344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9" y="3594290"/>
                <a:ext cx="9713344" cy="4262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9"/>
              <p:cNvSpPr txBox="1"/>
              <p:nvPr/>
            </p:nvSpPr>
            <p:spPr>
              <a:xfrm>
                <a:off x="1733910" y="4485822"/>
                <a:ext cx="9713344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=(1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+1)(1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0" y="4485822"/>
                <a:ext cx="9713344" cy="4262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49"/>
              <p:cNvSpPr txBox="1"/>
              <p:nvPr/>
            </p:nvSpPr>
            <p:spPr>
              <a:xfrm>
                <a:off x="690113" y="5071239"/>
                <a:ext cx="10757141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)(1,</m:t>
                      </m:r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+1)(1,</m:t>
                      </m:r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)(1,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3" y="5071239"/>
                <a:ext cx="10757141" cy="4262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49"/>
              <p:cNvSpPr txBox="1"/>
              <p:nvPr/>
            </p:nvSpPr>
            <p:spPr>
              <a:xfrm>
                <a:off x="163902" y="5656656"/>
                <a:ext cx="8997351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)(1,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2" y="5656656"/>
                <a:ext cx="8997351" cy="4262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9"/>
              <p:cNvSpPr txBox="1"/>
              <p:nvPr/>
            </p:nvSpPr>
            <p:spPr>
              <a:xfrm>
                <a:off x="603191" y="6250382"/>
                <a:ext cx="8997351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277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⋯(2,3)(1,2)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1" y="6250382"/>
                <a:ext cx="8997351" cy="4262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9"/>
              <p:cNvSpPr txBox="1"/>
              <p:nvPr/>
            </p:nvSpPr>
            <p:spPr>
              <a:xfrm>
                <a:off x="1733910" y="4020561"/>
                <a:ext cx="9713344" cy="426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06865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7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77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0" y="4020561"/>
                <a:ext cx="9713344" cy="4262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6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  <p:bldP spid="17" grpId="0"/>
      <p:bldP spid="19" grpId="0"/>
      <p:bldP spid="21" grpId="0"/>
      <p:bldP spid="22" grpId="0"/>
      <p:bldP spid="1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584</Words>
  <Application>Microsoft Office PowerPoint</Application>
  <PresentationFormat>宽屏</PresentationFormat>
  <Paragraphs>242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微软雅黑</vt:lpstr>
      <vt:lpstr>Agency FB</vt:lpstr>
      <vt:lpstr>Arial</vt:lpstr>
      <vt:lpstr>Calibri</vt:lpstr>
      <vt:lpstr>Cambria Math</vt:lpstr>
      <vt:lpstr>Eras Demi ITC</vt:lpstr>
      <vt:lpstr>第一PPT，www.1ppt.com</vt:lpstr>
      <vt:lpstr>PowerPoint 演示文稿</vt:lpstr>
      <vt:lpstr>Content</vt:lpstr>
      <vt:lpstr>Proof</vt:lpstr>
      <vt:lpstr>PowerPoint 演示文稿</vt:lpstr>
      <vt:lpstr>Proof</vt:lpstr>
      <vt:lpstr>Proof</vt:lpstr>
      <vt:lpstr>General form of permutation’s factorization</vt:lpstr>
      <vt:lpstr>Other forms of factorization</vt:lpstr>
      <vt:lpstr>Other forms of factorization</vt:lpstr>
      <vt:lpstr>View: shuffle</vt:lpstr>
      <vt:lpstr>Other forms of factorization</vt:lpstr>
      <vt:lpstr>Other forms of factorization</vt:lpstr>
      <vt:lpstr>Other forms of factorization</vt:lpstr>
      <vt:lpstr>Other forms of factorization</vt:lpstr>
      <vt:lpstr>View: shuffle</vt:lpstr>
      <vt:lpstr>Other forms of factorization</vt:lpstr>
      <vt:lpstr>Other forms of factorization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寒</dc:creator>
  <cp:lastModifiedBy>刘 寒</cp:lastModifiedBy>
  <cp:revision>46</cp:revision>
  <dcterms:created xsi:type="dcterms:W3CDTF">2019-03-17T06:17:33Z</dcterms:created>
  <dcterms:modified xsi:type="dcterms:W3CDTF">2019-03-17T22:57:46Z</dcterms:modified>
</cp:coreProperties>
</file>