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1" r:id="rId5"/>
    <p:sldId id="282" r:id="rId6"/>
    <p:sldId id="286" r:id="rId7"/>
    <p:sldId id="288" r:id="rId8"/>
    <p:sldId id="285" r:id="rId9"/>
    <p:sldId id="259" r:id="rId10"/>
    <p:sldId id="287" r:id="rId11"/>
    <p:sldId id="289" r:id="rId12"/>
    <p:sldId id="290" r:id="rId13"/>
    <p:sldId id="291" r:id="rId14"/>
    <p:sldId id="262" r:id="rId15"/>
    <p:sldId id="292" r:id="rId16"/>
    <p:sldId id="293" r:id="rId17"/>
    <p:sldId id="294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A03"/>
    <a:srgbClr val="FFFFF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8E8C8-ED61-4BEC-8C49-0CC6E597B509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41601-B8CC-49B8-9166-4594C1B03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3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41601-B8CC-49B8-9166-4594C1B035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8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6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6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5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7"/>
            <a:ext cx="12192000" cy="685859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297"/>
            <a:ext cx="12192000" cy="6858594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4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4C9D-4C0D-4472-AE75-C7D0372CBDB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552A-FC76-4CE8-B2DB-7E656B645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1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 flipV="1">
            <a:off x="-50654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 flipV="1">
            <a:off x="0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 flipV="1">
            <a:off x="1137192" y="-13062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五边形 13"/>
          <p:cNvSpPr/>
          <p:nvPr/>
        </p:nvSpPr>
        <p:spPr>
          <a:xfrm flipV="1">
            <a:off x="1514565" y="-341083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正五边形 15"/>
          <p:cNvSpPr/>
          <p:nvPr/>
        </p:nvSpPr>
        <p:spPr>
          <a:xfrm flipV="1">
            <a:off x="4225819" y="-478744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flipV="1">
            <a:off x="283825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正五边形 18"/>
          <p:cNvSpPr/>
          <p:nvPr/>
        </p:nvSpPr>
        <p:spPr>
          <a:xfrm flipV="1">
            <a:off x="3786047" y="-558345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正五边形 19"/>
          <p:cNvSpPr/>
          <p:nvPr/>
        </p:nvSpPr>
        <p:spPr>
          <a:xfrm>
            <a:off x="1210916" y="1757138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49063" y="1222037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14365" y="2599091"/>
            <a:ext cx="344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/>
              <a:t>Open topic</a:t>
            </a:r>
            <a:endParaRPr lang="zh-CN" altLang="en-US" sz="5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617855" y="3726530"/>
            <a:ext cx="257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4/2/2018</a:t>
            </a:r>
            <a:endParaRPr lang="zh-CN" altLang="en-US" sz="3200" dirty="0"/>
          </a:p>
        </p:txBody>
      </p:sp>
      <p:sp>
        <p:nvSpPr>
          <p:cNvPr id="27" name="正五边形 26"/>
          <p:cNvSpPr/>
          <p:nvPr/>
        </p:nvSpPr>
        <p:spPr>
          <a:xfrm>
            <a:off x="6609591" y="591978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正五边形 27"/>
          <p:cNvSpPr/>
          <p:nvPr/>
        </p:nvSpPr>
        <p:spPr>
          <a:xfrm>
            <a:off x="6169819" y="5840186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五边形 28"/>
          <p:cNvSpPr/>
          <p:nvPr/>
        </p:nvSpPr>
        <p:spPr>
          <a:xfrm>
            <a:off x="7735592" y="5622835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正五边形 29"/>
          <p:cNvSpPr/>
          <p:nvPr/>
        </p:nvSpPr>
        <p:spPr>
          <a:xfrm>
            <a:off x="7295820" y="5543234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9256973" y="59993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8817201" y="59197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10585039" y="657333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10145267" y="649373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>
            <a:off x="5318745" y="62875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>
            <a:off x="4878973" y="62079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09591" y="2596896"/>
            <a:ext cx="449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Akra-Bazzi</a:t>
            </a:r>
            <a:r>
              <a:rPr lang="en-US" altLang="zh-CN" sz="54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 method</a:t>
            </a:r>
            <a:endParaRPr lang="zh-CN" altLang="en-US" sz="5400" b="1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7806" y="123819"/>
            <a:ext cx="3490962" cy="909452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4819" y="255380"/>
            <a:ext cx="296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Example 1</a:t>
            </a:r>
            <a:endParaRPr lang="zh-CN" altLang="en-US" sz="3600" b="1" dirty="0">
              <a:latin typeface="Gadug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7806" y="1200412"/>
                <a:ext cx="8351994" cy="159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≤3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&gt;3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6" y="1200412"/>
                <a:ext cx="8351994" cy="159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 rot="17615379">
            <a:off x="699129" y="2909894"/>
            <a:ext cx="1459524" cy="1459524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264" y="3360944"/>
            <a:ext cx="111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Step 1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642616" y="3400163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求解</a:t>
            </a:r>
            <a:r>
              <a:rPr lang="en-US" altLang="zh-CN" sz="2400" i="1" dirty="0" smtClean="0"/>
              <a:t>p.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69264" y="4449195"/>
                <a:ext cx="5248656" cy="2071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 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i="1" dirty="0" smtClean="0"/>
                  <a:t>; f(n</a:t>
                </a:r>
                <a:r>
                  <a:rPr lang="en-US" altLang="zh-CN" sz="2400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.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dirty="0"/>
                  <a:t>解</a:t>
                </a:r>
                <a:r>
                  <a:rPr lang="zh-CN" altLang="en-US" sz="2400" dirty="0" smtClean="0"/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4449195"/>
                <a:ext cx="5248656" cy="2071273"/>
              </a:xfrm>
              <a:prstGeom prst="rect">
                <a:avLst/>
              </a:prstGeom>
              <a:blipFill rotWithShape="0">
                <a:blip r:embed="rId3"/>
                <a:stretch>
                  <a:fillRect l="-1742" r="-3252" b="-2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217920" y="2822990"/>
                <a:ext cx="2129130" cy="1220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2822990"/>
                <a:ext cx="2129130" cy="1220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曲线连接符 15"/>
          <p:cNvCxnSpPr/>
          <p:nvPr/>
        </p:nvCxnSpPr>
        <p:spPr>
          <a:xfrm flipV="1">
            <a:off x="3749040" y="3442162"/>
            <a:ext cx="2176272" cy="2977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7806" y="123819"/>
            <a:ext cx="3490962" cy="909452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4819" y="255380"/>
            <a:ext cx="296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Example 1</a:t>
            </a:r>
            <a:endParaRPr lang="zh-CN" altLang="en-US" sz="3600" b="1" dirty="0">
              <a:latin typeface="Gadug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7806" y="1200412"/>
                <a:ext cx="8351994" cy="159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≤3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&gt;3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6" y="1200412"/>
                <a:ext cx="8351994" cy="159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 rot="17615379">
            <a:off x="699129" y="2909894"/>
            <a:ext cx="1459524" cy="1459524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264" y="3360944"/>
            <a:ext cx="111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Step 2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42616" y="3400163"/>
                <a:ext cx="342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6" y="3400163"/>
                <a:ext cx="3429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847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69264" y="4449195"/>
            <a:ext cx="524865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709" y="3817357"/>
            <a:ext cx="5540220" cy="30406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27307" y="3861828"/>
            <a:ext cx="155448" cy="412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599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7806" y="123819"/>
            <a:ext cx="3490962" cy="909452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4819" y="255380"/>
            <a:ext cx="296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Example 2</a:t>
            </a:r>
            <a:endParaRPr lang="zh-CN" altLang="en-US" sz="3600" b="1" dirty="0">
              <a:latin typeface="Gadug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5709" y="1151158"/>
                <a:ext cx="7639145" cy="159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9" y="1151158"/>
                <a:ext cx="7639145" cy="159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 rot="21338132">
            <a:off x="1191490" y="2798619"/>
            <a:ext cx="938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AB-method fills the gap in Master Theorem</a:t>
            </a:r>
            <a:endParaRPr lang="zh-CN" alt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 rot="17615379">
            <a:off x="624631" y="2646189"/>
            <a:ext cx="1502483" cy="1543878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1750" y="3137861"/>
            <a:ext cx="193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Solution.</a:t>
            </a:r>
            <a:endParaRPr lang="zh-CN" altLang="en-US" sz="2800" b="1" dirty="0">
              <a:latin typeface="Gadug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38666" y="2768310"/>
                <a:ext cx="5531080" cy="3879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000" b="0" dirty="0" smtClean="0">
                    <a:ea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𝑑𝑢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00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𝑑𝑢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sz="200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666" y="2768310"/>
                <a:ext cx="5531080" cy="38790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4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80442" y="2875002"/>
            <a:ext cx="3631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/>
              <a:t>Proof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</a:rPr>
              <a:t>4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>
            <a:spLocks/>
          </p:cNvSpPr>
          <p:nvPr/>
        </p:nvSpPr>
        <p:spPr bwMode="auto">
          <a:xfrm>
            <a:off x="3165709" y="600074"/>
            <a:ext cx="4966661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cap="sm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THREE-STEP STRATEGE</a:t>
            </a:r>
            <a:endParaRPr lang="en-US" sz="3200" b="1" cap="sm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26042" y="3863716"/>
            <a:ext cx="3154906" cy="2595797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582385" y="3863716"/>
            <a:ext cx="3759890" cy="2595797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543712" y="3863716"/>
            <a:ext cx="4416640" cy="2595797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85249" y="4092314"/>
            <a:ext cx="1154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</a:t>
            </a:r>
          </a:p>
        </p:txBody>
      </p:sp>
      <p:sp>
        <p:nvSpPr>
          <p:cNvPr id="25" name="矩形 24"/>
          <p:cNvSpPr/>
          <p:nvPr/>
        </p:nvSpPr>
        <p:spPr>
          <a:xfrm>
            <a:off x="9174951" y="4092314"/>
            <a:ext cx="1154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3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0" y="3458981"/>
            <a:ext cx="1230692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9761716" y="0"/>
            <a:ext cx="1289155" cy="128915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50" y="3883227"/>
            <a:ext cx="765608" cy="765608"/>
          </a:xfrm>
          <a:prstGeom prst="rect">
            <a:avLst/>
          </a:prstGeom>
        </p:spPr>
      </p:pic>
      <p:sp>
        <p:nvSpPr>
          <p:cNvPr id="36" name="椭圆 35"/>
          <p:cNvSpPr/>
          <p:nvPr/>
        </p:nvSpPr>
        <p:spPr>
          <a:xfrm>
            <a:off x="1993692" y="3252866"/>
            <a:ext cx="404735" cy="404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259962" y="3239196"/>
            <a:ext cx="404735" cy="404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59348" y="3238164"/>
            <a:ext cx="404735" cy="404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3500" y="4958714"/>
                <a:ext cx="3516298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 1≤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" y="4958714"/>
                <a:ext cx="3516298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838086" y="1758599"/>
                <a:ext cx="5187767" cy="1113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el-G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86" y="1758599"/>
                <a:ext cx="5187767" cy="11136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475154" y="4648835"/>
                <a:ext cx="391363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 1≤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154" y="4648835"/>
                <a:ext cx="3913632" cy="12485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7482992" y="4710086"/>
                <a:ext cx="4570029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 1≤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992" y="4710086"/>
                <a:ext cx="4570029" cy="1248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074772" y="4092315"/>
            <a:ext cx="1154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2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9" grpId="0"/>
      <p:bldP spid="40" grpId="0"/>
      <p:bldP spid="42" grpId="0"/>
      <p:bldP spid="43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351674" y="448517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665137" y="1716458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292063" y="1688280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292063" y="128884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139935" y="128884"/>
            <a:ext cx="2880320" cy="2880320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914" y="1271239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atin typeface="Nexa Light" panose="02000000000000000000" pitchFamily="50" charset="0"/>
                <a:ea typeface="方正正纤黑简体" panose="02000000000000000000" pitchFamily="2" charset="-122"/>
              </a:rPr>
              <a:t>Step 1</a:t>
            </a:r>
            <a:endParaRPr lang="zh-CN" altLang="en-US" sz="3200" b="1" dirty="0">
              <a:latin typeface="Nexa Light" panose="02000000000000000000" pitchFamily="50" charset="0"/>
              <a:ea typeface="方正正纤黑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71294" y="1271239"/>
                <a:ext cx="3516298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 1≤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294" y="1271239"/>
                <a:ext cx="3516298" cy="6865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949582" y="1182432"/>
                <a:ext cx="3709028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82" y="1182432"/>
                <a:ext cx="3709028" cy="7954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6931691" y="1433975"/>
            <a:ext cx="603504" cy="292388"/>
          </a:xfrm>
          <a:prstGeom prst="rightArrow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755278" y="2462770"/>
                <a:ext cx="6388608" cy="666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(1+</m:t>
                          </m:r>
                          <m:nary>
                            <m:nary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78" y="2462770"/>
                <a:ext cx="6388608" cy="6663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3866984" y="2649744"/>
            <a:ext cx="603504" cy="292388"/>
          </a:xfrm>
          <a:prstGeom prst="rightArrow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78600" y="3618461"/>
                <a:ext cx="7220631" cy="696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))+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00" y="3618461"/>
                <a:ext cx="7220631" cy="6965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408538" y="5252984"/>
                <a:ext cx="3118161" cy="75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38" y="5252984"/>
                <a:ext cx="3118161" cy="7586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408538" y="4409918"/>
                <a:ext cx="3984809" cy="78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38" y="4409918"/>
                <a:ext cx="3984809" cy="7888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0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7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7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7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351674" y="448517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665137" y="1716458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1292063" y="1688280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292063" y="128884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39935" y="128884"/>
            <a:ext cx="2880320" cy="2880320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4914" y="1271239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atin typeface="Nexa Light" panose="02000000000000000000" pitchFamily="50" charset="0"/>
                <a:ea typeface="方正正纤黑简体" panose="02000000000000000000" pitchFamily="2" charset="-122"/>
              </a:rPr>
              <a:t>Step 2</a:t>
            </a:r>
            <a:endParaRPr lang="zh-CN" altLang="en-US" sz="3200" b="1" dirty="0">
              <a:latin typeface="Nexa Light" panose="02000000000000000000" pitchFamily="50" charset="0"/>
              <a:ea typeface="方正正纤黑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329697" y="869910"/>
                <a:ext cx="4251526" cy="1387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), 1≤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97" y="869910"/>
                <a:ext cx="4251526" cy="13874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7609502" y="1344653"/>
            <a:ext cx="603504" cy="343627"/>
          </a:xfrm>
          <a:prstGeom prst="rightArrow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482972" y="1075443"/>
                <a:ext cx="3709028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72" y="1075443"/>
                <a:ext cx="3709028" cy="7954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92063" y="3758470"/>
                <a:ext cx="10000777" cy="786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1" dirty="0"/>
                  <a:t>L</a:t>
                </a:r>
                <a:r>
                  <a:rPr lang="en-US" altLang="zh-CN" sz="2400" b="1" dirty="0" smtClean="0"/>
                  <a:t>emma: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63" y="3758470"/>
                <a:ext cx="10000777" cy="786177"/>
              </a:xfrm>
              <a:prstGeom prst="rect">
                <a:avLst/>
              </a:prstGeom>
              <a:blipFill rotWithShape="0">
                <a:blip r:embed="rId4"/>
                <a:stretch>
                  <a:fillRect l="-1889" t="-8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0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7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7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7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/>
      <p:bldP spid="9" grpId="0" animBg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351674" y="448517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665137" y="1716458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1292063" y="1688280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1292063" y="128884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139935" y="128884"/>
            <a:ext cx="2880320" cy="2880320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4914" y="1271239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latin typeface="Nexa Light" panose="02000000000000000000" pitchFamily="50" charset="0"/>
                <a:ea typeface="方正正纤黑简体" panose="02000000000000000000" pitchFamily="2" charset="-122"/>
              </a:rPr>
              <a:t>Step 3</a:t>
            </a:r>
            <a:endParaRPr lang="zh-CN" altLang="en-US" sz="3200" b="1" dirty="0">
              <a:latin typeface="Nexa Light" panose="02000000000000000000" pitchFamily="50" charset="0"/>
              <a:ea typeface="方正正纤黑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83064" y="893186"/>
                <a:ext cx="6168676" cy="1757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), 1≤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64" y="893186"/>
                <a:ext cx="6168676" cy="17571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>
            <a:off x="6292766" y="3164885"/>
            <a:ext cx="603504" cy="343627"/>
          </a:xfrm>
          <a:prstGeom prst="rightArrow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609502" y="2942132"/>
                <a:ext cx="3709028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02" y="2942132"/>
                <a:ext cx="3709028" cy="7954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t="71260" b="10950"/>
          <a:stretch/>
        </p:blipFill>
        <p:spPr>
          <a:xfrm>
            <a:off x="650732" y="4151558"/>
            <a:ext cx="5696380" cy="9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正五边形 9"/>
          <p:cNvSpPr/>
          <p:nvPr/>
        </p:nvSpPr>
        <p:spPr>
          <a:xfrm flipV="1">
            <a:off x="-50654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 flipV="1">
            <a:off x="0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 flipV="1">
            <a:off x="1137192" y="-13062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五边形 13"/>
          <p:cNvSpPr/>
          <p:nvPr/>
        </p:nvSpPr>
        <p:spPr>
          <a:xfrm flipV="1">
            <a:off x="1514565" y="-341083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正五边形 15"/>
          <p:cNvSpPr/>
          <p:nvPr/>
        </p:nvSpPr>
        <p:spPr>
          <a:xfrm flipV="1">
            <a:off x="4225819" y="-478744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flipV="1">
            <a:off x="283825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正五边形 18"/>
          <p:cNvSpPr/>
          <p:nvPr/>
        </p:nvSpPr>
        <p:spPr>
          <a:xfrm flipV="1">
            <a:off x="3786047" y="-558345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正五边形 26"/>
          <p:cNvSpPr/>
          <p:nvPr/>
        </p:nvSpPr>
        <p:spPr>
          <a:xfrm>
            <a:off x="6609591" y="591978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正五边形 27"/>
          <p:cNvSpPr/>
          <p:nvPr/>
        </p:nvSpPr>
        <p:spPr>
          <a:xfrm>
            <a:off x="6169819" y="5840186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五边形 28"/>
          <p:cNvSpPr/>
          <p:nvPr/>
        </p:nvSpPr>
        <p:spPr>
          <a:xfrm>
            <a:off x="7735592" y="5622835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正五边形 29"/>
          <p:cNvSpPr/>
          <p:nvPr/>
        </p:nvSpPr>
        <p:spPr>
          <a:xfrm>
            <a:off x="7295820" y="5543234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9256973" y="59993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8817201" y="59197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10585039" y="657333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10145267" y="649373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>
            <a:off x="5318745" y="62875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>
            <a:off x="4878973" y="62079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786967" y="2012997"/>
            <a:ext cx="7111843" cy="685800"/>
          </a:xfrm>
          <a:prstGeom prst="triangl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flipV="1">
            <a:off x="2786967" y="4110492"/>
            <a:ext cx="7111843" cy="685800"/>
          </a:xfrm>
          <a:prstGeom prst="triangl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Copyright Notice"/>
          <p:cNvSpPr>
            <a:spLocks/>
          </p:cNvSpPr>
          <p:nvPr/>
        </p:nvSpPr>
        <p:spPr bwMode="auto">
          <a:xfrm>
            <a:off x="3135651" y="2842286"/>
            <a:ext cx="5920706" cy="11734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cap="sm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sz="7200" b="1" cap="sm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3453" y="4721290"/>
            <a:ext cx="234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刘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寒 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171240502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2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41206" y="1041400"/>
            <a:ext cx="1020688" cy="946150"/>
            <a:chOff x="5471810" y="2150431"/>
            <a:chExt cx="1121380" cy="1039488"/>
          </a:xfrm>
        </p:grpSpPr>
        <p:sp>
          <p:nvSpPr>
            <p:cNvPr id="2" name="正五边形 1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正五边形 2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正五边形 3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41206" y="2317750"/>
            <a:ext cx="1020688" cy="946150"/>
            <a:chOff x="5471810" y="2150431"/>
            <a:chExt cx="1121380" cy="1039488"/>
          </a:xfrm>
        </p:grpSpPr>
        <p:sp>
          <p:nvSpPr>
            <p:cNvPr id="8" name="正五边形 7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41206" y="3594100"/>
            <a:ext cx="1020688" cy="946150"/>
            <a:chOff x="5471810" y="2150431"/>
            <a:chExt cx="1121380" cy="1039488"/>
          </a:xfrm>
        </p:grpSpPr>
        <p:sp>
          <p:nvSpPr>
            <p:cNvPr id="12" name="正五边形 11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正五边形 12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41206" y="4870450"/>
            <a:ext cx="1020688" cy="946150"/>
            <a:chOff x="5471810" y="2150431"/>
            <a:chExt cx="1121380" cy="1039488"/>
          </a:xfrm>
        </p:grpSpPr>
        <p:sp>
          <p:nvSpPr>
            <p:cNvPr id="16" name="正五边形 15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968034" y="1625600"/>
            <a:ext cx="3162300" cy="31623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578698" y="1136777"/>
            <a:ext cx="1450252" cy="14502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909908" y="702012"/>
            <a:ext cx="1450252" cy="14502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29278" y="696418"/>
            <a:ext cx="880718" cy="880718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00836" y="2139821"/>
            <a:ext cx="459652" cy="4596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Copyright Notice"/>
          <p:cNvSpPr>
            <a:spLocks/>
          </p:cNvSpPr>
          <p:nvPr/>
        </p:nvSpPr>
        <p:spPr bwMode="auto">
          <a:xfrm>
            <a:off x="904493" y="2881429"/>
            <a:ext cx="3305503" cy="74254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cap="sm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sz="4400" b="1" cap="sm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38803" y="1123379"/>
            <a:ext cx="333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AB</a:t>
            </a:r>
            <a:r>
              <a:rPr lang="zh-CN" altLang="en-US" sz="3200" b="1" dirty="0" smtClean="0"/>
              <a:t>方法的拓展性</a:t>
            </a:r>
            <a:endParaRPr lang="zh-CN" altLang="en-US" sz="32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7123176" y="2463016"/>
            <a:ext cx="334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使用条件</a:t>
            </a:r>
            <a:endParaRPr lang="zh-CN" altLang="en-US" sz="32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123176" y="3736869"/>
            <a:ext cx="299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一些示例</a:t>
            </a:r>
            <a:endParaRPr lang="zh-CN" altLang="en-US" sz="32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7123176" y="4971733"/>
            <a:ext cx="299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证明思路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95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74570" y="2613247"/>
            <a:ext cx="50428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err="1" smtClean="0"/>
              <a:t>Intoduction</a:t>
            </a:r>
            <a:r>
              <a:rPr lang="en-US" altLang="zh-CN" sz="6600" b="1" dirty="0" smtClean="0"/>
              <a:t> to AB </a:t>
            </a:r>
            <a:r>
              <a:rPr lang="en-US" altLang="zh-CN" sz="6600" b="1" dirty="0" smtClean="0"/>
              <a:t>method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</a:rPr>
              <a:t>1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67806" y="123819"/>
            <a:ext cx="5173457" cy="909452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819" y="255380"/>
            <a:ext cx="459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>
                <a:latin typeface="Gadugi" panose="020B0502040204020203" pitchFamily="34" charset="0"/>
                <a:ea typeface="Gadugi" panose="020B0502040204020203" pitchFamily="34" charset="0"/>
              </a:rPr>
              <a:t>Akra-Bazzi</a:t>
            </a:r>
            <a:r>
              <a:rPr lang="en-US" altLang="zh-CN" sz="3600" b="1" dirty="0">
                <a:latin typeface="Gadugi" panose="020B0502040204020203" pitchFamily="34" charset="0"/>
                <a:ea typeface="Gadugi" panose="020B0502040204020203" pitchFamily="34" charset="0"/>
              </a:rPr>
              <a:t> method</a:t>
            </a:r>
            <a:endParaRPr lang="zh-CN" altLang="en-US" sz="3600" b="1" dirty="0">
              <a:latin typeface="Gadug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4126" y="3935399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 err="1" smtClean="0">
                <a:latin typeface="+mj-lt"/>
              </a:rPr>
              <a:t>Akra</a:t>
            </a:r>
            <a:r>
              <a:rPr lang="en-US" altLang="zh-CN" sz="2800" b="1" i="0" dirty="0" smtClean="0">
                <a:latin typeface="+mj-lt"/>
              </a:rPr>
              <a:t>–</a:t>
            </a:r>
            <a:r>
              <a:rPr lang="en-US" altLang="zh-CN" sz="2800" b="1" i="0" dirty="0" err="1" smtClean="0">
                <a:latin typeface="+mj-lt"/>
              </a:rPr>
              <a:t>Bazzi</a:t>
            </a:r>
            <a:r>
              <a:rPr lang="en-US" altLang="zh-CN" sz="2800" b="1" i="0" dirty="0" smtClean="0">
                <a:latin typeface="+mj-lt"/>
              </a:rPr>
              <a:t> method </a:t>
            </a:r>
            <a:r>
              <a:rPr lang="zh-CN" altLang="en-US" sz="2800" b="1" i="0" dirty="0" smtClean="0">
                <a:latin typeface="+mj-lt"/>
              </a:rPr>
              <a:t>为如下形式的递归式提供了求解方法：</a:t>
            </a:r>
            <a:endParaRPr lang="zh-CN" altLang="en-US" sz="28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4832573"/>
            <a:ext cx="6717700" cy="13583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24126" y="1762123"/>
            <a:ext cx="504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lt"/>
              </a:rPr>
              <a:t>Master method:</a:t>
            </a:r>
            <a:endParaRPr lang="zh-CN" altLang="en-US" sz="2800" b="1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6" y="2725393"/>
            <a:ext cx="4608576" cy="7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7806" y="123819"/>
            <a:ext cx="8593314" cy="909452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4818" y="255380"/>
            <a:ext cx="80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Generalization of Master Theorem</a:t>
            </a:r>
            <a:endParaRPr lang="zh-CN" altLang="en-US" sz="3600" b="1" dirty="0">
              <a:latin typeface="Gadug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946" y="2590949"/>
            <a:ext cx="3236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Examples:</a:t>
            </a:r>
            <a:endParaRPr lang="zh-CN" altLang="en-US" sz="3200" dirty="0">
              <a:latin typeface="Segoe UI Black" panose="020B0A02040204020203" pitchFamily="34" charset="0"/>
              <a:ea typeface="Meiryo" panose="020B0604030504040204" pitchFamily="34" charset="-128"/>
              <a:cs typeface="Segoe UI Black" panose="020B0A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8" y="3242918"/>
            <a:ext cx="5704668" cy="10989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6" y="1242717"/>
            <a:ext cx="5756868" cy="11661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18" y="4479636"/>
            <a:ext cx="8840548" cy="9886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18" y="5532391"/>
            <a:ext cx="7897646" cy="9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1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122579" y="1786145"/>
            <a:ext cx="3555903" cy="3455524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515480" y="1196184"/>
            <a:ext cx="4770103" cy="4635447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81364" y="2577533"/>
            <a:ext cx="40383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/>
              <a:t>Conditions</a:t>
            </a:r>
          </a:p>
          <a:p>
            <a:pPr algn="ctr"/>
            <a:r>
              <a:rPr lang="en-US" altLang="zh-CN" sz="6600" b="1" dirty="0" smtClean="0"/>
              <a:t>for usage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6953266" y="1551860"/>
            <a:ext cx="1055467" cy="1025673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</a:rPr>
              <a:t>2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67806" y="123819"/>
            <a:ext cx="7399339" cy="909452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056" y="255379"/>
            <a:ext cx="80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Asymptotic behavior of </a:t>
            </a:r>
            <a:r>
              <a:rPr lang="en-US" altLang="zh-CN" sz="3600" b="1" i="1" dirty="0" smtClean="0">
                <a:latin typeface="Gadugi" panose="020B0502040204020203" pitchFamily="34" charset="0"/>
                <a:ea typeface="Gadugi" panose="020B0502040204020203" pitchFamily="34" charset="0"/>
              </a:rPr>
              <a:t>T(x)</a:t>
            </a:r>
            <a:endParaRPr lang="zh-CN" altLang="en-US" sz="3600" b="1" i="1" dirty="0">
              <a:latin typeface="Gadug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661327" y="4173472"/>
                <a:ext cx="2129130" cy="1220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327" y="4173472"/>
                <a:ext cx="2129130" cy="12202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66882" y="4521997"/>
            <a:ext cx="407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Where </a:t>
            </a:r>
            <a:r>
              <a:rPr lang="en-US" altLang="zh-CN" sz="2800" i="1" dirty="0" smtClean="0"/>
              <a:t>p </a:t>
            </a:r>
            <a:r>
              <a:rPr lang="en-US" altLang="zh-CN" sz="2800" dirty="0" smtClean="0"/>
              <a:t>is the solution of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66882" y="2917683"/>
                <a:ext cx="5187767" cy="1113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el-G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82" y="2917683"/>
                <a:ext cx="5187767" cy="11136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66882" y="1448882"/>
                <a:ext cx="5539850" cy="122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82" y="1448882"/>
                <a:ext cx="5539850" cy="1220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5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7806" y="123819"/>
            <a:ext cx="5859258" cy="909452"/>
          </a:xfrm>
          <a:prstGeom prst="roundRect">
            <a:avLst>
              <a:gd name="adj" fmla="val 19971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4819" y="255380"/>
            <a:ext cx="5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Conditions for usage</a:t>
            </a:r>
            <a:endParaRPr lang="zh-CN" altLang="en-US" sz="3600" b="1" dirty="0">
              <a:latin typeface="Gadugi" panose="020B0502040204020203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/>
          <a:srcRect r="-11146" b="91637"/>
          <a:stretch/>
        </p:blipFill>
        <p:spPr>
          <a:xfrm>
            <a:off x="672117" y="1346300"/>
            <a:ext cx="5835851" cy="404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9182" b="63059"/>
          <a:stretch/>
        </p:blipFill>
        <p:spPr>
          <a:xfrm>
            <a:off x="672116" y="2620736"/>
            <a:ext cx="5250635" cy="374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92394"/>
          <a:stretch/>
        </p:blipFill>
        <p:spPr>
          <a:xfrm>
            <a:off x="672116" y="5309078"/>
            <a:ext cx="5250635" cy="3674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-464" t="44725" b="48000"/>
          <a:stretch/>
        </p:blipFill>
        <p:spPr>
          <a:xfrm>
            <a:off x="714249" y="3244257"/>
            <a:ext cx="5359241" cy="36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10412" y="1952866"/>
                <a:ext cx="1739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2" y="1952866"/>
                <a:ext cx="17395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09" r="-5614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" t="13662" r="-1442" b="77253"/>
          <a:stretch/>
        </p:blipFill>
        <p:spPr>
          <a:xfrm>
            <a:off x="672117" y="1936391"/>
            <a:ext cx="5326347" cy="438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29398" y="3817498"/>
                <a:ext cx="327782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398" y="3817498"/>
                <a:ext cx="3277820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乘号 14"/>
          <p:cNvSpPr/>
          <p:nvPr/>
        </p:nvSpPr>
        <p:spPr>
          <a:xfrm>
            <a:off x="2483745" y="3468176"/>
            <a:ext cx="1627632" cy="1699126"/>
          </a:xfrm>
          <a:prstGeom prst="mathMultiply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58643" b="31705"/>
          <a:stretch/>
        </p:blipFill>
        <p:spPr>
          <a:xfrm>
            <a:off x="672116" y="3817498"/>
            <a:ext cx="5250635" cy="466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752836" y="4566210"/>
                <a:ext cx="3037883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36" y="4566210"/>
                <a:ext cx="3037883" cy="7619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乘号 19"/>
          <p:cNvSpPr/>
          <p:nvPr/>
        </p:nvSpPr>
        <p:spPr>
          <a:xfrm>
            <a:off x="3929064" y="4347646"/>
            <a:ext cx="1238870" cy="1199068"/>
          </a:xfrm>
          <a:prstGeom prst="mathMultiply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71260" b="10950"/>
          <a:stretch/>
        </p:blipFill>
        <p:spPr>
          <a:xfrm>
            <a:off x="672116" y="4366692"/>
            <a:ext cx="5250635" cy="8595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9667" y="1518051"/>
            <a:ext cx="5710347" cy="1156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061141" y="5461029"/>
                <a:ext cx="7276479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41" y="5461029"/>
                <a:ext cx="7276479" cy="96815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4886581" y="5582798"/>
            <a:ext cx="812799" cy="724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91240" y="20732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119940" y="36924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1519989" y="44544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167564" y="61689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167564" y="108361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 animBg="1"/>
      <p:bldP spid="15" grpId="1" animBg="1"/>
      <p:bldP spid="17" grpId="0"/>
      <p:bldP spid="17" grpId="1"/>
      <p:bldP spid="20" grpId="0" animBg="1"/>
      <p:bldP spid="20" grpId="1" animBg="1"/>
      <p:bldP spid="22" grpId="0"/>
      <p:bldP spid="22" grpId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80442" y="2367171"/>
            <a:ext cx="36311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/>
              <a:t>Some</a:t>
            </a:r>
          </a:p>
          <a:p>
            <a:pPr algn="ctr"/>
            <a:r>
              <a:rPr lang="en-US" altLang="zh-CN" sz="6600" b="1" dirty="0" smtClean="0"/>
              <a:t>examples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</a:rPr>
              <a:t>3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>
            <a:alpha val="3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249</Words>
  <Application>Microsoft Office PowerPoint</Application>
  <PresentationFormat>宽屏</PresentationFormat>
  <Paragraphs>91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Meiryo</vt:lpstr>
      <vt:lpstr>Nexa Light</vt:lpstr>
      <vt:lpstr>方正正纤黑简体</vt:lpstr>
      <vt:lpstr>华文仿宋</vt:lpstr>
      <vt:lpstr>华文行楷</vt:lpstr>
      <vt:lpstr>宋体</vt:lpstr>
      <vt:lpstr>微软雅黑</vt:lpstr>
      <vt:lpstr>Arial</vt:lpstr>
      <vt:lpstr>Calibri</vt:lpstr>
      <vt:lpstr>Calibri Light</vt:lpstr>
      <vt:lpstr>Cambria Math</vt:lpstr>
      <vt:lpstr>Gadugi</vt:lpstr>
      <vt:lpstr>Segoe UI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简约蓝色</dc:title>
  <dc:creator>第一PPT模板网-WWW.1PPT.COM</dc:creator>
  <cp:keywords>第一PPT模板网-WWW.1PPT.COM</cp:keywords>
  <dc:description>www.1ppt.com</dc:description>
  <cp:lastModifiedBy>刘寒</cp:lastModifiedBy>
  <cp:revision>142</cp:revision>
  <dcterms:created xsi:type="dcterms:W3CDTF">2014-10-16T06:53:09Z</dcterms:created>
  <dcterms:modified xsi:type="dcterms:W3CDTF">2018-04-02T07:19:53Z</dcterms:modified>
</cp:coreProperties>
</file>