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7"/>
  </p:notesMasterIdLst>
  <p:sldIdLst>
    <p:sldId id="285" r:id="rId2"/>
    <p:sldId id="346" r:id="rId3"/>
    <p:sldId id="331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32" r:id="rId14"/>
    <p:sldId id="296" r:id="rId15"/>
    <p:sldId id="329" r:id="rId16"/>
    <p:sldId id="330" r:id="rId17"/>
    <p:sldId id="306" r:id="rId18"/>
    <p:sldId id="307" r:id="rId19"/>
    <p:sldId id="317" r:id="rId20"/>
    <p:sldId id="318" r:id="rId21"/>
    <p:sldId id="319" r:id="rId22"/>
    <p:sldId id="344" r:id="rId23"/>
    <p:sldId id="345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05" r:id="rId34"/>
    <p:sldId id="320" r:id="rId35"/>
    <p:sldId id="321" r:id="rId3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00" autoAdjust="0"/>
    <p:restoredTop sz="77612" autoAdjust="0"/>
  </p:normalViewPr>
  <p:slideViewPr>
    <p:cSldViewPr>
      <p:cViewPr varScale="1">
        <p:scale>
          <a:sx n="71" d="100"/>
          <a:sy n="71" d="100"/>
        </p:scale>
        <p:origin x="89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3E2037E-406C-4DD2-8B01-A0706BB5BE5A}" type="datetimeFigureOut">
              <a:rPr lang="zh-CN" altLang="en-US"/>
              <a:pPr>
                <a:defRPr/>
              </a:pPr>
              <a:t>2017/9/24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4C2FF3-C551-44C8-A1E0-BED4EE93AF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12733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6971ED3-5E4E-40BC-80A2-855FDA3BD289}" type="slidenum">
              <a:rPr lang="en-US" altLang="zh-CN"/>
              <a:pPr eaLnBrk="1" hangingPunct="1"/>
              <a:t>3</a:t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32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从这一页到</a:t>
            </a:r>
            <a:r>
              <a:rPr lang="en-US" altLang="zh-CN" smtClean="0">
                <a:latin typeface="Arial" panose="020B0604020202020204" pitchFamily="34" charset="0"/>
              </a:rPr>
              <a:t>13</a:t>
            </a:r>
            <a:r>
              <a:rPr lang="zh-CN" altLang="en-US" smtClean="0">
                <a:latin typeface="Arial" panose="020B0604020202020204" pitchFamily="34" charset="0"/>
              </a:rPr>
              <a:t>页，想从认知计算的角度，解读为什么：计算思维以抽象化和自动化思维为两大根本要素</a:t>
            </a: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5B857FE-DD2A-40E9-A332-69C3526F0C27}" type="slidenum">
              <a:rPr lang="en-US" altLang="zh-CN"/>
              <a:pPr eaLnBrk="1" hangingPunct="1"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7613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这一段的总结，引出下段：我们不能机械的传递这两个词，而是要通过一些具体的内容，让学生感悟到这两个词</a:t>
            </a: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EE9F6F-9A4C-428C-882A-30830576289E}" type="slidenum">
              <a:rPr lang="en-US" altLang="zh-CN"/>
              <a:pPr eaLnBrk="1" hangingPunct="1"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6133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红色的三个“事”就是“可能性”的三种</a:t>
            </a: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FC11E13-B9AE-456B-A841-B47BC4A1E62C}" type="slidenum">
              <a:rPr lang="en-US" altLang="zh-CN"/>
              <a:pPr eaLnBrk="1" hangingPunct="1"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3685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模拟社会现象</a:t>
            </a:r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BAA0052-5BFD-4B12-907B-6EF3A4AF2F3F}" type="slidenum">
              <a:rPr lang="en-US" altLang="zh-CN"/>
              <a:pPr eaLnBrk="1" hangingPunct="1"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3293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从参与</a:t>
            </a:r>
            <a:r>
              <a:rPr lang="en-US" altLang="zh-CN" smtClean="0">
                <a:latin typeface="Arial" panose="020B0604020202020204" pitchFamily="34" charset="0"/>
              </a:rPr>
              <a:t>HGP</a:t>
            </a:r>
            <a:r>
              <a:rPr lang="zh-CN" altLang="en-US" smtClean="0">
                <a:latin typeface="Arial" panose="020B0604020202020204" pitchFamily="34" charset="0"/>
              </a:rPr>
              <a:t>的工作者角色分析的角度，说明计算提供出来的能力，才能真正将这个“设想”变成现实。</a:t>
            </a:r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DD02599-4145-45C7-A1CE-2F98999A785B}" type="slidenum">
              <a:rPr lang="en-US" altLang="zh-CN"/>
              <a:pPr eaLnBrk="1" hangingPunct="1"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653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83EFF4-67AD-4F1E-8CEF-55CD5743A45E}" type="slidenum">
              <a:rPr lang="en-US" altLang="zh-CN"/>
              <a:pPr eaLnBrk="1" hangingPunct="1"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7556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80F31B9-51E7-4E7F-A6C6-9B1D329CBC1E}" type="slidenum">
              <a:rPr lang="en-US" altLang="zh-CN"/>
              <a:pPr eaLnBrk="1" hangingPunct="1"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8317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用数字（二进制）代码来代替文字段落：每个文字对应一个唯一的、可区别的代码字。文章由文字组成，每个文字对应替换为相应的代码字得到的就是文章代码。文章代码就是二进制位串。</a:t>
            </a:r>
            <a:endParaRPr lang="en-US" altLang="zh-CN" dirty="0" smtClean="0"/>
          </a:p>
          <a:p>
            <a:r>
              <a:rPr lang="zh-CN" altLang="en-US" dirty="0" smtClean="0"/>
              <a:t>相应的逆过程就是解码。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21FF9-68A0-43F9-B9CF-24F9AEDD9B8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732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0000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无法区分；</a:t>
            </a:r>
            <a:endParaRPr lang="en-US" altLang="zh-CN" dirty="0" smtClean="0"/>
          </a:p>
          <a:p>
            <a:r>
              <a:rPr lang="zh-CN" altLang="en-US" dirty="0" smtClean="0"/>
              <a:t>加法计算不便，而加法是计算机中计算的最根本操作：</a:t>
            </a:r>
            <a:r>
              <a:rPr lang="en-US" altLang="zh-CN" dirty="0" smtClean="0"/>
              <a:t>2+</a:t>
            </a:r>
            <a:r>
              <a:rPr lang="zh-CN" altLang="en-US" dirty="0" smtClean="0"/>
              <a:t>（</a:t>
            </a:r>
            <a:r>
              <a:rPr lang="en-US" altLang="zh-CN" dirty="0" smtClean="0"/>
              <a:t>-2</a:t>
            </a:r>
            <a:r>
              <a:rPr lang="zh-CN" altLang="en-US" dirty="0" smtClean="0"/>
              <a:t>）不能直接得到</a:t>
            </a:r>
            <a:r>
              <a:rPr lang="en-US" altLang="zh-CN" dirty="0" smtClean="0"/>
              <a:t>0000</a:t>
            </a:r>
            <a:r>
              <a:rPr lang="zh-CN" altLang="en-US" dirty="0" smtClean="0"/>
              <a:t>；符号位无法直接参与运算；</a:t>
            </a:r>
            <a:endParaRPr lang="en-US" altLang="zh-CN" dirty="0" smtClean="0"/>
          </a:p>
          <a:p>
            <a:r>
              <a:rPr lang="zh-CN" altLang="en-US" dirty="0" smtClean="0"/>
              <a:t>补码</a:t>
            </a:r>
            <a:r>
              <a:rPr lang="en-US" altLang="zh-CN" dirty="0" smtClean="0"/>
              <a:t>101101</a:t>
            </a:r>
            <a:r>
              <a:rPr lang="zh-CN" altLang="en-US" dirty="0" smtClean="0"/>
              <a:t>是十进制的多少？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21FF9-68A0-43F9-B9CF-24F9AEDD9B8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334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532</a:t>
            </a:r>
            <a:r>
              <a:rPr lang="zh-CN" altLang="en-US" dirty="0" smtClean="0"/>
              <a:t>*</a:t>
            </a:r>
            <a:r>
              <a:rPr lang="en-US" altLang="zh-CN" dirty="0" smtClean="0"/>
              <a:t>528</a:t>
            </a:r>
            <a:r>
              <a:rPr lang="zh-CN" altLang="en-US" dirty="0" smtClean="0"/>
              <a:t>*</a:t>
            </a:r>
            <a:r>
              <a:rPr lang="en-US" altLang="zh-CN" dirty="0" smtClean="0"/>
              <a:t>24/8/1024=822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21FF9-68A0-43F9-B9CF-24F9AEDD9B8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492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声音的物理特征</a:t>
            </a:r>
            <a:r>
              <a:rPr lang="en-US" altLang="zh-CN" dirty="0" smtClean="0"/>
              <a:t>(</a:t>
            </a:r>
            <a:r>
              <a:rPr lang="zh-CN" altLang="en-US" dirty="0" smtClean="0"/>
              <a:t>振幅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的数字化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21FF9-68A0-43F9-B9CF-24F9AEDD9B8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394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12D9BC5-A5BE-4870-A9B3-3FC07728BC37}" type="slidenum">
              <a:rPr lang="en-US" altLang="zh-CN"/>
              <a:pPr eaLnBrk="1" hangingPunct="1"/>
              <a:t>13</a:t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mtClean="0">
                <a:latin typeface="Arial" panose="020B0604020202020204" pitchFamily="34" charset="0"/>
              </a:rPr>
              <a:t>从此页到</a:t>
            </a:r>
            <a:r>
              <a:rPr lang="en-US" altLang="zh-CN" smtClean="0">
                <a:latin typeface="Arial" panose="020B0604020202020204" pitchFamily="34" charset="0"/>
              </a:rPr>
              <a:t>12</a:t>
            </a:r>
            <a:r>
              <a:rPr lang="zh-CN" altLang="en-US" smtClean="0">
                <a:latin typeface="Arial" panose="020B0604020202020204" pitchFamily="34" charset="0"/>
              </a:rPr>
              <a:t>页，是从问题、平台和解释三个层面，分别说明这三个层面中的抽象化和自动化。</a:t>
            </a:r>
            <a:endParaRPr lang="en-US" altLang="zh-CN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US" altLang="zh-CN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zh-CN" altLang="en-US" smtClean="0">
                <a:latin typeface="Arial" panose="020B0604020202020204" pitchFamily="34" charset="0"/>
              </a:rPr>
              <a:t>因为报告时间问题，建议最多挑一个去讲，其它的跳过。</a:t>
            </a:r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248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算法运行后，所有可能的解构成的集合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F8F1D-A373-4C04-8558-5C0F3A57F86C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462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860B18-87E1-42BA-ADC0-7A293DC977A3}" type="slidenum">
              <a:rPr lang="en-US" altLang="zh-CN"/>
              <a:pPr eaLnBrk="1" hangingPunct="1"/>
              <a:t>22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665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这一页是第一段的</a:t>
            </a:r>
            <a:r>
              <a:rPr lang="en-US" altLang="zh-CN" smtClean="0">
                <a:latin typeface="Arial" panose="020B0604020202020204" pitchFamily="34" charset="0"/>
              </a:rPr>
              <a:t>Index</a:t>
            </a: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8E4049-9067-4F27-8B92-7010442125F7}" type="slidenum">
              <a:rPr lang="en-US" altLang="zh-CN"/>
              <a:pPr eaLnBrk="1" hangingPunct="1"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3927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33CDF5-7317-446A-A62F-A7284258959F}" type="datetimeFigureOut">
              <a:rPr lang="zh-CN" altLang="en-US" smtClean="0"/>
              <a:pPr>
                <a:defRPr/>
              </a:pPr>
              <a:t>2017/9/24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AAE251-1DDA-48C9-A607-D80722679F3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245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231413-0259-4ED4-8008-FDD194716181}" type="datetimeFigureOut">
              <a:rPr lang="zh-CN" altLang="en-US" smtClean="0"/>
              <a:pPr>
                <a:defRPr/>
              </a:pPr>
              <a:t>2017/9/24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9A47B6-77D6-4CC0-9370-42E839593B3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638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ECDBBB-644E-424F-B3F3-85493015742B}" type="datetimeFigureOut">
              <a:rPr lang="zh-CN" altLang="en-US" smtClean="0"/>
              <a:pPr>
                <a:defRPr/>
              </a:pPr>
              <a:t>2017/9/24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073AD-736B-4F1E-B9BB-8E8F429F3F0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0497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6152" y="331788"/>
            <a:ext cx="10344149" cy="1162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2284" y="2039940"/>
            <a:ext cx="5069416" cy="39576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4900" y="2039940"/>
            <a:ext cx="5071533" cy="39576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2286" y="6156328"/>
            <a:ext cx="2493433" cy="512763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21151" y="6156328"/>
            <a:ext cx="3835400" cy="512763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63002" y="6156328"/>
            <a:ext cx="2493433" cy="512763"/>
          </a:xfrm>
        </p:spPr>
        <p:txBody>
          <a:bodyPr/>
          <a:lstStyle>
            <a:lvl1pPr>
              <a:defRPr/>
            </a:lvl1pPr>
          </a:lstStyle>
          <a:p>
            <a:fld id="{3B023ED8-DE7C-43CF-8806-6E9D4DEB13C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12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8590C3-7341-4B25-8D1E-1A43D60C25B5}" type="datetimeFigureOut">
              <a:rPr lang="zh-CN" altLang="en-US" smtClean="0"/>
              <a:pPr>
                <a:defRPr/>
              </a:pPr>
              <a:t>2017/9/24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E3723-D570-4416-999F-DC2DB354AA9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184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102FBC-CDDC-4C47-B8E0-892040650C53}" type="datetimeFigureOut">
              <a:rPr lang="zh-CN" altLang="en-US" smtClean="0"/>
              <a:pPr>
                <a:defRPr/>
              </a:pPr>
              <a:t>2017/9/24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03393C-EE76-4450-BBBF-0890BA48259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773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05AC60-2D78-4274-95A5-143A4E7C18D9}" type="datetimeFigureOut">
              <a:rPr lang="zh-CN" altLang="en-US" smtClean="0"/>
              <a:pPr>
                <a:defRPr/>
              </a:pPr>
              <a:t>2017/9/24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552C6F-258B-4D11-8964-0B4047D0685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232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D3232C-88CC-4500-9A1B-E6FC13178331}" type="datetimeFigureOut">
              <a:rPr lang="zh-CN" altLang="en-US" smtClean="0"/>
              <a:pPr>
                <a:defRPr/>
              </a:pPr>
              <a:t>2017/9/24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14B8AC-FBBF-45A6-8CBD-9CF34D13B0C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114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0FB73F-515C-4300-90E9-E3698A4FB48B}" type="datetimeFigureOut">
              <a:rPr lang="zh-CN" altLang="en-US" smtClean="0"/>
              <a:pPr>
                <a:defRPr/>
              </a:pPr>
              <a:t>2017/9/24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F8A0CA-3DDC-4F7D-A413-1C0D32E9215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341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AE0D17-E6C2-49FD-9F60-61E7194B8002}" type="datetimeFigureOut">
              <a:rPr lang="zh-CN" altLang="en-US" smtClean="0"/>
              <a:pPr>
                <a:defRPr/>
              </a:pPr>
              <a:t>2017/9/24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6E1CB2-B302-40BE-86AC-DA3311B7878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805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F166D8-7CD9-409F-BFD3-404D3FB59CD7}" type="datetimeFigureOut">
              <a:rPr lang="zh-CN" altLang="en-US" smtClean="0"/>
              <a:pPr>
                <a:defRPr/>
              </a:pPr>
              <a:t>2017/9/24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C01F7D-84BA-4D46-9E4E-9F1D6EEAB43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42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6D6059-ADC7-43CC-BD4F-4F26E3649D43}" type="datetimeFigureOut">
              <a:rPr lang="zh-CN" altLang="en-US" smtClean="0"/>
              <a:pPr>
                <a:defRPr/>
              </a:pPr>
              <a:t>2017/9/24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951A6-9817-44B3-8161-336B965EF59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70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6A17A1C-455B-44BE-8E6F-9A2D7BB66DC3}" type="datetimeFigureOut">
              <a:rPr lang="zh-CN" altLang="en-US" smtClean="0"/>
              <a:pPr>
                <a:defRPr/>
              </a:pPr>
              <a:t>2017/9/24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AA31CAF-1D77-4AF2-91F5-045E9F1234A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492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ww.cs.cmu.edu/~CompThink/papers/TheLinkWing.pdf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计算思维</a:t>
            </a:r>
            <a:r>
              <a:rPr lang="zh-CN" altLang="en-US" dirty="0"/>
              <a:t>引导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3600" dirty="0"/>
          </a:p>
        </p:txBody>
      </p:sp>
      <p:sp>
        <p:nvSpPr>
          <p:cNvPr id="3075" name="副标题 2"/>
          <p:cNvSpPr>
            <a:spLocks noGrp="1"/>
          </p:cNvSpPr>
          <p:nvPr>
            <p:ph type="subTitle" idx="1"/>
          </p:nvPr>
        </p:nvSpPr>
        <p:spPr>
          <a:xfrm>
            <a:off x="2667000" y="4508501"/>
            <a:ext cx="6858000" cy="1655763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陶先平</a:t>
            </a:r>
            <a:endParaRPr lang="en-US" altLang="zh-CN" sz="3200" dirty="0" smtClean="0"/>
          </a:p>
          <a:p>
            <a:pPr eaLnBrk="1" hangingPunct="1"/>
            <a:r>
              <a:rPr lang="zh-CN" altLang="en-US" sz="3200" dirty="0" smtClean="0"/>
              <a:t>南京大学计算机软件研究所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Represent Sound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5000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按照我们处理图像数字化的方法，你会如何思考这个问题？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6587"/>
            <a:ext cx="10714509" cy="112851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3657600" y="3068877"/>
            <a:ext cx="5624186" cy="125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471" y="2038570"/>
            <a:ext cx="8011643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2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一个例子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“渡河问题”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5960" y="3933056"/>
            <a:ext cx="4932040" cy="292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063552" y="1700809"/>
            <a:ext cx="8064896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4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问题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：人、狼、羊、菜用一条只能同时载两位的小船渡河，“狼羊”、“羊菜”不能在无人在场时共处，当然只有人能驾船。</a:t>
            </a:r>
          </a:p>
          <a:p>
            <a:pPr>
              <a:spcBef>
                <a:spcPct val="4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图模型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：顶点表示“原岸的状态”，两点之间有边当且仅当一次合理的渡河“操作”能够实现该状态的转变。</a:t>
            </a:r>
          </a:p>
          <a:p>
            <a:pPr>
              <a:spcBef>
                <a:spcPct val="4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起始状态是“人狼羊菜”，结束状态是“空”。“允许状态”只有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个。</a:t>
            </a:r>
          </a:p>
          <a:p>
            <a:pPr>
              <a:spcBef>
                <a:spcPct val="4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问题的解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：找到一条从起始状态到结束状态的尽可能短的通路。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775520" y="3933058"/>
            <a:ext cx="4028194" cy="2659613"/>
            <a:chOff x="1835150" y="3500438"/>
            <a:chExt cx="5946788" cy="2770072"/>
          </a:xfrm>
        </p:grpSpPr>
        <p:sp>
          <p:nvSpPr>
            <p:cNvPr id="39" name="Rectangle 9"/>
            <p:cNvSpPr>
              <a:spLocks noChangeArrowheads="1"/>
            </p:cNvSpPr>
            <p:nvPr/>
          </p:nvSpPr>
          <p:spPr bwMode="auto">
            <a:xfrm>
              <a:off x="6645275" y="5949950"/>
              <a:ext cx="265047" cy="224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400" dirty="0">
                  <a:solidFill>
                    <a:srgbClr val="000000"/>
                  </a:solidFill>
                  <a:latin typeface="宋体" charset="-122"/>
                </a:rPr>
                <a:t>空</a:t>
              </a:r>
              <a:endParaRPr kumimoji="1" lang="zh-CN" altLang="en-US" sz="1400" dirty="0">
                <a:latin typeface="Times New Roman" pitchFamily="18" charset="0"/>
              </a:endParaRPr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6927850" y="5942013"/>
              <a:ext cx="125426" cy="320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41" name="Rectangle 11"/>
            <p:cNvSpPr>
              <a:spLocks noChangeArrowheads="1"/>
            </p:cNvSpPr>
            <p:nvPr/>
          </p:nvSpPr>
          <p:spPr bwMode="auto">
            <a:xfrm>
              <a:off x="7019925" y="5949950"/>
              <a:ext cx="762013" cy="320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000" b="1" i="1">
                  <a:solidFill>
                    <a:srgbClr val="FF0000"/>
                  </a:solidFill>
                  <a:latin typeface="宋体" charset="-122"/>
                </a:rPr>
                <a:t>成功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42" name="Rectangle 12"/>
            <p:cNvSpPr>
              <a:spLocks noChangeArrowheads="1"/>
            </p:cNvSpPr>
            <p:nvPr/>
          </p:nvSpPr>
          <p:spPr bwMode="auto">
            <a:xfrm>
              <a:off x="7597775" y="5942013"/>
              <a:ext cx="125426" cy="320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43" name="Rectangle 15"/>
            <p:cNvSpPr>
              <a:spLocks noChangeArrowheads="1"/>
            </p:cNvSpPr>
            <p:nvPr/>
          </p:nvSpPr>
          <p:spPr bwMode="auto">
            <a:xfrm>
              <a:off x="1835150" y="3573463"/>
              <a:ext cx="1060191" cy="224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400" dirty="0">
                  <a:solidFill>
                    <a:srgbClr val="000000"/>
                  </a:solidFill>
                  <a:latin typeface="宋体" charset="-122"/>
                </a:rPr>
                <a:t>人羊狼菜</a:t>
              </a:r>
              <a:endParaRPr kumimoji="1" lang="zh-CN" altLang="en-US" sz="1400" dirty="0">
                <a:latin typeface="Times New Roman" pitchFamily="18" charset="0"/>
              </a:endParaRPr>
            </a:p>
          </p:txBody>
        </p:sp>
        <p:sp>
          <p:nvSpPr>
            <p:cNvPr id="44" name="Oval 17"/>
            <p:cNvSpPr>
              <a:spLocks noChangeArrowheads="1"/>
            </p:cNvSpPr>
            <p:nvPr/>
          </p:nvSpPr>
          <p:spPr bwMode="auto">
            <a:xfrm>
              <a:off x="2278063" y="3846513"/>
              <a:ext cx="119062" cy="114300"/>
            </a:xfrm>
            <a:prstGeom prst="ellipse">
              <a:avLst/>
            </a:prstGeom>
            <a:solidFill>
              <a:srgbClr val="FF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Oval 18"/>
            <p:cNvSpPr>
              <a:spLocks noChangeArrowheads="1"/>
            </p:cNvSpPr>
            <p:nvPr/>
          </p:nvSpPr>
          <p:spPr bwMode="auto">
            <a:xfrm>
              <a:off x="3400425" y="3846513"/>
              <a:ext cx="119063" cy="114300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Oval 19"/>
            <p:cNvSpPr>
              <a:spLocks noChangeArrowheads="1"/>
            </p:cNvSpPr>
            <p:nvPr/>
          </p:nvSpPr>
          <p:spPr bwMode="auto">
            <a:xfrm>
              <a:off x="4529138" y="3846513"/>
              <a:ext cx="119062" cy="114300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Oval 20"/>
            <p:cNvSpPr>
              <a:spLocks noChangeArrowheads="1"/>
            </p:cNvSpPr>
            <p:nvPr/>
          </p:nvSpPr>
          <p:spPr bwMode="auto">
            <a:xfrm>
              <a:off x="5651500" y="3846513"/>
              <a:ext cx="119063" cy="114300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Oval 21"/>
            <p:cNvSpPr>
              <a:spLocks noChangeArrowheads="1"/>
            </p:cNvSpPr>
            <p:nvPr/>
          </p:nvSpPr>
          <p:spPr bwMode="auto">
            <a:xfrm>
              <a:off x="6780213" y="3846513"/>
              <a:ext cx="119062" cy="114300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Oval 22"/>
            <p:cNvSpPr>
              <a:spLocks noChangeArrowheads="1"/>
            </p:cNvSpPr>
            <p:nvPr/>
          </p:nvSpPr>
          <p:spPr bwMode="auto">
            <a:xfrm>
              <a:off x="2278063" y="5816600"/>
              <a:ext cx="119062" cy="112713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Oval 23"/>
            <p:cNvSpPr>
              <a:spLocks noChangeArrowheads="1"/>
            </p:cNvSpPr>
            <p:nvPr/>
          </p:nvSpPr>
          <p:spPr bwMode="auto">
            <a:xfrm>
              <a:off x="3400425" y="5816600"/>
              <a:ext cx="119063" cy="112713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Oval 24"/>
            <p:cNvSpPr>
              <a:spLocks noChangeArrowheads="1"/>
            </p:cNvSpPr>
            <p:nvPr/>
          </p:nvSpPr>
          <p:spPr bwMode="auto">
            <a:xfrm>
              <a:off x="6780213" y="5816600"/>
              <a:ext cx="119062" cy="112713"/>
            </a:xfrm>
            <a:prstGeom prst="ellipse">
              <a:avLst/>
            </a:prstGeom>
            <a:solidFill>
              <a:srgbClr val="FF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Oval 25"/>
            <p:cNvSpPr>
              <a:spLocks noChangeArrowheads="1"/>
            </p:cNvSpPr>
            <p:nvPr/>
          </p:nvSpPr>
          <p:spPr bwMode="auto">
            <a:xfrm>
              <a:off x="5651500" y="5816600"/>
              <a:ext cx="119063" cy="112713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Oval 26"/>
            <p:cNvSpPr>
              <a:spLocks noChangeArrowheads="1"/>
            </p:cNvSpPr>
            <p:nvPr/>
          </p:nvSpPr>
          <p:spPr bwMode="auto">
            <a:xfrm>
              <a:off x="4529138" y="5816600"/>
              <a:ext cx="119062" cy="112713"/>
            </a:xfrm>
            <a:prstGeom prst="ellipse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29"/>
            <p:cNvSpPr>
              <a:spLocks noChangeArrowheads="1"/>
            </p:cNvSpPr>
            <p:nvPr/>
          </p:nvSpPr>
          <p:spPr bwMode="auto">
            <a:xfrm>
              <a:off x="3132138" y="3573463"/>
              <a:ext cx="795144" cy="224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400" dirty="0">
                  <a:solidFill>
                    <a:srgbClr val="000000"/>
                  </a:solidFill>
                  <a:latin typeface="Times New Roman" pitchFamily="18" charset="0"/>
                </a:rPr>
                <a:t>人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宋体" charset="-122"/>
                </a:rPr>
                <a:t>狼菜</a:t>
              </a:r>
            </a:p>
          </p:txBody>
        </p:sp>
        <p:sp>
          <p:nvSpPr>
            <p:cNvPr id="55" name="Rectangle 32"/>
            <p:cNvSpPr>
              <a:spLocks noChangeArrowheads="1"/>
            </p:cNvSpPr>
            <p:nvPr/>
          </p:nvSpPr>
          <p:spPr bwMode="auto">
            <a:xfrm>
              <a:off x="4203700" y="3544889"/>
              <a:ext cx="795144" cy="224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400" dirty="0">
                  <a:solidFill>
                    <a:srgbClr val="000000"/>
                  </a:solidFill>
                  <a:latin typeface="宋体" charset="-122"/>
                </a:rPr>
                <a:t>人羊狼</a:t>
              </a:r>
              <a:endParaRPr kumimoji="1" lang="zh-CN" altLang="en-US" sz="1400" dirty="0">
                <a:latin typeface="Times New Roman" pitchFamily="18" charset="0"/>
              </a:endParaRPr>
            </a:p>
          </p:txBody>
        </p:sp>
        <p:sp>
          <p:nvSpPr>
            <p:cNvPr id="56" name="Rectangle 35"/>
            <p:cNvSpPr>
              <a:spLocks noChangeArrowheads="1"/>
            </p:cNvSpPr>
            <p:nvPr/>
          </p:nvSpPr>
          <p:spPr bwMode="auto">
            <a:xfrm>
              <a:off x="5364162" y="3500438"/>
              <a:ext cx="795144" cy="224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400" dirty="0">
                  <a:solidFill>
                    <a:srgbClr val="000000"/>
                  </a:solidFill>
                  <a:latin typeface="宋体" charset="-122"/>
                </a:rPr>
                <a:t>人羊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Times New Roman" pitchFamily="18" charset="0"/>
                </a:rPr>
                <a:t>菜</a:t>
              </a:r>
              <a:endParaRPr kumimoji="1" lang="zh-CN" altLang="en-US" sz="1400" dirty="0">
                <a:latin typeface="Times New Roman" pitchFamily="18" charset="0"/>
              </a:endParaRPr>
            </a:p>
          </p:txBody>
        </p:sp>
        <p:sp>
          <p:nvSpPr>
            <p:cNvPr id="57" name="Rectangle 39"/>
            <p:cNvSpPr>
              <a:spLocks noChangeArrowheads="1"/>
            </p:cNvSpPr>
            <p:nvPr/>
          </p:nvSpPr>
          <p:spPr bwMode="auto">
            <a:xfrm>
              <a:off x="2001838" y="5943600"/>
              <a:ext cx="530096" cy="224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400" dirty="0">
                  <a:solidFill>
                    <a:srgbClr val="000000"/>
                  </a:solidFill>
                  <a:latin typeface="宋体" charset="-122"/>
                </a:rPr>
                <a:t>狼菜</a:t>
              </a:r>
              <a:endParaRPr kumimoji="1" lang="zh-CN" altLang="en-US" sz="1400" dirty="0">
                <a:latin typeface="Times New Roman" pitchFamily="18" charset="0"/>
              </a:endParaRPr>
            </a:p>
          </p:txBody>
        </p:sp>
        <p:sp>
          <p:nvSpPr>
            <p:cNvPr id="58" name="Rectangle 42"/>
            <p:cNvSpPr>
              <a:spLocks noChangeArrowheads="1"/>
            </p:cNvSpPr>
            <p:nvPr/>
          </p:nvSpPr>
          <p:spPr bwMode="auto">
            <a:xfrm>
              <a:off x="3322637" y="5956300"/>
              <a:ext cx="265047" cy="224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400" dirty="0">
                  <a:solidFill>
                    <a:srgbClr val="000000"/>
                  </a:solidFill>
                  <a:latin typeface="宋体" charset="-122"/>
                </a:rPr>
                <a:t>狼</a:t>
              </a:r>
              <a:endParaRPr kumimoji="1" lang="zh-CN" altLang="en-US" sz="1400" dirty="0">
                <a:latin typeface="Times New Roman" pitchFamily="18" charset="0"/>
              </a:endParaRPr>
            </a:p>
          </p:txBody>
        </p:sp>
        <p:sp>
          <p:nvSpPr>
            <p:cNvPr id="59" name="Rectangle 45"/>
            <p:cNvSpPr>
              <a:spLocks noChangeArrowheads="1"/>
            </p:cNvSpPr>
            <p:nvPr/>
          </p:nvSpPr>
          <p:spPr bwMode="auto">
            <a:xfrm>
              <a:off x="4443413" y="5970588"/>
              <a:ext cx="265047" cy="224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400" dirty="0">
                  <a:solidFill>
                    <a:srgbClr val="000000"/>
                  </a:solidFill>
                  <a:latin typeface="宋体" charset="-122"/>
                </a:rPr>
                <a:t>菜</a:t>
              </a:r>
              <a:endParaRPr kumimoji="1" lang="zh-CN" altLang="en-US" sz="1400" dirty="0">
                <a:latin typeface="Times New Roman" pitchFamily="18" charset="0"/>
              </a:endParaRPr>
            </a:p>
          </p:txBody>
        </p:sp>
        <p:sp>
          <p:nvSpPr>
            <p:cNvPr id="60" name="Rectangle 48"/>
            <p:cNvSpPr>
              <a:spLocks noChangeArrowheads="1"/>
            </p:cNvSpPr>
            <p:nvPr/>
          </p:nvSpPr>
          <p:spPr bwMode="auto">
            <a:xfrm>
              <a:off x="6589713" y="3530600"/>
              <a:ext cx="530096" cy="224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400" dirty="0">
                  <a:solidFill>
                    <a:srgbClr val="000000"/>
                  </a:solidFill>
                  <a:latin typeface="宋体" charset="-122"/>
                </a:rPr>
                <a:t>人羊</a:t>
              </a:r>
              <a:endParaRPr kumimoji="1" lang="zh-CN" altLang="en-US" sz="1400" dirty="0">
                <a:latin typeface="Times New Roman" pitchFamily="18" charset="0"/>
              </a:endParaRPr>
            </a:p>
          </p:txBody>
        </p:sp>
        <p:sp>
          <p:nvSpPr>
            <p:cNvPr id="61" name="Rectangle 51"/>
            <p:cNvSpPr>
              <a:spLocks noChangeArrowheads="1"/>
            </p:cNvSpPr>
            <p:nvPr/>
          </p:nvSpPr>
          <p:spPr bwMode="auto">
            <a:xfrm>
              <a:off x="5510213" y="5937250"/>
              <a:ext cx="265047" cy="224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400" dirty="0">
                  <a:solidFill>
                    <a:srgbClr val="000000"/>
                  </a:solidFill>
                  <a:latin typeface="宋体" charset="-122"/>
                </a:rPr>
                <a:t>羊</a:t>
              </a:r>
              <a:endParaRPr kumimoji="1" lang="zh-CN" altLang="en-US" sz="1400" dirty="0">
                <a:latin typeface="Times New Roman" pitchFamily="18" charset="0"/>
              </a:endParaRPr>
            </a:p>
          </p:txBody>
        </p:sp>
        <p:sp>
          <p:nvSpPr>
            <p:cNvPr id="62" name="Line 55"/>
            <p:cNvSpPr>
              <a:spLocks noChangeShapeType="1"/>
            </p:cNvSpPr>
            <p:nvPr/>
          </p:nvSpPr>
          <p:spPr bwMode="auto">
            <a:xfrm>
              <a:off x="3463925" y="3962400"/>
              <a:ext cx="1588" cy="18303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57"/>
            <p:cNvSpPr>
              <a:spLocks noChangeShapeType="1"/>
            </p:cNvSpPr>
            <p:nvPr/>
          </p:nvSpPr>
          <p:spPr bwMode="auto">
            <a:xfrm flipV="1">
              <a:off x="3490913" y="3960813"/>
              <a:ext cx="1081087" cy="186213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59"/>
            <p:cNvSpPr>
              <a:spLocks noChangeShapeType="1"/>
            </p:cNvSpPr>
            <p:nvPr/>
          </p:nvSpPr>
          <p:spPr bwMode="auto">
            <a:xfrm>
              <a:off x="4613275" y="3946525"/>
              <a:ext cx="1065213" cy="187642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65"/>
            <p:cNvSpPr>
              <a:spLocks noChangeShapeType="1"/>
            </p:cNvSpPr>
            <p:nvPr/>
          </p:nvSpPr>
          <p:spPr bwMode="auto">
            <a:xfrm flipH="1">
              <a:off x="5748338" y="3933825"/>
              <a:ext cx="1044575" cy="1900238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" name="Line 66"/>
            <p:cNvSpPr>
              <a:spLocks noChangeShapeType="1"/>
            </p:cNvSpPr>
            <p:nvPr/>
          </p:nvSpPr>
          <p:spPr bwMode="auto">
            <a:xfrm>
              <a:off x="2322513" y="3948113"/>
              <a:ext cx="0" cy="1857375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" name="Line 67"/>
            <p:cNvSpPr>
              <a:spLocks noChangeShapeType="1"/>
            </p:cNvSpPr>
            <p:nvPr/>
          </p:nvSpPr>
          <p:spPr bwMode="auto">
            <a:xfrm flipV="1">
              <a:off x="2351088" y="3948113"/>
              <a:ext cx="1089025" cy="1871662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" name="Line 68"/>
            <p:cNvSpPr>
              <a:spLocks noChangeShapeType="1"/>
            </p:cNvSpPr>
            <p:nvPr/>
          </p:nvSpPr>
          <p:spPr bwMode="auto">
            <a:xfrm>
              <a:off x="3511550" y="3919538"/>
              <a:ext cx="1046163" cy="193040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" name="Line 69"/>
            <p:cNvSpPr>
              <a:spLocks noChangeShapeType="1"/>
            </p:cNvSpPr>
            <p:nvPr/>
          </p:nvSpPr>
          <p:spPr bwMode="auto">
            <a:xfrm flipV="1">
              <a:off x="4614863" y="3933825"/>
              <a:ext cx="1074737" cy="188595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" name="Line 70"/>
            <p:cNvSpPr>
              <a:spLocks noChangeShapeType="1"/>
            </p:cNvSpPr>
            <p:nvPr/>
          </p:nvSpPr>
          <p:spPr bwMode="auto">
            <a:xfrm>
              <a:off x="5718175" y="3933825"/>
              <a:ext cx="0" cy="1916113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" name="Line 72"/>
            <p:cNvSpPr>
              <a:spLocks noChangeShapeType="1"/>
            </p:cNvSpPr>
            <p:nvPr/>
          </p:nvSpPr>
          <p:spPr bwMode="auto">
            <a:xfrm>
              <a:off x="6835775" y="3962400"/>
              <a:ext cx="0" cy="1857375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307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问题编码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2152" y="1690688"/>
            <a:ext cx="5550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上述关系可以用一个布尔矩阵表示： 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7609384" y="1690688"/>
          <a:ext cx="3096344" cy="316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公式" r:id="rId3" imgW="2197080" imgH="2286000" progId="Equation.3">
                  <p:embed/>
                </p:oleObj>
              </mc:Choice>
              <mc:Fallback>
                <p:oleObj name="公式" r:id="rId3" imgW="2197080" imgH="228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9384" y="1690688"/>
                        <a:ext cx="3096344" cy="31683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4952" y="5228246"/>
            <a:ext cx="10499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它也可以表示成一个“数”：</a:t>
            </a:r>
            <a:r>
              <a:rPr lang="en-US" altLang="zh-CN" sz="2400" dirty="0"/>
              <a:t>1000000000111000000010100000000110……</a:t>
            </a:r>
          </a:p>
          <a:p>
            <a:endParaRPr lang="en-US" altLang="zh-CN" sz="2400" dirty="0"/>
          </a:p>
          <a:p>
            <a:r>
              <a:rPr lang="zh-CN" altLang="en-US" sz="2400" dirty="0"/>
              <a:t>或者，也可以表示成符号串：</a:t>
            </a:r>
            <a:r>
              <a:rPr lang="en-US" altLang="zh-CN" sz="2400" dirty="0"/>
              <a:t>16#28#2#6#3#768#384#320#112#32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35182" y="3176972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在编码世界中，一切皆有可能！</a:t>
            </a:r>
            <a:endParaRPr lang="en-US" altLang="zh-CN" sz="24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1775520" y="3900245"/>
            <a:ext cx="2979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So, we just need to……</a:t>
            </a:r>
            <a:endParaRPr lang="zh-CN" altLang="en-US" sz="2400" dirty="0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6891239" y="1741458"/>
            <a:ext cx="71814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1400" dirty="0">
                <a:solidFill>
                  <a:srgbClr val="000000"/>
                </a:solidFill>
                <a:latin typeface="宋体" charset="-122"/>
              </a:rPr>
              <a:t>人羊狼菜</a:t>
            </a:r>
            <a:endParaRPr kumimoji="1" lang="zh-CN" altLang="en-US" sz="1400" dirty="0">
              <a:latin typeface="Times New Roman" pitchFamily="18" charset="0"/>
            </a:endParaRPr>
          </a:p>
        </p:txBody>
      </p:sp>
      <p:sp>
        <p:nvSpPr>
          <p:cNvPr id="9" name="Rectangle 29"/>
          <p:cNvSpPr>
            <a:spLocks noChangeArrowheads="1"/>
          </p:cNvSpPr>
          <p:nvPr/>
        </p:nvSpPr>
        <p:spPr bwMode="auto">
          <a:xfrm>
            <a:off x="7070775" y="2007672"/>
            <a:ext cx="53860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1400" dirty="0">
                <a:solidFill>
                  <a:srgbClr val="000000"/>
                </a:solidFill>
                <a:latin typeface="Times New Roman" pitchFamily="18" charset="0"/>
              </a:rPr>
              <a:t>人</a:t>
            </a:r>
            <a:r>
              <a:rPr kumimoji="1" lang="zh-CN" altLang="en-US" sz="1400" dirty="0">
                <a:solidFill>
                  <a:srgbClr val="000000"/>
                </a:solidFill>
                <a:latin typeface="宋体" charset="-122"/>
              </a:rPr>
              <a:t>狼菜</a:t>
            </a:r>
          </a:p>
        </p:txBody>
      </p:sp>
      <p:sp>
        <p:nvSpPr>
          <p:cNvPr id="10" name="Rectangle 32"/>
          <p:cNvSpPr>
            <a:spLocks noChangeArrowheads="1"/>
          </p:cNvSpPr>
          <p:nvPr/>
        </p:nvSpPr>
        <p:spPr bwMode="auto">
          <a:xfrm>
            <a:off x="7070774" y="2326108"/>
            <a:ext cx="53860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1400" dirty="0">
                <a:solidFill>
                  <a:srgbClr val="000000"/>
                </a:solidFill>
                <a:latin typeface="宋体" charset="-122"/>
              </a:rPr>
              <a:t>人羊狼</a:t>
            </a:r>
            <a:endParaRPr kumimoji="1" lang="zh-CN" altLang="en-US" sz="1400" dirty="0">
              <a:latin typeface="Times New Roman" pitchFamily="18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7429847" y="4551304"/>
            <a:ext cx="17953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1400" dirty="0">
                <a:solidFill>
                  <a:srgbClr val="000000"/>
                </a:solidFill>
                <a:latin typeface="宋体" charset="-122"/>
              </a:rPr>
              <a:t>空</a:t>
            </a:r>
            <a:endParaRPr kumimoji="1" lang="zh-CN" altLang="en-US" sz="1400" dirty="0">
              <a:latin typeface="Times New Roman" pitchFamily="18" charset="0"/>
            </a:endParaRPr>
          </a:p>
        </p:txBody>
      </p:sp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9134462" y="1437999"/>
            <a:ext cx="35907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1400" dirty="0">
                <a:solidFill>
                  <a:srgbClr val="000000"/>
                </a:solidFill>
                <a:latin typeface="宋体" charset="-122"/>
              </a:rPr>
              <a:t>狼菜</a:t>
            </a:r>
            <a:endParaRPr kumimoji="1" lang="zh-CN" altLang="en-US" sz="1400" dirty="0">
              <a:latin typeface="Times New Roman" pitchFamily="18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0526192" y="1392907"/>
            <a:ext cx="17953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1400" dirty="0">
                <a:solidFill>
                  <a:srgbClr val="000000"/>
                </a:solidFill>
                <a:latin typeface="宋体" charset="-122"/>
              </a:rPr>
              <a:t>空</a:t>
            </a:r>
            <a:endParaRPr kumimoji="1" lang="zh-CN" altLang="en-US" sz="1400" dirty="0">
              <a:latin typeface="Times New Roman" pitchFamily="18" charset="0"/>
            </a:endParaRPr>
          </a:p>
        </p:txBody>
      </p:sp>
      <p:sp>
        <p:nvSpPr>
          <p:cNvPr id="14" name="Rectangle 48"/>
          <p:cNvSpPr>
            <a:spLocks noChangeArrowheads="1"/>
          </p:cNvSpPr>
          <p:nvPr/>
        </p:nvSpPr>
        <p:spPr bwMode="auto">
          <a:xfrm>
            <a:off x="7250311" y="3012548"/>
            <a:ext cx="35907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1400" dirty="0">
                <a:solidFill>
                  <a:srgbClr val="000000"/>
                </a:solidFill>
                <a:latin typeface="宋体" charset="-122"/>
              </a:rPr>
              <a:t>人羊</a:t>
            </a:r>
            <a:endParaRPr kumimoji="1" lang="zh-CN" altLang="en-US" sz="1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01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76200" tIns="38100" rIns="76200" bIns="38100" rtlCol="0" anchor="ctr">
            <a:normAutofit/>
          </a:bodyPr>
          <a:lstStyle/>
          <a:p>
            <a:r>
              <a:rPr lang="zh-CN" altLang="en-US" smtClean="0"/>
              <a:t>问题抽象</a:t>
            </a:r>
          </a:p>
        </p:txBody>
      </p:sp>
      <p:sp>
        <p:nvSpPr>
          <p:cNvPr id="3075" name="Oval 3"/>
          <p:cNvSpPr>
            <a:spLocks/>
          </p:cNvSpPr>
          <p:nvPr/>
        </p:nvSpPr>
        <p:spPr bwMode="auto">
          <a:xfrm>
            <a:off x="2927350" y="2205038"/>
            <a:ext cx="1905000" cy="32813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 cmpd="thinThick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503613" y="2781300"/>
            <a:ext cx="7413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"/>
            <a:r>
              <a:rPr lang="zh-CN" altLang="en-US" sz="3600">
                <a:latin typeface="楷体_GB2312"/>
                <a:ea typeface="楷体_GB2312"/>
                <a:cs typeface="楷体_GB2312"/>
              </a:rPr>
              <a:t>问题抽象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95550" y="1773239"/>
            <a:ext cx="889000" cy="4360863"/>
            <a:chOff x="1018" y="1199"/>
            <a:chExt cx="560" cy="2747"/>
          </a:xfrm>
        </p:grpSpPr>
        <p:sp>
          <p:nvSpPr>
            <p:cNvPr id="18445" name="Line 6"/>
            <p:cNvSpPr>
              <a:spLocks noChangeShapeType="1"/>
            </p:cNvSpPr>
            <p:nvPr/>
          </p:nvSpPr>
          <p:spPr bwMode="auto">
            <a:xfrm flipH="1">
              <a:off x="1558" y="1199"/>
              <a:ext cx="13" cy="26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Text Box 7"/>
            <p:cNvSpPr txBox="1">
              <a:spLocks noChangeArrowheads="1"/>
            </p:cNvSpPr>
            <p:nvPr/>
          </p:nvSpPr>
          <p:spPr bwMode="auto">
            <a:xfrm>
              <a:off x="1018" y="3655"/>
              <a:ext cx="5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"/>
              <a:r>
                <a:rPr lang="zh-CN" altLang="en-US" sz="2400">
                  <a:latin typeface="Times New Roman" panose="02020603050405020304" pitchFamily="18" charset="0"/>
                  <a:ea typeface="永中宋体"/>
                  <a:cs typeface="永中宋体"/>
                </a:rPr>
                <a:t>算法</a:t>
              </a:r>
            </a:p>
          </p:txBody>
        </p:sp>
      </p:grp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5087938" y="2565401"/>
            <a:ext cx="6048622" cy="2929841"/>
            <a:chOff x="3635869" y="3645025"/>
            <a:chExt cx="5256982" cy="2931298"/>
          </a:xfrm>
        </p:grpSpPr>
        <p:sp>
          <p:nvSpPr>
            <p:cNvPr id="14" name="圆角矩形 13"/>
            <p:cNvSpPr/>
            <p:nvPr/>
          </p:nvSpPr>
          <p:spPr>
            <a:xfrm>
              <a:off x="3635869" y="3645025"/>
              <a:ext cx="5256982" cy="2665150"/>
            </a:xfrm>
            <a:prstGeom prst="roundRect">
              <a:avLst>
                <a:gd name="adj" fmla="val 7609"/>
              </a:avLst>
            </a:prstGeom>
            <a:blipFill>
              <a:blip r:embed="rId3" cstate="print"/>
              <a:tile tx="0" ty="0" sx="100000" sy="100000" flip="none" algn="tl"/>
            </a:blipFill>
            <a:ln>
              <a:noFill/>
            </a:ln>
            <a:scene3d>
              <a:camera prst="orthographicFront"/>
              <a:lightRig rig="threePt" dir="t"/>
            </a:scene3d>
            <a:sp3d>
              <a:bevelB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07316" y="3789560"/>
              <a:ext cx="5114087" cy="27867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dirty="0">
                  <a:latin typeface="+mj-ea"/>
                  <a:ea typeface="+mj-ea"/>
                </a:rPr>
                <a:t>算法是计算思维的核心概念</a:t>
              </a:r>
              <a:r>
                <a:rPr lang="en-US" altLang="zh-CN" sz="3200" dirty="0">
                  <a:latin typeface="+mj-ea"/>
                  <a:ea typeface="+mj-ea"/>
                </a:rPr>
                <a:t>:</a:t>
              </a:r>
            </a:p>
            <a:p>
              <a:pPr fontAlgn="auto"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lang="zh-CN" altLang="en-US" sz="3200" dirty="0">
                  <a:latin typeface="+mj-ea"/>
                  <a:ea typeface="+mj-ea"/>
                </a:rPr>
                <a:t>方法层</a:t>
              </a:r>
              <a:r>
                <a:rPr lang="en-US" altLang="zh-CN" sz="3200" dirty="0">
                  <a:latin typeface="+mj-ea"/>
                  <a:ea typeface="+mj-ea"/>
                </a:rPr>
                <a:t>:</a:t>
              </a:r>
              <a:r>
                <a:rPr lang="zh-CN" altLang="en-US" sz="3200" dirty="0">
                  <a:latin typeface="+mj-ea"/>
                  <a:ea typeface="+mj-ea"/>
                </a:rPr>
                <a:t> 算法</a:t>
              </a:r>
              <a:endParaRPr lang="en-US" altLang="zh-CN" sz="3200" dirty="0">
                <a:latin typeface="+mj-ea"/>
                <a:ea typeface="+mj-ea"/>
              </a:endParaRPr>
            </a:p>
            <a:p>
              <a:pPr fontAlgn="auto"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lang="zh-CN" altLang="en-US" sz="3200" dirty="0">
                  <a:latin typeface="+mj-ea"/>
                  <a:ea typeface="+mj-ea"/>
                </a:rPr>
                <a:t>表示层</a:t>
              </a:r>
              <a:r>
                <a:rPr lang="en-US" altLang="zh-CN" sz="3200" dirty="0">
                  <a:latin typeface="+mj-ea"/>
                  <a:ea typeface="+mj-ea"/>
                </a:rPr>
                <a:t>:</a:t>
              </a:r>
              <a:r>
                <a:rPr lang="zh-CN" altLang="en-US" sz="3200" dirty="0">
                  <a:latin typeface="+mj-ea"/>
                  <a:ea typeface="+mj-ea"/>
                </a:rPr>
                <a:t> 编程</a:t>
              </a:r>
              <a:endParaRPr lang="en-US" altLang="zh-CN" sz="3200" dirty="0">
                <a:latin typeface="+mj-ea"/>
                <a:ea typeface="+mj-ea"/>
              </a:endParaRPr>
            </a:p>
            <a:p>
              <a:pPr fontAlgn="auto"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lang="zh-CN" altLang="en-US" sz="3200" dirty="0">
                  <a:latin typeface="+mj-ea"/>
                  <a:ea typeface="+mj-ea"/>
                </a:rPr>
                <a:t>实现层</a:t>
              </a:r>
              <a:r>
                <a:rPr lang="en-US" altLang="zh-CN" sz="3200" dirty="0">
                  <a:latin typeface="+mj-ea"/>
                  <a:ea typeface="+mj-ea"/>
                </a:rPr>
                <a:t>:</a:t>
              </a:r>
              <a:r>
                <a:rPr lang="zh-CN" altLang="en-US" sz="3200" dirty="0">
                  <a:latin typeface="+mj-ea"/>
                  <a:ea typeface="+mj-ea"/>
                </a:rPr>
                <a:t> 机器</a:t>
              </a:r>
            </a:p>
          </p:txBody>
        </p:sp>
        <p:sp>
          <p:nvSpPr>
            <p:cNvPr id="12" name="右大括号 11"/>
            <p:cNvSpPr/>
            <p:nvPr/>
          </p:nvSpPr>
          <p:spPr>
            <a:xfrm>
              <a:off x="6084153" y="4435993"/>
              <a:ext cx="647795" cy="151364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04983" y="4380404"/>
              <a:ext cx="1871936" cy="156923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latin typeface="+mj-ea"/>
                  <a:ea typeface="+mj-ea"/>
                </a:rPr>
                <a:t>这差不多也就是计算机科学的主要内容了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37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找假币</a:t>
            </a:r>
            <a:r>
              <a:rPr lang="en-US" altLang="zh-CN" dirty="0" smtClean="0"/>
              <a:t>---</a:t>
            </a:r>
            <a:r>
              <a:rPr lang="zh-CN" altLang="en-US" dirty="0" smtClean="0"/>
              <a:t>何谓“计算思维”？</a:t>
            </a:r>
            <a:endParaRPr lang="zh-CN" altLang="en-US" dirty="0"/>
          </a:p>
        </p:txBody>
      </p:sp>
      <p:sp>
        <p:nvSpPr>
          <p:cNvPr id="22221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491467" y="1700808"/>
            <a:ext cx="10657184" cy="4043660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给你</a:t>
            </a:r>
            <a:r>
              <a:rPr lang="en-US" altLang="zh-CN" sz="4400" dirty="0"/>
              <a:t>70</a:t>
            </a:r>
            <a:r>
              <a:rPr lang="zh-CN" altLang="en-US" sz="4400" dirty="0"/>
              <a:t>个外观完全一样的金币</a:t>
            </a:r>
            <a:r>
              <a:rPr lang="en-US" altLang="zh-CN" sz="4400" dirty="0"/>
              <a:t>,</a:t>
            </a:r>
            <a:r>
              <a:rPr lang="zh-CN" altLang="en-US" sz="4400" dirty="0"/>
              <a:t>但是你知道其中有一个是假币</a:t>
            </a:r>
            <a:r>
              <a:rPr lang="en-US" altLang="zh-CN" sz="4400" dirty="0"/>
              <a:t>,</a:t>
            </a:r>
            <a:r>
              <a:rPr lang="zh-CN" altLang="en-US" sz="4400" dirty="0"/>
              <a:t>其重量比真币轻。给你一架没有砝码的天平，你可以在天平两边摆任意多个金币，比较他们的轻重。</a:t>
            </a:r>
          </a:p>
          <a:p>
            <a:r>
              <a:rPr lang="zh-CN" altLang="en-US" sz="4400" dirty="0"/>
              <a:t>请设计一种方法，通过若干次称量，确定哪一个是假币。</a:t>
            </a:r>
          </a:p>
          <a:p>
            <a:endParaRPr lang="zh-CN" altLang="en-US" sz="4400" dirty="0"/>
          </a:p>
        </p:txBody>
      </p:sp>
      <p:pic>
        <p:nvPicPr>
          <p:cNvPr id="222212" name="Picture 4" descr="0117"/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10895409" y="4581128"/>
            <a:ext cx="1296591" cy="189071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93346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408" y="365126"/>
            <a:ext cx="10945216" cy="1325563"/>
          </a:xfrm>
        </p:spPr>
        <p:txBody>
          <a:bodyPr/>
          <a:lstStyle/>
          <a:p>
            <a:r>
              <a:rPr lang="zh-CN" altLang="en-US" dirty="0" smtClean="0"/>
              <a:t>我们为什么会这样思考来找到最快的方法？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2099966" y="4924865"/>
            <a:ext cx="2448272" cy="1296144"/>
            <a:chOff x="2099966" y="4924865"/>
            <a:chExt cx="2448272" cy="1296144"/>
          </a:xfrm>
        </p:grpSpPr>
        <p:sp>
          <p:nvSpPr>
            <p:cNvPr id="3" name="矩形 2"/>
            <p:cNvSpPr/>
            <p:nvPr/>
          </p:nvSpPr>
          <p:spPr>
            <a:xfrm>
              <a:off x="2099966" y="4924865"/>
              <a:ext cx="2448272" cy="1296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2135970" y="4982613"/>
              <a:ext cx="216024" cy="21602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3324102" y="4852857"/>
            <a:ext cx="1368152" cy="1512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55950" y="5572937"/>
            <a:ext cx="1800200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48038" y="4698722"/>
            <a:ext cx="720080" cy="1162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4607" y="4077072"/>
            <a:ext cx="2079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第一种方案</a:t>
            </a:r>
            <a:r>
              <a:rPr lang="en-US" altLang="zh-CN" sz="2800" dirty="0" smtClean="0"/>
              <a:t>: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524607" y="1944414"/>
            <a:ext cx="59073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解空间：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</a:t>
            </a:r>
            <a:r>
              <a:rPr lang="zh-CN" altLang="en-US" sz="2800" dirty="0" smtClean="0"/>
              <a:t>所有可能的假币位置构成的集合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</a:t>
            </a:r>
            <a:endParaRPr lang="zh-CN" altLang="en-US" sz="28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8112224" y="4924865"/>
            <a:ext cx="2448272" cy="1296144"/>
            <a:chOff x="8112224" y="4924865"/>
            <a:chExt cx="2448272" cy="1296144"/>
          </a:xfrm>
        </p:grpSpPr>
        <p:sp>
          <p:nvSpPr>
            <p:cNvPr id="11" name="矩形 10"/>
            <p:cNvSpPr/>
            <p:nvPr/>
          </p:nvSpPr>
          <p:spPr>
            <a:xfrm>
              <a:off x="8112224" y="4924865"/>
              <a:ext cx="2448272" cy="1296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8112224" y="5023226"/>
              <a:ext cx="216024" cy="21602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8904312" y="4698722"/>
            <a:ext cx="1800200" cy="1666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968208" y="5445224"/>
            <a:ext cx="1800200" cy="919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536865" y="4077072"/>
            <a:ext cx="2079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第</a:t>
            </a:r>
            <a:r>
              <a:rPr lang="zh-CN" altLang="en-US" sz="2800" dirty="0"/>
              <a:t>二</a:t>
            </a:r>
            <a:r>
              <a:rPr lang="zh-CN" altLang="en-US" sz="2800" dirty="0" smtClean="0"/>
              <a:t>种方案</a:t>
            </a:r>
            <a:r>
              <a:rPr lang="en-US" altLang="zh-CN" sz="2800" dirty="0" smtClean="0"/>
              <a:t>:</a:t>
            </a:r>
            <a:endParaRPr lang="zh-CN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7320136" y="2123182"/>
            <a:ext cx="244827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455335" y="2227434"/>
            <a:ext cx="216024" cy="2160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86840" y="6068826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几乎每次压缩空间到一半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5895025" y="6072978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几乎每次压缩空间到三分之一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10271191" y="5670715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 smtClean="0">
                <a:solidFill>
                  <a:srgbClr val="FF0000"/>
                </a:solidFill>
              </a:rPr>
              <a:t>√</a:t>
            </a:r>
            <a:endParaRPr lang="zh-CN" altLang="en-US" sz="66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00064" y="4842516"/>
            <a:ext cx="576064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03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3" grpId="0" animBg="1"/>
      <p:bldP spid="14" grpId="0" animBg="1"/>
      <p:bldP spid="16" grpId="0"/>
      <p:bldP spid="21" grpId="0"/>
      <p:bldP spid="22" grpId="0"/>
      <p:bldP spid="23" grpId="0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208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如何表达我们的这个思想？写个程序！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 flipH="1">
            <a:off x="299356" y="1484784"/>
            <a:ext cx="117373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Procedure </a:t>
            </a:r>
            <a:r>
              <a:rPr lang="en-US" altLang="zh-CN" sz="2400" dirty="0" err="1" smtClean="0"/>
              <a:t>FindIt</a:t>
            </a:r>
            <a:r>
              <a:rPr lang="en-US" altLang="zh-CN" sz="2400" dirty="0" smtClean="0"/>
              <a:t>(n)  {                                                //</a:t>
            </a:r>
            <a:r>
              <a:rPr lang="zh-CN" altLang="en-US" sz="2400" dirty="0" smtClean="0"/>
              <a:t>从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个硬币中找出一个较轻的假币</a:t>
            </a:r>
            <a:endParaRPr lang="en-US" altLang="zh-CN" sz="2400" dirty="0" smtClean="0"/>
          </a:p>
          <a:p>
            <a:r>
              <a:rPr lang="en-US" altLang="zh-CN" sz="2400" dirty="0" smtClean="0"/>
              <a:t>   if n=1 {</a:t>
            </a:r>
            <a:r>
              <a:rPr lang="zh-CN" altLang="en-US" sz="2400" dirty="0" smtClean="0"/>
              <a:t>假币；程序结束；</a:t>
            </a:r>
            <a:r>
              <a:rPr lang="en-US" altLang="zh-CN" sz="2400" dirty="0" smtClean="0"/>
              <a:t>}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if n=2 {                                                                    //</a:t>
            </a:r>
            <a:r>
              <a:rPr lang="zh-CN" altLang="en-US" sz="2400" dirty="0" smtClean="0"/>
              <a:t>只有两个硬币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称量中天平上翘起的是假币；程序结束；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}</a:t>
            </a:r>
          </a:p>
          <a:p>
            <a:r>
              <a:rPr lang="en-US" altLang="zh-CN" sz="2400" dirty="0" smtClean="0"/>
              <a:t>   //</a:t>
            </a:r>
            <a:r>
              <a:rPr lang="zh-CN" altLang="en-US" sz="2400" dirty="0" smtClean="0"/>
              <a:t>有多于两个硬币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将硬币分为几乎数量相同的三堆</a:t>
            </a:r>
            <a:r>
              <a:rPr lang="en-US" altLang="zh-CN" sz="2400" dirty="0" smtClean="0"/>
              <a:t>n1,n2,n3</a:t>
            </a:r>
            <a:r>
              <a:rPr lang="zh-CN" altLang="en-US" sz="2400" dirty="0" smtClean="0"/>
              <a:t>；          </a:t>
            </a:r>
            <a:r>
              <a:rPr lang="en-US" altLang="zh-CN" sz="2400" dirty="0" smtClean="0"/>
              <a:t>//</a:t>
            </a:r>
            <a:r>
              <a:rPr lang="zh-CN" altLang="en-US" sz="2400" dirty="0" smtClean="0"/>
              <a:t>其中必定有两堆数量相同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称量其中数量相同的两堆；                                   </a:t>
            </a:r>
            <a:r>
              <a:rPr lang="en-US" altLang="zh-CN" sz="2400" dirty="0" smtClean="0"/>
              <a:t>//</a:t>
            </a:r>
            <a:r>
              <a:rPr lang="zh-CN" altLang="en-US" sz="2400" dirty="0" smtClean="0"/>
              <a:t>不妨假设</a:t>
            </a:r>
            <a:r>
              <a:rPr lang="en-US" altLang="zh-CN" sz="2400" dirty="0" smtClean="0"/>
              <a:t>n1=n2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if </a:t>
            </a:r>
            <a:r>
              <a:rPr lang="zh-CN" altLang="en-US" sz="2400" dirty="0" smtClean="0"/>
              <a:t>两堆不同重 </a:t>
            </a:r>
            <a:r>
              <a:rPr lang="en-US" altLang="zh-CN" sz="2400" dirty="0" smtClean="0"/>
              <a:t>{                                                   //</a:t>
            </a:r>
            <a:r>
              <a:rPr lang="zh-CN" altLang="en-US" sz="2400" dirty="0" smtClean="0"/>
              <a:t>不妨假设</a:t>
            </a:r>
            <a:r>
              <a:rPr lang="en-US" altLang="zh-CN" sz="2400" dirty="0" smtClean="0"/>
              <a:t>n1</a:t>
            </a:r>
            <a:r>
              <a:rPr lang="zh-CN" altLang="en-US" sz="2400" dirty="0" smtClean="0"/>
              <a:t>堆轻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</a:t>
            </a:r>
            <a:r>
              <a:rPr lang="en-US" altLang="zh-CN" sz="2400" dirty="0" err="1" smtClean="0"/>
              <a:t>FindIt</a:t>
            </a:r>
            <a:r>
              <a:rPr lang="en-US" altLang="zh-CN" sz="2400" dirty="0" smtClean="0"/>
              <a:t>(n1);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} else </a:t>
            </a:r>
            <a:r>
              <a:rPr lang="en-US" altLang="zh-CN" sz="2400" dirty="0" err="1" smtClean="0"/>
              <a:t>FindIt</a:t>
            </a:r>
            <a:r>
              <a:rPr lang="en-US" altLang="zh-CN" sz="2400" dirty="0" smtClean="0"/>
              <a:t>(n3);</a:t>
            </a:r>
          </a:p>
          <a:p>
            <a:r>
              <a:rPr lang="en-US" altLang="zh-CN" sz="2400" dirty="0" smtClean="0"/>
              <a:t>}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4937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到此为止，这个问题我们解决了吗？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5126038" y="1844675"/>
            <a:ext cx="19399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6000">
                <a:solidFill>
                  <a:srgbClr val="FF0000"/>
                </a:solidFill>
              </a:rPr>
              <a:t>No</a:t>
            </a:r>
            <a:r>
              <a:rPr lang="zh-CN" altLang="en-US" sz="6000">
                <a:solidFill>
                  <a:srgbClr val="FF0000"/>
                </a:solidFill>
              </a:rPr>
              <a:t>！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259013" y="3573463"/>
            <a:ext cx="76739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/>
              <a:t>我们还应该至少回答这些问题：</a:t>
            </a:r>
            <a:endParaRPr lang="en-US" altLang="zh-CN" sz="3600"/>
          </a:p>
          <a:p>
            <a:r>
              <a:rPr lang="en-US" altLang="zh-CN" sz="3600"/>
              <a:t>        </a:t>
            </a:r>
            <a:r>
              <a:rPr lang="zh-CN" altLang="en-US" sz="3600"/>
              <a:t>你能证明你的解法是正确的吗？</a:t>
            </a:r>
            <a:endParaRPr lang="en-US" altLang="zh-CN" sz="3600"/>
          </a:p>
          <a:p>
            <a:r>
              <a:rPr lang="en-US" altLang="zh-CN" sz="3600"/>
              <a:t>        </a:t>
            </a:r>
            <a:r>
              <a:rPr lang="zh-CN" altLang="en-US" sz="3600"/>
              <a:t>你能证明你的解法是最优的吗？</a:t>
            </a:r>
            <a:endParaRPr lang="en-US" altLang="zh-CN" sz="3600"/>
          </a:p>
          <a:p>
            <a:r>
              <a:rPr lang="en-US" altLang="zh-CN" sz="3600"/>
              <a:t>        </a:t>
            </a:r>
            <a:r>
              <a:rPr lang="zh-CN" altLang="en-US" sz="3600"/>
              <a:t>你能证明你的程序没有错误吗？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954688-95EF-4E9E-9D76-166A3A61CB8F}" type="datetime1">
              <a:rPr lang="en-US" altLang="zh-CN"/>
              <a:pPr>
                <a:defRPr/>
              </a:pPr>
              <a:t>9/24/2017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4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/>
              <a:t>再</a:t>
            </a:r>
            <a:r>
              <a:rPr lang="zh-CN" altLang="en-US" sz="6000" dirty="0" smtClean="0"/>
              <a:t>一个互动游戏：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720232"/>
            <a:ext cx="10945216" cy="4686300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统计到场人数：</a:t>
            </a:r>
            <a:endParaRPr lang="en-US" altLang="zh-CN" sz="4800" dirty="0" smtClean="0"/>
          </a:p>
          <a:p>
            <a:pPr lvl="1"/>
            <a:r>
              <a:rPr lang="en-US" altLang="zh-CN" sz="4400" dirty="0"/>
              <a:t>0</a:t>
            </a:r>
            <a:r>
              <a:rPr lang="zh-CN" altLang="en-US" sz="4400" dirty="0" smtClean="0"/>
              <a:t>，</a:t>
            </a:r>
            <a:r>
              <a:rPr lang="zh-CN" altLang="en-US" sz="4400" dirty="0"/>
              <a:t>所有人都站起来，每个人都握有一个数字：</a:t>
            </a:r>
            <a:r>
              <a:rPr lang="en-US" altLang="zh-CN" sz="4400" dirty="0"/>
              <a:t>1</a:t>
            </a:r>
          </a:p>
          <a:p>
            <a:pPr lvl="1"/>
            <a:r>
              <a:rPr lang="en-US" altLang="zh-CN" sz="4400" dirty="0"/>
              <a:t>1</a:t>
            </a:r>
            <a:r>
              <a:rPr lang="zh-CN" altLang="en-US" sz="4400" dirty="0"/>
              <a:t>，每两个人组成一组，将手中数字相加，并记住。其中一人坐下；</a:t>
            </a:r>
            <a:endParaRPr lang="en-US" altLang="zh-CN" sz="4400" dirty="0"/>
          </a:p>
          <a:p>
            <a:pPr lvl="1"/>
            <a:r>
              <a:rPr lang="en-US" altLang="zh-CN" sz="4400" dirty="0"/>
              <a:t>2</a:t>
            </a:r>
            <a:r>
              <a:rPr lang="zh-CN" altLang="en-US" sz="4400" dirty="0"/>
              <a:t>，重复第一步，直到教室中只有一人；</a:t>
            </a:r>
            <a:endParaRPr lang="en-US" altLang="zh-CN" sz="4400" dirty="0"/>
          </a:p>
          <a:p>
            <a:pPr lvl="1"/>
            <a:r>
              <a:rPr lang="en-US" altLang="zh-CN" sz="4400" dirty="0"/>
              <a:t>3</a:t>
            </a:r>
            <a:r>
              <a:rPr lang="zh-CN" altLang="en-US" sz="4400" dirty="0"/>
              <a:t>，最后一人，大声报出数字；</a:t>
            </a:r>
          </a:p>
        </p:txBody>
      </p:sp>
    </p:spTree>
    <p:extLst>
      <p:ext uri="{BB962C8B-B14F-4D97-AF65-F5344CB8AC3E}">
        <p14:creationId xmlns:p14="http://schemas.microsoft.com/office/powerpoint/2010/main" val="139568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16" y="2492896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 smtClean="0"/>
              <a:t>这个游戏，给了我们什么启发？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67353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我们用计算机干什么？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46693" y="6051615"/>
            <a:ext cx="62056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atin typeface="+mj-ea"/>
                <a:ea typeface="+mj-ea"/>
              </a:rPr>
              <a:t>走向物理世界与虚拟世界的无缝连接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847528" y="1412875"/>
            <a:ext cx="8496622" cy="3878233"/>
            <a:chOff x="3009900" y="1412875"/>
            <a:chExt cx="5810250" cy="3186216"/>
          </a:xfrm>
        </p:grpSpPr>
        <p:pic>
          <p:nvPicPr>
            <p:cNvPr id="17412" name="Picture 3" descr="-337510406240963083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900" y="2944813"/>
              <a:ext cx="1751013" cy="1042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3" name="Picture 4" descr="288140943122669463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7238" y="2838450"/>
              <a:ext cx="1712912" cy="136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4" name="Text Box 5" descr="天然石纹"/>
            <p:cNvSpPr txBox="1">
              <a:spLocks/>
            </p:cNvSpPr>
            <p:nvPr/>
          </p:nvSpPr>
          <p:spPr bwMode="auto">
            <a:xfrm>
              <a:off x="5292725" y="1412875"/>
              <a:ext cx="1338263" cy="3110155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57150" cmpd="thickThin">
              <a:solidFill>
                <a:srgbClr val="CCFFCC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"/>
              <a:endParaRPr lang="en-US" altLang="zh-CN" sz="4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ctr" eaLnBrk="1" fontAlgn="b"/>
              <a:r>
                <a:rPr lang="zh-CN" altLang="en-US" sz="4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抽</a:t>
              </a:r>
            </a:p>
            <a:p>
              <a:pPr algn="ctr" eaLnBrk="1" fontAlgn="b"/>
              <a:endParaRPr lang="zh-CN" altLang="en-US" sz="4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ctr" eaLnBrk="1" fontAlgn="b"/>
              <a:r>
                <a:rPr lang="zh-CN" altLang="en-US" sz="4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象</a:t>
              </a:r>
            </a:p>
            <a:p>
              <a:pPr algn="ctr" eaLnBrk="1" fontAlgn="b"/>
              <a:endParaRPr lang="en-US" altLang="zh-CN" sz="4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" name="AutoShape 6"/>
            <p:cNvSpPr>
              <a:spLocks/>
            </p:cNvSpPr>
            <p:nvPr/>
          </p:nvSpPr>
          <p:spPr bwMode="auto">
            <a:xfrm>
              <a:off x="4641850" y="3338513"/>
              <a:ext cx="631825" cy="407987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81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8" name="AutoShape 7"/>
            <p:cNvSpPr>
              <a:spLocks/>
            </p:cNvSpPr>
            <p:nvPr/>
          </p:nvSpPr>
          <p:spPr bwMode="auto">
            <a:xfrm>
              <a:off x="6711950" y="3251200"/>
              <a:ext cx="711200" cy="406400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81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17417" name="Text Box 8"/>
            <p:cNvSpPr txBox="1">
              <a:spLocks noChangeArrowheads="1"/>
            </p:cNvSpPr>
            <p:nvPr/>
          </p:nvSpPr>
          <p:spPr bwMode="auto">
            <a:xfrm>
              <a:off x="3378200" y="4076700"/>
              <a:ext cx="1360488" cy="328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"/>
              <a:r>
                <a:rPr lang="zh-CN" altLang="en-US" sz="2000">
                  <a:latin typeface="Times New Roman" panose="02020603050405020304" pitchFamily="18" charset="0"/>
                  <a:ea typeface="永中宋体"/>
                  <a:cs typeface="永中宋体"/>
                </a:rPr>
                <a:t>物理世界</a:t>
              </a:r>
            </a:p>
          </p:txBody>
        </p:sp>
        <p:sp>
          <p:nvSpPr>
            <p:cNvPr id="17418" name="Text Box 9"/>
            <p:cNvSpPr txBox="1">
              <a:spLocks noChangeArrowheads="1"/>
            </p:cNvSpPr>
            <p:nvPr/>
          </p:nvSpPr>
          <p:spPr bwMode="auto">
            <a:xfrm>
              <a:off x="7402513" y="4270375"/>
              <a:ext cx="1323975" cy="328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"/>
              <a:r>
                <a:rPr lang="zh-CN" altLang="en-US" sz="2000" dirty="0">
                  <a:latin typeface="Times New Roman" panose="02020603050405020304" pitchFamily="18" charset="0"/>
                  <a:ea typeface="永中宋体"/>
                  <a:cs typeface="永中宋体"/>
                </a:rPr>
                <a:t>虚拟世界</a:t>
              </a:r>
            </a:p>
          </p:txBody>
        </p:sp>
        <p:sp>
          <p:nvSpPr>
            <p:cNvPr id="19" name="上弧形箭头 18"/>
            <p:cNvSpPr/>
            <p:nvPr/>
          </p:nvSpPr>
          <p:spPr>
            <a:xfrm>
              <a:off x="4881563" y="2525713"/>
              <a:ext cx="2449512" cy="57467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上弧形箭头 19"/>
            <p:cNvSpPr/>
            <p:nvPr/>
          </p:nvSpPr>
          <p:spPr>
            <a:xfrm rot="10800000">
              <a:off x="4810125" y="3965575"/>
              <a:ext cx="2447925" cy="576263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92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空间压缩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，依然</a:t>
            </a:r>
            <a:r>
              <a:rPr lang="zh-CN" altLang="en-US" dirty="0" smtClean="0"/>
              <a:t>是压缩</a:t>
            </a:r>
            <a:r>
              <a:rPr lang="en-US" altLang="zh-CN" dirty="0" smtClean="0"/>
              <a:t>”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空间：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</a:t>
            </a:r>
            <a:r>
              <a:rPr lang="zh-CN" altLang="en-US" dirty="0" smtClean="0"/>
              <a:t>压缩到</a:t>
            </a:r>
            <a:r>
              <a:rPr lang="en-US" altLang="zh-CN" dirty="0" smtClean="0"/>
              <a:t>n-1  ==》n</a:t>
            </a:r>
            <a:r>
              <a:rPr lang="zh-CN" altLang="en-US" dirty="0" smtClean="0"/>
              <a:t>压缩到</a:t>
            </a:r>
            <a:r>
              <a:rPr lang="en-US" altLang="zh-CN" dirty="0" smtClean="0"/>
              <a:t>n/2</a:t>
            </a:r>
          </a:p>
          <a:p>
            <a:pPr lvl="2"/>
            <a:r>
              <a:rPr lang="zh-CN" altLang="en-US" dirty="0"/>
              <a:t>三</a:t>
            </a:r>
            <a:r>
              <a:rPr lang="zh-CN" altLang="en-US" dirty="0" smtClean="0"/>
              <a:t>人或者四人或者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都是一种可能的选择，只要一次统计能够被“简单”完成</a:t>
            </a:r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，如果每次分组（两人组）后，组内的统计、累计都可以在组内完成，那么：我就只需要完成分组、同步和最后数据的收集工作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每个小组，可以并行完成组内工作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每个小组都是一个小型计算机系统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</a:t>
            </a:r>
            <a:r>
              <a:rPr lang="zh-CN" altLang="en-US" dirty="0" smtClean="0"/>
              <a:t>个人，如果小组规模是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，那么我只需要进行</a:t>
            </a:r>
            <a:r>
              <a:rPr lang="zh-CN" altLang="en-US" dirty="0"/>
              <a:t>约</a:t>
            </a:r>
            <a:r>
              <a:rPr lang="en-US" altLang="zh-CN" dirty="0" err="1" smtClean="0"/>
              <a:t>log</a:t>
            </a:r>
            <a:r>
              <a:rPr lang="en-US" altLang="zh-CN" baseline="-25000" dirty="0" err="1" smtClean="0"/>
              <a:t>m</a:t>
            </a:r>
            <a:r>
              <a:rPr lang="en-US" altLang="zh-CN" dirty="0" err="1" smtClean="0"/>
              <a:t>n</a:t>
            </a:r>
            <a:r>
              <a:rPr lang="zh-CN" altLang="en-US" dirty="0" smtClean="0"/>
              <a:t>次的分组、同步工作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我是一个管理了多个可并行运行的计算机系统的“并行计算机系统”</a:t>
            </a:r>
            <a:endParaRPr lang="en-US" altLang="zh-CN" dirty="0" smtClean="0"/>
          </a:p>
          <a:p>
            <a:pPr lvl="2"/>
            <a:r>
              <a:rPr lang="zh-CN" altLang="en-US" dirty="0"/>
              <a:t>多</a:t>
            </a:r>
            <a:r>
              <a:rPr lang="zh-CN" altLang="en-US" dirty="0" smtClean="0"/>
              <a:t>核系统是一个典型案例</a:t>
            </a:r>
            <a:endParaRPr lang="en-US" altLang="zh-CN" dirty="0" smtClean="0"/>
          </a:p>
          <a:p>
            <a:r>
              <a:rPr lang="zh-CN" altLang="en-US" dirty="0"/>
              <a:t>分治</a:t>
            </a:r>
            <a:r>
              <a:rPr lang="zh-CN" altLang="en-US" dirty="0" smtClean="0"/>
              <a:t>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并行处理：极大提高了问题求解的效率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16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如何表达我们的解题过程呢？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753744" cy="435133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假设我们有</a:t>
            </a:r>
            <a:r>
              <a:rPr lang="en-US" altLang="zh-CN" dirty="0" smtClean="0"/>
              <a:t>p+1</a:t>
            </a:r>
            <a:r>
              <a:rPr lang="zh-CN" altLang="en-US" dirty="0" smtClean="0"/>
              <a:t>个处理器</a:t>
            </a:r>
            <a:r>
              <a:rPr lang="en-US" altLang="zh-CN" dirty="0" smtClean="0"/>
              <a:t>(0,…,p),</a:t>
            </a:r>
            <a:r>
              <a:rPr lang="zh-CN" altLang="en-US" dirty="0" smtClean="0"/>
              <a:t>其中第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号是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，其它是</a:t>
            </a:r>
            <a:r>
              <a:rPr lang="en-US" altLang="zh-CN" dirty="0" smtClean="0"/>
              <a:t>slave</a:t>
            </a:r>
          </a:p>
          <a:p>
            <a:r>
              <a:rPr lang="en-US" altLang="zh-CN" dirty="0" smtClean="0"/>
              <a:t>Parallel Procedure count(n)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if (I’m the master){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个数据分为</a:t>
            </a:r>
            <a:r>
              <a:rPr lang="en-US" altLang="zh-CN" dirty="0" smtClean="0"/>
              <a:t>p</a:t>
            </a:r>
            <a:r>
              <a:rPr lang="zh-CN" altLang="en-US" dirty="0" smtClean="0"/>
              <a:t>份：</a:t>
            </a:r>
            <a:r>
              <a:rPr lang="en-US" altLang="zh-CN" dirty="0" smtClean="0"/>
              <a:t>n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,n</a:t>
            </a:r>
            <a:r>
              <a:rPr lang="en-US" altLang="zh-CN" sz="2900" baseline="-25000" dirty="0"/>
              <a:t>2</a:t>
            </a:r>
            <a:r>
              <a:rPr lang="en-US" altLang="zh-CN" dirty="0" smtClean="0"/>
              <a:t>,…,n</a:t>
            </a:r>
            <a:r>
              <a:rPr lang="en-US" altLang="zh-CN" sz="2900" baseline="-25000" dirty="0"/>
              <a:t>p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for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 to p step 1){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count(</a:t>
            </a:r>
            <a:r>
              <a:rPr lang="en-US" altLang="zh-CN" dirty="0" err="1" smtClean="0"/>
              <a:t>n</a:t>
            </a:r>
            <a:r>
              <a:rPr lang="en-US" altLang="zh-CN" sz="2900" baseline="-25000" dirty="0" err="1"/>
              <a:t>i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}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for (</a:t>
            </a:r>
            <a:r>
              <a:rPr lang="en-US" altLang="zh-CN" dirty="0" err="1"/>
              <a:t>i</a:t>
            </a:r>
            <a:r>
              <a:rPr lang="en-US" altLang="zh-CN" dirty="0"/>
              <a:t>=1 to p step 1</a:t>
            </a:r>
            <a:r>
              <a:rPr lang="en-US" altLang="zh-CN" dirty="0" smtClean="0"/>
              <a:t>){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receive value from p</a:t>
            </a:r>
            <a:r>
              <a:rPr lang="en-US" altLang="zh-CN" sz="2900" baseline="-25000" dirty="0"/>
              <a:t>i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sum = </a:t>
            </a:r>
            <a:r>
              <a:rPr lang="en-US" altLang="zh-CN" dirty="0" err="1" smtClean="0"/>
              <a:t>sum+value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}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}else{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600056" y="1825625"/>
            <a:ext cx="51125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fontAlgn="auto">
              <a:spcAft>
                <a:spcPts val="0"/>
              </a:spcAft>
              <a:buNone/>
            </a:pPr>
            <a:r>
              <a:rPr lang="en-US" altLang="zh-CN" dirty="0" smtClean="0"/>
              <a:t>}else{                                     //slaves</a:t>
            </a:r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dirty="0" smtClean="0"/>
              <a:t>           </a:t>
            </a:r>
            <a:r>
              <a:rPr lang="zh-CN" altLang="en-US" dirty="0" smtClean="0"/>
              <a:t>接收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给予的数据；</a:t>
            </a:r>
            <a:endParaRPr lang="en-US" altLang="zh-CN" dirty="0" smtClean="0"/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dirty="0" smtClean="0"/>
              <a:t>            for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 to n/p step 1){</a:t>
            </a:r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dirty="0" smtClean="0"/>
              <a:t>                value= </a:t>
            </a:r>
            <a:r>
              <a:rPr lang="en-US" altLang="zh-CN" dirty="0" err="1" smtClean="0"/>
              <a:t>GetValue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</a:t>
            </a:r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dirty="0" smtClean="0"/>
              <a:t>                sum = </a:t>
            </a:r>
            <a:r>
              <a:rPr lang="en-US" altLang="zh-CN" dirty="0" err="1" smtClean="0"/>
              <a:t>sum+value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dirty="0" smtClean="0"/>
              <a:t>            }</a:t>
            </a:r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send sum to master;</a:t>
            </a:r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dirty="0" smtClean="0"/>
              <a:t>}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209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bldLvl="5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76200" tIns="38100" rIns="76200" bIns="38100" rtlCol="0" anchor="ctr">
            <a:normAutofit/>
          </a:bodyPr>
          <a:lstStyle/>
          <a:p>
            <a:r>
              <a:rPr lang="zh-CN" altLang="en-US" smtClean="0"/>
              <a:t>系统抽象</a:t>
            </a:r>
          </a:p>
        </p:txBody>
      </p:sp>
      <p:sp>
        <p:nvSpPr>
          <p:cNvPr id="5123" name="Oval 3"/>
          <p:cNvSpPr>
            <a:spLocks/>
          </p:cNvSpPr>
          <p:nvPr/>
        </p:nvSpPr>
        <p:spPr bwMode="auto">
          <a:xfrm>
            <a:off x="2855913" y="2060576"/>
            <a:ext cx="1905000" cy="3281363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 cmpd="thinThick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432176" y="2636838"/>
            <a:ext cx="74136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"/>
            <a:r>
              <a:rPr lang="zh-CN" altLang="en-US" sz="3600">
                <a:latin typeface="楷体_GB2312"/>
                <a:ea typeface="楷体_GB2312"/>
                <a:cs typeface="楷体_GB2312"/>
              </a:rPr>
              <a:t>系统抽象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711450" y="1628775"/>
            <a:ext cx="889000" cy="4294188"/>
            <a:chOff x="1018" y="1199"/>
            <a:chExt cx="560" cy="2705"/>
          </a:xfrm>
        </p:grpSpPr>
        <p:sp>
          <p:nvSpPr>
            <p:cNvPr id="20489" name="Line 6"/>
            <p:cNvSpPr>
              <a:spLocks noChangeShapeType="1"/>
            </p:cNvSpPr>
            <p:nvPr/>
          </p:nvSpPr>
          <p:spPr bwMode="auto">
            <a:xfrm flipH="1">
              <a:off x="1558" y="1199"/>
              <a:ext cx="13" cy="26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0" name="Text Box 7"/>
            <p:cNvSpPr txBox="1">
              <a:spLocks noChangeArrowheads="1"/>
            </p:cNvSpPr>
            <p:nvPr/>
          </p:nvSpPr>
          <p:spPr bwMode="auto">
            <a:xfrm>
              <a:off x="1018" y="3613"/>
              <a:ext cx="5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"/>
              <a:r>
                <a:rPr lang="zh-CN" altLang="en-US" sz="2400">
                  <a:latin typeface="Times New Roman" panose="02020603050405020304" pitchFamily="18" charset="0"/>
                  <a:ea typeface="永中宋体"/>
                  <a:cs typeface="永中宋体"/>
                </a:rPr>
                <a:t>平台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943475" y="2565401"/>
            <a:ext cx="4579938" cy="2265363"/>
            <a:chOff x="2587" y="1040"/>
            <a:chExt cx="2885" cy="1427"/>
          </a:xfrm>
        </p:grpSpPr>
        <p:sp>
          <p:nvSpPr>
            <p:cNvPr id="20487" name="AutoShape 9" descr="微风"/>
            <p:cNvSpPr>
              <a:spLocks noChangeArrowheads="1"/>
            </p:cNvSpPr>
            <p:nvPr/>
          </p:nvSpPr>
          <p:spPr bwMode="auto">
            <a:xfrm>
              <a:off x="2587" y="1040"/>
              <a:ext cx="2885" cy="1427"/>
            </a:xfrm>
            <a:prstGeom prst="roundRect">
              <a:avLst>
                <a:gd name="adj" fmla="val 16667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entury Schoolbook" panose="02040604050505020304" pitchFamily="18" charset="0"/>
              </a:endParaRPr>
            </a:p>
          </p:txBody>
        </p:sp>
        <p:sp>
          <p:nvSpPr>
            <p:cNvPr id="20488" name="Text Box 10"/>
            <p:cNvSpPr txBox="1">
              <a:spLocks noChangeArrowheads="1"/>
            </p:cNvSpPr>
            <p:nvPr/>
          </p:nvSpPr>
          <p:spPr bwMode="auto">
            <a:xfrm>
              <a:off x="2718" y="1117"/>
              <a:ext cx="2549" cy="1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">
                <a:lnSpc>
                  <a:spcPct val="150000"/>
                </a:lnSpc>
              </a:pPr>
              <a:r>
                <a:rPr lang="zh-CN" altLang="en-US" sz="2800">
                  <a:latin typeface="Times New Roman" panose="02020603050405020304" pitchFamily="18" charset="0"/>
                  <a:ea typeface="永中宋体"/>
                  <a:cs typeface="永中宋体"/>
                </a:rPr>
                <a:t>核心概念：</a:t>
              </a:r>
            </a:p>
            <a:p>
              <a:pPr eaLnBrk="1" fontAlgn="b">
                <a:lnSpc>
                  <a:spcPct val="150000"/>
                </a:lnSpc>
              </a:pPr>
              <a:r>
                <a:rPr lang="zh-CN" altLang="en-US" sz="2800">
                  <a:latin typeface="Times New Roman" panose="02020603050405020304" pitchFamily="18" charset="0"/>
                  <a:ea typeface="永中宋体"/>
                  <a:cs typeface="永中宋体"/>
                </a:rPr>
                <a:t>系统模型、功能逻辑、</a:t>
              </a:r>
            </a:p>
            <a:p>
              <a:pPr eaLnBrk="1" fontAlgn="b">
                <a:lnSpc>
                  <a:spcPct val="150000"/>
                </a:lnSpc>
              </a:pPr>
              <a:r>
                <a:rPr lang="zh-CN" altLang="en-US" sz="2800">
                  <a:latin typeface="Times New Roman" panose="02020603050405020304" pitchFamily="18" charset="0"/>
                  <a:ea typeface="永中宋体"/>
                  <a:cs typeface="永中宋体"/>
                </a:rPr>
                <a:t>接口、实现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328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系统抽象层</a:t>
            </a:r>
            <a:endParaRPr lang="zh-CN" altLang="en-US" dirty="0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79026" y="6473367"/>
            <a:ext cx="2743200" cy="365125"/>
          </a:xfrm>
        </p:spPr>
        <p:txBody>
          <a:bodyPr/>
          <a:lstStyle/>
          <a:p>
            <a:pPr>
              <a:defRPr/>
            </a:pPr>
            <a:fld id="{3B78F852-FEB5-4FC6-8012-DF6F33E7AD00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144550" y="2292131"/>
            <a:ext cx="3208108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应用（问题）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44550" y="2753796"/>
            <a:ext cx="3208108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算法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144550" y="3215461"/>
            <a:ext cx="3208108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编程语言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144550" y="3677126"/>
            <a:ext cx="3208108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操作系统</a:t>
            </a:r>
            <a:r>
              <a:rPr lang="en-US" altLang="zh-CN" sz="2400" dirty="0"/>
              <a:t>/</a:t>
            </a:r>
            <a:r>
              <a:rPr lang="zh-CN" altLang="en-US" sz="2400" dirty="0"/>
              <a:t>虚拟机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44549" y="4140086"/>
            <a:ext cx="3208108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指令集体系结构</a:t>
            </a:r>
            <a:r>
              <a:rPr lang="en-US" altLang="zh-CN" sz="2400" dirty="0"/>
              <a:t>ISA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3144550" y="4608704"/>
            <a:ext cx="3208108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微体系结构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143672" y="5077322"/>
            <a:ext cx="3208108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功能部件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139376" y="5535117"/>
            <a:ext cx="3208108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电路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139376" y="6003735"/>
            <a:ext cx="3208108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微电子</a:t>
            </a:r>
          </a:p>
        </p:txBody>
      </p:sp>
      <p:sp>
        <p:nvSpPr>
          <p:cNvPr id="13" name="上箭头 12"/>
          <p:cNvSpPr/>
          <p:nvPr/>
        </p:nvSpPr>
        <p:spPr>
          <a:xfrm>
            <a:off x="6343188" y="2220122"/>
            <a:ext cx="1985059" cy="2237612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软件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算法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14" name="下箭头 13"/>
          <p:cNvSpPr/>
          <p:nvPr/>
        </p:nvSpPr>
        <p:spPr>
          <a:xfrm>
            <a:off x="6361993" y="4380362"/>
            <a:ext cx="1966254" cy="208823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硬件</a:t>
            </a:r>
          </a:p>
        </p:txBody>
      </p:sp>
      <p:sp>
        <p:nvSpPr>
          <p:cNvPr id="15" name="下箭头 14"/>
          <p:cNvSpPr/>
          <p:nvPr/>
        </p:nvSpPr>
        <p:spPr>
          <a:xfrm>
            <a:off x="9408368" y="2369434"/>
            <a:ext cx="1059273" cy="3860634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计算机</a:t>
            </a:r>
            <a:r>
              <a:rPr lang="zh-CN" altLang="en-US" sz="2400" dirty="0"/>
              <a:t>程序</a:t>
            </a:r>
            <a:r>
              <a:rPr lang="zh-CN" altLang="en-US" sz="2400" dirty="0" smtClean="0"/>
              <a:t>运行</a:t>
            </a:r>
            <a:r>
              <a:rPr lang="zh-CN" altLang="en-US" sz="2400" dirty="0" smtClean="0"/>
              <a:t>支撑</a:t>
            </a:r>
            <a:endParaRPr lang="zh-CN" altLang="en-US" sz="2400" dirty="0"/>
          </a:p>
        </p:txBody>
      </p:sp>
      <p:sp>
        <p:nvSpPr>
          <p:cNvPr id="17" name="圆角矩形 16"/>
          <p:cNvSpPr/>
          <p:nvPr/>
        </p:nvSpPr>
        <p:spPr>
          <a:xfrm>
            <a:off x="3143672" y="4131550"/>
            <a:ext cx="3203812" cy="478430"/>
          </a:xfrm>
          <a:prstGeom prst="roundRect">
            <a:avLst/>
          </a:prstGeom>
          <a:solidFill>
            <a:srgbClr val="FF0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13190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1544" y="292494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是什么导致了我们的独特视角？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033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关于计算思维的一些理解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695400" y="1484314"/>
            <a:ext cx="10153128" cy="4802187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计算思维是我们认知计算的过程中积累形成的思考“模式”</a:t>
            </a:r>
            <a:endParaRPr lang="en-US" altLang="zh-CN" sz="3600" dirty="0"/>
          </a:p>
          <a:p>
            <a:pPr lvl="1"/>
            <a:r>
              <a:rPr lang="en-US" altLang="zh-CN" sz="3200" dirty="0"/>
              <a:t> </a:t>
            </a:r>
          </a:p>
          <a:p>
            <a:r>
              <a:rPr lang="zh-CN" altLang="en-US" sz="3600" dirty="0"/>
              <a:t>计算思维</a:t>
            </a:r>
            <a:r>
              <a:rPr lang="zh-CN" altLang="en-US" sz="3600" dirty="0" smtClean="0"/>
              <a:t>教</a:t>
            </a:r>
            <a:r>
              <a:rPr lang="en-US" altLang="zh-CN" sz="3600" dirty="0" smtClean="0"/>
              <a:t>/</a:t>
            </a:r>
            <a:r>
              <a:rPr lang="zh-CN" altLang="en-US" sz="3600" dirty="0" smtClean="0"/>
              <a:t>学</a:t>
            </a:r>
            <a:r>
              <a:rPr lang="zh-CN" altLang="en-US" sz="3600" dirty="0"/>
              <a:t>需要传递计算给我们带来的可能性以及实现这些可能的基本方法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算法是解读计算思维的最佳载体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405184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407368" y="476672"/>
            <a:ext cx="11449272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计算</a:t>
            </a:r>
            <a:r>
              <a:rPr lang="zh-CN" altLang="en-US" dirty="0" smtClean="0"/>
              <a:t>思维是我们认知计算过程中积累的思考“模式”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551384" y="1982788"/>
            <a:ext cx="10801200" cy="4686300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思维是一种认知过程</a:t>
            </a:r>
            <a:endParaRPr lang="en-US" altLang="zh-CN" sz="4800" dirty="0"/>
          </a:p>
          <a:p>
            <a:endParaRPr lang="en-US" altLang="zh-CN" sz="4800" dirty="0"/>
          </a:p>
          <a:p>
            <a:r>
              <a:rPr lang="zh-CN" altLang="en-US" sz="4800" dirty="0"/>
              <a:t>计算思维是我们认知计算过程中若干层面的抽象及其实现中“沉淀”下来的一些</a:t>
            </a:r>
            <a:r>
              <a:rPr lang="en-US" altLang="zh-CN" sz="4800" dirty="0"/>
              <a:t>……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17023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623392" y="1916113"/>
            <a:ext cx="10729192" cy="1143000"/>
          </a:xfrm>
        </p:spPr>
        <p:txBody>
          <a:bodyPr>
            <a:noAutofit/>
          </a:bodyPr>
          <a:lstStyle/>
          <a:p>
            <a:r>
              <a:rPr lang="zh-CN" altLang="en-US" sz="4800" dirty="0" smtClean="0"/>
              <a:t>计算思维：抽象化</a:t>
            </a:r>
            <a:r>
              <a:rPr lang="en-US" altLang="zh-CN" sz="4800" dirty="0" smtClean="0"/>
              <a:t>+</a:t>
            </a:r>
            <a:r>
              <a:rPr lang="zh-CN" altLang="en-US" sz="4800" dirty="0" smtClean="0"/>
              <a:t>自动化：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en-US" altLang="zh-CN" sz="4800" dirty="0" smtClean="0"/>
              <a:t>           </a:t>
            </a:r>
            <a:r>
              <a:rPr lang="zh-CN" altLang="en-US" sz="3600" dirty="0"/>
              <a:t>三个层面的抽象过程及相应的自动化过程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1847850" y="3573463"/>
            <a:ext cx="84963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zh-CN" alt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如何去“传递”抽象化</a:t>
            </a:r>
            <a:r>
              <a:rPr lang="en-US" altLang="zh-CN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+</a:t>
            </a:r>
            <a:r>
              <a:rPr lang="zh-CN" alt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自动化？</a:t>
            </a:r>
          </a:p>
        </p:txBody>
      </p:sp>
    </p:spTree>
    <p:extLst>
      <p:ext uri="{BB962C8B-B14F-4D97-AF65-F5344CB8AC3E}">
        <p14:creationId xmlns:p14="http://schemas.microsoft.com/office/powerpoint/2010/main" val="7330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479376" y="908720"/>
            <a:ext cx="11377264" cy="4686300"/>
          </a:xfrm>
        </p:spPr>
        <p:txBody>
          <a:bodyPr>
            <a:noAutofit/>
          </a:bodyPr>
          <a:lstStyle/>
          <a:p>
            <a:pPr algn="ctr">
              <a:buFont typeface="Wingdings 2" panose="05020102010507070707" pitchFamily="18" charset="2"/>
              <a:buNone/>
            </a:pPr>
            <a:r>
              <a:rPr lang="zh-CN" altLang="en-US" sz="4400" dirty="0" smtClean="0"/>
              <a:t>计算</a:t>
            </a:r>
            <a:r>
              <a:rPr lang="zh-CN" altLang="en-US" sz="4400" dirty="0" smtClean="0"/>
              <a:t>思维教</a:t>
            </a:r>
            <a:r>
              <a:rPr lang="en-US" altLang="zh-CN" sz="4400" dirty="0" smtClean="0"/>
              <a:t>/</a:t>
            </a:r>
            <a:r>
              <a:rPr lang="zh-CN" altLang="en-US" sz="4400" dirty="0" smtClean="0"/>
              <a:t>学需要传递</a:t>
            </a:r>
            <a:r>
              <a:rPr lang="en-US" altLang="zh-CN" sz="4400" dirty="0" smtClean="0"/>
              <a:t>/</a:t>
            </a:r>
            <a:r>
              <a:rPr lang="zh-CN" altLang="en-US" sz="4400" dirty="0" smtClean="0"/>
              <a:t>感悟计算给我们带来的</a:t>
            </a:r>
            <a:r>
              <a:rPr lang="zh-CN" altLang="en-US" sz="4400" dirty="0" smtClean="0">
                <a:solidFill>
                  <a:srgbClr val="FF0000"/>
                </a:solidFill>
              </a:rPr>
              <a:t>可能性</a:t>
            </a:r>
            <a:r>
              <a:rPr lang="zh-CN" altLang="en-US" sz="4400" dirty="0" smtClean="0"/>
              <a:t>以及实现这些可能的</a:t>
            </a:r>
            <a:r>
              <a:rPr lang="zh-CN" altLang="en-US" sz="4400" dirty="0" smtClean="0">
                <a:solidFill>
                  <a:srgbClr val="FF0000"/>
                </a:solidFill>
              </a:rPr>
              <a:t>基本方法</a:t>
            </a:r>
            <a:endParaRPr lang="en-US" altLang="zh-CN" sz="4400" dirty="0" smtClean="0">
              <a:solidFill>
                <a:srgbClr val="FF0000"/>
              </a:solidFill>
            </a:endParaRPr>
          </a:p>
          <a:p>
            <a:endParaRPr lang="en-US" altLang="zh-CN" sz="4800" dirty="0" smtClean="0">
              <a:solidFill>
                <a:srgbClr val="FF0000"/>
              </a:solidFill>
            </a:endParaRPr>
          </a:p>
          <a:p>
            <a:r>
              <a:rPr lang="zh-CN" altLang="en-US" sz="4800" dirty="0" smtClean="0">
                <a:solidFill>
                  <a:srgbClr val="FF0000"/>
                </a:solidFill>
              </a:rPr>
              <a:t>想以前想不到之事</a:t>
            </a:r>
            <a:endParaRPr lang="en-US" altLang="zh-CN" sz="4800" dirty="0" smtClean="0">
              <a:solidFill>
                <a:srgbClr val="FF0000"/>
              </a:solidFill>
            </a:endParaRPr>
          </a:p>
          <a:p>
            <a:r>
              <a:rPr lang="zh-CN" altLang="en-US" sz="4800" dirty="0" smtClean="0">
                <a:solidFill>
                  <a:srgbClr val="FF0000"/>
                </a:solidFill>
              </a:rPr>
              <a:t>做以前做不到之事</a:t>
            </a:r>
            <a:r>
              <a:rPr lang="en-US" altLang="zh-CN" sz="4800" dirty="0" smtClean="0">
                <a:solidFill>
                  <a:srgbClr val="FF0000"/>
                </a:solidFill>
              </a:rPr>
              <a:t>	</a:t>
            </a:r>
          </a:p>
          <a:p>
            <a:r>
              <a:rPr lang="zh-CN" altLang="en-US" sz="4800" dirty="0" smtClean="0">
                <a:solidFill>
                  <a:srgbClr val="FF0000"/>
                </a:solidFill>
              </a:rPr>
              <a:t>做以前做不好之事</a:t>
            </a:r>
            <a:endParaRPr lang="en-US" altLang="zh-CN" sz="4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52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想以前想不到之事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全球脉动</a:t>
            </a:r>
            <a:r>
              <a:rPr lang="en-US" altLang="zh-CN" sz="3200" dirty="0" smtClean="0"/>
              <a:t>(Global Pulse)</a:t>
            </a:r>
            <a:r>
              <a:rPr lang="zh-CN" altLang="en-US" sz="3200" dirty="0" smtClean="0"/>
              <a:t>计划：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联合国已经推出的新项目，希望利用“大数据”来促进全球经济发展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进行所谓的“情绪分析”，使用软件来对社交网站和文本消息中的信息作出分析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帮助预测某个给定地区的失业率、支出削减或是疾病爆发等现象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目标在于利用数字化的早期预警信号来提前指导援助项目，以阻止某个地区重新陷入贫困等困境</a:t>
            </a:r>
          </a:p>
        </p:txBody>
      </p:sp>
    </p:spTree>
    <p:extLst>
      <p:ext uri="{BB962C8B-B14F-4D97-AF65-F5344CB8AC3E}">
        <p14:creationId xmlns:p14="http://schemas.microsoft.com/office/powerpoint/2010/main" val="282991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76200" tIns="38100" rIns="76200" bIns="38100" rtlCol="0" anchor="ctr">
            <a:normAutofit/>
          </a:bodyPr>
          <a:lstStyle/>
          <a:p>
            <a:r>
              <a:rPr lang="zh-CN" altLang="en-US" smtClean="0"/>
              <a:t>数据抽象</a:t>
            </a:r>
          </a:p>
        </p:txBody>
      </p:sp>
      <p:sp>
        <p:nvSpPr>
          <p:cNvPr id="7171" name="Oval 3"/>
          <p:cNvSpPr>
            <a:spLocks/>
          </p:cNvSpPr>
          <p:nvPr/>
        </p:nvSpPr>
        <p:spPr bwMode="auto">
          <a:xfrm>
            <a:off x="3386138" y="2476501"/>
            <a:ext cx="1905000" cy="3281363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 cmpd="thinThick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021138" y="2900363"/>
            <a:ext cx="7413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"/>
            <a:r>
              <a:rPr lang="zh-CN" altLang="en-US" sz="3600">
                <a:latin typeface="楷体_GB2312"/>
                <a:ea typeface="楷体_GB2312"/>
                <a:cs typeface="楷体_GB2312"/>
              </a:rPr>
              <a:t>数据抽象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92451" y="1903414"/>
            <a:ext cx="925513" cy="4360863"/>
            <a:chOff x="988" y="1199"/>
            <a:chExt cx="583" cy="2747"/>
          </a:xfrm>
        </p:grpSpPr>
        <p:sp>
          <p:nvSpPr>
            <p:cNvPr id="22537" name="Line 6"/>
            <p:cNvSpPr>
              <a:spLocks noChangeShapeType="1"/>
            </p:cNvSpPr>
            <p:nvPr/>
          </p:nvSpPr>
          <p:spPr bwMode="auto">
            <a:xfrm flipH="1">
              <a:off x="1558" y="1199"/>
              <a:ext cx="13" cy="26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8" name="Text Box 7"/>
            <p:cNvSpPr txBox="1">
              <a:spLocks noChangeArrowheads="1"/>
            </p:cNvSpPr>
            <p:nvPr/>
          </p:nvSpPr>
          <p:spPr bwMode="auto">
            <a:xfrm>
              <a:off x="988" y="3655"/>
              <a:ext cx="5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"/>
              <a:r>
                <a:rPr lang="zh-CN" altLang="en-US" sz="2400">
                  <a:latin typeface="Times New Roman" panose="02020603050405020304" pitchFamily="18" charset="0"/>
                  <a:ea typeface="永中宋体"/>
                  <a:cs typeface="永中宋体"/>
                </a:rPr>
                <a:t>解释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448300" y="2924176"/>
            <a:ext cx="4579938" cy="2265363"/>
            <a:chOff x="2587" y="1040"/>
            <a:chExt cx="2885" cy="1427"/>
          </a:xfrm>
        </p:grpSpPr>
        <p:sp>
          <p:nvSpPr>
            <p:cNvPr id="22535" name="AutoShape 9" descr="微风"/>
            <p:cNvSpPr>
              <a:spLocks noChangeArrowheads="1"/>
            </p:cNvSpPr>
            <p:nvPr/>
          </p:nvSpPr>
          <p:spPr bwMode="auto">
            <a:xfrm>
              <a:off x="2587" y="1040"/>
              <a:ext cx="2885" cy="1427"/>
            </a:xfrm>
            <a:prstGeom prst="roundRect">
              <a:avLst>
                <a:gd name="adj" fmla="val 16667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entury Schoolbook" panose="02040604050505020304" pitchFamily="18" charset="0"/>
              </a:endParaRPr>
            </a:p>
          </p:txBody>
        </p:sp>
        <p:sp>
          <p:nvSpPr>
            <p:cNvPr id="22536" name="Text Box 10"/>
            <p:cNvSpPr txBox="1">
              <a:spLocks noChangeArrowheads="1"/>
            </p:cNvSpPr>
            <p:nvPr/>
          </p:nvSpPr>
          <p:spPr bwMode="auto">
            <a:xfrm>
              <a:off x="2718" y="1117"/>
              <a:ext cx="2549" cy="1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">
                <a:lnSpc>
                  <a:spcPct val="150000"/>
                </a:lnSpc>
              </a:pPr>
              <a:r>
                <a:rPr lang="zh-CN" altLang="en-US" sz="2800">
                  <a:latin typeface="Times New Roman" panose="02020603050405020304" pitchFamily="18" charset="0"/>
                  <a:ea typeface="永中宋体"/>
                  <a:cs typeface="永中宋体"/>
                </a:rPr>
                <a:t>核心概念：</a:t>
              </a:r>
            </a:p>
            <a:p>
              <a:pPr eaLnBrk="1" fontAlgn="b">
                <a:lnSpc>
                  <a:spcPct val="150000"/>
                </a:lnSpc>
              </a:pPr>
              <a:r>
                <a:rPr lang="zh-CN" altLang="en-US" sz="2800">
                  <a:latin typeface="Times New Roman" panose="02020603050405020304" pitchFamily="18" charset="0"/>
                  <a:ea typeface="永中宋体"/>
                  <a:cs typeface="永中宋体"/>
                </a:rPr>
                <a:t>信息形态、信息组织、</a:t>
              </a:r>
            </a:p>
            <a:p>
              <a:pPr eaLnBrk="1" fontAlgn="b">
                <a:lnSpc>
                  <a:spcPct val="150000"/>
                </a:lnSpc>
              </a:pPr>
              <a:r>
                <a:rPr lang="zh-CN" altLang="en-US" sz="2800">
                  <a:latin typeface="Times New Roman" panose="02020603050405020304" pitchFamily="18" charset="0"/>
                  <a:ea typeface="永中宋体"/>
                  <a:cs typeface="永中宋体"/>
                </a:rPr>
                <a:t>存储、检索与利用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671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做以前做不到之事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人类基因组计划</a:t>
            </a:r>
          </a:p>
        </p:txBody>
      </p:sp>
      <p:sp>
        <p:nvSpPr>
          <p:cNvPr id="4" name="椭圆 3"/>
          <p:cNvSpPr/>
          <p:nvPr/>
        </p:nvSpPr>
        <p:spPr>
          <a:xfrm>
            <a:off x="4727575" y="3644901"/>
            <a:ext cx="3240088" cy="1439863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b="1" dirty="0"/>
              <a:t>HGP</a:t>
            </a:r>
            <a:r>
              <a:rPr lang="zh-CN" altLang="en-US" sz="3200" b="1" dirty="0"/>
              <a:t>计划</a:t>
            </a:r>
          </a:p>
        </p:txBody>
      </p:sp>
      <p:sp>
        <p:nvSpPr>
          <p:cNvPr id="5" name="矩形 4"/>
          <p:cNvSpPr/>
          <p:nvPr/>
        </p:nvSpPr>
        <p:spPr>
          <a:xfrm>
            <a:off x="5519739" y="2133600"/>
            <a:ext cx="1800225" cy="6477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计算机科学家</a:t>
            </a:r>
          </a:p>
        </p:txBody>
      </p:sp>
      <p:sp>
        <p:nvSpPr>
          <p:cNvPr id="6" name="矩形 5"/>
          <p:cNvSpPr/>
          <p:nvPr/>
        </p:nvSpPr>
        <p:spPr>
          <a:xfrm>
            <a:off x="2640014" y="2636838"/>
            <a:ext cx="1800225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/>
              <a:t>遗传学家</a:t>
            </a:r>
          </a:p>
        </p:txBody>
      </p:sp>
      <p:sp>
        <p:nvSpPr>
          <p:cNvPr id="7" name="矩形 6"/>
          <p:cNvSpPr/>
          <p:nvPr/>
        </p:nvSpPr>
        <p:spPr>
          <a:xfrm>
            <a:off x="2135189" y="4221163"/>
            <a:ext cx="1800225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/>
              <a:t>生理学家</a:t>
            </a:r>
          </a:p>
        </p:txBody>
      </p:sp>
      <p:sp>
        <p:nvSpPr>
          <p:cNvPr id="8" name="矩形 7"/>
          <p:cNvSpPr/>
          <p:nvPr/>
        </p:nvSpPr>
        <p:spPr>
          <a:xfrm>
            <a:off x="7319964" y="5732464"/>
            <a:ext cx="1800225" cy="649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/>
              <a:t>临床和病理学家</a:t>
            </a:r>
          </a:p>
        </p:txBody>
      </p:sp>
      <p:sp>
        <p:nvSpPr>
          <p:cNvPr id="9" name="矩形 8"/>
          <p:cNvSpPr/>
          <p:nvPr/>
        </p:nvSpPr>
        <p:spPr>
          <a:xfrm>
            <a:off x="3216276" y="5732464"/>
            <a:ext cx="1800225" cy="649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/>
              <a:t>结构生物学家</a:t>
            </a:r>
          </a:p>
        </p:txBody>
      </p:sp>
      <p:sp>
        <p:nvSpPr>
          <p:cNvPr id="10" name="矩形 9"/>
          <p:cNvSpPr/>
          <p:nvPr/>
        </p:nvSpPr>
        <p:spPr>
          <a:xfrm>
            <a:off x="8472489" y="4221163"/>
            <a:ext cx="1800225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/>
              <a:t>细胞生物学家</a:t>
            </a:r>
          </a:p>
        </p:txBody>
      </p:sp>
      <p:sp>
        <p:nvSpPr>
          <p:cNvPr id="11" name="矩形 10"/>
          <p:cNvSpPr/>
          <p:nvPr/>
        </p:nvSpPr>
        <p:spPr>
          <a:xfrm>
            <a:off x="8543926" y="2781300"/>
            <a:ext cx="1800225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/>
              <a:t>生物化学家</a:t>
            </a:r>
          </a:p>
        </p:txBody>
      </p:sp>
      <p:cxnSp>
        <p:nvCxnSpPr>
          <p:cNvPr id="13" name="直接箭头连接符 12"/>
          <p:cNvCxnSpPr>
            <a:stCxn id="5" idx="2"/>
            <a:endCxn id="4" idx="0"/>
          </p:cNvCxnSpPr>
          <p:nvPr/>
        </p:nvCxnSpPr>
        <p:spPr>
          <a:xfrm flipH="1">
            <a:off x="6348414" y="2781300"/>
            <a:ext cx="71437" cy="86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1"/>
            <a:endCxn id="4" idx="7"/>
          </p:cNvCxnSpPr>
          <p:nvPr/>
        </p:nvCxnSpPr>
        <p:spPr>
          <a:xfrm flipH="1">
            <a:off x="7493001" y="3105150"/>
            <a:ext cx="1050925" cy="750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0" idx="1"/>
            <a:endCxn id="4" idx="6"/>
          </p:cNvCxnSpPr>
          <p:nvPr/>
        </p:nvCxnSpPr>
        <p:spPr>
          <a:xfrm flipH="1" flipV="1">
            <a:off x="7967664" y="4365625"/>
            <a:ext cx="504825" cy="179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0"/>
            <a:endCxn id="4" idx="5"/>
          </p:cNvCxnSpPr>
          <p:nvPr/>
        </p:nvCxnSpPr>
        <p:spPr>
          <a:xfrm flipH="1" flipV="1">
            <a:off x="7493001" y="4873625"/>
            <a:ext cx="727075" cy="858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9" idx="0"/>
            <a:endCxn id="4" idx="3"/>
          </p:cNvCxnSpPr>
          <p:nvPr/>
        </p:nvCxnSpPr>
        <p:spPr>
          <a:xfrm flipV="1">
            <a:off x="4116388" y="4873625"/>
            <a:ext cx="1085850" cy="858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3"/>
            <a:endCxn id="4" idx="2"/>
          </p:cNvCxnSpPr>
          <p:nvPr/>
        </p:nvCxnSpPr>
        <p:spPr>
          <a:xfrm flipV="1">
            <a:off x="3935413" y="4365625"/>
            <a:ext cx="792162" cy="179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6" idx="2"/>
            <a:endCxn id="4" idx="1"/>
          </p:cNvCxnSpPr>
          <p:nvPr/>
        </p:nvCxnSpPr>
        <p:spPr>
          <a:xfrm>
            <a:off x="3540126" y="3284538"/>
            <a:ext cx="1662113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87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做以前做不好之事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/>
              <a:t>ERP</a:t>
            </a:r>
            <a:r>
              <a:rPr lang="zh-CN" altLang="en-US" sz="3600"/>
              <a:t>系统</a:t>
            </a:r>
            <a:endParaRPr lang="en-US" altLang="zh-CN" sz="3600"/>
          </a:p>
          <a:p>
            <a:pPr lvl="1"/>
            <a:r>
              <a:rPr lang="zh-CN" altLang="en-US" sz="3200"/>
              <a:t>针对物资资源管理（物流）、人力资源管理（人流）、财务资源管理（财流）、信息资源管理（信息流）而开展的集成一体化的企业管理</a:t>
            </a:r>
            <a:endParaRPr lang="en-US" altLang="zh-CN" sz="3200"/>
          </a:p>
          <a:p>
            <a:pPr lvl="1"/>
            <a:r>
              <a:rPr lang="zh-CN" altLang="en-US" sz="3200"/>
              <a:t>信息技术带给了我们庞大的处理能力：</a:t>
            </a:r>
            <a:endParaRPr lang="en-US" altLang="zh-CN" sz="3200"/>
          </a:p>
          <a:p>
            <a:pPr lvl="2"/>
            <a:r>
              <a:rPr lang="zh-CN" altLang="en-US" sz="2800"/>
              <a:t>复杂业务模型、复杂管理要求、</a:t>
            </a:r>
            <a:endParaRPr lang="en-US" altLang="zh-CN" sz="2800"/>
          </a:p>
          <a:p>
            <a:pPr lvl="2"/>
            <a:r>
              <a:rPr lang="zh-CN" altLang="en-US" sz="2800"/>
              <a:t>复杂合作关系、复杂时空数据类型</a:t>
            </a:r>
            <a:r>
              <a:rPr lang="en-US" altLang="zh-CN" sz="2800"/>
              <a:t>……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28544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911424" y="1052513"/>
            <a:ext cx="10369152" cy="468630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计算给这个世界带来的不是这个和那个技术，也不是这个或者那个炫目应用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zh-CN" altLang="en-US" sz="3600" dirty="0" smtClean="0"/>
              <a:t>计算带给我们的是无限的想象空间和强有力的实现手段</a:t>
            </a:r>
          </a:p>
        </p:txBody>
      </p:sp>
      <p:sp>
        <p:nvSpPr>
          <p:cNvPr id="4" name="矩形 3"/>
          <p:cNvSpPr/>
          <p:nvPr/>
        </p:nvSpPr>
        <p:spPr>
          <a:xfrm>
            <a:off x="3791744" y="4005064"/>
            <a:ext cx="4752528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+mn-lt"/>
                <a:ea typeface="+mn-ea"/>
              </a:rPr>
              <a:t>人有多大胆</a:t>
            </a:r>
            <a:endParaRPr lang="en-US" altLang="zh-CN" sz="5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+mn-lt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+mn-lt"/>
                <a:ea typeface="+mn-ea"/>
              </a:rPr>
              <a:t>地有多大产</a:t>
            </a:r>
          </a:p>
        </p:txBody>
      </p:sp>
    </p:spTree>
    <p:extLst>
      <p:ext uri="{BB962C8B-B14F-4D97-AF65-F5344CB8AC3E}">
        <p14:creationId xmlns:p14="http://schemas.microsoft.com/office/powerpoint/2010/main" val="157313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63352" y="2685113"/>
            <a:ext cx="11665296" cy="3255542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571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试图给出计算思维的定义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43472" y="6125955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http://www.cs.cmu.edu/~CompThink/papers/TheLinkWing.pdf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84"/>
            <a:ext cx="10730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美国卡内基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梅隆大学教授</a:t>
            </a:r>
            <a:r>
              <a:rPr lang="en-US" altLang="zh-CN" sz="2400" dirty="0" smtClean="0"/>
              <a:t>Jeannette M. Wing(</a:t>
            </a:r>
            <a:r>
              <a:rPr lang="zh-CN" altLang="en-US" sz="2400" dirty="0" smtClean="0"/>
              <a:t>周以真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领导世界</a:t>
            </a:r>
            <a:r>
              <a:rPr lang="zh-CN" altLang="en-US" sz="2400" dirty="0" smtClean="0"/>
              <a:t>上最早的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计算思维研究中心</a:t>
            </a:r>
            <a:r>
              <a:rPr lang="en-US" altLang="zh-CN" sz="2400" dirty="0" smtClean="0"/>
              <a:t>”,</a:t>
            </a:r>
            <a:r>
              <a:rPr lang="zh-CN" altLang="en-US" sz="2400" dirty="0" smtClean="0"/>
              <a:t> 并大力推动这一</a:t>
            </a:r>
            <a:r>
              <a:rPr lang="zh-CN" altLang="en-US" sz="2400" dirty="0" smtClean="0"/>
              <a:t>概念。</a:t>
            </a:r>
            <a:endParaRPr lang="en-US" altLang="zh-CN" sz="2400" dirty="0" smtClean="0"/>
          </a:p>
          <a:p>
            <a:pPr algn="r"/>
            <a:r>
              <a:rPr lang="en-US" altLang="zh-CN" sz="2400" dirty="0"/>
              <a:t>	</a:t>
            </a:r>
            <a:r>
              <a:rPr lang="en-US" altLang="zh-CN" sz="2400" dirty="0" smtClean="0"/>
              <a:t>------</a:t>
            </a:r>
            <a:r>
              <a:rPr lang="en-US" altLang="zh-CN" sz="2400" dirty="0" smtClean="0">
                <a:hlinkClick r:id="rId2" action="ppaction://hlinkfile"/>
              </a:rPr>
              <a:t>Computational </a:t>
            </a:r>
            <a:r>
              <a:rPr lang="en-US" altLang="zh-CN" sz="2400" dirty="0" smtClean="0">
                <a:hlinkClick r:id="rId2" action="ppaction://hlinkfile"/>
              </a:rPr>
              <a:t>Thinking: What and Why?</a:t>
            </a:r>
            <a:r>
              <a:rPr lang="en-US" altLang="zh-CN" sz="2400" dirty="0" smtClean="0"/>
              <a:t> Link Magazine, 2010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304" y="2996952"/>
            <a:ext cx="11211320" cy="259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731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结束语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91544" y="1772816"/>
            <a:ext cx="880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计算思维看不见，摸不着，但影响着你的决策！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1631504" y="2564904"/>
            <a:ext cx="93610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计算思维：当你面临一个要解决的问题时，如果你的第一感觉是去寻找一个数学模型对问题和解进行建模，去尝试着通过算法来寻找解，并尝试着思考如何用一个辅助工具开展计算时，计算思维已经在影响你了！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1631504" y="5373216"/>
            <a:ext cx="91624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有很多的计算过程中沉淀下来的模式，被封装为计算思维，可以被我们直接使用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2816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79376" y="1690688"/>
            <a:ext cx="1151621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，请你设计一个递归程序：程序输入为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个硬币，第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个为假币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程序输出寻找假币的过程和称量次数。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，请</a:t>
            </a:r>
            <a:r>
              <a:rPr lang="zh-CN" altLang="en-US" sz="2800" dirty="0" smtClean="0"/>
              <a:t>你为某个型号的电子词典，设计一个查找单词的递归算法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伪代码</a:t>
            </a:r>
            <a:r>
              <a:rPr lang="en-US" altLang="zh-CN" sz="2800" dirty="0" smtClean="0"/>
              <a:t>)</a:t>
            </a:r>
            <a:endParaRPr lang="en-US" altLang="zh-CN" sz="2800" dirty="0" smtClean="0"/>
          </a:p>
          <a:p>
            <a:r>
              <a:rPr lang="zh-CN" altLang="en-US" sz="2800" dirty="0" smtClean="0"/>
              <a:t>提示：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，电子词典已经按照词典序排好了序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，词典中共有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个单词；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  2</a:t>
            </a:r>
            <a:r>
              <a:rPr lang="zh-CN" altLang="en-US" sz="2800" dirty="0" smtClean="0"/>
              <a:t>，你可以直接使用</a:t>
            </a:r>
            <a:r>
              <a:rPr lang="en-US" altLang="zh-CN" sz="2800" dirty="0" smtClean="0"/>
              <a:t>compare(</a:t>
            </a:r>
            <a:r>
              <a:rPr lang="en-US" altLang="zh-CN" sz="2800" dirty="0" err="1" smtClean="0"/>
              <a:t>x,y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函数来判断单词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是否相同；</a:t>
            </a:r>
            <a:r>
              <a:rPr lang="en-US" altLang="zh-CN" sz="2800" dirty="0" smtClean="0"/>
              <a:t>compare</a:t>
            </a:r>
            <a:r>
              <a:rPr lang="zh-CN" altLang="en-US" sz="2800" dirty="0" smtClean="0"/>
              <a:t>函数在单词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排在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之前时，得到值</a:t>
            </a:r>
            <a:r>
              <a:rPr lang="en-US" altLang="zh-CN" sz="2800" dirty="0" smtClean="0"/>
              <a:t>-1</a:t>
            </a:r>
            <a:r>
              <a:rPr lang="zh-CN" altLang="en-US" sz="2800" dirty="0" smtClean="0"/>
              <a:t>，相同时得到值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，之后时得到值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  3</a:t>
            </a:r>
            <a:r>
              <a:rPr lang="zh-CN" altLang="en-US" sz="2800" dirty="0" smtClean="0"/>
              <a:t>，请自行查阅“折半查找法”，并从中获得帮助；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  4</a:t>
            </a:r>
            <a:r>
              <a:rPr lang="zh-CN" altLang="en-US" sz="2800" dirty="0" smtClean="0"/>
              <a:t>，查找的结果是：“没有发现”或者</a:t>
            </a:r>
            <a:r>
              <a:rPr lang="zh-CN" altLang="en-US" sz="2800" dirty="0" smtClean="0"/>
              <a:t>“发现”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75220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Represent information as bit patterns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35" y="2845246"/>
            <a:ext cx="4133850" cy="2095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575" y="1453273"/>
            <a:ext cx="2333625" cy="209550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5549029" y="2631771"/>
            <a:ext cx="1215025" cy="2308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632" y="2314067"/>
            <a:ext cx="4407548" cy="294424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78885" y="1960124"/>
            <a:ext cx="2555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怎么把一段文字“放到”计算机里？</a:t>
            </a:r>
            <a:endParaRPr lang="zh-CN" altLang="en-US" sz="2000" b="1" dirty="0"/>
          </a:p>
        </p:txBody>
      </p:sp>
      <p:sp>
        <p:nvSpPr>
          <p:cNvPr id="10" name="右箭头 9"/>
          <p:cNvSpPr/>
          <p:nvPr/>
        </p:nvSpPr>
        <p:spPr>
          <a:xfrm rot="10800000">
            <a:off x="5029330" y="2631771"/>
            <a:ext cx="1215025" cy="2308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878885" y="5173802"/>
            <a:ext cx="25553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你怎么知道计算机里一段二进制串表达的就是王国维的“三境界”？</a:t>
            </a:r>
            <a:endParaRPr lang="zh-CN" altLang="en-US" sz="20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32" y="4126052"/>
            <a:ext cx="3724275" cy="2095500"/>
          </a:xfrm>
        </p:spPr>
      </p:pic>
    </p:spTree>
    <p:extLst>
      <p:ext uri="{BB962C8B-B14F-4D97-AF65-F5344CB8AC3E}">
        <p14:creationId xmlns:p14="http://schemas.microsoft.com/office/powerpoint/2010/main" val="361832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Represent Text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29" y="1690688"/>
            <a:ext cx="10781342" cy="1841652"/>
          </a:xfrm>
        </p:spPr>
      </p:pic>
      <p:grpSp>
        <p:nvGrpSpPr>
          <p:cNvPr id="8" name="组合 7"/>
          <p:cNvGrpSpPr/>
          <p:nvPr/>
        </p:nvGrpSpPr>
        <p:grpSpPr>
          <a:xfrm>
            <a:off x="1752069" y="4459266"/>
            <a:ext cx="8687862" cy="461665"/>
            <a:chOff x="1506328" y="4647156"/>
            <a:chExt cx="8687862" cy="461665"/>
          </a:xfrm>
        </p:grpSpPr>
        <p:sp>
          <p:nvSpPr>
            <p:cNvPr id="5" name="文本框 4"/>
            <p:cNvSpPr txBox="1"/>
            <p:nvPr/>
          </p:nvSpPr>
          <p:spPr>
            <a:xfrm>
              <a:off x="1506328" y="4647156"/>
              <a:ext cx="3817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Each of the different symbols</a:t>
              </a:r>
              <a:endParaRPr lang="zh-CN" altLang="en-US" sz="2400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490565" y="4647156"/>
              <a:ext cx="27036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A unique bit pattern</a:t>
              </a:r>
              <a:endParaRPr lang="zh-CN" altLang="en-US" sz="2400" dirty="0"/>
            </a:p>
          </p:txBody>
        </p:sp>
        <p:sp>
          <p:nvSpPr>
            <p:cNvPr id="7" name="左右箭头 6"/>
            <p:cNvSpPr/>
            <p:nvPr/>
          </p:nvSpPr>
          <p:spPr>
            <a:xfrm>
              <a:off x="5596981" y="4705978"/>
              <a:ext cx="1465545" cy="303849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9766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ASCII</a:t>
            </a:r>
            <a:r>
              <a:rPr lang="zh-CN" altLang="en-US" dirty="0" smtClean="0"/>
              <a:t>码</a:t>
            </a:r>
            <a:endParaRPr lang="zh-CN" altLang="en-US" dirty="0"/>
          </a:p>
        </p:txBody>
      </p:sp>
      <p:pic>
        <p:nvPicPr>
          <p:cNvPr id="5" name="内容占位符 4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309" y="1135585"/>
            <a:ext cx="6976997" cy="5646934"/>
          </a:xfrm>
        </p:spPr>
      </p:pic>
      <p:sp>
        <p:nvSpPr>
          <p:cNvPr id="4" name="云形 3"/>
          <p:cNvSpPr/>
          <p:nvPr/>
        </p:nvSpPr>
        <p:spPr>
          <a:xfrm>
            <a:off x="3580355" y="1535827"/>
            <a:ext cx="4926904" cy="211331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每个人的电脑里都有不少</a:t>
            </a:r>
            <a:r>
              <a:rPr lang="en-US" altLang="zh-CN" sz="2800" b="1" dirty="0" smtClean="0"/>
              <a:t>.txt</a:t>
            </a:r>
            <a:r>
              <a:rPr lang="zh-CN" altLang="en-US" sz="2800" b="1" dirty="0" smtClean="0"/>
              <a:t>文件。什么文件是</a:t>
            </a:r>
            <a:r>
              <a:rPr lang="en-US" altLang="zh-CN" sz="2800" b="1" dirty="0" smtClean="0"/>
              <a:t>.txt</a:t>
            </a:r>
            <a:r>
              <a:rPr lang="zh-CN" altLang="en-US" sz="2800" b="1" dirty="0" smtClean="0"/>
              <a:t>文件？</a:t>
            </a:r>
            <a:endParaRPr lang="zh-CN" altLang="en-US" sz="2800" b="1" dirty="0"/>
          </a:p>
        </p:txBody>
      </p:sp>
      <p:pic>
        <p:nvPicPr>
          <p:cNvPr id="6" name="内容占位符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46" y="3825116"/>
            <a:ext cx="10483854" cy="278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8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Represent integers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1690688"/>
            <a:ext cx="8021508" cy="482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Represent Images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665929" y="1497787"/>
            <a:ext cx="43465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如果你用放大镜去看这个画的真迹，你必定会看到画布上密布着有色调、灰度的“点”。正是这样的宏观上连续的点，构成了我们的“画”或者叫图像</a:t>
            </a:r>
            <a:endParaRPr lang="zh-CN" altLang="en-US" sz="2800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32" y="1875354"/>
            <a:ext cx="6480066" cy="3646073"/>
          </a:xfrm>
        </p:spPr>
      </p:pic>
      <p:sp>
        <p:nvSpPr>
          <p:cNvPr id="9" name="文本框 8"/>
          <p:cNvSpPr txBox="1"/>
          <p:nvPr/>
        </p:nvSpPr>
        <p:spPr>
          <a:xfrm>
            <a:off x="7803715" y="4496843"/>
            <a:ext cx="40208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那我们该如何将这幅画“存”到计算机中？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7587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Pixel and bitmap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690688"/>
            <a:ext cx="4876800" cy="4876800"/>
          </a:xfrm>
          <a:prstGeom prst="rect">
            <a:avLst/>
          </a:prstGeom>
        </p:spPr>
      </p:pic>
      <p:pic>
        <p:nvPicPr>
          <p:cNvPr id="8" name="内容占位符 7" descr="屏幕剪辑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45" y="1690688"/>
            <a:ext cx="6190715" cy="4209071"/>
          </a:xfrm>
        </p:spPr>
      </p:pic>
    </p:spTree>
    <p:extLst>
      <p:ext uri="{BB962C8B-B14F-4D97-AF65-F5344CB8AC3E}">
        <p14:creationId xmlns:p14="http://schemas.microsoft.com/office/powerpoint/2010/main" val="407380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9864</TotalTime>
  <Words>2087</Words>
  <Application>Microsoft Office PowerPoint</Application>
  <PresentationFormat>宽屏</PresentationFormat>
  <Paragraphs>258</Paragraphs>
  <Slides>35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华文新魏</vt:lpstr>
      <vt:lpstr>楷体</vt:lpstr>
      <vt:lpstr>楷体_GB2312</vt:lpstr>
      <vt:lpstr>宋体</vt:lpstr>
      <vt:lpstr>永中宋体</vt:lpstr>
      <vt:lpstr>Arial</vt:lpstr>
      <vt:lpstr>Calibri</vt:lpstr>
      <vt:lpstr>Calibri Light</vt:lpstr>
      <vt:lpstr>Century Schoolbook</vt:lpstr>
      <vt:lpstr>Times New Roman</vt:lpstr>
      <vt:lpstr>Wingdings 2</vt:lpstr>
      <vt:lpstr>Office 主题</vt:lpstr>
      <vt:lpstr>公式</vt:lpstr>
      <vt:lpstr>计算思维引导 </vt:lpstr>
      <vt:lpstr>我们用计算机干什么？</vt:lpstr>
      <vt:lpstr>数据抽象</vt:lpstr>
      <vt:lpstr>Represent information as bit patterns</vt:lpstr>
      <vt:lpstr>Represent Text</vt:lpstr>
      <vt:lpstr>ASCII码</vt:lpstr>
      <vt:lpstr>Represent integers</vt:lpstr>
      <vt:lpstr>Represent Images</vt:lpstr>
      <vt:lpstr>Pixel and bitmap</vt:lpstr>
      <vt:lpstr>Represent Sound</vt:lpstr>
      <vt:lpstr>一个例子 – “渡河问题”</vt:lpstr>
      <vt:lpstr>问题编码</vt:lpstr>
      <vt:lpstr>问题抽象</vt:lpstr>
      <vt:lpstr>找假币---何谓“计算思维”？</vt:lpstr>
      <vt:lpstr>我们为什么会这样思考来找到最快的方法？</vt:lpstr>
      <vt:lpstr>如何表达我们的这个思想？写个程序！</vt:lpstr>
      <vt:lpstr>到此为止，这个问题我们解决了吗？</vt:lpstr>
      <vt:lpstr>再一个互动游戏：</vt:lpstr>
      <vt:lpstr>这个游戏，给了我们什么启发？</vt:lpstr>
      <vt:lpstr>空间压缩</vt:lpstr>
      <vt:lpstr>如何表达我们的解题过程呢？</vt:lpstr>
      <vt:lpstr>系统抽象</vt:lpstr>
      <vt:lpstr>系统抽象层</vt:lpstr>
      <vt:lpstr>是什么导致了我们的独特视角？</vt:lpstr>
      <vt:lpstr>关于计算思维的一些理解</vt:lpstr>
      <vt:lpstr>计算思维是我们认知计算过程中积累的思考“模式”</vt:lpstr>
      <vt:lpstr>计算思维：抽象化+自动化：            三个层面的抽象过程及相应的自动化过程</vt:lpstr>
      <vt:lpstr>PowerPoint 演示文稿</vt:lpstr>
      <vt:lpstr>想以前想不到之事</vt:lpstr>
      <vt:lpstr>做以前做不到之事</vt:lpstr>
      <vt:lpstr>做以前做不好之事</vt:lpstr>
      <vt:lpstr>PowerPoint 演示文稿</vt:lpstr>
      <vt:lpstr>试图给出计算思维的定义</vt:lpstr>
      <vt:lpstr>结束语</vt:lpstr>
      <vt:lpstr>作业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陶先平</dc:creator>
  <cp:lastModifiedBy>Lenovo</cp:lastModifiedBy>
  <cp:revision>114</cp:revision>
  <dcterms:created xsi:type="dcterms:W3CDTF">2013-09-16T08:50:54Z</dcterms:created>
  <dcterms:modified xsi:type="dcterms:W3CDTF">2017-09-24T14:40:14Z</dcterms:modified>
</cp:coreProperties>
</file>