
<file path=[Content_Types].xml><?xml version="1.0" encoding="utf-8"?>
<Types xmlns="http://schemas.openxmlformats.org/package/2006/content-types"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2"/>
  </p:notesMasterIdLst>
  <p:sldIdLst>
    <p:sldId id="256" r:id="rId2"/>
    <p:sldId id="274" r:id="rId3"/>
    <p:sldId id="275" r:id="rId4"/>
    <p:sldId id="276" r:id="rId5"/>
    <p:sldId id="277" r:id="rId6"/>
    <p:sldId id="311" r:id="rId7"/>
    <p:sldId id="279" r:id="rId8"/>
    <p:sldId id="280" r:id="rId9"/>
    <p:sldId id="313" r:id="rId10"/>
    <p:sldId id="312" r:id="rId11"/>
    <p:sldId id="314" r:id="rId12"/>
    <p:sldId id="281" r:id="rId13"/>
    <p:sldId id="282" r:id="rId14"/>
    <p:sldId id="302" r:id="rId15"/>
    <p:sldId id="305" r:id="rId16"/>
    <p:sldId id="283" r:id="rId17"/>
    <p:sldId id="315" r:id="rId18"/>
    <p:sldId id="316" r:id="rId19"/>
    <p:sldId id="306" r:id="rId20"/>
    <p:sldId id="278" r:id="rId21"/>
    <p:sldId id="303" r:id="rId22"/>
    <p:sldId id="286" r:id="rId23"/>
    <p:sldId id="304" r:id="rId24"/>
    <p:sldId id="291" r:id="rId25"/>
    <p:sldId id="288" r:id="rId26"/>
    <p:sldId id="287" r:id="rId27"/>
    <p:sldId id="310" r:id="rId28"/>
    <p:sldId id="289" r:id="rId29"/>
    <p:sldId id="300" r:id="rId30"/>
    <p:sldId id="290" r:id="rId31"/>
    <p:sldId id="299" r:id="rId32"/>
    <p:sldId id="298" r:id="rId33"/>
    <p:sldId id="292" r:id="rId34"/>
    <p:sldId id="293" r:id="rId35"/>
    <p:sldId id="294" r:id="rId36"/>
    <p:sldId id="295" r:id="rId37"/>
    <p:sldId id="296" r:id="rId38"/>
    <p:sldId id="297" r:id="rId39"/>
    <p:sldId id="307" r:id="rId40"/>
    <p:sldId id="273" r:id="rId4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79008" autoAdjust="0"/>
  </p:normalViewPr>
  <p:slideViewPr>
    <p:cSldViewPr>
      <p:cViewPr varScale="1">
        <p:scale>
          <a:sx n="72" d="100"/>
          <a:sy n="72" d="100"/>
        </p:scale>
        <p:origin x="52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1FC966-C220-4EDA-8108-3F74E7DD70B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1130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链表：空间节省，搜索复杂，结构容易扩展</a:t>
            </a:r>
            <a:endParaRPr lang="en-US" altLang="zh-CN" dirty="0" smtClean="0"/>
          </a:p>
          <a:p>
            <a:r>
              <a:rPr lang="zh-CN" altLang="en-US" dirty="0" smtClean="0"/>
              <a:t>矩阵：搜索简单，空间较大，不易扩展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057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smtClean="0"/>
              <a:t>u</a:t>
            </a:r>
            <a:r>
              <a:rPr lang="zh-CN" altLang="en-US" dirty="0" smtClean="0"/>
              <a:t>点的所有边，发现白色节点，将白色节点灰化，入队。</a:t>
            </a:r>
            <a:endParaRPr lang="en-US" altLang="zh-CN" dirty="0" smtClean="0"/>
          </a:p>
          <a:p>
            <a:r>
              <a:rPr lang="zh-CN" altLang="en-US" dirty="0" smtClean="0"/>
              <a:t>关键是入队后出队的次序。一个节点一旦出队，黑化。完成遍历。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736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聚合分析法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V+E)</a:t>
            </a:r>
            <a:endParaRPr lang="en-US" altLang="zh-CN" dirty="0" smtClean="0"/>
          </a:p>
          <a:p>
            <a:r>
              <a:rPr lang="zh-CN" altLang="en-US" dirty="0" smtClean="0"/>
              <a:t>邻接链表的大小：节点数和边数之和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8558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我们只有在遍历完</a:t>
            </a:r>
            <a:r>
              <a:rPr lang="en-US" altLang="zh-CN" dirty="0" smtClean="0"/>
              <a:t>k</a:t>
            </a:r>
            <a:r>
              <a:rPr lang="zh-CN" altLang="en-US" dirty="0" smtClean="0"/>
              <a:t>距离节点后，才会遍历到</a:t>
            </a:r>
            <a:r>
              <a:rPr lang="en-US" altLang="zh-CN" dirty="0" smtClean="0"/>
              <a:t>k+1</a:t>
            </a:r>
            <a:r>
              <a:rPr lang="zh-CN" altLang="en-US" dirty="0" smtClean="0"/>
              <a:t>距离节点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所有的实际距离是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的节点遍历完成之后，才会遍历到</a:t>
            </a:r>
            <a:r>
              <a:rPr lang="en-US" altLang="zh-CN" dirty="0" smtClean="0"/>
              <a:t>k+1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7066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结论就是：</a:t>
            </a:r>
            <a:r>
              <a:rPr lang="en-US" altLang="zh-CN" dirty="0" err="1" smtClean="0"/>
              <a:t>v.d</a:t>
            </a:r>
            <a:r>
              <a:rPr lang="zh-CN" altLang="en-US" dirty="0" smtClean="0"/>
              <a:t>大于等于最短路径长度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6021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归纳假设是什么？</a:t>
            </a:r>
            <a:endParaRPr lang="en-US" altLang="zh-CN" dirty="0" smtClean="0"/>
          </a:p>
          <a:p>
            <a:r>
              <a:rPr lang="en-US" altLang="zh-CN" dirty="0" err="1" smtClean="0"/>
              <a:t>u.d</a:t>
            </a:r>
            <a:r>
              <a:rPr lang="zh-CN" altLang="en-US" dirty="0" smtClean="0"/>
              <a:t>大于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&amp;(</a:t>
            </a:r>
            <a:r>
              <a:rPr lang="en-US" altLang="zh-CN" dirty="0" err="1" smtClean="0"/>
              <a:t>s,u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来自于归纳</a:t>
            </a:r>
            <a:r>
              <a:rPr lang="zh-CN" altLang="en-US" dirty="0" smtClean="0"/>
              <a:t>假设</a:t>
            </a:r>
            <a:endParaRPr lang="en-US" altLang="zh-CN" dirty="0" smtClean="0"/>
          </a:p>
          <a:p>
            <a:r>
              <a:rPr lang="zh-CN" altLang="en-US" dirty="0" smtClean="0"/>
              <a:t>第二个不等式来自于引理</a:t>
            </a:r>
            <a:r>
              <a:rPr lang="en-US" altLang="zh-CN" dirty="0" smtClean="0"/>
              <a:t>22.1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3837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数学归纳法：对队列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的操作数进行归纳：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出队时，队列维持归纳假设的状态，成立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入队时：尾节点是被出队节点的相邻白节点：可用队列图观察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4294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是不满足定理要求的点钟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最小的点。在原图中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的最短路上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的直接前驱</a:t>
            </a:r>
            <a:r>
              <a:rPr lang="en-US" altLang="zh-CN" dirty="0" smtClean="0"/>
              <a:t>u</a:t>
            </a:r>
            <a:r>
              <a:rPr lang="zh-CN" altLang="en-US" dirty="0" smtClean="0"/>
              <a:t>：满足定理要求，且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比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小</a:t>
            </a:r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V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要比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大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，它们不能同时出现在队列当中</a:t>
            </a:r>
            <a:endParaRPr lang="zh-CN" alt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A4D423-F253-4D72-BC14-D617C3B920E2}" type="slidenum">
              <a:rPr lang="zh-CN" altLang="zh-CN"/>
              <a:pPr eaLnBrk="1" hangingPunct="1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9524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442F16-0D43-414A-AC97-210E06B29806}" type="slidenum">
              <a:rPr lang="zh-CN" altLang="en-US"/>
              <a:pPr eaLnBrk="1" hangingPunct="1"/>
              <a:t>20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8476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总是从“最新发现的点”出发，探索相关联的边，发现新点。</a:t>
            </a:r>
            <a:endParaRPr lang="en-US" altLang="zh-CN" dirty="0" smtClean="0"/>
          </a:p>
          <a:p>
            <a:r>
              <a:rPr lang="zh-CN" altLang="en-US" dirty="0" smtClean="0"/>
              <a:t>该节点已经没有未发现的相邻点，完成了一棵树，必须回溯！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7483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总是从“最新发现的点”出发，探索相关联的边，发现新点。</a:t>
            </a:r>
            <a:endParaRPr lang="en-US" altLang="zh-CN" dirty="0" smtClean="0"/>
          </a:p>
          <a:p>
            <a:r>
              <a:rPr lang="en-US" altLang="zh-CN" dirty="0" err="1" smtClean="0"/>
              <a:t>u.D</a:t>
            </a:r>
            <a:r>
              <a:rPr lang="zh-CN" altLang="en-US" dirty="0" smtClean="0"/>
              <a:t>记录了</a:t>
            </a:r>
            <a:r>
              <a:rPr lang="en-US" altLang="zh-CN" dirty="0" smtClean="0"/>
              <a:t>u</a:t>
            </a:r>
            <a:r>
              <a:rPr lang="zh-CN" altLang="en-US" dirty="0" smtClean="0"/>
              <a:t>节点被</a:t>
            </a:r>
            <a:r>
              <a:rPr lang="en-US" altLang="zh-CN" dirty="0" smtClean="0"/>
              <a:t>discover</a:t>
            </a:r>
            <a:r>
              <a:rPr lang="zh-CN" altLang="en-US" dirty="0" smtClean="0"/>
              <a:t>的时间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次序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u.f</a:t>
            </a:r>
            <a:r>
              <a:rPr lang="zh-CN" altLang="en-US" dirty="0" smtClean="0"/>
              <a:t>记录了</a:t>
            </a:r>
            <a:r>
              <a:rPr lang="en-US" altLang="zh-CN" dirty="0" smtClean="0"/>
              <a:t>u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的时间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27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链表的结构扩展：</a:t>
            </a:r>
            <a:endParaRPr lang="en-US" altLang="zh-CN" dirty="0" smtClean="0"/>
          </a:p>
          <a:p>
            <a:r>
              <a:rPr lang="en-US" altLang="zh-CN" dirty="0" smtClean="0"/>
              <a:t>       Satellite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矩阵的结构扩展：</a:t>
            </a:r>
            <a:endParaRPr lang="en-US" altLang="zh-CN" dirty="0" smtClean="0"/>
          </a:p>
          <a:p>
            <a:r>
              <a:rPr lang="en-US" altLang="zh-CN" baseline="0" dirty="0" smtClean="0"/>
              <a:t>      </a:t>
            </a:r>
            <a:r>
              <a:rPr lang="zh-CN" altLang="en-US" baseline="0" dirty="0" smtClean="0"/>
              <a:t>矩阵表示图结构特征，点边特征另使用数组或其他结构表示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1276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u</a:t>
            </a:r>
            <a:r>
              <a:rPr lang="zh-CN" altLang="en-US" dirty="0" smtClean="0"/>
              <a:t>开始的扫描中，看到白点，必定标记为树边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</a:t>
            </a:r>
            <a:r>
              <a:rPr lang="en-US" altLang="zh-CN" dirty="0" smtClean="0"/>
              <a:t>u</a:t>
            </a:r>
            <a:r>
              <a:rPr lang="zh-CN" altLang="en-US" dirty="0" smtClean="0"/>
              <a:t>开始的扫描中，看到灰点，必定标记为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</a:t>
            </a:r>
            <a:r>
              <a:rPr lang="en-US" altLang="zh-CN" dirty="0" smtClean="0"/>
              <a:t>u</a:t>
            </a:r>
            <a:r>
              <a:rPr lang="zh-CN" altLang="en-US" dirty="0" smtClean="0"/>
              <a:t>开始的扫描中，看到黑点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u.d</a:t>
            </a:r>
            <a:r>
              <a:rPr lang="zh-CN" altLang="en-US" dirty="0" smtClean="0"/>
              <a:t>大于</a:t>
            </a:r>
            <a:r>
              <a:rPr lang="en-US" altLang="zh-CN" dirty="0" err="1" smtClean="0"/>
              <a:t>v.f</a:t>
            </a:r>
            <a:r>
              <a:rPr lang="zh-CN" altLang="en-US" dirty="0" smtClean="0"/>
              <a:t>，必定标记为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</a:t>
            </a:r>
            <a:r>
              <a:rPr lang="en-US" altLang="zh-CN" dirty="0" smtClean="0"/>
              <a:t>u</a:t>
            </a:r>
            <a:r>
              <a:rPr lang="zh-CN" altLang="en-US" dirty="0" smtClean="0"/>
              <a:t>开始的扫描中，看到黑点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u.d</a:t>
            </a:r>
            <a:r>
              <a:rPr lang="zh-CN" altLang="en-US" dirty="0" smtClean="0"/>
              <a:t>小于</a:t>
            </a:r>
            <a:r>
              <a:rPr lang="en-US" altLang="zh-CN" dirty="0" err="1" smtClean="0"/>
              <a:t>v.f</a:t>
            </a:r>
            <a:r>
              <a:rPr lang="zh-CN" altLang="en-US" dirty="0" smtClean="0"/>
              <a:t>，必定标记为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边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4274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发现和完成</a:t>
            </a:r>
            <a:endParaRPr lang="en-US" altLang="zh-CN" dirty="0" smtClean="0"/>
          </a:p>
          <a:p>
            <a:r>
              <a:rPr lang="zh-CN" altLang="en-US" dirty="0" smtClean="0"/>
              <a:t>通过每个节点的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区间，发现前驱子图中节点的前驱后继关系和原图的结构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3421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看到黑点和灰点，是有本质差别的。</a:t>
            </a:r>
            <a:endParaRPr lang="en-US" altLang="zh-CN" dirty="0" smtClean="0"/>
          </a:p>
          <a:p>
            <a:r>
              <a:rPr lang="zh-CN" altLang="en-US" dirty="0" smtClean="0"/>
              <a:t>看到灰点，那条边叫</a:t>
            </a:r>
            <a:r>
              <a:rPr lang="en-US" altLang="zh-CN" dirty="0" smtClean="0"/>
              <a:t>B</a:t>
            </a:r>
            <a:r>
              <a:rPr lang="zh-CN" altLang="en-US" dirty="0" smtClean="0"/>
              <a:t>边，看到黑点，那条边叫</a:t>
            </a:r>
            <a:r>
              <a:rPr lang="en-US" altLang="zh-CN" dirty="0" smtClean="0"/>
              <a:t>F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边：黑点的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大于自己的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边：黑点的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小于自己的</a:t>
            </a:r>
            <a:r>
              <a:rPr lang="en-US" altLang="zh-CN" dirty="0" smtClean="0"/>
              <a:t>d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1885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如果两个点的活动时间段没有交集：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r>
              <a:rPr lang="zh-CN" altLang="en-US" dirty="0" smtClean="0"/>
              <a:t>看到的点，其活动时间段包含于自己的活动时间段，且</a:t>
            </a:r>
            <a:r>
              <a:rPr lang="en-US" altLang="zh-CN" dirty="0" smtClean="0"/>
              <a:t>d</a:t>
            </a:r>
            <a:r>
              <a:rPr lang="zh-CN" altLang="en-US" dirty="0" smtClean="0"/>
              <a:t>只相差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，树边。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看到的点，其活动时间段包含于自己的活动时间段，且</a:t>
            </a:r>
            <a:r>
              <a:rPr lang="en-US" altLang="zh-CN" dirty="0" smtClean="0"/>
              <a:t>d</a:t>
            </a:r>
            <a:r>
              <a:rPr lang="zh-CN" altLang="en-US" dirty="0" smtClean="0"/>
              <a:t>相差至少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边。</a:t>
            </a:r>
            <a:endParaRPr lang="en-US" altLang="zh-CN" dirty="0" smtClean="0"/>
          </a:p>
          <a:p>
            <a:r>
              <a:rPr lang="zh-CN" altLang="en-US" dirty="0" smtClean="0"/>
              <a:t>看到的点，自己的活动时间段包含于其活动时间段，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6140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7226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有向图可能产生森林，无向图不会。无向图没有</a:t>
            </a:r>
            <a:r>
              <a:rPr lang="en-US" altLang="zh-CN" dirty="0" smtClean="0"/>
              <a:t>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8616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523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都完成遍历，找最短路是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，找图结构是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9602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46D9BC-DE52-4F92-AFEB-4C61F39601A7}" type="slidenum">
              <a:rPr lang="zh-CN" altLang="en-US"/>
              <a:pPr eaLnBrk="1" hangingPunct="1"/>
              <a:t>33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004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D3F19D-5280-4CB4-9943-A1140350E1AA}" type="slidenum">
              <a:rPr lang="zh-CN" altLang="en-US"/>
              <a:pPr eaLnBrk="1" hangingPunct="1"/>
              <a:t>34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121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Skeleton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6210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1546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强分支之间不可能有往返边存在；</a:t>
            </a:r>
            <a:r>
              <a:rPr lang="en-US" altLang="zh-CN" dirty="0" smtClean="0"/>
              <a:t>DAG</a:t>
            </a:r>
            <a:r>
              <a:rPr lang="zh-CN" altLang="en-US" dirty="0" smtClean="0"/>
              <a:t>无环；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强分支内部节点一定在一棵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树中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如果有回路，最后结束的节点，必定是从它开始，回到了它的过程中路过了所有强连通节点，不会只找到部分强联通节点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将所有该强分量节点去除，重复上述工作，即可！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37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496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广度优先：全面探索边，发现新节点</a:t>
            </a:r>
            <a:endParaRPr lang="en-US" altLang="zh-CN" dirty="0" smtClean="0"/>
          </a:p>
          <a:p>
            <a:r>
              <a:rPr lang="zh-CN" altLang="en-US" dirty="0" smtClean="0"/>
              <a:t>深度优先：探索对“最新发现的点”的出发边，如果没有出发边未被探索，回溯到改点的前驱节点</a:t>
            </a:r>
            <a:endParaRPr lang="en-US" altLang="zh-CN" dirty="0" smtClean="0"/>
          </a:p>
          <a:p>
            <a:r>
              <a:rPr lang="zh-CN" altLang="en-US" dirty="0" smtClean="0"/>
              <a:t>画一棵树，然后推广到图。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251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广度优先：全面探索边，发现新节点</a:t>
            </a:r>
            <a:endParaRPr lang="en-US" altLang="zh-CN" dirty="0" smtClean="0"/>
          </a:p>
          <a:p>
            <a:r>
              <a:rPr lang="zh-CN" altLang="en-US" dirty="0" smtClean="0"/>
              <a:t>深度优先：探索对“最新发现的点”的出发边，如果没有出发边未被探索，回溯到改点的前驱节点</a:t>
            </a:r>
            <a:endParaRPr lang="en-US" altLang="zh-CN" dirty="0" smtClean="0"/>
          </a:p>
          <a:p>
            <a:r>
              <a:rPr lang="zh-CN" altLang="en-US" dirty="0" smtClean="0"/>
              <a:t>画一棵树，然后推广到图。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462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灰色点集就是搜索边界</a:t>
            </a:r>
            <a:endParaRPr lang="en-US" altLang="zh-CN" dirty="0" smtClean="0"/>
          </a:p>
          <a:p>
            <a:r>
              <a:rPr lang="zh-CN" altLang="en-US" dirty="0" smtClean="0"/>
              <a:t>也是循环不变式的来源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172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smtClean="0"/>
              <a:t>u</a:t>
            </a:r>
            <a:r>
              <a:rPr lang="zh-CN" altLang="en-US" dirty="0" smtClean="0"/>
              <a:t>点的所有边，发现白色节点，将白色节点灰化，入队。</a:t>
            </a:r>
            <a:endParaRPr lang="en-US" altLang="zh-CN" dirty="0" smtClean="0"/>
          </a:p>
          <a:p>
            <a:r>
              <a:rPr lang="zh-CN" altLang="en-US" dirty="0" smtClean="0"/>
              <a:t>关键是入队后出队的次序。一个节点一旦出队，黑化。完成遍历。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670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smtClean="0"/>
              <a:t>u</a:t>
            </a:r>
            <a:r>
              <a:rPr lang="zh-CN" altLang="en-US" dirty="0" smtClean="0"/>
              <a:t>点的所有边，发现白色节点，将白色节点灰化，入队。</a:t>
            </a:r>
            <a:endParaRPr lang="en-US" altLang="zh-CN" dirty="0" smtClean="0"/>
          </a:p>
          <a:p>
            <a:r>
              <a:rPr lang="zh-CN" altLang="en-US" dirty="0" smtClean="0"/>
              <a:t>关键是入队后出队的次序。一个节点一旦出队，黑化。完成遍历。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268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r>
              <a:rPr lang="en-US" altLang="zh-CN" dirty="0" smtClean="0"/>
              <a:t>u</a:t>
            </a:r>
            <a:r>
              <a:rPr lang="zh-CN" altLang="en-US" dirty="0" smtClean="0"/>
              <a:t>点的所有边，发现白色节点，将白色节点灰化，入队。</a:t>
            </a:r>
            <a:endParaRPr lang="en-US" altLang="zh-CN" dirty="0" smtClean="0"/>
          </a:p>
          <a:p>
            <a:r>
              <a:rPr lang="zh-CN" altLang="en-US" dirty="0" smtClean="0"/>
              <a:t>关键是入队后出队的次序。一个节点一旦出队，黑化。完成遍历。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C966-C220-4EDA-8108-3F74E7DD70BD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297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B2362-A33F-4FD2-8ABE-40C89FBB19A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36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D9326-F41B-4EC1-96C4-F37C5B4AEAD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043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219CA-905B-49B5-B843-586BC3FAFD9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388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7D975-7400-49CF-AD62-B66387418E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315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A4244-4691-4777-A8F2-72A88DEAF1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027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7F60E-9273-43AE-8E62-B8BEE87CA9A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30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012325-78D8-4C04-B92D-E7AC751935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100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FE836-4327-4256-A556-33BC86DA76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58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6FE99-5481-401A-9A5C-8731CEED203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804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8AF57-059D-4F29-8877-BB6159BAE4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7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89979-7D58-4E9E-8BF9-45EAF80211E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0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DACD55D8-004C-4BBB-81E5-288A0E28DC2A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3-6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图的计算机表示以及遍历</a:t>
            </a:r>
            <a:endParaRPr lang="zh-CN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dirty="0" smtClean="0"/>
              <a:t>日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0"/>
            <a:ext cx="4587698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35960" y="2126737"/>
            <a:ext cx="5832648" cy="10926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7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u.</a:t>
            </a:r>
            <a:r>
              <a:rPr lang="el-GR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π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，起到了什么作用？</a:t>
            </a:r>
            <a:endParaRPr lang="en-US" altLang="zh-CN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71464" y="1124744"/>
            <a:ext cx="2016224" cy="303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83432" y="2148712"/>
            <a:ext cx="2016224" cy="40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67608" y="5301208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89470" y="3789040"/>
            <a:ext cx="6023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除了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s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节点的前驱是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nil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外，每个节点，有且仅有一个“前驱节点”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89470" y="5122639"/>
            <a:ext cx="6023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任意节点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v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，沿其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v.</a:t>
            </a:r>
            <a:r>
              <a:rPr lang="el-GR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π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，必定找到一条从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s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到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v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的路径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Path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48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0"/>
            <a:ext cx="4587698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35960" y="2126737"/>
            <a:ext cx="5832648" cy="10926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8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v.d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，起到了什么作用？</a:t>
            </a:r>
            <a:endParaRPr lang="en-US" altLang="zh-CN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0707" y="3717032"/>
            <a:ext cx="6023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v.d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记录了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s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节点到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v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节点路径的长度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415480" y="1412776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11424" y="2492896"/>
            <a:ext cx="16561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39616" y="5661248"/>
            <a:ext cx="20162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40707" y="4941168"/>
            <a:ext cx="6023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v.d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是原图中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s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节点到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v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节点的最短路径吗？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7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96" y="209550"/>
            <a:ext cx="6912929" cy="65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4" y="146558"/>
            <a:ext cx="4525441" cy="664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8658362" y="4697558"/>
            <a:ext cx="2838238" cy="1755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ounded Rectangle 1"/>
          <p:cNvSpPr/>
          <p:nvPr/>
        </p:nvSpPr>
        <p:spPr>
          <a:xfrm>
            <a:off x="8698730" y="4357618"/>
            <a:ext cx="2365821" cy="3675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544" y="1340769"/>
            <a:ext cx="3960440" cy="4001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为什么说广度优先搜索的代价是线性的？其问题规模是用什么参数表示的？</a:t>
            </a:r>
            <a:endParaRPr lang="en-US" altLang="zh-CN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9" y="620714"/>
            <a:ext cx="36798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7568" y="1628800"/>
            <a:ext cx="7560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4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4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为什么我们在讨论</a:t>
            </a:r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BFS</a:t>
            </a: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算法时特别关注算法能够正确计算出最短路径距离？</a:t>
            </a:r>
          </a:p>
        </p:txBody>
      </p:sp>
    </p:spTree>
    <p:extLst>
      <p:ext uri="{BB962C8B-B14F-4D97-AF65-F5344CB8AC3E}">
        <p14:creationId xmlns:p14="http://schemas.microsoft.com/office/powerpoint/2010/main" val="25002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v.d</a:t>
            </a:r>
            <a:r>
              <a:rPr lang="en-US" altLang="zh-CN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l-GR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的上界</a:t>
            </a:r>
            <a:endParaRPr lang="zh-CN" altLang="en-US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9536" y="2348880"/>
            <a:ext cx="85709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我们要证明的结论“</a:t>
            </a:r>
            <a:r>
              <a:rPr lang="en-US" altLang="zh-CN" sz="4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v.d</a:t>
            </a:r>
            <a:r>
              <a:rPr lang="en-US" altLang="zh-CN" sz="4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4400" dirty="0" smtClean="0"/>
              <a:t>”</a:t>
            </a:r>
            <a:r>
              <a:rPr lang="en-US" altLang="zh-CN" sz="4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和“</a:t>
            </a:r>
            <a:r>
              <a:rPr lang="en-US" altLang="zh-CN" sz="4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v.d</a:t>
            </a:r>
            <a:r>
              <a:rPr lang="en-US" altLang="zh-CN" sz="4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l-GR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altLang="zh-CN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的上界</a:t>
            </a:r>
            <a:r>
              <a:rPr lang="zh-CN" altLang="en-US" sz="4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4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有什么关系？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122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v.d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的上界</a:t>
            </a:r>
            <a:endParaRPr lang="zh-CN" alt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9" y="1052736"/>
            <a:ext cx="712946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363" y="116632"/>
            <a:ext cx="4263309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67300" y="3702002"/>
            <a:ext cx="11461348" cy="1747481"/>
            <a:chOff x="467300" y="3702002"/>
            <a:chExt cx="11461348" cy="1747481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467300" y="3702002"/>
              <a:ext cx="7271762" cy="879128"/>
              <a:chOff x="609263" y="3774207"/>
              <a:chExt cx="7271734" cy="878995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3780573" y="3774207"/>
                <a:ext cx="4100424" cy="150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51562" y="3957806"/>
                <a:ext cx="1954204" cy="1269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609263" y="4293216"/>
                <a:ext cx="1884277" cy="3599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701455" y="3970504"/>
                <a:ext cx="245490" cy="3227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ounded Rectangle 8"/>
            <p:cNvSpPr/>
            <p:nvPr/>
          </p:nvSpPr>
          <p:spPr bwMode="auto">
            <a:xfrm>
              <a:off x="9840416" y="5047743"/>
              <a:ext cx="2088232" cy="4017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55440" y="4221089"/>
            <a:ext cx="3190040" cy="936103"/>
            <a:chOff x="1055440" y="4221089"/>
            <a:chExt cx="3190040" cy="936103"/>
          </a:xfrm>
        </p:grpSpPr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985005" y="4648475"/>
              <a:ext cx="1260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为什么？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5440" y="4221089"/>
              <a:ext cx="1584176" cy="936103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495002"/>
          </a:xfrm>
        </p:spPr>
        <p:txBody>
          <a:bodyPr/>
          <a:lstStyle/>
          <a:p>
            <a:r>
              <a:rPr lang="zh-CN" altLang="en-US" dirty="0" smtClean="0"/>
              <a:t>当我们观察队列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中元素的</a:t>
            </a:r>
            <a:r>
              <a:rPr lang="en-US" altLang="zh-CN" dirty="0" smtClean="0"/>
              <a:t>.d</a:t>
            </a:r>
            <a:r>
              <a:rPr lang="zh-CN" altLang="en-US" dirty="0" smtClean="0"/>
              <a:t>时，我们能发现什么规律？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0694" y="2206315"/>
            <a:ext cx="3997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，从队列头至队列尾，</a:t>
            </a:r>
            <a:r>
              <a:rPr lang="en-US" altLang="zh-CN" sz="3200" dirty="0" smtClean="0"/>
              <a:t>.d</a:t>
            </a:r>
            <a:r>
              <a:rPr lang="zh-CN" altLang="en-US" sz="3200" dirty="0" smtClean="0"/>
              <a:t>是不减序的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695400" y="3717032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，从队列头至队列尾，</a:t>
            </a:r>
            <a:r>
              <a:rPr lang="en-US" altLang="zh-CN" sz="3200" dirty="0" smtClean="0"/>
              <a:t>.d</a:t>
            </a:r>
            <a:r>
              <a:rPr lang="zh-CN" altLang="en-US" sz="3200" dirty="0" smtClean="0"/>
              <a:t>相差最多为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771964"/>
            <a:ext cx="5619551" cy="4609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707486" y="4365104"/>
            <a:ext cx="3013521" cy="506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3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73968" y="1417639"/>
            <a:ext cx="11233248" cy="3751184"/>
            <a:chOff x="1380467" y="2538288"/>
            <a:chExt cx="9431066" cy="2389422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467" y="2538288"/>
              <a:ext cx="9431066" cy="1781424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623" y="4232288"/>
              <a:ext cx="9335803" cy="695422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673458" y="4077071"/>
            <a:ext cx="11056210" cy="1091752"/>
            <a:chOff x="673458" y="4077071"/>
            <a:chExt cx="11056210" cy="109175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4871864" y="4077071"/>
              <a:ext cx="685780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4" idx="3"/>
            </p:cNvCxnSpPr>
            <p:nvPr/>
          </p:nvCxnSpPr>
          <p:spPr>
            <a:xfrm>
              <a:off x="695400" y="4622947"/>
              <a:ext cx="1103426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73458" y="5140257"/>
              <a:ext cx="4270414" cy="285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标注 12"/>
          <p:cNvSpPr/>
          <p:nvPr/>
        </p:nvSpPr>
        <p:spPr>
          <a:xfrm>
            <a:off x="5231904" y="5168822"/>
            <a:ext cx="5400600" cy="1567681"/>
          </a:xfrm>
          <a:prstGeom prst="wedgeRoundRectCallout">
            <a:avLst>
              <a:gd name="adj1" fmla="val -18134"/>
              <a:gd name="adj2" fmla="val -820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一种递归的手法定义了最短路径的获得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5559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24161" y="333376"/>
            <a:ext cx="8229600" cy="917575"/>
          </a:xfrm>
        </p:spPr>
        <p:txBody>
          <a:bodyPr/>
          <a:lstStyle/>
          <a:p>
            <a:r>
              <a:rPr lang="zh-CN" altLang="en-US" smtClean="0"/>
              <a:t>广度优先搜索计算最短路长度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1055961" y="1196976"/>
            <a:ext cx="172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算法终止时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61" y="1196975"/>
            <a:ext cx="38163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Box 3"/>
          <p:cNvSpPr txBox="1">
            <a:spLocks noChangeArrowheads="1"/>
          </p:cNvSpPr>
          <p:nvPr/>
        </p:nvSpPr>
        <p:spPr bwMode="auto">
          <a:xfrm>
            <a:off x="551384" y="1844675"/>
            <a:ext cx="741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7913" indent="-1077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证明要点：假设顶点</a:t>
            </a:r>
            <a:r>
              <a:rPr lang="en-US" altLang="zh-CN" sz="2000" i="1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是不满足上述条件</a:t>
            </a:r>
            <a:r>
              <a:rPr lang="zh-CN" altLang="en-US" sz="2000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顶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el-GR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最小的</a:t>
            </a:r>
            <a:r>
              <a:rPr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一个，针对</a:t>
            </a:r>
            <a:r>
              <a:rPr lang="en-US" altLang="zh-CN" sz="2000" i="1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v</a:t>
            </a:r>
            <a:r>
              <a:rPr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用反证法证明。</a:t>
            </a:r>
            <a:endParaRPr lang="en-US" altLang="zh-CN" sz="2000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000" i="1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  <a:r>
              <a:rPr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是从</a:t>
            </a:r>
            <a:r>
              <a:rPr lang="en-US" altLang="zh-CN" sz="2000" i="1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000" i="1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v</a:t>
            </a:r>
            <a:r>
              <a:rPr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的最短路上</a:t>
            </a:r>
            <a:r>
              <a:rPr lang="en-US" altLang="zh-CN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的直接前驱点，则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73" y="2381251"/>
            <a:ext cx="3532188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49" y="2879726"/>
            <a:ext cx="7561263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448573" y="2344176"/>
            <a:ext cx="6743427" cy="1732896"/>
            <a:chOff x="4188479" y="2381040"/>
            <a:chExt cx="6253389" cy="1342019"/>
          </a:xfrm>
        </p:grpSpPr>
        <p:sp>
          <p:nvSpPr>
            <p:cNvPr id="2" name="矩形 1"/>
            <p:cNvSpPr/>
            <p:nvPr/>
          </p:nvSpPr>
          <p:spPr>
            <a:xfrm>
              <a:off x="4188479" y="2381250"/>
              <a:ext cx="3275508" cy="434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云形 2"/>
            <p:cNvSpPr/>
            <p:nvPr/>
          </p:nvSpPr>
          <p:spPr>
            <a:xfrm>
              <a:off x="7192767" y="2381040"/>
              <a:ext cx="3249101" cy="134201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Why</a:t>
              </a:r>
              <a:r>
                <a:rPr lang="zh-CN" altLang="en-US" sz="3200" dirty="0" smtClean="0"/>
                <a:t>？</a:t>
              </a:r>
              <a:endParaRPr lang="en-US" altLang="zh-CN" sz="3200" dirty="0" smtClean="0"/>
            </a:p>
            <a:p>
              <a:pPr algn="ctr"/>
              <a:r>
                <a:rPr lang="zh-CN" altLang="en-US" sz="3200" dirty="0" smtClean="0"/>
                <a:t>有什么价值？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55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60350"/>
            <a:ext cx="7920037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3789363"/>
            <a:ext cx="8135937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61131" y="2204864"/>
            <a:ext cx="6656704" cy="175432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1:</a:t>
            </a:r>
          </a:p>
          <a:p>
            <a:pPr>
              <a:defRPr/>
            </a:pPr>
            <a:r>
              <a:rPr lang="zh-CN" alt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你能否根据这两组图解释计算机中最主要的图表示方式</a:t>
            </a:r>
            <a:r>
              <a:rPr lang="en-US" altLang="zh-CN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4725" y="981075"/>
            <a:ext cx="8229600" cy="1322388"/>
          </a:xfrm>
        </p:spPr>
        <p:txBody>
          <a:bodyPr/>
          <a:lstStyle/>
          <a:p>
            <a:r>
              <a:rPr lang="zh-CN" altLang="en-US" sz="2400" dirty="0"/>
              <a:t>在一个连通图中，选定一个起点总可以到达所有其它点，如果我们确保任一顶点只“到达”一次，则“经过”的边不会构成回路。</a:t>
            </a:r>
            <a:endParaRPr lang="en-US" altLang="zh-CN" sz="24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333375"/>
            <a:ext cx="8229600" cy="846138"/>
          </a:xfrm>
        </p:spPr>
        <p:txBody>
          <a:bodyPr/>
          <a:lstStyle/>
          <a:p>
            <a:r>
              <a:rPr lang="zh-CN" altLang="en-US" smtClean="0"/>
              <a:t>广度与深度</a:t>
            </a:r>
            <a:endParaRPr lang="en-US" altLang="zh-CN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87801" y="4797425"/>
            <a:ext cx="20558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搜索所“经过”的边构成的是原来图的“生成树”。</a:t>
            </a:r>
          </a:p>
        </p:txBody>
      </p:sp>
      <p:sp>
        <p:nvSpPr>
          <p:cNvPr id="6" name="Oval 5"/>
          <p:cNvSpPr/>
          <p:nvPr/>
        </p:nvSpPr>
        <p:spPr>
          <a:xfrm>
            <a:off x="2424114" y="2708276"/>
            <a:ext cx="142875" cy="1444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5" name="Oval 394"/>
          <p:cNvSpPr/>
          <p:nvPr/>
        </p:nvSpPr>
        <p:spPr>
          <a:xfrm>
            <a:off x="3240089" y="2708276"/>
            <a:ext cx="142875" cy="144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6" name="Oval 395"/>
          <p:cNvSpPr/>
          <p:nvPr/>
        </p:nvSpPr>
        <p:spPr>
          <a:xfrm>
            <a:off x="4056063" y="2708276"/>
            <a:ext cx="144462" cy="1444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7" name="Oval 396"/>
          <p:cNvSpPr/>
          <p:nvPr/>
        </p:nvSpPr>
        <p:spPr>
          <a:xfrm>
            <a:off x="4872038" y="2708276"/>
            <a:ext cx="144462" cy="1444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8" name="Oval 397"/>
          <p:cNvSpPr/>
          <p:nvPr/>
        </p:nvSpPr>
        <p:spPr>
          <a:xfrm>
            <a:off x="2424114" y="391636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9" name="Oval 398"/>
          <p:cNvSpPr/>
          <p:nvPr/>
        </p:nvSpPr>
        <p:spPr>
          <a:xfrm>
            <a:off x="3240089" y="391636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0" name="Oval 399"/>
          <p:cNvSpPr/>
          <p:nvPr/>
        </p:nvSpPr>
        <p:spPr>
          <a:xfrm>
            <a:off x="4056063" y="3916363"/>
            <a:ext cx="144462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1" name="Oval 400"/>
          <p:cNvSpPr/>
          <p:nvPr/>
        </p:nvSpPr>
        <p:spPr>
          <a:xfrm>
            <a:off x="4872038" y="3916363"/>
            <a:ext cx="144462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495551" y="2852739"/>
            <a:ext cx="4763" cy="106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395" idx="2"/>
          </p:cNvCxnSpPr>
          <p:nvPr/>
        </p:nvCxnSpPr>
        <p:spPr>
          <a:xfrm flipV="1">
            <a:off x="2566988" y="2781300"/>
            <a:ext cx="71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95" idx="4"/>
            <a:endCxn id="399" idx="0"/>
          </p:cNvCxnSpPr>
          <p:nvPr/>
        </p:nvCxnSpPr>
        <p:spPr>
          <a:xfrm>
            <a:off x="3311526" y="2852739"/>
            <a:ext cx="3175" cy="106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99" idx="6"/>
            <a:endCxn id="400" idx="2"/>
          </p:cNvCxnSpPr>
          <p:nvPr/>
        </p:nvCxnSpPr>
        <p:spPr>
          <a:xfrm>
            <a:off x="3382963" y="3989388"/>
            <a:ext cx="646112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99" idx="0"/>
            <a:endCxn id="396" idx="3"/>
          </p:cNvCxnSpPr>
          <p:nvPr/>
        </p:nvCxnSpPr>
        <p:spPr>
          <a:xfrm flipV="1">
            <a:off x="3311525" y="2830513"/>
            <a:ext cx="755650" cy="1085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96" idx="6"/>
            <a:endCxn id="397" idx="2"/>
          </p:cNvCxnSpPr>
          <p:nvPr/>
        </p:nvCxnSpPr>
        <p:spPr>
          <a:xfrm flipV="1">
            <a:off x="4200525" y="2781300"/>
            <a:ext cx="693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00" idx="0"/>
            <a:endCxn id="396" idx="4"/>
          </p:cNvCxnSpPr>
          <p:nvPr/>
        </p:nvCxnSpPr>
        <p:spPr>
          <a:xfrm flipV="1">
            <a:off x="4127500" y="2843213"/>
            <a:ext cx="1588" cy="107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00" idx="6"/>
            <a:endCxn id="401" idx="2"/>
          </p:cNvCxnSpPr>
          <p:nvPr/>
        </p:nvCxnSpPr>
        <p:spPr>
          <a:xfrm>
            <a:off x="4200525" y="3989388"/>
            <a:ext cx="6683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01" idx="0"/>
            <a:endCxn id="397" idx="4"/>
          </p:cNvCxnSpPr>
          <p:nvPr/>
        </p:nvCxnSpPr>
        <p:spPr>
          <a:xfrm flipH="1" flipV="1">
            <a:off x="4943475" y="2855913"/>
            <a:ext cx="0" cy="106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00" idx="7"/>
            <a:endCxn id="397" idx="3"/>
          </p:cNvCxnSpPr>
          <p:nvPr/>
        </p:nvCxnSpPr>
        <p:spPr>
          <a:xfrm flipV="1">
            <a:off x="4178301" y="2817814"/>
            <a:ext cx="727075" cy="1120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Oval 423"/>
          <p:cNvSpPr/>
          <p:nvPr/>
        </p:nvSpPr>
        <p:spPr>
          <a:xfrm>
            <a:off x="6648451" y="2106613"/>
            <a:ext cx="142875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5" name="Oval 424"/>
          <p:cNvSpPr/>
          <p:nvPr/>
        </p:nvSpPr>
        <p:spPr>
          <a:xfrm>
            <a:off x="7464426" y="2106613"/>
            <a:ext cx="144463" cy="1444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6" name="Oval 425"/>
          <p:cNvSpPr/>
          <p:nvPr/>
        </p:nvSpPr>
        <p:spPr>
          <a:xfrm>
            <a:off x="8280401" y="2106613"/>
            <a:ext cx="144463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7" name="Oval 426"/>
          <p:cNvSpPr/>
          <p:nvPr/>
        </p:nvSpPr>
        <p:spPr>
          <a:xfrm>
            <a:off x="9096376" y="2106613"/>
            <a:ext cx="144463" cy="1444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8" name="Oval 427"/>
          <p:cNvSpPr/>
          <p:nvPr/>
        </p:nvSpPr>
        <p:spPr>
          <a:xfrm>
            <a:off x="6648451" y="3314701"/>
            <a:ext cx="142875" cy="1444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9" name="Oval 428"/>
          <p:cNvSpPr/>
          <p:nvPr/>
        </p:nvSpPr>
        <p:spPr>
          <a:xfrm>
            <a:off x="7464426" y="3314701"/>
            <a:ext cx="144463" cy="1444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0" name="Oval 429"/>
          <p:cNvSpPr/>
          <p:nvPr/>
        </p:nvSpPr>
        <p:spPr>
          <a:xfrm>
            <a:off x="8280401" y="3314701"/>
            <a:ext cx="144463" cy="1444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1" name="Oval 430"/>
          <p:cNvSpPr/>
          <p:nvPr/>
        </p:nvSpPr>
        <p:spPr>
          <a:xfrm>
            <a:off x="9096376" y="3314701"/>
            <a:ext cx="144463" cy="1444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32" name="Straight Connector 431"/>
          <p:cNvCxnSpPr/>
          <p:nvPr/>
        </p:nvCxnSpPr>
        <p:spPr>
          <a:xfrm>
            <a:off x="6719888" y="2251075"/>
            <a:ext cx="6350" cy="1068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>
            <a:stCxn id="424" idx="6"/>
            <a:endCxn id="425" idx="2"/>
          </p:cNvCxnSpPr>
          <p:nvPr/>
        </p:nvCxnSpPr>
        <p:spPr>
          <a:xfrm flipV="1">
            <a:off x="6791325" y="2178050"/>
            <a:ext cx="711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>
            <a:stCxn id="425" idx="4"/>
            <a:endCxn id="429" idx="0"/>
          </p:cNvCxnSpPr>
          <p:nvPr/>
        </p:nvCxnSpPr>
        <p:spPr>
          <a:xfrm>
            <a:off x="7535864" y="2251075"/>
            <a:ext cx="3175" cy="1068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>
            <a:stCxn id="429" idx="6"/>
            <a:endCxn id="430" idx="2"/>
          </p:cNvCxnSpPr>
          <p:nvPr/>
        </p:nvCxnSpPr>
        <p:spPr>
          <a:xfrm>
            <a:off x="7608889" y="3386139"/>
            <a:ext cx="644525" cy="79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stCxn id="429" idx="0"/>
            <a:endCxn id="426" idx="3"/>
          </p:cNvCxnSpPr>
          <p:nvPr/>
        </p:nvCxnSpPr>
        <p:spPr>
          <a:xfrm flipV="1">
            <a:off x="7535863" y="2228850"/>
            <a:ext cx="755650" cy="1085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>
            <a:stCxn id="426" idx="6"/>
            <a:endCxn id="427" idx="2"/>
          </p:cNvCxnSpPr>
          <p:nvPr/>
        </p:nvCxnSpPr>
        <p:spPr>
          <a:xfrm flipV="1">
            <a:off x="8424864" y="2178050"/>
            <a:ext cx="693737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>
            <a:stCxn id="430" idx="0"/>
            <a:endCxn id="426" idx="4"/>
          </p:cNvCxnSpPr>
          <p:nvPr/>
        </p:nvCxnSpPr>
        <p:spPr>
          <a:xfrm flipV="1">
            <a:off x="8351839" y="2241550"/>
            <a:ext cx="1587" cy="107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>
            <a:stCxn id="430" idx="6"/>
            <a:endCxn id="431" idx="2"/>
          </p:cNvCxnSpPr>
          <p:nvPr/>
        </p:nvCxnSpPr>
        <p:spPr>
          <a:xfrm>
            <a:off x="8424864" y="3386139"/>
            <a:ext cx="668337" cy="79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>
            <a:stCxn id="431" idx="0"/>
            <a:endCxn id="427" idx="4"/>
          </p:cNvCxnSpPr>
          <p:nvPr/>
        </p:nvCxnSpPr>
        <p:spPr>
          <a:xfrm flipH="1" flipV="1">
            <a:off x="9167813" y="2254250"/>
            <a:ext cx="0" cy="106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>
            <a:stCxn id="430" idx="7"/>
            <a:endCxn id="427" idx="3"/>
          </p:cNvCxnSpPr>
          <p:nvPr/>
        </p:nvCxnSpPr>
        <p:spPr>
          <a:xfrm flipV="1">
            <a:off x="8402639" y="2216150"/>
            <a:ext cx="727075" cy="111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Oval 441"/>
          <p:cNvSpPr/>
          <p:nvPr/>
        </p:nvSpPr>
        <p:spPr>
          <a:xfrm>
            <a:off x="6673851" y="4051301"/>
            <a:ext cx="144463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3" name="Oval 442"/>
          <p:cNvSpPr/>
          <p:nvPr/>
        </p:nvSpPr>
        <p:spPr>
          <a:xfrm>
            <a:off x="7491414" y="4051301"/>
            <a:ext cx="142875" cy="1428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4" name="Oval 443"/>
          <p:cNvSpPr/>
          <p:nvPr/>
        </p:nvSpPr>
        <p:spPr>
          <a:xfrm>
            <a:off x="8307389" y="4051301"/>
            <a:ext cx="142875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5" name="Oval 444"/>
          <p:cNvSpPr/>
          <p:nvPr/>
        </p:nvSpPr>
        <p:spPr>
          <a:xfrm>
            <a:off x="9123364" y="4051301"/>
            <a:ext cx="142875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6" name="Oval 445"/>
          <p:cNvSpPr/>
          <p:nvPr/>
        </p:nvSpPr>
        <p:spPr>
          <a:xfrm>
            <a:off x="6673851" y="5259389"/>
            <a:ext cx="144463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7" name="Oval 446"/>
          <p:cNvSpPr/>
          <p:nvPr/>
        </p:nvSpPr>
        <p:spPr>
          <a:xfrm>
            <a:off x="7491414" y="5259389"/>
            <a:ext cx="142875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8" name="Oval 447"/>
          <p:cNvSpPr/>
          <p:nvPr/>
        </p:nvSpPr>
        <p:spPr>
          <a:xfrm>
            <a:off x="8307389" y="5259389"/>
            <a:ext cx="142875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9" name="Oval 448"/>
          <p:cNvSpPr/>
          <p:nvPr/>
        </p:nvSpPr>
        <p:spPr>
          <a:xfrm>
            <a:off x="9123364" y="5259389"/>
            <a:ext cx="142875" cy="142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50" name="Straight Connector 449"/>
          <p:cNvCxnSpPr/>
          <p:nvPr/>
        </p:nvCxnSpPr>
        <p:spPr>
          <a:xfrm>
            <a:off x="6746876" y="4194175"/>
            <a:ext cx="4763" cy="1068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>
            <a:stCxn id="442" idx="6"/>
            <a:endCxn id="443" idx="2"/>
          </p:cNvCxnSpPr>
          <p:nvPr/>
        </p:nvCxnSpPr>
        <p:spPr>
          <a:xfrm flipV="1">
            <a:off x="6818313" y="4122738"/>
            <a:ext cx="7096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443" idx="4"/>
            <a:endCxn id="447" idx="0"/>
          </p:cNvCxnSpPr>
          <p:nvPr/>
        </p:nvCxnSpPr>
        <p:spPr>
          <a:xfrm>
            <a:off x="7562851" y="4194175"/>
            <a:ext cx="3175" cy="1068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>
            <a:stCxn id="447" idx="6"/>
            <a:endCxn id="448" idx="2"/>
          </p:cNvCxnSpPr>
          <p:nvPr/>
        </p:nvCxnSpPr>
        <p:spPr>
          <a:xfrm>
            <a:off x="7634288" y="5330825"/>
            <a:ext cx="646112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>
            <a:stCxn id="447" idx="0"/>
            <a:endCxn id="444" idx="3"/>
          </p:cNvCxnSpPr>
          <p:nvPr/>
        </p:nvCxnSpPr>
        <p:spPr>
          <a:xfrm flipV="1">
            <a:off x="7562850" y="4173538"/>
            <a:ext cx="755650" cy="1085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>
            <a:stCxn id="444" idx="6"/>
            <a:endCxn id="445" idx="2"/>
          </p:cNvCxnSpPr>
          <p:nvPr/>
        </p:nvCxnSpPr>
        <p:spPr>
          <a:xfrm flipV="1">
            <a:off x="8450264" y="4122738"/>
            <a:ext cx="693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>
            <a:stCxn id="448" idx="0"/>
            <a:endCxn id="444" idx="4"/>
          </p:cNvCxnSpPr>
          <p:nvPr/>
        </p:nvCxnSpPr>
        <p:spPr>
          <a:xfrm flipV="1">
            <a:off x="8378825" y="4184650"/>
            <a:ext cx="1588" cy="1074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>
            <a:stCxn id="448" idx="6"/>
            <a:endCxn id="449" idx="2"/>
          </p:cNvCxnSpPr>
          <p:nvPr/>
        </p:nvCxnSpPr>
        <p:spPr>
          <a:xfrm>
            <a:off x="8450264" y="5330825"/>
            <a:ext cx="66992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>
            <a:stCxn id="449" idx="0"/>
            <a:endCxn id="445" idx="4"/>
          </p:cNvCxnSpPr>
          <p:nvPr/>
        </p:nvCxnSpPr>
        <p:spPr>
          <a:xfrm flipH="1" flipV="1">
            <a:off x="9194800" y="4197350"/>
            <a:ext cx="0" cy="1062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>
            <a:stCxn id="448" idx="7"/>
            <a:endCxn id="445" idx="3"/>
          </p:cNvCxnSpPr>
          <p:nvPr/>
        </p:nvCxnSpPr>
        <p:spPr>
          <a:xfrm flipV="1">
            <a:off x="8429626" y="4160839"/>
            <a:ext cx="727075" cy="1119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46850" y="4754563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2" name="TextBox 30"/>
          <p:cNvSpPr txBox="1">
            <a:spLocks noChangeArrowheads="1"/>
          </p:cNvSpPr>
          <p:nvPr/>
        </p:nvSpPr>
        <p:spPr bwMode="auto">
          <a:xfrm>
            <a:off x="6240463" y="5516564"/>
            <a:ext cx="2209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Backtracking(</a:t>
            </a:r>
            <a:r>
              <a:rPr lang="zh-CN" altLang="en-US"/>
              <a:t>回朔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253" name="TextBox 383"/>
          <p:cNvSpPr txBox="1">
            <a:spLocks noChangeArrowheads="1"/>
          </p:cNvSpPr>
          <p:nvPr/>
        </p:nvSpPr>
        <p:spPr bwMode="auto">
          <a:xfrm>
            <a:off x="9480551" y="2636838"/>
            <a:ext cx="7921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</a:t>
            </a:r>
          </a:p>
        </p:txBody>
      </p:sp>
      <p:sp>
        <p:nvSpPr>
          <p:cNvPr id="8254" name="TextBox 463"/>
          <p:cNvSpPr txBox="1">
            <a:spLocks noChangeArrowheads="1"/>
          </p:cNvSpPr>
          <p:nvPr/>
        </p:nvSpPr>
        <p:spPr bwMode="auto">
          <a:xfrm>
            <a:off x="9485313" y="4432301"/>
            <a:ext cx="792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深度优先搜索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6235"/>
            <a:ext cx="9144000" cy="7173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59496" y="2060848"/>
            <a:ext cx="475252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7568" y="2564905"/>
            <a:ext cx="3888432" cy="35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97672"/>
            <a:ext cx="9144000" cy="9994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99630" y="3712170"/>
            <a:ext cx="2220107" cy="43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10316" y="4432251"/>
            <a:ext cx="5682054" cy="43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79976" y="4107862"/>
            <a:ext cx="1326077" cy="386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63752" y="5024042"/>
            <a:ext cx="5979522" cy="40011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什么叫</a:t>
            </a:r>
            <a:r>
              <a:rPr lang="en-US" altLang="zh-CN" sz="2000" b="1" dirty="0" smtClean="0"/>
              <a:t>finished</a:t>
            </a:r>
            <a:r>
              <a:rPr lang="zh-CN" altLang="en-US" sz="2000" b="1" dirty="0" smtClean="0"/>
              <a:t>？如何从计算的角度判断</a:t>
            </a:r>
            <a:r>
              <a:rPr lang="en-US" altLang="zh-CN" sz="2000" b="1" dirty="0" smtClean="0"/>
              <a:t>finish</a:t>
            </a:r>
            <a:r>
              <a:rPr lang="zh-CN" altLang="en-US" sz="2000" b="1" dirty="0" smtClean="0"/>
              <a:t>了？</a:t>
            </a:r>
            <a:endParaRPr lang="zh-CN" altLang="en-US" sz="2000" b="1" dirty="0"/>
          </a:p>
        </p:txBody>
      </p:sp>
      <p:sp>
        <p:nvSpPr>
          <p:cNvPr id="9" name="下箭头 8"/>
          <p:cNvSpPr/>
          <p:nvPr/>
        </p:nvSpPr>
        <p:spPr>
          <a:xfrm>
            <a:off x="6456040" y="4494043"/>
            <a:ext cx="288032" cy="44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3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深度优先搜索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97" y="266049"/>
            <a:ext cx="3398197" cy="344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3212976"/>
            <a:ext cx="8036453" cy="358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911424" y="1537594"/>
            <a:ext cx="4955203" cy="1043583"/>
            <a:chOff x="911424" y="1537594"/>
            <a:chExt cx="4955203" cy="1043583"/>
          </a:xfrm>
        </p:grpSpPr>
        <p:sp>
          <p:nvSpPr>
            <p:cNvPr id="16389" name="TextBox 3"/>
            <p:cNvSpPr txBox="1">
              <a:spLocks noChangeArrowheads="1"/>
            </p:cNvSpPr>
            <p:nvPr/>
          </p:nvSpPr>
          <p:spPr bwMode="auto">
            <a:xfrm>
              <a:off x="2380962" y="2119214"/>
              <a:ext cx="2016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C00000"/>
                  </a:solidFill>
                </a:rPr>
                <a:t>注意：</a:t>
              </a:r>
              <a:r>
                <a:rPr lang="en-US" altLang="zh-CN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zh-CN" alt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911424" y="1537594"/>
              <a:ext cx="4955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猜猜看，</a:t>
              </a:r>
              <a:r>
                <a:rPr lang="en-US" altLang="zh-CN" sz="2400" dirty="0" err="1" smtClean="0"/>
                <a:t>u.d</a:t>
              </a:r>
              <a:r>
                <a:rPr lang="zh-CN" altLang="en-US" sz="2400" dirty="0" smtClean="0"/>
                <a:t>和</a:t>
              </a:r>
              <a:r>
                <a:rPr lang="en-US" altLang="zh-CN" sz="2400" dirty="0" err="1" smtClean="0"/>
                <a:t>u.f</a:t>
              </a:r>
              <a:r>
                <a:rPr lang="zh-CN" altLang="en-US" sz="2400" dirty="0" smtClean="0"/>
                <a:t>表达了什么含义？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5016"/>
            <a:ext cx="9144000" cy="6567968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663952" y="1002140"/>
            <a:ext cx="3744416" cy="1058708"/>
            <a:chOff x="5663952" y="1002140"/>
            <a:chExt cx="3744416" cy="1058708"/>
          </a:xfrm>
        </p:grpSpPr>
        <p:sp>
          <p:nvSpPr>
            <p:cNvPr id="6" name="文本框 5"/>
            <p:cNvSpPr txBox="1"/>
            <p:nvPr/>
          </p:nvSpPr>
          <p:spPr>
            <a:xfrm>
              <a:off x="5663952" y="1002140"/>
              <a:ext cx="3724096" cy="83099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/>
                <a:t>u.d</a:t>
              </a:r>
              <a:r>
                <a:rPr lang="zh-CN" altLang="en-US" sz="2400" dirty="0" smtClean="0"/>
                <a:t>和</a:t>
              </a:r>
              <a:r>
                <a:rPr lang="en-US" altLang="zh-CN" sz="2400" dirty="0" err="1" smtClean="0"/>
                <a:t>u.f</a:t>
              </a:r>
              <a:r>
                <a:rPr lang="zh-CN" altLang="en-US" sz="2400" dirty="0" smtClean="0"/>
                <a:t>表达了什么含义？</a:t>
              </a:r>
              <a:endParaRPr lang="en-US" altLang="zh-CN" sz="2400" dirty="0" smtClean="0"/>
            </a:p>
            <a:p>
              <a:pPr algn="ctr"/>
              <a:r>
                <a:rPr lang="zh-CN" altLang="en-US" sz="2400" dirty="0" smtClean="0">
                  <a:solidFill>
                    <a:srgbClr val="C00000"/>
                  </a:solidFill>
                </a:rPr>
                <a:t>注意</a:t>
              </a:r>
              <a:r>
                <a:rPr lang="zh-CN" altLang="en-US" sz="2400" dirty="0">
                  <a:solidFill>
                    <a:srgbClr val="C00000"/>
                  </a:solidFill>
                </a:rPr>
                <a:t>：</a:t>
              </a:r>
              <a:r>
                <a:rPr lang="en-US" altLang="zh-CN" sz="2400" i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zh-CN" altLang="en-US" sz="2400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8760296" y="1550437"/>
              <a:ext cx="648072" cy="51041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831574" y="2499251"/>
            <a:ext cx="8588399" cy="2615550"/>
            <a:chOff x="1831574" y="2499251"/>
            <a:chExt cx="8588399" cy="2615550"/>
          </a:xfrm>
        </p:grpSpPr>
        <p:sp>
          <p:nvSpPr>
            <p:cNvPr id="9" name="文本框 8"/>
            <p:cNvSpPr txBox="1"/>
            <p:nvPr/>
          </p:nvSpPr>
          <p:spPr>
            <a:xfrm>
              <a:off x="4079776" y="4653136"/>
              <a:ext cx="6340197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猜猜看，图中边标记中，</a:t>
              </a:r>
              <a:r>
                <a:rPr lang="en-US" altLang="zh-CN" sz="2400" dirty="0" smtClean="0"/>
                <a:t>BFC</a:t>
              </a:r>
              <a:r>
                <a:rPr lang="zh-CN" altLang="en-US" sz="2400" dirty="0" smtClean="0"/>
                <a:t>分别表示什么？</a:t>
              </a:r>
              <a:endParaRPr lang="en-US" altLang="zh-CN" sz="2400" dirty="0" smtClean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2063552" y="2499251"/>
              <a:ext cx="4320480" cy="21538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1831574" y="4056500"/>
              <a:ext cx="3400330" cy="59663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9084332" y="4168084"/>
              <a:ext cx="648072" cy="4850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83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r>
              <a:rPr lang="zh-CN" altLang="en-US" smtClean="0"/>
              <a:t>深度优先搜索也是线性算法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12875"/>
            <a:ext cx="8064500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64" y="1196752"/>
            <a:ext cx="7145752" cy="255454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10</a:t>
            </a:r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为什么对深度优先需要引入“时间戳”？</a:t>
            </a:r>
            <a:endParaRPr lang="en-US" altLang="zh-CN" sz="48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720233" y="4005014"/>
            <a:ext cx="331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u.d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u.f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的含义是什么？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356992"/>
            <a:ext cx="4105848" cy="2724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4727" y="1556793"/>
            <a:ext cx="7704856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11</a:t>
            </a: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为什么区分黑色顶点与灰色定点对于深度优先很重要，对于广度优先其实不重要？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055" y="862752"/>
            <a:ext cx="3887788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59696" y="3415452"/>
            <a:ext cx="499484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问题：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你能解释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深度优先搜索过程中，树边、</a:t>
            </a:r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FBC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边的标定和顶点</a:t>
            </a:r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活动时间段之间的关系吗？</a:t>
            </a:r>
            <a:endParaRPr lang="en-US" altLang="zh-CN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3" y="548680"/>
            <a:ext cx="6095663" cy="28667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23592" y="1628800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23592" y="2852936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79776" y="1612921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5278" y="2852936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59896" y="1833894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2948" y="2861369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88089" y="1833894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9" y="646113"/>
            <a:ext cx="4213225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828675"/>
            <a:ext cx="3887788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372225" y="1790700"/>
            <a:ext cx="0" cy="3595688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933802" y="3606780"/>
            <a:ext cx="4994846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12</a:t>
            </a:r>
            <a:r>
              <a:rPr lang="zh-CN" alt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你能解释</a:t>
            </a: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深度优先搜索在图结构发现上的作用吗？</a:t>
            </a:r>
            <a:endParaRPr lang="en-US" altLang="zh-CN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0" y="1844824"/>
            <a:ext cx="10712190" cy="39962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1424" y="692696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你能直观解释这个定理的含义吗？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3933" y="980729"/>
            <a:ext cx="7488832" cy="41857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2: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我们讨论表示方法是否合适主要根据什么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你能否结合上述两种方式给以说明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16501" y="4956176"/>
            <a:ext cx="430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关键操作的效率 </a:t>
            </a:r>
            <a:r>
              <a:rPr lang="en-US" altLang="zh-CN" sz="240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vs.</a:t>
            </a:r>
            <a:r>
              <a:rPr lang="en-US" altLang="zh-CN"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1624" y="1916833"/>
            <a:ext cx="6912768" cy="255454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13</a:t>
            </a: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深度优先搜索对于无向图与有向图有何不同？</a:t>
            </a:r>
            <a:endParaRPr lang="en-US" altLang="zh-CN" sz="48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2003" y="1484785"/>
            <a:ext cx="7272808" cy="3693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14: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广度优先搜索是利用队列实现的</a:t>
            </a:r>
            <a:r>
              <a:rPr lang="en-US" altLang="zh-CN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 那深度优先搜索用什么数据结构呢</a:t>
            </a:r>
            <a:r>
              <a:rPr lang="en-US" altLang="zh-CN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为什么有这样的差别</a:t>
            </a:r>
            <a:r>
              <a:rPr lang="en-US" altLang="zh-CN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3552" y="1916833"/>
            <a:ext cx="8208912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15</a:t>
            </a: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从应用角度看，你认为两种图遍历方法最大的差别是什么？</a:t>
            </a:r>
            <a:endParaRPr lang="en-US" altLang="zh-CN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Directed Acyclic Graph (DAG)</a:t>
            </a:r>
          </a:p>
        </p:txBody>
      </p:sp>
      <p:grpSp>
        <p:nvGrpSpPr>
          <p:cNvPr id="24579" name="Group 8"/>
          <p:cNvGrpSpPr>
            <a:grpSpLocks/>
          </p:cNvGrpSpPr>
          <p:nvPr/>
        </p:nvGrpSpPr>
        <p:grpSpPr bwMode="auto">
          <a:xfrm>
            <a:off x="3863975" y="1400175"/>
            <a:ext cx="431800" cy="431800"/>
            <a:chOff x="1020" y="1525"/>
            <a:chExt cx="272" cy="272"/>
          </a:xfrm>
        </p:grpSpPr>
        <p:sp>
          <p:nvSpPr>
            <p:cNvPr id="24657" name="Oval 4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8" name="Text Box 7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24580" name="Group 9"/>
          <p:cNvGrpSpPr>
            <a:grpSpLocks/>
          </p:cNvGrpSpPr>
          <p:nvPr/>
        </p:nvGrpSpPr>
        <p:grpSpPr bwMode="auto">
          <a:xfrm>
            <a:off x="2928938" y="1831975"/>
            <a:ext cx="431800" cy="431800"/>
            <a:chOff x="1020" y="1525"/>
            <a:chExt cx="272" cy="272"/>
          </a:xfrm>
        </p:grpSpPr>
        <p:sp>
          <p:nvSpPr>
            <p:cNvPr id="24655" name="Oval 10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6" name="Text Box 11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24581" name="Group 12"/>
          <p:cNvGrpSpPr>
            <a:grpSpLocks/>
          </p:cNvGrpSpPr>
          <p:nvPr/>
        </p:nvGrpSpPr>
        <p:grpSpPr bwMode="auto">
          <a:xfrm>
            <a:off x="4800600" y="1760538"/>
            <a:ext cx="431800" cy="431800"/>
            <a:chOff x="1020" y="1525"/>
            <a:chExt cx="272" cy="272"/>
          </a:xfrm>
        </p:grpSpPr>
        <p:sp>
          <p:nvSpPr>
            <p:cNvPr id="24653" name="Oval 13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4" name="Text Box 14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24582" name="Group 15"/>
          <p:cNvGrpSpPr>
            <a:grpSpLocks/>
          </p:cNvGrpSpPr>
          <p:nvPr/>
        </p:nvGrpSpPr>
        <p:grpSpPr bwMode="auto">
          <a:xfrm>
            <a:off x="2495550" y="2768600"/>
            <a:ext cx="431800" cy="431800"/>
            <a:chOff x="1020" y="1525"/>
            <a:chExt cx="272" cy="272"/>
          </a:xfrm>
        </p:grpSpPr>
        <p:sp>
          <p:nvSpPr>
            <p:cNvPr id="24651" name="Oval 16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2" name="Text Box 17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24583" name="Group 18"/>
          <p:cNvGrpSpPr>
            <a:grpSpLocks/>
          </p:cNvGrpSpPr>
          <p:nvPr/>
        </p:nvGrpSpPr>
        <p:grpSpPr bwMode="auto">
          <a:xfrm>
            <a:off x="2495550" y="3705225"/>
            <a:ext cx="431800" cy="431800"/>
            <a:chOff x="1020" y="1525"/>
            <a:chExt cx="272" cy="272"/>
          </a:xfrm>
        </p:grpSpPr>
        <p:sp>
          <p:nvSpPr>
            <p:cNvPr id="24649" name="Oval 19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50" name="Text Box 20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24584" name="Group 21"/>
          <p:cNvGrpSpPr>
            <a:grpSpLocks/>
          </p:cNvGrpSpPr>
          <p:nvPr/>
        </p:nvGrpSpPr>
        <p:grpSpPr bwMode="auto">
          <a:xfrm>
            <a:off x="3432175" y="4208463"/>
            <a:ext cx="431800" cy="431800"/>
            <a:chOff x="1020" y="1525"/>
            <a:chExt cx="272" cy="272"/>
          </a:xfrm>
        </p:grpSpPr>
        <p:sp>
          <p:nvSpPr>
            <p:cNvPr id="24647" name="Oval 22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8" name="Text Box 23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24585" name="Group 24"/>
          <p:cNvGrpSpPr>
            <a:grpSpLocks/>
          </p:cNvGrpSpPr>
          <p:nvPr/>
        </p:nvGrpSpPr>
        <p:grpSpPr bwMode="auto">
          <a:xfrm>
            <a:off x="4368800" y="4208463"/>
            <a:ext cx="431800" cy="431800"/>
            <a:chOff x="1020" y="1525"/>
            <a:chExt cx="272" cy="272"/>
          </a:xfrm>
        </p:grpSpPr>
        <p:sp>
          <p:nvSpPr>
            <p:cNvPr id="24645" name="Oval 25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6" name="Text Box 26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24586" name="Group 27"/>
          <p:cNvGrpSpPr>
            <a:grpSpLocks/>
          </p:cNvGrpSpPr>
          <p:nvPr/>
        </p:nvGrpSpPr>
        <p:grpSpPr bwMode="auto">
          <a:xfrm>
            <a:off x="5303838" y="2697163"/>
            <a:ext cx="431800" cy="431800"/>
            <a:chOff x="1020" y="1525"/>
            <a:chExt cx="272" cy="272"/>
          </a:xfrm>
        </p:grpSpPr>
        <p:sp>
          <p:nvSpPr>
            <p:cNvPr id="24643" name="Oval 28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4" name="Text Box 29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24587" name="Group 30"/>
          <p:cNvGrpSpPr>
            <a:grpSpLocks/>
          </p:cNvGrpSpPr>
          <p:nvPr/>
        </p:nvGrpSpPr>
        <p:grpSpPr bwMode="auto">
          <a:xfrm>
            <a:off x="5303838" y="3705225"/>
            <a:ext cx="431800" cy="431800"/>
            <a:chOff x="1020" y="1525"/>
            <a:chExt cx="272" cy="272"/>
          </a:xfrm>
        </p:grpSpPr>
        <p:sp>
          <p:nvSpPr>
            <p:cNvPr id="24641" name="Oval 31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2" name="Text Box 32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sp>
        <p:nvSpPr>
          <p:cNvPr id="24588" name="Line 33"/>
          <p:cNvSpPr>
            <a:spLocks noChangeShapeType="1"/>
          </p:cNvSpPr>
          <p:nvPr/>
        </p:nvSpPr>
        <p:spPr bwMode="auto">
          <a:xfrm>
            <a:off x="4295776" y="1616076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9" name="Line 34"/>
          <p:cNvSpPr>
            <a:spLocks noChangeShapeType="1"/>
          </p:cNvSpPr>
          <p:nvPr/>
        </p:nvSpPr>
        <p:spPr bwMode="auto">
          <a:xfrm flipV="1">
            <a:off x="2784475" y="2265364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0" name="Line 35"/>
          <p:cNvSpPr>
            <a:spLocks noChangeShapeType="1"/>
          </p:cNvSpPr>
          <p:nvPr/>
        </p:nvSpPr>
        <p:spPr bwMode="auto">
          <a:xfrm>
            <a:off x="3432176" y="20478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1" name="Line 36"/>
          <p:cNvSpPr>
            <a:spLocks noChangeShapeType="1"/>
          </p:cNvSpPr>
          <p:nvPr/>
        </p:nvSpPr>
        <p:spPr bwMode="auto">
          <a:xfrm flipV="1">
            <a:off x="2784476" y="1760539"/>
            <a:ext cx="1152525" cy="19446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2" name="Line 37"/>
          <p:cNvSpPr>
            <a:spLocks noChangeShapeType="1"/>
          </p:cNvSpPr>
          <p:nvPr/>
        </p:nvSpPr>
        <p:spPr bwMode="auto">
          <a:xfrm flipH="1">
            <a:off x="4800600" y="4065589"/>
            <a:ext cx="5032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3" name="Line 38"/>
          <p:cNvSpPr>
            <a:spLocks noChangeShapeType="1"/>
          </p:cNvSpPr>
          <p:nvPr/>
        </p:nvSpPr>
        <p:spPr bwMode="auto">
          <a:xfrm flipH="1">
            <a:off x="3863976" y="3992563"/>
            <a:ext cx="14398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4" name="Line 39"/>
          <p:cNvSpPr>
            <a:spLocks noChangeShapeType="1"/>
          </p:cNvSpPr>
          <p:nvPr/>
        </p:nvSpPr>
        <p:spPr bwMode="auto">
          <a:xfrm flipH="1">
            <a:off x="2928938" y="3921125"/>
            <a:ext cx="23749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5" name="Line 40"/>
          <p:cNvSpPr>
            <a:spLocks noChangeShapeType="1"/>
          </p:cNvSpPr>
          <p:nvPr/>
        </p:nvSpPr>
        <p:spPr bwMode="auto">
          <a:xfrm flipH="1" flipV="1">
            <a:off x="2928938" y="3057525"/>
            <a:ext cx="23749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6" name="Line 41"/>
          <p:cNvSpPr>
            <a:spLocks noChangeShapeType="1"/>
          </p:cNvSpPr>
          <p:nvPr/>
        </p:nvSpPr>
        <p:spPr bwMode="auto">
          <a:xfrm flipV="1">
            <a:off x="5519738" y="3128963"/>
            <a:ext cx="0" cy="576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7" name="Line 42"/>
          <p:cNvSpPr>
            <a:spLocks noChangeShapeType="1"/>
          </p:cNvSpPr>
          <p:nvPr/>
        </p:nvSpPr>
        <p:spPr bwMode="auto">
          <a:xfrm flipH="1" flipV="1">
            <a:off x="4224339" y="1760539"/>
            <a:ext cx="115252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8" name="Line 43"/>
          <p:cNvSpPr>
            <a:spLocks noChangeShapeType="1"/>
          </p:cNvSpPr>
          <p:nvPr/>
        </p:nvSpPr>
        <p:spPr bwMode="auto">
          <a:xfrm flipV="1">
            <a:off x="3648075" y="1831975"/>
            <a:ext cx="43180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9" name="Line 44"/>
          <p:cNvSpPr>
            <a:spLocks noChangeShapeType="1"/>
          </p:cNvSpPr>
          <p:nvPr/>
        </p:nvSpPr>
        <p:spPr bwMode="auto">
          <a:xfrm flipH="1" flipV="1">
            <a:off x="3287713" y="2192339"/>
            <a:ext cx="1223962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600" name="Group 47"/>
          <p:cNvGrpSpPr>
            <a:grpSpLocks/>
          </p:cNvGrpSpPr>
          <p:nvPr/>
        </p:nvGrpSpPr>
        <p:grpSpPr bwMode="auto">
          <a:xfrm>
            <a:off x="7824788" y="1257300"/>
            <a:ext cx="431800" cy="431800"/>
            <a:chOff x="1020" y="1525"/>
            <a:chExt cx="272" cy="272"/>
          </a:xfrm>
        </p:grpSpPr>
        <p:sp>
          <p:nvSpPr>
            <p:cNvPr id="24639" name="Oval 48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40" name="Text Box 49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24601" name="Group 50"/>
          <p:cNvGrpSpPr>
            <a:grpSpLocks/>
          </p:cNvGrpSpPr>
          <p:nvPr/>
        </p:nvGrpSpPr>
        <p:grpSpPr bwMode="auto">
          <a:xfrm>
            <a:off x="6889750" y="1689100"/>
            <a:ext cx="431800" cy="431800"/>
            <a:chOff x="1020" y="1525"/>
            <a:chExt cx="272" cy="272"/>
          </a:xfrm>
        </p:grpSpPr>
        <p:sp>
          <p:nvSpPr>
            <p:cNvPr id="24637" name="Oval 51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8" name="Text Box 52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24602" name="Group 53"/>
          <p:cNvGrpSpPr>
            <a:grpSpLocks/>
          </p:cNvGrpSpPr>
          <p:nvPr/>
        </p:nvGrpSpPr>
        <p:grpSpPr bwMode="auto">
          <a:xfrm>
            <a:off x="8761413" y="1617663"/>
            <a:ext cx="431800" cy="431800"/>
            <a:chOff x="1020" y="1525"/>
            <a:chExt cx="272" cy="272"/>
          </a:xfrm>
        </p:grpSpPr>
        <p:sp>
          <p:nvSpPr>
            <p:cNvPr id="24635" name="Oval 54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6" name="Text Box 55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24603" name="Group 56"/>
          <p:cNvGrpSpPr>
            <a:grpSpLocks/>
          </p:cNvGrpSpPr>
          <p:nvPr/>
        </p:nvGrpSpPr>
        <p:grpSpPr bwMode="auto">
          <a:xfrm>
            <a:off x="6456363" y="2625725"/>
            <a:ext cx="431800" cy="431800"/>
            <a:chOff x="1020" y="1525"/>
            <a:chExt cx="272" cy="272"/>
          </a:xfrm>
        </p:grpSpPr>
        <p:sp>
          <p:nvSpPr>
            <p:cNvPr id="24633" name="Oval 57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4" name="Text Box 58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24604" name="Group 59"/>
          <p:cNvGrpSpPr>
            <a:grpSpLocks/>
          </p:cNvGrpSpPr>
          <p:nvPr/>
        </p:nvGrpSpPr>
        <p:grpSpPr bwMode="auto">
          <a:xfrm>
            <a:off x="6456363" y="3562350"/>
            <a:ext cx="431800" cy="431800"/>
            <a:chOff x="1020" y="1525"/>
            <a:chExt cx="272" cy="272"/>
          </a:xfrm>
        </p:grpSpPr>
        <p:sp>
          <p:nvSpPr>
            <p:cNvPr id="24631" name="Oval 60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2" name="Text Box 61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24605" name="Group 62"/>
          <p:cNvGrpSpPr>
            <a:grpSpLocks/>
          </p:cNvGrpSpPr>
          <p:nvPr/>
        </p:nvGrpSpPr>
        <p:grpSpPr bwMode="auto">
          <a:xfrm>
            <a:off x="7392988" y="4065588"/>
            <a:ext cx="431800" cy="431800"/>
            <a:chOff x="1020" y="1525"/>
            <a:chExt cx="272" cy="272"/>
          </a:xfrm>
        </p:grpSpPr>
        <p:sp>
          <p:nvSpPr>
            <p:cNvPr id="24629" name="Oval 63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0" name="Text Box 64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24606" name="Group 65"/>
          <p:cNvGrpSpPr>
            <a:grpSpLocks/>
          </p:cNvGrpSpPr>
          <p:nvPr/>
        </p:nvGrpSpPr>
        <p:grpSpPr bwMode="auto">
          <a:xfrm>
            <a:off x="8329613" y="4065588"/>
            <a:ext cx="431800" cy="431800"/>
            <a:chOff x="1020" y="1525"/>
            <a:chExt cx="272" cy="272"/>
          </a:xfrm>
        </p:grpSpPr>
        <p:sp>
          <p:nvSpPr>
            <p:cNvPr id="24627" name="Oval 66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8" name="Text Box 67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24607" name="Group 68"/>
          <p:cNvGrpSpPr>
            <a:grpSpLocks/>
          </p:cNvGrpSpPr>
          <p:nvPr/>
        </p:nvGrpSpPr>
        <p:grpSpPr bwMode="auto">
          <a:xfrm>
            <a:off x="9264650" y="2554288"/>
            <a:ext cx="431800" cy="431800"/>
            <a:chOff x="1020" y="1525"/>
            <a:chExt cx="272" cy="272"/>
          </a:xfrm>
        </p:grpSpPr>
        <p:sp>
          <p:nvSpPr>
            <p:cNvPr id="24625" name="Oval 69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6" name="Text Box 70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24608" name="Group 71"/>
          <p:cNvGrpSpPr>
            <a:grpSpLocks/>
          </p:cNvGrpSpPr>
          <p:nvPr/>
        </p:nvGrpSpPr>
        <p:grpSpPr bwMode="auto">
          <a:xfrm>
            <a:off x="9264650" y="3562350"/>
            <a:ext cx="431800" cy="431800"/>
            <a:chOff x="1020" y="1525"/>
            <a:chExt cx="272" cy="272"/>
          </a:xfrm>
        </p:grpSpPr>
        <p:sp>
          <p:nvSpPr>
            <p:cNvPr id="24623" name="Oval 72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4" name="Text Box 73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sp>
        <p:nvSpPr>
          <p:cNvPr id="24609" name="Line 74"/>
          <p:cNvSpPr>
            <a:spLocks noChangeShapeType="1"/>
          </p:cNvSpPr>
          <p:nvPr/>
        </p:nvSpPr>
        <p:spPr bwMode="auto">
          <a:xfrm>
            <a:off x="8256589" y="1473201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0" name="Line 75"/>
          <p:cNvSpPr>
            <a:spLocks noChangeShapeType="1"/>
          </p:cNvSpPr>
          <p:nvPr/>
        </p:nvSpPr>
        <p:spPr bwMode="auto">
          <a:xfrm flipV="1">
            <a:off x="6745289" y="2122489"/>
            <a:ext cx="28733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1" name="Line 76"/>
          <p:cNvSpPr>
            <a:spLocks noChangeShapeType="1"/>
          </p:cNvSpPr>
          <p:nvPr/>
        </p:nvSpPr>
        <p:spPr bwMode="auto">
          <a:xfrm>
            <a:off x="7392989" y="190500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2" name="Line 77"/>
          <p:cNvSpPr>
            <a:spLocks noChangeShapeType="1"/>
          </p:cNvSpPr>
          <p:nvPr/>
        </p:nvSpPr>
        <p:spPr bwMode="auto">
          <a:xfrm flipV="1">
            <a:off x="6745289" y="1617664"/>
            <a:ext cx="1152525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3" name="Line 78"/>
          <p:cNvSpPr>
            <a:spLocks noChangeShapeType="1"/>
          </p:cNvSpPr>
          <p:nvPr/>
        </p:nvSpPr>
        <p:spPr bwMode="auto">
          <a:xfrm flipH="1">
            <a:off x="8761414" y="3922714"/>
            <a:ext cx="5032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4" name="Line 79"/>
          <p:cNvSpPr>
            <a:spLocks noChangeShapeType="1"/>
          </p:cNvSpPr>
          <p:nvPr/>
        </p:nvSpPr>
        <p:spPr bwMode="auto">
          <a:xfrm flipH="1">
            <a:off x="7824788" y="3849688"/>
            <a:ext cx="14398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5" name="Line 80"/>
          <p:cNvSpPr>
            <a:spLocks noChangeShapeType="1"/>
          </p:cNvSpPr>
          <p:nvPr/>
        </p:nvSpPr>
        <p:spPr bwMode="auto">
          <a:xfrm flipH="1">
            <a:off x="6889750" y="3778250"/>
            <a:ext cx="2374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6" name="Line 81"/>
          <p:cNvSpPr>
            <a:spLocks noChangeShapeType="1"/>
          </p:cNvSpPr>
          <p:nvPr/>
        </p:nvSpPr>
        <p:spPr bwMode="auto">
          <a:xfrm flipH="1" flipV="1">
            <a:off x="6889750" y="2914650"/>
            <a:ext cx="23749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7" name="Line 82"/>
          <p:cNvSpPr>
            <a:spLocks noChangeShapeType="1"/>
          </p:cNvSpPr>
          <p:nvPr/>
        </p:nvSpPr>
        <p:spPr bwMode="auto">
          <a:xfrm flipV="1">
            <a:off x="9480550" y="2986088"/>
            <a:ext cx="0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8" name="Line 83"/>
          <p:cNvSpPr>
            <a:spLocks noChangeShapeType="1"/>
          </p:cNvSpPr>
          <p:nvPr/>
        </p:nvSpPr>
        <p:spPr bwMode="auto">
          <a:xfrm flipH="1" flipV="1">
            <a:off x="8185151" y="1617664"/>
            <a:ext cx="1152525" cy="936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9" name="Line 84"/>
          <p:cNvSpPr>
            <a:spLocks noChangeShapeType="1"/>
          </p:cNvSpPr>
          <p:nvPr/>
        </p:nvSpPr>
        <p:spPr bwMode="auto">
          <a:xfrm flipV="1">
            <a:off x="7608888" y="1689100"/>
            <a:ext cx="43180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0" name="Line 85"/>
          <p:cNvSpPr>
            <a:spLocks noChangeShapeType="1"/>
          </p:cNvSpPr>
          <p:nvPr/>
        </p:nvSpPr>
        <p:spPr bwMode="auto">
          <a:xfrm flipH="1" flipV="1">
            <a:off x="7248526" y="2049464"/>
            <a:ext cx="122396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1" name="Text Box 86"/>
          <p:cNvSpPr txBox="1">
            <a:spLocks noChangeArrowheads="1"/>
          </p:cNvSpPr>
          <p:nvPr/>
        </p:nvSpPr>
        <p:spPr bwMode="auto">
          <a:xfrm>
            <a:off x="2424113" y="4857751"/>
            <a:ext cx="3600450" cy="461963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A Directed Acyclic Graph</a:t>
            </a:r>
          </a:p>
        </p:txBody>
      </p:sp>
      <p:sp>
        <p:nvSpPr>
          <p:cNvPr id="24622" name="Text Box 87"/>
          <p:cNvSpPr txBox="1">
            <a:spLocks noChangeArrowheads="1"/>
          </p:cNvSpPr>
          <p:nvPr/>
        </p:nvSpPr>
        <p:spPr bwMode="auto">
          <a:xfrm>
            <a:off x="7104064" y="4640263"/>
            <a:ext cx="28082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Not</a:t>
            </a:r>
            <a:r>
              <a:rPr lang="en-US" altLang="zh-CN"/>
              <a:t> a DAG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Topological Order(</a:t>
            </a:r>
            <a:r>
              <a:rPr lang="zh-CN" altLang="en-US" smtClean="0"/>
              <a:t>拓扑序</a:t>
            </a:r>
            <a:r>
              <a:rPr lang="en-US" altLang="zh-CN" smtClean="0"/>
              <a:t>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222375"/>
            <a:ext cx="4098925" cy="4895850"/>
          </a:xfrm>
        </p:spPr>
        <p:txBody>
          <a:bodyPr/>
          <a:lstStyle/>
          <a:p>
            <a:r>
              <a:rPr lang="en-US" altLang="zh-CN" sz="2400"/>
              <a:t>G=(V,E) is a directed graph with </a:t>
            </a:r>
            <a:r>
              <a:rPr lang="en-US" altLang="zh-CN" sz="2400" i="1"/>
              <a:t>n</a:t>
            </a:r>
            <a:r>
              <a:rPr lang="en-US" altLang="zh-CN" sz="2400"/>
              <a:t> vertices. A </a:t>
            </a:r>
            <a:r>
              <a:rPr lang="en-US" altLang="zh-CN" sz="2400" b="1">
                <a:solidFill>
                  <a:srgbClr val="FF0000"/>
                </a:solidFill>
              </a:rPr>
              <a:t>topological order</a:t>
            </a:r>
            <a:r>
              <a:rPr lang="en-US" altLang="zh-CN" sz="2400"/>
              <a:t> for G is an assignment of distinct integer 1,2,…, </a:t>
            </a:r>
            <a:r>
              <a:rPr lang="en-US" altLang="zh-CN" sz="2400" i="1"/>
              <a:t>n</a:t>
            </a:r>
            <a:r>
              <a:rPr lang="en-US" altLang="zh-CN" sz="2400"/>
              <a:t> to the vertices of V as their </a:t>
            </a:r>
            <a:r>
              <a:rPr lang="en-US" altLang="zh-CN" sz="2400" b="1">
                <a:solidFill>
                  <a:srgbClr val="0000CC"/>
                </a:solidFill>
              </a:rPr>
              <a:t>topological number</a:t>
            </a:r>
            <a:r>
              <a:rPr lang="en-US" altLang="zh-CN" sz="2400"/>
              <a:t>, such that, for every </a:t>
            </a:r>
            <a:r>
              <a:rPr lang="en-US" altLang="zh-CN" sz="2400" i="1"/>
              <a:t>vw</a:t>
            </a:r>
            <a:r>
              <a:rPr lang="en-US" altLang="zh-CN" sz="2400">
                <a:sym typeface="Symbol" panose="05050102010706020507" pitchFamily="18" charset="2"/>
              </a:rPr>
              <a:t>E, the topological number of v is less than that of w.</a:t>
            </a:r>
          </a:p>
          <a:p>
            <a:r>
              <a:rPr lang="en-US" altLang="zh-CN" sz="2400">
                <a:sym typeface="Symbol" panose="05050102010706020507" pitchFamily="18" charset="2"/>
              </a:rPr>
              <a:t>Reverse topological order can be defined similarly, </a:t>
            </a:r>
            <a:r>
              <a:rPr lang="en-US" altLang="zh-CN" sz="2000">
                <a:sym typeface="Symbol" panose="05050102010706020507" pitchFamily="18" charset="2"/>
              </a:rPr>
              <a:t>(“</a:t>
            </a:r>
            <a:r>
              <a:rPr lang="en-US" altLang="zh-CN" sz="2000">
                <a:solidFill>
                  <a:srgbClr val="009900"/>
                </a:solidFill>
                <a:sym typeface="Symbol" panose="05050102010706020507" pitchFamily="18" charset="2"/>
              </a:rPr>
              <a:t>greater than</a:t>
            </a:r>
            <a:r>
              <a:rPr lang="en-US" altLang="zh-CN" sz="2000">
                <a:sym typeface="Symbol" panose="05050102010706020507" pitchFamily="18" charset="2"/>
              </a:rPr>
              <a:t>” )</a:t>
            </a:r>
          </a:p>
          <a:p>
            <a:endParaRPr lang="en-US" altLang="zh-CN" sz="2400">
              <a:sym typeface="Symbol" panose="05050102010706020507" pitchFamily="18" charset="2"/>
            </a:endParaRPr>
          </a:p>
        </p:txBody>
      </p:sp>
      <p:grpSp>
        <p:nvGrpSpPr>
          <p:cNvPr id="25604" name="Group 43"/>
          <p:cNvGrpSpPr>
            <a:grpSpLocks/>
          </p:cNvGrpSpPr>
          <p:nvPr/>
        </p:nvGrpSpPr>
        <p:grpSpPr bwMode="auto">
          <a:xfrm>
            <a:off x="7967663" y="2205038"/>
            <a:ext cx="431800" cy="431800"/>
            <a:chOff x="1020" y="1525"/>
            <a:chExt cx="272" cy="272"/>
          </a:xfrm>
        </p:grpSpPr>
        <p:sp>
          <p:nvSpPr>
            <p:cNvPr id="25650" name="Oval 44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51" name="Text Box 45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grpSp>
        <p:nvGrpSpPr>
          <p:cNvPr id="25605" name="Group 46"/>
          <p:cNvGrpSpPr>
            <a:grpSpLocks/>
          </p:cNvGrpSpPr>
          <p:nvPr/>
        </p:nvGrpSpPr>
        <p:grpSpPr bwMode="auto">
          <a:xfrm>
            <a:off x="7032625" y="2636838"/>
            <a:ext cx="431800" cy="431800"/>
            <a:chOff x="1020" y="1525"/>
            <a:chExt cx="272" cy="272"/>
          </a:xfrm>
        </p:grpSpPr>
        <p:sp>
          <p:nvSpPr>
            <p:cNvPr id="25648" name="Oval 47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9" name="Text Box 48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grpSp>
        <p:nvGrpSpPr>
          <p:cNvPr id="25606" name="Group 49"/>
          <p:cNvGrpSpPr>
            <a:grpSpLocks/>
          </p:cNvGrpSpPr>
          <p:nvPr/>
        </p:nvGrpSpPr>
        <p:grpSpPr bwMode="auto">
          <a:xfrm>
            <a:off x="8904288" y="2565400"/>
            <a:ext cx="431800" cy="431800"/>
            <a:chOff x="1020" y="1525"/>
            <a:chExt cx="272" cy="272"/>
          </a:xfrm>
        </p:grpSpPr>
        <p:sp>
          <p:nvSpPr>
            <p:cNvPr id="25646" name="Oval 50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7" name="Text Box 51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</p:grpSp>
      <p:grpSp>
        <p:nvGrpSpPr>
          <p:cNvPr id="25607" name="Group 52"/>
          <p:cNvGrpSpPr>
            <a:grpSpLocks/>
          </p:cNvGrpSpPr>
          <p:nvPr/>
        </p:nvGrpSpPr>
        <p:grpSpPr bwMode="auto">
          <a:xfrm>
            <a:off x="6599238" y="3573463"/>
            <a:ext cx="431800" cy="431800"/>
            <a:chOff x="1020" y="1525"/>
            <a:chExt cx="272" cy="272"/>
          </a:xfrm>
        </p:grpSpPr>
        <p:sp>
          <p:nvSpPr>
            <p:cNvPr id="25644" name="Oval 53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5" name="Text Box 54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25608" name="Group 55"/>
          <p:cNvGrpSpPr>
            <a:grpSpLocks/>
          </p:cNvGrpSpPr>
          <p:nvPr/>
        </p:nvGrpSpPr>
        <p:grpSpPr bwMode="auto">
          <a:xfrm>
            <a:off x="6599238" y="4510088"/>
            <a:ext cx="431800" cy="431800"/>
            <a:chOff x="1020" y="1525"/>
            <a:chExt cx="272" cy="272"/>
          </a:xfrm>
        </p:grpSpPr>
        <p:sp>
          <p:nvSpPr>
            <p:cNvPr id="25642" name="Oval 56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3" name="Text Box 57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grpSp>
        <p:nvGrpSpPr>
          <p:cNvPr id="25609" name="Group 58"/>
          <p:cNvGrpSpPr>
            <a:grpSpLocks/>
          </p:cNvGrpSpPr>
          <p:nvPr/>
        </p:nvGrpSpPr>
        <p:grpSpPr bwMode="auto">
          <a:xfrm>
            <a:off x="7535863" y="5013325"/>
            <a:ext cx="431800" cy="431800"/>
            <a:chOff x="1020" y="1525"/>
            <a:chExt cx="272" cy="272"/>
          </a:xfrm>
        </p:grpSpPr>
        <p:sp>
          <p:nvSpPr>
            <p:cNvPr id="25640" name="Oval 59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1" name="Text Box 60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7</a:t>
              </a:r>
            </a:p>
          </p:txBody>
        </p:sp>
      </p:grpSp>
      <p:grpSp>
        <p:nvGrpSpPr>
          <p:cNvPr id="25610" name="Group 61"/>
          <p:cNvGrpSpPr>
            <a:grpSpLocks/>
          </p:cNvGrpSpPr>
          <p:nvPr/>
        </p:nvGrpSpPr>
        <p:grpSpPr bwMode="auto">
          <a:xfrm>
            <a:off x="8472488" y="5013325"/>
            <a:ext cx="431800" cy="431800"/>
            <a:chOff x="1020" y="1525"/>
            <a:chExt cx="272" cy="272"/>
          </a:xfrm>
        </p:grpSpPr>
        <p:sp>
          <p:nvSpPr>
            <p:cNvPr id="25638" name="Oval 62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9" name="Text Box 63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</p:grpSp>
      <p:grpSp>
        <p:nvGrpSpPr>
          <p:cNvPr id="25611" name="Group 64"/>
          <p:cNvGrpSpPr>
            <a:grpSpLocks/>
          </p:cNvGrpSpPr>
          <p:nvPr/>
        </p:nvGrpSpPr>
        <p:grpSpPr bwMode="auto">
          <a:xfrm>
            <a:off x="9407525" y="3502025"/>
            <a:ext cx="431800" cy="431800"/>
            <a:chOff x="1020" y="1525"/>
            <a:chExt cx="272" cy="272"/>
          </a:xfrm>
        </p:grpSpPr>
        <p:sp>
          <p:nvSpPr>
            <p:cNvPr id="25636" name="Oval 65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7" name="Text Box 66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</p:grpSp>
      <p:grpSp>
        <p:nvGrpSpPr>
          <p:cNvPr id="25612" name="Group 67"/>
          <p:cNvGrpSpPr>
            <a:grpSpLocks/>
          </p:cNvGrpSpPr>
          <p:nvPr/>
        </p:nvGrpSpPr>
        <p:grpSpPr bwMode="auto">
          <a:xfrm>
            <a:off x="9407525" y="4510088"/>
            <a:ext cx="431800" cy="431800"/>
            <a:chOff x="1020" y="1525"/>
            <a:chExt cx="272" cy="272"/>
          </a:xfrm>
        </p:grpSpPr>
        <p:sp>
          <p:nvSpPr>
            <p:cNvPr id="25634" name="Oval 68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5" name="Text Box 69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9</a:t>
              </a:r>
            </a:p>
          </p:txBody>
        </p:sp>
      </p:grpSp>
      <p:sp>
        <p:nvSpPr>
          <p:cNvPr id="25613" name="Line 70"/>
          <p:cNvSpPr>
            <a:spLocks noChangeShapeType="1"/>
          </p:cNvSpPr>
          <p:nvPr/>
        </p:nvSpPr>
        <p:spPr bwMode="auto">
          <a:xfrm>
            <a:off x="8399464" y="2420939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4" name="Line 71"/>
          <p:cNvSpPr>
            <a:spLocks noChangeShapeType="1"/>
          </p:cNvSpPr>
          <p:nvPr/>
        </p:nvSpPr>
        <p:spPr bwMode="auto">
          <a:xfrm flipV="1">
            <a:off x="6888164" y="3070225"/>
            <a:ext cx="28733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5" name="Line 72"/>
          <p:cNvSpPr>
            <a:spLocks noChangeShapeType="1"/>
          </p:cNvSpPr>
          <p:nvPr/>
        </p:nvSpPr>
        <p:spPr bwMode="auto">
          <a:xfrm>
            <a:off x="7535864" y="28527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6" name="Line 73"/>
          <p:cNvSpPr>
            <a:spLocks noChangeShapeType="1"/>
          </p:cNvSpPr>
          <p:nvPr/>
        </p:nvSpPr>
        <p:spPr bwMode="auto">
          <a:xfrm flipV="1">
            <a:off x="6888164" y="2565400"/>
            <a:ext cx="1152525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7" name="Line 74"/>
          <p:cNvSpPr>
            <a:spLocks noChangeShapeType="1"/>
          </p:cNvSpPr>
          <p:nvPr/>
        </p:nvSpPr>
        <p:spPr bwMode="auto">
          <a:xfrm flipH="1">
            <a:off x="8904289" y="4870450"/>
            <a:ext cx="5032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8" name="Line 75"/>
          <p:cNvSpPr>
            <a:spLocks noChangeShapeType="1"/>
          </p:cNvSpPr>
          <p:nvPr/>
        </p:nvSpPr>
        <p:spPr bwMode="auto">
          <a:xfrm flipH="1">
            <a:off x="7967663" y="4797426"/>
            <a:ext cx="14398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9" name="Line 76"/>
          <p:cNvSpPr>
            <a:spLocks noChangeShapeType="1"/>
          </p:cNvSpPr>
          <p:nvPr/>
        </p:nvSpPr>
        <p:spPr bwMode="auto">
          <a:xfrm flipH="1">
            <a:off x="7032625" y="4725988"/>
            <a:ext cx="237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0" name="Line 77"/>
          <p:cNvSpPr>
            <a:spLocks noChangeShapeType="1"/>
          </p:cNvSpPr>
          <p:nvPr/>
        </p:nvSpPr>
        <p:spPr bwMode="auto">
          <a:xfrm flipH="1" flipV="1">
            <a:off x="7032625" y="3862389"/>
            <a:ext cx="23749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1" name="Line 78"/>
          <p:cNvSpPr>
            <a:spLocks noChangeShapeType="1"/>
          </p:cNvSpPr>
          <p:nvPr/>
        </p:nvSpPr>
        <p:spPr bwMode="auto">
          <a:xfrm flipV="1">
            <a:off x="9623425" y="3933826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2" name="Line 79"/>
          <p:cNvSpPr>
            <a:spLocks noChangeShapeType="1"/>
          </p:cNvSpPr>
          <p:nvPr/>
        </p:nvSpPr>
        <p:spPr bwMode="auto">
          <a:xfrm flipH="1" flipV="1">
            <a:off x="8328026" y="2565401"/>
            <a:ext cx="11525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3" name="Line 80"/>
          <p:cNvSpPr>
            <a:spLocks noChangeShapeType="1"/>
          </p:cNvSpPr>
          <p:nvPr/>
        </p:nvSpPr>
        <p:spPr bwMode="auto">
          <a:xfrm flipV="1">
            <a:off x="7751763" y="2636839"/>
            <a:ext cx="43180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4" name="Line 81"/>
          <p:cNvSpPr>
            <a:spLocks noChangeShapeType="1"/>
          </p:cNvSpPr>
          <p:nvPr/>
        </p:nvSpPr>
        <p:spPr bwMode="auto">
          <a:xfrm flipH="1" flipV="1">
            <a:off x="7391401" y="2997201"/>
            <a:ext cx="122396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714" name="Text Box 82"/>
          <p:cNvSpPr txBox="1">
            <a:spLocks noChangeArrowheads="1"/>
          </p:cNvSpPr>
          <p:nvPr/>
        </p:nvSpPr>
        <p:spPr bwMode="auto">
          <a:xfrm>
            <a:off x="9625014" y="4797425"/>
            <a:ext cx="503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69715" name="Text Box 83"/>
          <p:cNvSpPr txBox="1">
            <a:spLocks noChangeArrowheads="1"/>
          </p:cNvSpPr>
          <p:nvPr/>
        </p:nvSpPr>
        <p:spPr bwMode="auto">
          <a:xfrm>
            <a:off x="6311900" y="3716338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</a:p>
        </p:txBody>
      </p:sp>
      <p:sp>
        <p:nvSpPr>
          <p:cNvPr id="69716" name="Text Box 84"/>
          <p:cNvSpPr txBox="1">
            <a:spLocks noChangeArrowheads="1"/>
          </p:cNvSpPr>
          <p:nvPr/>
        </p:nvSpPr>
        <p:spPr bwMode="auto">
          <a:xfrm>
            <a:off x="9696450" y="3213100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6311900" y="4724400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</a:p>
        </p:txBody>
      </p:sp>
      <p:sp>
        <p:nvSpPr>
          <p:cNvPr id="69718" name="Text Box 86"/>
          <p:cNvSpPr txBox="1">
            <a:spLocks noChangeArrowheads="1"/>
          </p:cNvSpPr>
          <p:nvPr/>
        </p:nvSpPr>
        <p:spPr bwMode="auto">
          <a:xfrm>
            <a:off x="7391400" y="5300663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</a:p>
        </p:txBody>
      </p:sp>
      <p:sp>
        <p:nvSpPr>
          <p:cNvPr id="69719" name="Text Box 87"/>
          <p:cNvSpPr txBox="1">
            <a:spLocks noChangeArrowheads="1"/>
          </p:cNvSpPr>
          <p:nvPr/>
        </p:nvSpPr>
        <p:spPr bwMode="auto">
          <a:xfrm>
            <a:off x="8759825" y="5300663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</a:p>
        </p:txBody>
      </p:sp>
      <p:sp>
        <p:nvSpPr>
          <p:cNvPr id="69720" name="Text Box 88"/>
          <p:cNvSpPr txBox="1">
            <a:spLocks noChangeArrowheads="1"/>
          </p:cNvSpPr>
          <p:nvPr/>
        </p:nvSpPr>
        <p:spPr bwMode="auto">
          <a:xfrm>
            <a:off x="6816725" y="2349500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</a:p>
        </p:txBody>
      </p:sp>
      <p:sp>
        <p:nvSpPr>
          <p:cNvPr id="69721" name="Text Box 89"/>
          <p:cNvSpPr txBox="1">
            <a:spLocks noChangeArrowheads="1"/>
          </p:cNvSpPr>
          <p:nvPr/>
        </p:nvSpPr>
        <p:spPr bwMode="auto">
          <a:xfrm>
            <a:off x="7751764" y="1989138"/>
            <a:ext cx="503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8</a:t>
            </a:r>
          </a:p>
        </p:txBody>
      </p:sp>
      <p:sp>
        <p:nvSpPr>
          <p:cNvPr id="69722" name="Text Box 90"/>
          <p:cNvSpPr txBox="1">
            <a:spLocks noChangeArrowheads="1"/>
          </p:cNvSpPr>
          <p:nvPr/>
        </p:nvSpPr>
        <p:spPr bwMode="auto">
          <a:xfrm>
            <a:off x="9336089" y="2492375"/>
            <a:ext cx="503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14" grpId="0"/>
      <p:bldP spid="69715" grpId="0"/>
      <p:bldP spid="69716" grpId="0"/>
      <p:bldP spid="69717" grpId="0"/>
      <p:bldP spid="69718" grpId="0"/>
      <p:bldP spid="69719" grpId="0"/>
      <p:bldP spid="69720" grpId="0"/>
      <p:bldP spid="69721" grpId="0"/>
      <p:bldP spid="697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811214"/>
            <a:ext cx="784860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TextBox 1"/>
          <p:cNvSpPr txBox="1">
            <a:spLocks noChangeArrowheads="1"/>
          </p:cNvSpPr>
          <p:nvPr/>
        </p:nvSpPr>
        <p:spPr bwMode="auto">
          <a:xfrm>
            <a:off x="6203950" y="4005263"/>
            <a:ext cx="349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排序的结果不是唯一的。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489201"/>
            <a:ext cx="54752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319964" y="1531939"/>
            <a:ext cx="2879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C00000"/>
                </a:solidFill>
              </a:rPr>
              <a:t>其实，可以将</a:t>
            </a:r>
            <a:r>
              <a:rPr lang="en-US" altLang="zh-CN" sz="2000">
                <a:solidFill>
                  <a:srgbClr val="C00000"/>
                </a:solidFill>
              </a:rPr>
              <a:t>DFS</a:t>
            </a:r>
            <a:r>
              <a:rPr lang="zh-CN" altLang="en-US" sz="2000">
                <a:solidFill>
                  <a:srgbClr val="C00000"/>
                </a:solidFill>
              </a:rPr>
              <a:t>看作一个算法的</a:t>
            </a:r>
            <a:r>
              <a:rPr lang="en-US" altLang="zh-CN" sz="2000">
                <a:solidFill>
                  <a:srgbClr val="C00000"/>
                </a:solidFill>
              </a:rPr>
              <a:t>skeleton!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16500" y="2489200"/>
            <a:ext cx="5475288" cy="1371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smtClean="0"/>
              <a:t>有向图中的强连通分支问题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981076"/>
            <a:ext cx="4168775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TextBox 2"/>
          <p:cNvSpPr txBox="1">
            <a:spLocks noChangeArrowheads="1"/>
          </p:cNvSpPr>
          <p:nvPr/>
        </p:nvSpPr>
        <p:spPr bwMode="auto">
          <a:xfrm>
            <a:off x="6490240" y="1612901"/>
            <a:ext cx="316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此有向图含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个强连通分支</a:t>
            </a:r>
          </a:p>
        </p:txBody>
      </p:sp>
      <p:sp>
        <p:nvSpPr>
          <p:cNvPr id="27653" name="TextBox 3"/>
          <p:cNvSpPr txBox="1">
            <a:spLocks noChangeArrowheads="1"/>
          </p:cNvSpPr>
          <p:nvPr/>
        </p:nvSpPr>
        <p:spPr bwMode="auto">
          <a:xfrm>
            <a:off x="6456363" y="3300413"/>
            <a:ext cx="360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在“转置图”中，结果不变。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理解强分支算法的关键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801688"/>
            <a:ext cx="6553200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reeform 2"/>
          <p:cNvSpPr/>
          <p:nvPr/>
        </p:nvSpPr>
        <p:spPr>
          <a:xfrm>
            <a:off x="4121150" y="841376"/>
            <a:ext cx="1855788" cy="2570163"/>
          </a:xfrm>
          <a:custGeom>
            <a:avLst/>
            <a:gdLst>
              <a:gd name="connsiteX0" fmla="*/ 1855511 w 1855511"/>
              <a:gd name="connsiteY0" fmla="*/ 0 h 2568997"/>
              <a:gd name="connsiteX1" fmla="*/ 1842985 w 1855511"/>
              <a:gd name="connsiteY1" fmla="*/ 100208 h 2568997"/>
              <a:gd name="connsiteX2" fmla="*/ 1817933 w 1855511"/>
              <a:gd name="connsiteY2" fmla="*/ 187890 h 2568997"/>
              <a:gd name="connsiteX3" fmla="*/ 1780355 w 1855511"/>
              <a:gd name="connsiteY3" fmla="*/ 325676 h 2568997"/>
              <a:gd name="connsiteX4" fmla="*/ 1767829 w 1855511"/>
              <a:gd name="connsiteY4" fmla="*/ 450937 h 2568997"/>
              <a:gd name="connsiteX5" fmla="*/ 1755303 w 1855511"/>
              <a:gd name="connsiteY5" fmla="*/ 538619 h 2568997"/>
              <a:gd name="connsiteX6" fmla="*/ 1742777 w 1855511"/>
              <a:gd name="connsiteY6" fmla="*/ 764087 h 2568997"/>
              <a:gd name="connsiteX7" fmla="*/ 1717725 w 1855511"/>
              <a:gd name="connsiteY7" fmla="*/ 839243 h 2568997"/>
              <a:gd name="connsiteX8" fmla="*/ 1705199 w 1855511"/>
              <a:gd name="connsiteY8" fmla="*/ 889347 h 2568997"/>
              <a:gd name="connsiteX9" fmla="*/ 1680147 w 1855511"/>
              <a:gd name="connsiteY9" fmla="*/ 926926 h 2568997"/>
              <a:gd name="connsiteX10" fmla="*/ 1667621 w 1855511"/>
              <a:gd name="connsiteY10" fmla="*/ 977030 h 2568997"/>
              <a:gd name="connsiteX11" fmla="*/ 1630043 w 1855511"/>
              <a:gd name="connsiteY11" fmla="*/ 1002082 h 2568997"/>
              <a:gd name="connsiteX12" fmla="*/ 1592465 w 1855511"/>
              <a:gd name="connsiteY12" fmla="*/ 1039660 h 2568997"/>
              <a:gd name="connsiteX13" fmla="*/ 1479731 w 1855511"/>
              <a:gd name="connsiteY13" fmla="*/ 1089764 h 2568997"/>
              <a:gd name="connsiteX14" fmla="*/ 1216684 w 1855511"/>
              <a:gd name="connsiteY14" fmla="*/ 1177446 h 2568997"/>
              <a:gd name="connsiteX15" fmla="*/ 1103950 w 1855511"/>
              <a:gd name="connsiteY15" fmla="*/ 1215024 h 2568997"/>
              <a:gd name="connsiteX16" fmla="*/ 1066372 w 1855511"/>
              <a:gd name="connsiteY16" fmla="*/ 1227550 h 2568997"/>
              <a:gd name="connsiteX17" fmla="*/ 953637 w 1855511"/>
              <a:gd name="connsiteY17" fmla="*/ 1252602 h 2568997"/>
              <a:gd name="connsiteX18" fmla="*/ 878481 w 1855511"/>
              <a:gd name="connsiteY18" fmla="*/ 1290180 h 2568997"/>
              <a:gd name="connsiteX19" fmla="*/ 790799 w 1855511"/>
              <a:gd name="connsiteY19" fmla="*/ 1327758 h 2568997"/>
              <a:gd name="connsiteX20" fmla="*/ 715643 w 1855511"/>
              <a:gd name="connsiteY20" fmla="*/ 1377863 h 2568997"/>
              <a:gd name="connsiteX21" fmla="*/ 678065 w 1855511"/>
              <a:gd name="connsiteY21" fmla="*/ 1402915 h 2568997"/>
              <a:gd name="connsiteX22" fmla="*/ 653013 w 1855511"/>
              <a:gd name="connsiteY22" fmla="*/ 1440493 h 2568997"/>
              <a:gd name="connsiteX23" fmla="*/ 577857 w 1855511"/>
              <a:gd name="connsiteY23" fmla="*/ 1503123 h 2568997"/>
              <a:gd name="connsiteX24" fmla="*/ 515226 w 1855511"/>
              <a:gd name="connsiteY24" fmla="*/ 1578279 h 2568997"/>
              <a:gd name="connsiteX25" fmla="*/ 477648 w 1855511"/>
              <a:gd name="connsiteY25" fmla="*/ 1653435 h 2568997"/>
              <a:gd name="connsiteX26" fmla="*/ 465122 w 1855511"/>
              <a:gd name="connsiteY26" fmla="*/ 1691013 h 2568997"/>
              <a:gd name="connsiteX27" fmla="*/ 440070 w 1855511"/>
              <a:gd name="connsiteY27" fmla="*/ 1728591 h 2568997"/>
              <a:gd name="connsiteX28" fmla="*/ 427544 w 1855511"/>
              <a:gd name="connsiteY28" fmla="*/ 1766169 h 2568997"/>
              <a:gd name="connsiteX29" fmla="*/ 377440 w 1855511"/>
              <a:gd name="connsiteY29" fmla="*/ 1803747 h 2568997"/>
              <a:gd name="connsiteX30" fmla="*/ 339862 w 1855511"/>
              <a:gd name="connsiteY30" fmla="*/ 1878904 h 2568997"/>
              <a:gd name="connsiteX31" fmla="*/ 327336 w 1855511"/>
              <a:gd name="connsiteY31" fmla="*/ 1916482 h 2568997"/>
              <a:gd name="connsiteX32" fmla="*/ 302284 w 1855511"/>
              <a:gd name="connsiteY32" fmla="*/ 1954060 h 2568997"/>
              <a:gd name="connsiteX33" fmla="*/ 289758 w 1855511"/>
              <a:gd name="connsiteY33" fmla="*/ 1991638 h 2568997"/>
              <a:gd name="connsiteX34" fmla="*/ 264706 w 1855511"/>
              <a:gd name="connsiteY34" fmla="*/ 2041742 h 2568997"/>
              <a:gd name="connsiteX35" fmla="*/ 252180 w 1855511"/>
              <a:gd name="connsiteY35" fmla="*/ 2091846 h 2568997"/>
              <a:gd name="connsiteX36" fmla="*/ 189550 w 1855511"/>
              <a:gd name="connsiteY36" fmla="*/ 2179528 h 2568997"/>
              <a:gd name="connsiteX37" fmla="*/ 151972 w 1855511"/>
              <a:gd name="connsiteY37" fmla="*/ 2292263 h 2568997"/>
              <a:gd name="connsiteX38" fmla="*/ 139446 w 1855511"/>
              <a:gd name="connsiteY38" fmla="*/ 2329841 h 2568997"/>
              <a:gd name="connsiteX39" fmla="*/ 51763 w 1855511"/>
              <a:gd name="connsiteY39" fmla="*/ 2442575 h 2568997"/>
              <a:gd name="connsiteX40" fmla="*/ 39237 w 1855511"/>
              <a:gd name="connsiteY40" fmla="*/ 2480153 h 2568997"/>
              <a:gd name="connsiteX41" fmla="*/ 26711 w 1855511"/>
              <a:gd name="connsiteY41" fmla="*/ 2530257 h 2568997"/>
              <a:gd name="connsiteX42" fmla="*/ 1659 w 1855511"/>
              <a:gd name="connsiteY42" fmla="*/ 2567835 h 2568997"/>
              <a:gd name="connsiteX43" fmla="*/ 14185 w 1855511"/>
              <a:gd name="connsiteY43" fmla="*/ 2542783 h 256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55511" h="2568997">
                <a:moveTo>
                  <a:pt x="1855511" y="0"/>
                </a:moveTo>
                <a:cubicBezTo>
                  <a:pt x="1851336" y="33403"/>
                  <a:pt x="1848519" y="67003"/>
                  <a:pt x="1842985" y="100208"/>
                </a:cubicBezTo>
                <a:cubicBezTo>
                  <a:pt x="1834044" y="153855"/>
                  <a:pt x="1830697" y="141087"/>
                  <a:pt x="1817933" y="187890"/>
                </a:cubicBezTo>
                <a:cubicBezTo>
                  <a:pt x="1775551" y="343289"/>
                  <a:pt x="1809186" y="239182"/>
                  <a:pt x="1780355" y="325676"/>
                </a:cubicBezTo>
                <a:cubicBezTo>
                  <a:pt x="1776180" y="367430"/>
                  <a:pt x="1772732" y="409262"/>
                  <a:pt x="1767829" y="450937"/>
                </a:cubicBezTo>
                <a:cubicBezTo>
                  <a:pt x="1764379" y="480259"/>
                  <a:pt x="1757657" y="509189"/>
                  <a:pt x="1755303" y="538619"/>
                </a:cubicBezTo>
                <a:cubicBezTo>
                  <a:pt x="1749300" y="613651"/>
                  <a:pt x="1752113" y="689396"/>
                  <a:pt x="1742777" y="764087"/>
                </a:cubicBezTo>
                <a:cubicBezTo>
                  <a:pt x="1739502" y="790290"/>
                  <a:pt x="1724130" y="813624"/>
                  <a:pt x="1717725" y="839243"/>
                </a:cubicBezTo>
                <a:cubicBezTo>
                  <a:pt x="1713550" y="855944"/>
                  <a:pt x="1711980" y="873524"/>
                  <a:pt x="1705199" y="889347"/>
                </a:cubicBezTo>
                <a:cubicBezTo>
                  <a:pt x="1699269" y="903184"/>
                  <a:pt x="1688498" y="914400"/>
                  <a:pt x="1680147" y="926926"/>
                </a:cubicBezTo>
                <a:cubicBezTo>
                  <a:pt x="1675972" y="943627"/>
                  <a:pt x="1677170" y="962706"/>
                  <a:pt x="1667621" y="977030"/>
                </a:cubicBezTo>
                <a:cubicBezTo>
                  <a:pt x="1659270" y="989556"/>
                  <a:pt x="1641608" y="992444"/>
                  <a:pt x="1630043" y="1002082"/>
                </a:cubicBezTo>
                <a:cubicBezTo>
                  <a:pt x="1616434" y="1013423"/>
                  <a:pt x="1606074" y="1028319"/>
                  <a:pt x="1592465" y="1039660"/>
                </a:cubicBezTo>
                <a:cubicBezTo>
                  <a:pt x="1552765" y="1072743"/>
                  <a:pt x="1534350" y="1071558"/>
                  <a:pt x="1479731" y="1089764"/>
                </a:cubicBezTo>
                <a:lnTo>
                  <a:pt x="1216684" y="1177446"/>
                </a:lnTo>
                <a:lnTo>
                  <a:pt x="1103950" y="1215024"/>
                </a:lnTo>
                <a:cubicBezTo>
                  <a:pt x="1091424" y="1219199"/>
                  <a:pt x="1079319" y="1224961"/>
                  <a:pt x="1066372" y="1227550"/>
                </a:cubicBezTo>
                <a:cubicBezTo>
                  <a:pt x="1023325" y="1236159"/>
                  <a:pt x="994911" y="1240810"/>
                  <a:pt x="953637" y="1252602"/>
                </a:cubicBezTo>
                <a:cubicBezTo>
                  <a:pt x="880174" y="1273591"/>
                  <a:pt x="951676" y="1253583"/>
                  <a:pt x="878481" y="1290180"/>
                </a:cubicBezTo>
                <a:cubicBezTo>
                  <a:pt x="774821" y="1342010"/>
                  <a:pt x="921114" y="1249568"/>
                  <a:pt x="790799" y="1327758"/>
                </a:cubicBezTo>
                <a:cubicBezTo>
                  <a:pt x="764981" y="1343249"/>
                  <a:pt x="740695" y="1361161"/>
                  <a:pt x="715643" y="1377863"/>
                </a:cubicBezTo>
                <a:lnTo>
                  <a:pt x="678065" y="1402915"/>
                </a:lnTo>
                <a:cubicBezTo>
                  <a:pt x="669714" y="1415441"/>
                  <a:pt x="663658" y="1429848"/>
                  <a:pt x="653013" y="1440493"/>
                </a:cubicBezTo>
                <a:cubicBezTo>
                  <a:pt x="554482" y="1539024"/>
                  <a:pt x="680460" y="1380000"/>
                  <a:pt x="577857" y="1503123"/>
                </a:cubicBezTo>
                <a:cubicBezTo>
                  <a:pt x="490668" y="1607750"/>
                  <a:pt x="625005" y="1468503"/>
                  <a:pt x="515226" y="1578279"/>
                </a:cubicBezTo>
                <a:cubicBezTo>
                  <a:pt x="483742" y="1672732"/>
                  <a:pt x="526212" y="1556307"/>
                  <a:pt x="477648" y="1653435"/>
                </a:cubicBezTo>
                <a:cubicBezTo>
                  <a:pt x="471743" y="1665245"/>
                  <a:pt x="471027" y="1679203"/>
                  <a:pt x="465122" y="1691013"/>
                </a:cubicBezTo>
                <a:cubicBezTo>
                  <a:pt x="458389" y="1704478"/>
                  <a:pt x="446803" y="1715126"/>
                  <a:pt x="440070" y="1728591"/>
                </a:cubicBezTo>
                <a:cubicBezTo>
                  <a:pt x="434165" y="1740401"/>
                  <a:pt x="435997" y="1756026"/>
                  <a:pt x="427544" y="1766169"/>
                </a:cubicBezTo>
                <a:cubicBezTo>
                  <a:pt x="414179" y="1782207"/>
                  <a:pt x="394141" y="1791221"/>
                  <a:pt x="377440" y="1803747"/>
                </a:cubicBezTo>
                <a:cubicBezTo>
                  <a:pt x="345956" y="1898200"/>
                  <a:pt x="388425" y="1781778"/>
                  <a:pt x="339862" y="1878904"/>
                </a:cubicBezTo>
                <a:cubicBezTo>
                  <a:pt x="333957" y="1890714"/>
                  <a:pt x="333241" y="1904672"/>
                  <a:pt x="327336" y="1916482"/>
                </a:cubicBezTo>
                <a:cubicBezTo>
                  <a:pt x="320603" y="1929947"/>
                  <a:pt x="309017" y="1940595"/>
                  <a:pt x="302284" y="1954060"/>
                </a:cubicBezTo>
                <a:cubicBezTo>
                  <a:pt x="296379" y="1965870"/>
                  <a:pt x="294959" y="1979502"/>
                  <a:pt x="289758" y="1991638"/>
                </a:cubicBezTo>
                <a:cubicBezTo>
                  <a:pt x="282402" y="2008801"/>
                  <a:pt x="271262" y="2024258"/>
                  <a:pt x="264706" y="2041742"/>
                </a:cubicBezTo>
                <a:cubicBezTo>
                  <a:pt x="258661" y="2057861"/>
                  <a:pt x="259879" y="2076448"/>
                  <a:pt x="252180" y="2091846"/>
                </a:cubicBezTo>
                <a:cubicBezTo>
                  <a:pt x="233674" y="2128858"/>
                  <a:pt x="205916" y="2142705"/>
                  <a:pt x="189550" y="2179528"/>
                </a:cubicBezTo>
                <a:cubicBezTo>
                  <a:pt x="189546" y="2179536"/>
                  <a:pt x="158236" y="2273470"/>
                  <a:pt x="151972" y="2292263"/>
                </a:cubicBezTo>
                <a:cubicBezTo>
                  <a:pt x="147797" y="2304789"/>
                  <a:pt x="146770" y="2318855"/>
                  <a:pt x="139446" y="2329841"/>
                </a:cubicBezTo>
                <a:cubicBezTo>
                  <a:pt x="79516" y="2419737"/>
                  <a:pt x="110632" y="2383707"/>
                  <a:pt x="51763" y="2442575"/>
                </a:cubicBezTo>
                <a:cubicBezTo>
                  <a:pt x="47588" y="2455101"/>
                  <a:pt x="42864" y="2467457"/>
                  <a:pt x="39237" y="2480153"/>
                </a:cubicBezTo>
                <a:cubicBezTo>
                  <a:pt x="34508" y="2496706"/>
                  <a:pt x="33492" y="2514434"/>
                  <a:pt x="26711" y="2530257"/>
                </a:cubicBezTo>
                <a:cubicBezTo>
                  <a:pt x="20781" y="2544094"/>
                  <a:pt x="12304" y="2557190"/>
                  <a:pt x="1659" y="2567835"/>
                </a:cubicBezTo>
                <a:cubicBezTo>
                  <a:pt x="-4943" y="2574437"/>
                  <a:pt x="10010" y="2551134"/>
                  <a:pt x="14185" y="2542783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677" name="TextBox 3"/>
          <p:cNvSpPr txBox="1">
            <a:spLocks noChangeArrowheads="1"/>
          </p:cNvSpPr>
          <p:nvPr/>
        </p:nvSpPr>
        <p:spPr bwMode="auto">
          <a:xfrm>
            <a:off x="8975726" y="1628776"/>
            <a:ext cx="1368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DFS tree 1:</a:t>
            </a:r>
          </a:p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含</a:t>
            </a:r>
            <a:r>
              <a:rPr lang="en-US" altLang="zh-CN">
                <a:solidFill>
                  <a:srgbClr val="C00000"/>
                </a:solidFill>
              </a:rPr>
              <a:t>3</a:t>
            </a:r>
            <a:r>
              <a:rPr lang="zh-CN" altLang="en-US">
                <a:solidFill>
                  <a:srgbClr val="C00000"/>
                </a:solidFill>
              </a:rPr>
              <a:t>个分支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1992314" y="1776413"/>
            <a:ext cx="1366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DFS tree 2:</a:t>
            </a:r>
          </a:p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含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>
                <a:solidFill>
                  <a:srgbClr val="C00000"/>
                </a:solidFill>
              </a:rPr>
              <a:t>个分支</a:t>
            </a:r>
          </a:p>
        </p:txBody>
      </p:sp>
      <p:sp>
        <p:nvSpPr>
          <p:cNvPr id="28679" name="TextBox 4"/>
          <p:cNvSpPr txBox="1">
            <a:spLocks noChangeArrowheads="1"/>
          </p:cNvSpPr>
          <p:nvPr/>
        </p:nvSpPr>
        <p:spPr bwMode="auto">
          <a:xfrm>
            <a:off x="2063751" y="3444875"/>
            <a:ext cx="799306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 dirty="0"/>
              <a:t>DFS</a:t>
            </a:r>
            <a:r>
              <a:rPr lang="zh-CN" altLang="en-US" sz="2000" dirty="0"/>
              <a:t>算法能将图分割成</a:t>
            </a:r>
            <a:r>
              <a:rPr lang="en-US" altLang="zh-CN" sz="2000" dirty="0"/>
              <a:t>DFS trees, </a:t>
            </a:r>
            <a:r>
              <a:rPr lang="zh-CN" altLang="en-US" sz="2000" dirty="0"/>
              <a:t>但不能区分强分支。</a:t>
            </a: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任何一个强分支一定完整的包含在一个</a:t>
            </a:r>
            <a:r>
              <a:rPr lang="en-US" altLang="zh-CN" sz="2000" dirty="0"/>
              <a:t>DFS tree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位于同一</a:t>
            </a:r>
            <a:r>
              <a:rPr lang="en-US" altLang="zh-CN" sz="2000" dirty="0"/>
              <a:t>DFS tree</a:t>
            </a:r>
            <a:r>
              <a:rPr lang="zh-CN" altLang="en-US" sz="2000" dirty="0"/>
              <a:t>，但不同强分支</a:t>
            </a:r>
            <a:r>
              <a:rPr lang="zh-CN" altLang="en-US" sz="2000" dirty="0" smtClean="0"/>
              <a:t>中的两</a:t>
            </a:r>
            <a:r>
              <a:rPr lang="zh-CN" altLang="en-US" sz="2000" dirty="0"/>
              <a:t>点通路一定是单向的。因此将一个分支看作一个点得到的图是</a:t>
            </a:r>
            <a:r>
              <a:rPr lang="en-US" altLang="zh-CN" sz="2000" dirty="0"/>
              <a:t>DAG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解决问题的关键：先将</a:t>
            </a:r>
            <a:r>
              <a:rPr lang="zh-CN" altLang="en-US" sz="2000" dirty="0" smtClean="0"/>
              <a:t>图进行正常</a:t>
            </a:r>
            <a:r>
              <a:rPr lang="zh-CN" altLang="en-US" sz="2000" dirty="0"/>
              <a:t>的</a:t>
            </a:r>
            <a:r>
              <a:rPr lang="en-US" altLang="zh-CN" sz="2000" dirty="0" smtClean="0"/>
              <a:t>DFS, </a:t>
            </a:r>
            <a:r>
              <a:rPr lang="zh-CN" altLang="en-US" sz="2000" dirty="0" smtClean="0"/>
              <a:t>然后对转置</a:t>
            </a:r>
            <a:r>
              <a:rPr lang="zh-CN" altLang="en-US" sz="2000" dirty="0"/>
              <a:t>图再做</a:t>
            </a:r>
            <a:r>
              <a:rPr lang="en-US" altLang="zh-CN" sz="2000" dirty="0"/>
              <a:t>DFS, </a:t>
            </a:r>
            <a:r>
              <a:rPr lang="zh-CN" altLang="en-US" sz="2000" dirty="0"/>
              <a:t>按照</a:t>
            </a:r>
            <a:r>
              <a:rPr lang="zh-CN" altLang="en-US" sz="2000" dirty="0">
                <a:solidFill>
                  <a:srgbClr val="FF0000"/>
                </a:solidFill>
              </a:rPr>
              <a:t>特别的顺序</a:t>
            </a:r>
            <a:r>
              <a:rPr lang="zh-CN" altLang="en-US" sz="2000" dirty="0"/>
              <a:t>使得从选定顶点</a:t>
            </a:r>
            <a:r>
              <a:rPr lang="zh-CN" altLang="en-US" sz="2000" dirty="0" smtClean="0"/>
              <a:t>出发的搜索能且只能看到强</a:t>
            </a:r>
            <a:r>
              <a:rPr lang="zh-CN" altLang="en-US" sz="2000" dirty="0"/>
              <a:t>分支内</a:t>
            </a:r>
            <a:r>
              <a:rPr lang="zh-CN" altLang="en-US" sz="2000" dirty="0" smtClean="0"/>
              <a:t>的所有顶点：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强分支内的所有节点定能看到</a:t>
            </a:r>
            <a:r>
              <a:rPr lang="en-US" altLang="zh-CN" sz="2000" dirty="0" smtClean="0"/>
              <a:t>)+(</a:t>
            </a:r>
            <a:r>
              <a:rPr lang="zh-CN" altLang="en-US" sz="2000" dirty="0" smtClean="0"/>
              <a:t>如果从最大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开始</a:t>
            </a:r>
            <a:r>
              <a:rPr lang="zh-CN" altLang="en-US" sz="2000" dirty="0"/>
              <a:t>搜索</a:t>
            </a:r>
            <a:r>
              <a:rPr lang="zh-CN" altLang="en-US" sz="2000" dirty="0" smtClean="0"/>
              <a:t>，看不到本强分支之外的节点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所有的连边已被转置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2" name="云形 1"/>
          <p:cNvSpPr/>
          <p:nvPr/>
        </p:nvSpPr>
        <p:spPr>
          <a:xfrm>
            <a:off x="10056814" y="4293096"/>
            <a:ext cx="1943842" cy="15841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为什么要从当前最大的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开始看？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4" y="981075"/>
            <a:ext cx="81375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855914" y="3068638"/>
            <a:ext cx="5976390" cy="2590203"/>
            <a:chOff x="1331640" y="3068960"/>
            <a:chExt cx="4764921" cy="259007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331640" y="3068960"/>
              <a:ext cx="27357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2555816" y="3068960"/>
              <a:ext cx="360426" cy="1368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2" name="TextBox 5"/>
            <p:cNvSpPr txBox="1">
              <a:spLocks noChangeArrowheads="1"/>
            </p:cNvSpPr>
            <p:nvPr/>
          </p:nvSpPr>
          <p:spPr bwMode="auto">
            <a:xfrm>
              <a:off x="1920097" y="4458766"/>
              <a:ext cx="4176464" cy="1200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即在前一次</a:t>
              </a:r>
              <a:r>
                <a:rPr lang="en-US" altLang="zh-CN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DFS</a:t>
              </a:r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中，后</a:t>
              </a:r>
              <a:r>
                <a:rPr lang="en-US" altLang="zh-CN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finish</a:t>
              </a:r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的点会先被搜索，这如何实现呢？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写出带边标记的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算法并证明算法</a:t>
            </a:r>
            <a:r>
              <a:rPr lang="zh-CN" altLang="en-US" dirty="0"/>
              <a:t>的正确性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证明强联通分量算法的正确性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7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326" y="1700808"/>
            <a:ext cx="7128792" cy="310854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3: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通常图中与应用相关的附加信息有些什么</a:t>
            </a:r>
            <a:r>
              <a:rPr lang="en-US" altLang="zh-CN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他们对表示方法的选择有什么影响</a:t>
            </a:r>
            <a:r>
              <a:rPr lang="en-US" altLang="zh-CN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课外作业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981200" y="1196975"/>
            <a:ext cx="8229600" cy="4933950"/>
          </a:xfrm>
        </p:spPr>
        <p:txBody>
          <a:bodyPr/>
          <a:lstStyle/>
          <a:p>
            <a:r>
              <a:rPr lang="en-US" altLang="zh-CN" smtClean="0"/>
              <a:t>TC pp.592-: ex.22.1-3; 22.1-8</a:t>
            </a:r>
          </a:p>
          <a:p>
            <a:r>
              <a:rPr lang="en-US" altLang="zh-CN" smtClean="0"/>
              <a:t>TC pp.601-: ex.22.2-3; 22.2-4; 22.2-5</a:t>
            </a:r>
          </a:p>
          <a:p>
            <a:r>
              <a:rPr lang="en-US" altLang="zh-CN" smtClean="0"/>
              <a:t>TC pp.610-: ex.22.2-6; 22.3-7; 22.3-8; 22.3-9; 			22.3-12 </a:t>
            </a:r>
          </a:p>
          <a:p>
            <a:r>
              <a:rPr lang="en-US" altLang="zh-CN" smtClean="0"/>
              <a:t>TC pp.614-: ex.22.4-2; 22.4-3</a:t>
            </a:r>
          </a:p>
          <a:p>
            <a:r>
              <a:rPr lang="en-US" altLang="zh-CN" smtClean="0"/>
              <a:t>TC pp.620: ex.22.5-5; 22.5-7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640" y="1268761"/>
            <a:ext cx="6552728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4: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图的搜索是什么意思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为什么它是用图模型解决问题的基本操作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72039" y="5013325"/>
            <a:ext cx="453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图搜索经常被称为“遍历”</a:t>
            </a:r>
            <a:r>
              <a:rPr lang="en-US" altLang="zh-CN" sz="2000">
                <a:solidFill>
                  <a:srgbClr val="C0000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(traversal)</a:t>
            </a:r>
            <a:endParaRPr lang="zh-CN" altLang="en-US" sz="2000">
              <a:solidFill>
                <a:srgbClr val="C00000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广度优先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0768"/>
            <a:ext cx="9144000" cy="3709470"/>
          </a:xfrm>
          <a:prstGeom prst="rect">
            <a:avLst/>
          </a:prstGeom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423592" y="2185321"/>
            <a:ext cx="7416823" cy="3793205"/>
            <a:chOff x="899307" y="2185055"/>
            <a:chExt cx="7418052" cy="379384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899307" y="2204602"/>
              <a:ext cx="1512418" cy="154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52001" y="2185055"/>
              <a:ext cx="2665358" cy="2727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3" name="TextBox 6"/>
            <p:cNvSpPr txBox="1">
              <a:spLocks noChangeArrowheads="1"/>
            </p:cNvSpPr>
            <p:nvPr/>
          </p:nvSpPr>
          <p:spPr bwMode="auto">
            <a:xfrm>
              <a:off x="3995936" y="5517232"/>
              <a:ext cx="2376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两组关键</a:t>
              </a:r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的动词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619506" y="2185055"/>
              <a:ext cx="2916298" cy="3563010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859709" y="2220047"/>
              <a:ext cx="1296408" cy="3296812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"/>
            <p:cNvCxnSpPr/>
            <p:nvPr/>
          </p:nvCxnSpPr>
          <p:spPr>
            <a:xfrm>
              <a:off x="2519444" y="2185055"/>
              <a:ext cx="2052879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8328248" y="1844824"/>
            <a:ext cx="792088" cy="3754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328248" y="4941168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How</a:t>
            </a:r>
            <a:r>
              <a:rPr lang="zh-CN" altLang="en-US" sz="6000" dirty="0" smtClean="0"/>
              <a:t>？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342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广度优先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0768"/>
            <a:ext cx="9144000" cy="3709470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5663952" y="4005064"/>
            <a:ext cx="5004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375920" y="3140968"/>
            <a:ext cx="33843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6580042" y="1080992"/>
            <a:ext cx="3024336" cy="1291281"/>
          </a:xfrm>
          <a:prstGeom prst="wedgeRoundRectCallout">
            <a:avLst>
              <a:gd name="adj1" fmla="val -30911"/>
              <a:gd name="adj2" fmla="val 840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一定是棵树吗？</a:t>
            </a:r>
            <a:endParaRPr lang="zh-CN" altLang="en-US" sz="3600" dirty="0"/>
          </a:p>
        </p:txBody>
      </p:sp>
      <p:sp>
        <p:nvSpPr>
          <p:cNvPr id="25" name="圆角矩形标注 24"/>
          <p:cNvSpPr/>
          <p:nvPr/>
        </p:nvSpPr>
        <p:spPr>
          <a:xfrm>
            <a:off x="7824192" y="4623052"/>
            <a:ext cx="3024336" cy="1291281"/>
          </a:xfrm>
          <a:prstGeom prst="wedgeRoundRectCallout">
            <a:avLst>
              <a:gd name="adj1" fmla="val -33540"/>
              <a:gd name="adj2" fmla="val -893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一定最短吗？</a:t>
            </a:r>
            <a:endParaRPr lang="zh-CN" altLang="en-US" sz="3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524000" y="5039893"/>
            <a:ext cx="43559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>
          <a:xfrm>
            <a:off x="2855640" y="5566719"/>
            <a:ext cx="3024336" cy="1291281"/>
          </a:xfrm>
          <a:prstGeom prst="wedgeRoundRectCallout">
            <a:avLst>
              <a:gd name="adj1" fmla="val -33540"/>
              <a:gd name="adj2" fmla="val -893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显然？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5600" y="1988841"/>
            <a:ext cx="7289764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5</a:t>
            </a:r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图搜索时用什么办法来跟踪搜索的进度？</a:t>
            </a:r>
            <a:endParaRPr lang="en-US" altLang="zh-CN" sz="4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5985" y="4941168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白</a:t>
            </a:r>
            <a:r>
              <a:rPr lang="en-US" altLang="zh-CN" sz="4000" dirty="0" smtClean="0"/>
              <a:t>=》</a:t>
            </a:r>
            <a:r>
              <a:rPr lang="zh-CN" altLang="en-US" sz="4000" dirty="0" smtClean="0"/>
              <a:t>灰</a:t>
            </a:r>
            <a:r>
              <a:rPr lang="en-US" altLang="zh-CN" sz="4000" dirty="0" smtClean="0"/>
              <a:t>=》</a:t>
            </a:r>
            <a:r>
              <a:rPr lang="zh-CN" altLang="en-US" sz="4000" dirty="0" smtClean="0"/>
              <a:t>黑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0"/>
            <a:ext cx="4587698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35960" y="2126737"/>
            <a:ext cx="5832648" cy="10926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6</a:t>
            </a:r>
            <a:r>
              <a:rPr lang="zh-CN" alt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队列的使用，起到了什么作用？</a:t>
            </a:r>
            <a:endParaRPr lang="en-US" altLang="zh-CN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71464" y="1124744"/>
            <a:ext cx="20162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83432" y="2148712"/>
            <a:ext cx="20162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67608" y="5301208"/>
            <a:ext cx="20162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3287688" y="3140968"/>
            <a:ext cx="1296144" cy="648072"/>
          </a:xfrm>
          <a:prstGeom prst="wedgeRoundRectCallout">
            <a:avLst>
              <a:gd name="adj1" fmla="val 12907"/>
              <a:gd name="adj2" fmla="val 1258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链表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689470" y="3789040"/>
            <a:ext cx="6023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实现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了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”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系统地探索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”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，达成了“发现每一个”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16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10100</TotalTime>
  <Pages>0</Pages>
  <Words>2111</Words>
  <Characters>0</Characters>
  <Application>Microsoft Office PowerPoint</Application>
  <DocSecurity>0</DocSecurity>
  <PresentationFormat>宽屏</PresentationFormat>
  <Lines>0</Lines>
  <Paragraphs>248</Paragraphs>
  <Slides>40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华文行楷</vt:lpstr>
      <vt:lpstr>华文楷体</vt:lpstr>
      <vt:lpstr>楷体</vt:lpstr>
      <vt:lpstr>宋体</vt:lpstr>
      <vt:lpstr>微软雅黑</vt:lpstr>
      <vt:lpstr>Arial</vt:lpstr>
      <vt:lpstr>Garamond</vt:lpstr>
      <vt:lpstr>Palatino Linotype</vt:lpstr>
      <vt:lpstr>Symbol</vt:lpstr>
      <vt:lpstr>Times New Roman</vt:lpstr>
      <vt:lpstr>Wingdings</vt:lpstr>
      <vt:lpstr>default</vt:lpstr>
      <vt:lpstr>计算机问题求解 – 论题3-6     -图的计算机表示以及遍历</vt:lpstr>
      <vt:lpstr>PowerPoint 演示文稿</vt:lpstr>
      <vt:lpstr>PowerPoint 演示文稿</vt:lpstr>
      <vt:lpstr>PowerPoint 演示文稿</vt:lpstr>
      <vt:lpstr>PowerPoint 演示文稿</vt:lpstr>
      <vt:lpstr>广度优先</vt:lpstr>
      <vt:lpstr>广度优先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v.d 是δ(s,v)的上界</vt:lpstr>
      <vt:lpstr>当我们观察队列Q中元素的.d时，我们能发现什么规律？</vt:lpstr>
      <vt:lpstr>PowerPoint 演示文稿</vt:lpstr>
      <vt:lpstr>广度优先搜索计算最短路长度</vt:lpstr>
      <vt:lpstr>广度与深度</vt:lpstr>
      <vt:lpstr>深度优先搜索</vt:lpstr>
      <vt:lpstr>深度优先搜索</vt:lpstr>
      <vt:lpstr>PowerPoint 演示文稿</vt:lpstr>
      <vt:lpstr>深度优先搜索也是线性算法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Directed Acyclic Graph (DAG)</vt:lpstr>
      <vt:lpstr>Topological Order(拓扑序)</vt:lpstr>
      <vt:lpstr>PowerPoint 演示文稿</vt:lpstr>
      <vt:lpstr>有向图中的强连通分支问题</vt:lpstr>
      <vt:lpstr>理解强分支算法的关键</vt:lpstr>
      <vt:lpstr>PowerPoint 演示文稿</vt:lpstr>
      <vt:lpstr>Open Topics</vt:lpstr>
      <vt:lpstr>课外作业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145</cp:revision>
  <cp:lastPrinted>1601-01-01T00:00:00Z</cp:lastPrinted>
  <dcterms:created xsi:type="dcterms:W3CDTF">2010-10-07T02:50:25Z</dcterms:created>
  <dcterms:modified xsi:type="dcterms:W3CDTF">2018-10-25T05:11:16Z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