
<file path=[Content_Types].xml><?xml version="1.0" encoding="utf-8"?>
<Types xmlns="http://schemas.openxmlformats.org/package/2006/content-types">
  <Default Extension="bin" ContentType="application/vnd.openxmlformats-officedocument.oleObject"/>
  <Default Extension="tmp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65" r:id="rId3"/>
    <p:sldId id="266" r:id="rId4"/>
    <p:sldId id="267" r:id="rId5"/>
    <p:sldId id="268" r:id="rId6"/>
    <p:sldId id="279" r:id="rId7"/>
    <p:sldId id="260" r:id="rId8"/>
    <p:sldId id="280" r:id="rId9"/>
    <p:sldId id="283" r:id="rId10"/>
    <p:sldId id="281" r:id="rId11"/>
    <p:sldId id="257" r:id="rId12"/>
    <p:sldId id="282" r:id="rId13"/>
    <p:sldId id="258" r:id="rId14"/>
    <p:sldId id="261" r:id="rId15"/>
    <p:sldId id="262" r:id="rId16"/>
    <p:sldId id="263" r:id="rId17"/>
    <p:sldId id="264" r:id="rId18"/>
    <p:sldId id="271" r:id="rId19"/>
    <p:sldId id="272" r:id="rId20"/>
    <p:sldId id="273" r:id="rId21"/>
    <p:sldId id="274" r:id="rId22"/>
    <p:sldId id="277" r:id="rId23"/>
    <p:sldId id="278" r:id="rId24"/>
    <p:sldId id="275" r:id="rId25"/>
    <p:sldId id="276" r:id="rId26"/>
    <p:sldId id="270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72052" autoAdjust="0"/>
  </p:normalViewPr>
  <p:slideViewPr>
    <p:cSldViewPr snapToGrid="0">
      <p:cViewPr varScale="1">
        <p:scale>
          <a:sx n="66" d="100"/>
          <a:sy n="66" d="100"/>
        </p:scale>
        <p:origin x="93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CC613B-CFF4-4094-86E7-117E60ED4CB0}" type="datetimeFigureOut">
              <a:rPr lang="zh-CN" altLang="en-US" smtClean="0"/>
              <a:t>2018/9/24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6D8EF3-4EF9-43F1-8D27-57503DAA17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890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四色图问题中的图具有自身的特征，是一张特殊的图</a:t>
            </a:r>
            <a:endParaRPr lang="en-US" altLang="zh-CN" dirty="0" smtClean="0"/>
          </a:p>
          <a:p>
            <a:r>
              <a:rPr lang="zh-CN" altLang="en-US" dirty="0" smtClean="0"/>
              <a:t>此处的图，是一张一般的图；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D8EF3-4EF9-43F1-8D27-57503DAA17D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29246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，都是奇数，不符合握手定理，总度为奇数；</a:t>
            </a:r>
            <a:endParaRPr lang="en-US" altLang="zh-CN" dirty="0" smtClean="0"/>
          </a:p>
          <a:p>
            <a:r>
              <a:rPr lang="zh-CN" altLang="en-US" dirty="0" smtClean="0"/>
              <a:t>想象</a:t>
            </a:r>
            <a:r>
              <a:rPr lang="zh-CN" altLang="en-US" dirty="0" smtClean="0"/>
              <a:t>一下，小朋友们手拉手站成一圈，其实就是</a:t>
            </a:r>
            <a:r>
              <a:rPr lang="en-US" altLang="zh-CN" dirty="0" smtClean="0"/>
              <a:t>H2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D8EF3-4EF9-43F1-8D27-57503DAA17D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15387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172135F-D887-43C1-A138-397930B5E255}" type="slidenum">
              <a:rPr lang="zh-CN" altLang="en-US"/>
              <a:pPr eaLnBrk="1" hangingPunct="1"/>
              <a:t>24</a:t>
            </a:fld>
            <a:endParaRPr lang="en-US" altLang="zh-CN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6944795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3BB80B5-DEF4-480F-AF08-5A72317417BB}" type="slidenum">
              <a:rPr lang="zh-CN" altLang="en-US"/>
              <a:pPr eaLnBrk="1" hangingPunct="1"/>
              <a:t>25</a:t>
            </a:fld>
            <a:endParaRPr lang="en-US" altLang="zh-CN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560650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集合变有序偶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D8EF3-4EF9-43F1-8D27-57503DAA17D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61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How to train the ability of our students? We can not abandon our classroom lecture</a:t>
            </a:r>
            <a:r>
              <a:rPr lang="en-US" altLang="zh-CN" baseline="0" dirty="0" smtClean="0"/>
              <a:t> arbitrarily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dirty="0" smtClean="0"/>
              <a:t>during the whole teaching activities</a:t>
            </a:r>
          </a:p>
          <a:p>
            <a:r>
              <a:rPr lang="en-US" altLang="zh-CN" sz="1200" dirty="0" smtClean="0"/>
              <a:t>should take the responsibility for ability training.</a:t>
            </a:r>
          </a:p>
          <a:p>
            <a:pPr>
              <a:defRPr/>
            </a:pPr>
            <a:r>
              <a:rPr lang="en-US" altLang="zh-CN" dirty="0" smtClean="0"/>
              <a:t>The idea of revolution</a:t>
            </a:r>
          </a:p>
          <a:p>
            <a:pPr lvl="1">
              <a:defRPr/>
            </a:pPr>
            <a:r>
              <a:rPr lang="en-US" altLang="zh-CN" dirty="0" smtClean="0"/>
              <a:t>To develop the ability of students in the fundamental courses since the first year they enter the university.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E07945-D1A6-4AAF-9CAD-BD63DF4A412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8844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从任意的一条</a:t>
            </a:r>
            <a:r>
              <a:rPr lang="en-US" altLang="zh-CN" dirty="0" smtClean="0"/>
              <a:t>walk</a:t>
            </a:r>
            <a:r>
              <a:rPr lang="zh-CN" altLang="en-US" dirty="0" smtClean="0"/>
              <a:t>中，构造出一个</a:t>
            </a:r>
            <a:r>
              <a:rPr lang="en-US" altLang="zh-CN" dirty="0" smtClean="0"/>
              <a:t>path</a:t>
            </a:r>
            <a:r>
              <a:rPr lang="zh-CN" altLang="en-US" dirty="0" smtClean="0"/>
              <a:t>，未必该</a:t>
            </a:r>
            <a:r>
              <a:rPr lang="en-US" altLang="zh-CN" dirty="0" smtClean="0"/>
              <a:t>path</a:t>
            </a:r>
            <a:r>
              <a:rPr lang="zh-CN" altLang="en-US" dirty="0" smtClean="0"/>
              <a:t>最短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D8EF3-4EF9-43F1-8D27-57503DAA17D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85060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三部分（三节点）构成连通图</a:t>
            </a:r>
            <a:endParaRPr lang="en-US" altLang="zh-CN" dirty="0" smtClean="0"/>
          </a:p>
          <a:p>
            <a:r>
              <a:rPr lang="zh-CN" altLang="en-US" dirty="0" smtClean="0"/>
              <a:t>连通性中的定理</a:t>
            </a:r>
            <a:r>
              <a:rPr lang="en-US" altLang="zh-CN" dirty="0" smtClean="0"/>
              <a:t>2.4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D8EF3-4EF9-43F1-8D27-57503DAA17D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13684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枚举所有点到其它点的最长距离。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D8EF3-4EF9-43F1-8D27-57503DAA17D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6204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回路长度是奇数，节点个数是奇数，必定有两个同集合的不同节点相邻出现。鸽笼原理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D8EF3-4EF9-43F1-8D27-57503DAA17D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23652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图的结构特征：</a:t>
            </a:r>
            <a:endParaRPr lang="en-US" altLang="zh-CN" dirty="0" smtClean="0"/>
          </a:p>
          <a:p>
            <a:r>
              <a:rPr lang="zh-CN" altLang="en-US" dirty="0" smtClean="0"/>
              <a:t>连通？直径？距离？度？</a:t>
            </a:r>
            <a:r>
              <a:rPr lang="en-US" altLang="zh-CN" dirty="0" smtClean="0"/>
              <a:t>Order</a:t>
            </a:r>
            <a:r>
              <a:rPr lang="zh-CN" altLang="en-US" dirty="0" smtClean="0"/>
              <a:t>？</a:t>
            </a:r>
            <a:r>
              <a:rPr lang="en-US" altLang="zh-CN" dirty="0" smtClean="0"/>
              <a:t>Size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D8EF3-4EF9-43F1-8D27-57503DAA17D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88536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Sharpness</a:t>
            </a:r>
            <a:r>
              <a:rPr lang="zh-CN" altLang="en-US" dirty="0" smtClean="0"/>
              <a:t>：涉及到界的概念</a:t>
            </a:r>
            <a:endParaRPr lang="en-US" altLang="zh-CN" dirty="0" smtClean="0"/>
          </a:p>
          <a:p>
            <a:r>
              <a:rPr lang="zh-CN" altLang="en-US" dirty="0" smtClean="0"/>
              <a:t>哈密尔顿图</a:t>
            </a:r>
            <a:r>
              <a:rPr lang="zh-CN" altLang="en-US" dirty="0" smtClean="0"/>
              <a:t>中也有类似的思路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D8EF3-4EF9-43F1-8D27-57503DAA17D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0594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424B9-6127-4C20-B58A-CAAEBA1364A9}" type="datetimeFigureOut">
              <a:rPr lang="zh-CN" altLang="en-US" smtClean="0"/>
              <a:t>2018/9/24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0A78F-BEE4-49DD-BE09-F671AF7196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6682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424B9-6127-4C20-B58A-CAAEBA1364A9}" type="datetimeFigureOut">
              <a:rPr lang="zh-CN" altLang="en-US" smtClean="0"/>
              <a:t>2018/9/24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0A78F-BEE4-49DD-BE09-F671AF7196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6920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424B9-6127-4C20-B58A-CAAEBA1364A9}" type="datetimeFigureOut">
              <a:rPr lang="zh-CN" altLang="en-US" smtClean="0"/>
              <a:t>2018/9/24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0A78F-BEE4-49DD-BE09-F671AF7196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9711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424B9-6127-4C20-B58A-CAAEBA1364A9}" type="datetimeFigureOut">
              <a:rPr lang="zh-CN" altLang="en-US" smtClean="0"/>
              <a:t>2018/9/24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0A78F-BEE4-49DD-BE09-F671AF7196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879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424B9-6127-4C20-B58A-CAAEBA1364A9}" type="datetimeFigureOut">
              <a:rPr lang="zh-CN" altLang="en-US" smtClean="0"/>
              <a:t>2018/9/24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0A78F-BEE4-49DD-BE09-F671AF7196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9946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424B9-6127-4C20-B58A-CAAEBA1364A9}" type="datetimeFigureOut">
              <a:rPr lang="zh-CN" altLang="en-US" smtClean="0"/>
              <a:t>2018/9/24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0A78F-BEE4-49DD-BE09-F671AF7196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967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424B9-6127-4C20-B58A-CAAEBA1364A9}" type="datetimeFigureOut">
              <a:rPr lang="zh-CN" altLang="en-US" smtClean="0"/>
              <a:t>2018/9/24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0A78F-BEE4-49DD-BE09-F671AF7196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6529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424B9-6127-4C20-B58A-CAAEBA1364A9}" type="datetimeFigureOut">
              <a:rPr lang="zh-CN" altLang="en-US" smtClean="0"/>
              <a:t>2018/9/24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0A78F-BEE4-49DD-BE09-F671AF7196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296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424B9-6127-4C20-B58A-CAAEBA1364A9}" type="datetimeFigureOut">
              <a:rPr lang="zh-CN" altLang="en-US" smtClean="0"/>
              <a:t>2018/9/24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0A78F-BEE4-49DD-BE09-F671AF7196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286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424B9-6127-4C20-B58A-CAAEBA1364A9}" type="datetimeFigureOut">
              <a:rPr lang="zh-CN" altLang="en-US" smtClean="0"/>
              <a:t>2018/9/24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0A78F-BEE4-49DD-BE09-F671AF7196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7963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424B9-6127-4C20-B58A-CAAEBA1364A9}" type="datetimeFigureOut">
              <a:rPr lang="zh-CN" altLang="en-US" smtClean="0"/>
              <a:t>2018/9/24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0A78F-BEE4-49DD-BE09-F671AF7196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1599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2424B9-6127-4C20-B58A-CAAEBA1364A9}" type="datetimeFigureOut">
              <a:rPr lang="zh-CN" altLang="en-US" smtClean="0"/>
              <a:t>2018/9/24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0A78F-BEE4-49DD-BE09-F671AF7196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862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tmp"/><Relationship Id="rId4" Type="http://schemas.openxmlformats.org/officeDocument/2006/relationships/image" Target="../media/image10.tm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tmp"/><Relationship Id="rId4" Type="http://schemas.openxmlformats.org/officeDocument/2006/relationships/image" Target="../media/image13.tm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tm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tmp"/><Relationship Id="rId4" Type="http://schemas.openxmlformats.org/officeDocument/2006/relationships/image" Target="../media/image21.tm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tmp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5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tmp"/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jpe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30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25.wmf"/><Relationship Id="rId4" Type="http://schemas.openxmlformats.org/officeDocument/2006/relationships/oleObject" Target="../embeddings/oleObject5.bin"/><Relationship Id="rId9" Type="http://schemas.openxmlformats.org/officeDocument/2006/relationships/image" Target="../media/image31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tm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zh-CN" altLang="en-US" dirty="0"/>
              <a:t>计算机问题求解</a:t>
            </a:r>
            <a:r>
              <a:rPr lang="en-US" altLang="zh-CN" dirty="0"/>
              <a:t>	-</a:t>
            </a:r>
            <a:r>
              <a:rPr lang="zh-CN" altLang="en-US" dirty="0"/>
              <a:t>论题 </a:t>
            </a:r>
            <a:r>
              <a:rPr lang="en-US" altLang="zh-CN" dirty="0" smtClean="0"/>
              <a:t>3.3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sz="4400" dirty="0" smtClean="0"/>
              <a:t>图的基本概念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陶先平</a:t>
            </a:r>
            <a:endParaRPr lang="en-US" altLang="zh-CN" dirty="0" smtClean="0"/>
          </a:p>
          <a:p>
            <a:r>
              <a:rPr lang="en-US" altLang="zh-CN" dirty="0" smtClean="0"/>
              <a:t>2018</a:t>
            </a:r>
            <a:r>
              <a:rPr lang="zh-CN" altLang="en-US" dirty="0" smtClean="0"/>
              <a:t>年</a:t>
            </a:r>
            <a:r>
              <a:rPr lang="en-US" altLang="zh-CN" dirty="0" smtClean="0"/>
              <a:t>9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25</a:t>
            </a:r>
            <a:r>
              <a:rPr lang="zh-CN" altLang="en-US" dirty="0" smtClean="0"/>
              <a:t>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024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61" y="528102"/>
            <a:ext cx="11779678" cy="999607"/>
          </a:xfrm>
        </p:spPr>
      </p:pic>
      <p:sp>
        <p:nvSpPr>
          <p:cNvPr id="8" name="文本框 7"/>
          <p:cNvSpPr txBox="1"/>
          <p:nvPr/>
        </p:nvSpPr>
        <p:spPr>
          <a:xfrm>
            <a:off x="9286160" y="4189083"/>
            <a:ext cx="2745242" cy="2062103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图中定理的证明，多用如此</a:t>
            </a:r>
            <a:r>
              <a:rPr lang="zh-CN" altLang="en-US" sz="3200" dirty="0" smtClean="0"/>
              <a:t>的反证法、构造</a:t>
            </a:r>
            <a:r>
              <a:rPr lang="zh-CN" altLang="en-US" sz="3200" dirty="0" smtClean="0"/>
              <a:t>法</a:t>
            </a:r>
            <a:endParaRPr lang="zh-CN" altLang="en-US" sz="3200" dirty="0"/>
          </a:p>
        </p:txBody>
      </p:sp>
      <p:sp>
        <p:nvSpPr>
          <p:cNvPr id="3" name="文本框 2"/>
          <p:cNvSpPr txBox="1"/>
          <p:nvPr/>
        </p:nvSpPr>
        <p:spPr>
          <a:xfrm>
            <a:off x="10874994" y="571646"/>
            <a:ext cx="34657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2800" i="1" dirty="0" smtClean="0">
                <a:solidFill>
                  <a:srgbClr val="FF0000"/>
                </a:solidFill>
              </a:rPr>
              <a:t>v</a:t>
            </a:r>
            <a:endParaRPr lang="zh-CN" altLang="en-US" sz="2800" i="1" dirty="0">
              <a:solidFill>
                <a:srgbClr val="FF0000"/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89846" y="1690686"/>
            <a:ext cx="8495824" cy="4442962"/>
            <a:chOff x="489846" y="1690686"/>
            <a:chExt cx="8495824" cy="4442962"/>
          </a:xfrm>
        </p:grpSpPr>
        <p:grpSp>
          <p:nvGrpSpPr>
            <p:cNvPr id="7" name="组合 6"/>
            <p:cNvGrpSpPr/>
            <p:nvPr/>
          </p:nvGrpSpPr>
          <p:grpSpPr>
            <a:xfrm>
              <a:off x="489846" y="1690686"/>
              <a:ext cx="8495824" cy="4442962"/>
              <a:chOff x="2931585" y="2890762"/>
              <a:chExt cx="5849166" cy="2467319"/>
            </a:xfrm>
          </p:grpSpPr>
          <p:pic>
            <p:nvPicPr>
              <p:cNvPr id="5" name="图片 4" descr="屏幕剪辑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31585" y="2890762"/>
                <a:ext cx="5849166" cy="1076475"/>
              </a:xfrm>
              <a:prstGeom prst="rect">
                <a:avLst/>
              </a:prstGeom>
            </p:spPr>
          </p:pic>
          <p:pic>
            <p:nvPicPr>
              <p:cNvPr id="6" name="图片 5" descr="屏幕剪辑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96700" y="3967237"/>
                <a:ext cx="5782482" cy="1390844"/>
              </a:xfrm>
              <a:prstGeom prst="rect">
                <a:avLst/>
              </a:prstGeom>
            </p:spPr>
          </p:pic>
        </p:grpSp>
        <p:cxnSp>
          <p:nvCxnSpPr>
            <p:cNvPr id="10" name="直接连接符 9"/>
            <p:cNvCxnSpPr/>
            <p:nvPr/>
          </p:nvCxnSpPr>
          <p:spPr>
            <a:xfrm>
              <a:off x="2002971" y="3193143"/>
              <a:ext cx="2423886" cy="14514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文本框 11"/>
          <p:cNvSpPr txBox="1"/>
          <p:nvPr/>
        </p:nvSpPr>
        <p:spPr>
          <a:xfrm>
            <a:off x="9446757" y="2319787"/>
            <a:ext cx="2539081" cy="1077218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还有其它证明方法吗？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986217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7511" y="365125"/>
            <a:ext cx="11056978" cy="1325563"/>
          </a:xfrm>
        </p:spPr>
        <p:txBody>
          <a:bodyPr/>
          <a:lstStyle/>
          <a:p>
            <a:r>
              <a:rPr lang="zh-CN" altLang="en-US" dirty="0" smtClean="0"/>
              <a:t>图的连通性和牢固程度是图结构的重要特性</a:t>
            </a:r>
            <a:endParaRPr lang="zh-CN" altLang="en-US" dirty="0"/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511" y="1690688"/>
            <a:ext cx="11056978" cy="968627"/>
          </a:xfrm>
        </p:spPr>
      </p:pic>
      <p:sp>
        <p:nvSpPr>
          <p:cNvPr id="6" name="内容占位符 2"/>
          <p:cNvSpPr txBox="1">
            <a:spLocks/>
          </p:cNvSpPr>
          <p:nvPr/>
        </p:nvSpPr>
        <p:spPr>
          <a:xfrm>
            <a:off x="2895959" y="5924638"/>
            <a:ext cx="6916838" cy="6188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/>
              <a:t>这个定理给了你什么直观感觉？</a:t>
            </a:r>
            <a:endParaRPr lang="zh-CN" altLang="en-US" dirty="0"/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66" y="2808927"/>
            <a:ext cx="5439534" cy="1028844"/>
          </a:xfrm>
          <a:prstGeom prst="rect">
            <a:avLst/>
          </a:prstGeom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0096" y="4141777"/>
            <a:ext cx="5315692" cy="104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184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如果需要找到某个点到其它点的距离，你有什么办法？</a:t>
            </a:r>
            <a:endParaRPr lang="zh-CN" altLang="en-US" dirty="0"/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889" y="1690688"/>
            <a:ext cx="8418362" cy="3416946"/>
          </a:xfrm>
        </p:spPr>
      </p:pic>
      <p:sp>
        <p:nvSpPr>
          <p:cNvPr id="5" name="标题 1"/>
          <p:cNvSpPr txBox="1">
            <a:spLocks/>
          </p:cNvSpPr>
          <p:nvPr/>
        </p:nvSpPr>
        <p:spPr>
          <a:xfrm>
            <a:off x="838200" y="524964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如果需要找到某个连通图的直径，你有什么办法？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949387" y="1690688"/>
            <a:ext cx="4375231" cy="28350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0995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923" y="550711"/>
            <a:ext cx="11338153" cy="954389"/>
          </a:xfrm>
        </p:spPr>
      </p:pic>
      <p:sp>
        <p:nvSpPr>
          <p:cNvPr id="5" name="文本框 4"/>
          <p:cNvSpPr txBox="1"/>
          <p:nvPr/>
        </p:nvSpPr>
        <p:spPr>
          <a:xfrm>
            <a:off x="752354" y="1979266"/>
            <a:ext cx="59298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/>
              <a:t>直观上看，这个结论是否合理？</a:t>
            </a:r>
            <a:endParaRPr lang="zh-CN" altLang="en-US" sz="3200" dirty="0"/>
          </a:p>
        </p:txBody>
      </p:sp>
      <p:sp>
        <p:nvSpPr>
          <p:cNvPr id="6" name="文本框 5"/>
          <p:cNvSpPr txBox="1"/>
          <p:nvPr/>
        </p:nvSpPr>
        <p:spPr>
          <a:xfrm>
            <a:off x="752355" y="2944404"/>
            <a:ext cx="1101272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dirty="0" smtClean="0"/>
              <a:t>必要性的证明思路：</a:t>
            </a:r>
            <a:endParaRPr lang="en-US" altLang="zh-CN" sz="32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3200" dirty="0" smtClean="0"/>
              <a:t>将环</a:t>
            </a:r>
            <a:r>
              <a:rPr lang="en-US" altLang="zh-CN" sz="3200" dirty="0" smtClean="0"/>
              <a:t>(v1,v2,…,vn,v1)</a:t>
            </a:r>
            <a:r>
              <a:rPr lang="zh-CN" altLang="en-US" sz="3200" dirty="0" smtClean="0"/>
              <a:t>上节点进行二分，</a:t>
            </a:r>
            <a:r>
              <a:rPr lang="en-US" altLang="zh-CN" sz="3200" dirty="0" smtClean="0"/>
              <a:t>v1vn</a:t>
            </a:r>
            <a:r>
              <a:rPr lang="zh-CN" altLang="en-US" sz="3200" dirty="0" smtClean="0"/>
              <a:t>必定在同一集合中</a:t>
            </a:r>
            <a:endParaRPr lang="en-US" altLang="zh-CN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dirty="0" smtClean="0"/>
              <a:t>充分性的证明</a:t>
            </a:r>
            <a:r>
              <a:rPr lang="zh-CN" altLang="en-US" sz="3200" dirty="0" smtClean="0"/>
              <a:t>思路：</a:t>
            </a:r>
            <a:endParaRPr lang="en-US" altLang="zh-CN" sz="32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3200" dirty="0" smtClean="0"/>
              <a:t>从任意一点出发，按距离值的奇偶性将节点进行划分；</a:t>
            </a:r>
            <a:endParaRPr lang="en-US" altLang="zh-CN" sz="32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3200" dirty="0" smtClean="0"/>
              <a:t>证明所有的边都跨两个子集</a:t>
            </a:r>
            <a:endParaRPr lang="en-US" altLang="zh-CN" sz="3200" dirty="0" smtClean="0"/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zh-CN" altLang="en-US" sz="3200" dirty="0" smtClean="0"/>
              <a:t>反证法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085029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图中的参数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7057" y="2169051"/>
            <a:ext cx="10515600" cy="4351338"/>
          </a:xfrm>
        </p:spPr>
        <p:txBody>
          <a:bodyPr/>
          <a:lstStyle/>
          <a:p>
            <a:r>
              <a:rPr lang="zh-CN" altLang="en-US" dirty="0" smtClean="0"/>
              <a:t>我们讨论一个图的“参数”，主要目的是什么？你应该记住的参数有哪些？</a:t>
            </a:r>
            <a:endParaRPr lang="en-US" altLang="zh-CN" dirty="0" smtClean="0"/>
          </a:p>
          <a:p>
            <a:endParaRPr lang="en-US" altLang="zh-CN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387" y="2988592"/>
            <a:ext cx="4611278" cy="576410"/>
          </a:xfrm>
          <a:prstGeom prst="rect">
            <a:avLst/>
          </a:prstGeom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998" y="4499272"/>
            <a:ext cx="9693718" cy="170475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83848" y="3976052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图第一定理（握手定理）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74760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图的连通性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直觉上，图的连通性和边数</a:t>
            </a:r>
            <a:r>
              <a:rPr lang="en-US" altLang="zh-CN" dirty="0" smtClean="0"/>
              <a:t>(size)</a:t>
            </a:r>
            <a:r>
              <a:rPr lang="zh-CN" altLang="en-US" dirty="0" smtClean="0"/>
              <a:t>有什么关系？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随着边数的增长，什么时候，图必定是连通的？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当我们将边数转换为点度和时，结论如何？</a:t>
            </a:r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127" y="4688219"/>
            <a:ext cx="9046220" cy="1623681"/>
          </a:xfrm>
          <a:prstGeom prst="rect">
            <a:avLst/>
          </a:prstGeom>
        </p:spPr>
      </p:pic>
      <p:sp>
        <p:nvSpPr>
          <p:cNvPr id="5" name="椭圆形标注 4"/>
          <p:cNvSpPr/>
          <p:nvPr/>
        </p:nvSpPr>
        <p:spPr>
          <a:xfrm>
            <a:off x="8993529" y="3889094"/>
            <a:ext cx="2916820" cy="1469984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为什么说这个结论很</a:t>
            </a:r>
            <a:r>
              <a:rPr lang="en-US" altLang="zh-CN" sz="2400" dirty="0" smtClean="0"/>
              <a:t>sharp</a:t>
            </a:r>
            <a:r>
              <a:rPr lang="zh-CN" altLang="en-US" sz="2400" dirty="0" smtClean="0"/>
              <a:t>？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58253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39" y="365125"/>
            <a:ext cx="10726561" cy="1060078"/>
          </a:xfrm>
        </p:spPr>
      </p:pic>
      <p:sp>
        <p:nvSpPr>
          <p:cNvPr id="5" name="文本框 4"/>
          <p:cNvSpPr txBox="1"/>
          <p:nvPr/>
        </p:nvSpPr>
        <p:spPr>
          <a:xfrm>
            <a:off x="838200" y="1863523"/>
            <a:ext cx="7855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1</a:t>
            </a:r>
            <a:r>
              <a:rPr lang="zh-CN" altLang="en-US" sz="2400" dirty="0" smtClean="0"/>
              <a:t>，为什么</a:t>
            </a:r>
            <a:r>
              <a:rPr lang="en-US" altLang="zh-CN" sz="2400" dirty="0" smtClean="0"/>
              <a:t>r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都是奇数时，这个图不可能是</a:t>
            </a:r>
            <a:r>
              <a:rPr lang="en-US" altLang="zh-CN" sz="2400" dirty="0" smtClean="0"/>
              <a:t>r-regular</a:t>
            </a:r>
            <a:r>
              <a:rPr lang="zh-CN" altLang="en-US" sz="2400" dirty="0" smtClean="0"/>
              <a:t>的？</a:t>
            </a:r>
            <a:endParaRPr lang="zh-CN" altLang="en-US" sz="2400" dirty="0"/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494335"/>
            <a:ext cx="10343983" cy="2930504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38200" y="2940630"/>
            <a:ext cx="66246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2</a:t>
            </a:r>
            <a:r>
              <a:rPr lang="zh-CN" altLang="en-US" sz="2400" dirty="0" smtClean="0"/>
              <a:t>，当</a:t>
            </a:r>
            <a:r>
              <a:rPr lang="en-US" altLang="zh-CN" sz="2400" dirty="0" smtClean="0"/>
              <a:t>r</a:t>
            </a:r>
            <a:r>
              <a:rPr lang="zh-CN" altLang="en-US" sz="2400" dirty="0" smtClean="0"/>
              <a:t>或者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中有一个为偶数时，构造</a:t>
            </a:r>
            <a:r>
              <a:rPr lang="en-US" altLang="zh-CN" sz="2400" dirty="0" smtClean="0"/>
              <a:t>r-regular</a:t>
            </a:r>
            <a:r>
              <a:rPr lang="zh-CN" altLang="en-US" sz="2400" dirty="0" smtClean="0"/>
              <a:t>图</a:t>
            </a:r>
            <a:endParaRPr lang="zh-CN" altLang="en-US" sz="2400" dirty="0"/>
          </a:p>
        </p:txBody>
      </p:sp>
      <p:grpSp>
        <p:nvGrpSpPr>
          <p:cNvPr id="13" name="组合 12"/>
          <p:cNvGrpSpPr/>
          <p:nvPr/>
        </p:nvGrpSpPr>
        <p:grpSpPr>
          <a:xfrm>
            <a:off x="838200" y="3494335"/>
            <a:ext cx="10515600" cy="2910538"/>
            <a:chOff x="838200" y="2786853"/>
            <a:chExt cx="10515600" cy="2910538"/>
          </a:xfrm>
        </p:grpSpPr>
        <p:sp>
          <p:nvSpPr>
            <p:cNvPr id="8" name="矩形 7"/>
            <p:cNvSpPr/>
            <p:nvPr/>
          </p:nvSpPr>
          <p:spPr>
            <a:xfrm>
              <a:off x="838200" y="2786853"/>
              <a:ext cx="10515600" cy="3846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838200" y="3191967"/>
              <a:ext cx="4636625" cy="3846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9549114" y="4870296"/>
              <a:ext cx="1804686" cy="3846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949124" y="5312781"/>
              <a:ext cx="6049219" cy="3846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2" name="图片 11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7934" y="1425203"/>
            <a:ext cx="3295725" cy="2317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87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内容占位符 4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39" y="2108151"/>
            <a:ext cx="10726994" cy="2081884"/>
          </a:xfrm>
        </p:spPr>
      </p:pic>
      <p:pic>
        <p:nvPicPr>
          <p:cNvPr id="4" name="内容占位符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39" y="365125"/>
            <a:ext cx="10726561" cy="1060078"/>
          </a:xfrm>
          <a:prstGeom prst="rect">
            <a:avLst/>
          </a:prstGeom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146" y="4390904"/>
            <a:ext cx="3100680" cy="2351349"/>
          </a:xfrm>
          <a:prstGeom prst="rect">
            <a:avLst/>
          </a:prstGeom>
        </p:spPr>
      </p:pic>
      <p:cxnSp>
        <p:nvCxnSpPr>
          <p:cNvPr id="8" name="直接连接符 7"/>
          <p:cNvCxnSpPr/>
          <p:nvPr/>
        </p:nvCxnSpPr>
        <p:spPr>
          <a:xfrm>
            <a:off x="3206187" y="4190035"/>
            <a:ext cx="318303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形标注 8"/>
          <p:cNvSpPr/>
          <p:nvPr/>
        </p:nvSpPr>
        <p:spPr>
          <a:xfrm>
            <a:off x="6759616" y="4711670"/>
            <a:ext cx="2743200" cy="1307939"/>
          </a:xfrm>
          <a:prstGeom prst="wedgeEllipseCallout">
            <a:avLst>
              <a:gd name="adj1" fmla="val -64715"/>
              <a:gd name="adj2" fmla="val -764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/>
              <a:t>为什么一定存在？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143555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度数序列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algn="just" eaLnBrk="1" hangingPunct="1">
              <a:lnSpc>
                <a:spcPct val="110000"/>
              </a:lnSpc>
              <a:spcBef>
                <a:spcPct val="30000"/>
              </a:spcBef>
            </a:pPr>
            <a:r>
              <a:rPr lang="zh-CN" altLang="en-US" sz="3200" dirty="0" smtClean="0">
                <a:latin typeface="Times New Roman" panose="02020603050405020304" pitchFamily="18" charset="0"/>
              </a:rPr>
              <a:t>图的度数序列及非负整数序列的可图化</a:t>
            </a:r>
          </a:p>
          <a:p>
            <a:pPr lvl="1" algn="just" eaLnBrk="1" hangingPunct="1">
              <a:lnSpc>
                <a:spcPct val="110000"/>
              </a:lnSpc>
              <a:spcBef>
                <a:spcPct val="30000"/>
              </a:spcBef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非负整数序列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(d</a:t>
            </a:r>
            <a:r>
              <a:rPr lang="en-US" altLang="zh-CN" sz="2800" baseline="-30000" dirty="0" smtClean="0">
                <a:latin typeface="Times New Roman" panose="02020603050405020304" pitchFamily="18" charset="0"/>
              </a:rPr>
              <a:t>1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,d</a:t>
            </a:r>
            <a:r>
              <a:rPr lang="en-US" altLang="zh-CN" sz="2800" baseline="-30000" dirty="0" smtClean="0">
                <a:latin typeface="Times New Roman" panose="02020603050405020304" pitchFamily="18" charset="0"/>
              </a:rPr>
              <a:t>2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,</a:t>
            </a:r>
            <a:r>
              <a:rPr lang="en-US" altLang="zh-CN" sz="2800" dirty="0" smtClean="0"/>
              <a:t>…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,</a:t>
            </a:r>
            <a:r>
              <a:rPr lang="en-US" altLang="zh-CN" sz="2800" dirty="0" err="1" smtClean="0">
                <a:latin typeface="Times New Roman" panose="02020603050405020304" pitchFamily="18" charset="0"/>
              </a:rPr>
              <a:t>d</a:t>
            </a:r>
            <a:r>
              <a:rPr lang="en-US" altLang="zh-CN" sz="2800" baseline="-30000" dirty="0" err="1" smtClean="0">
                <a:latin typeface="Times New Roman" panose="02020603050405020304" pitchFamily="18" charset="0"/>
              </a:rPr>
              <a:t>n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)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是图的度数序列当且仅当其各项之和为偶数。</a:t>
            </a:r>
            <a:r>
              <a:rPr lang="zh-CN" altLang="en-US" sz="2800" dirty="0" smtClean="0"/>
              <a:t> </a:t>
            </a:r>
          </a:p>
          <a:p>
            <a:pPr lvl="2" eaLnBrk="1" hangingPunct="1">
              <a:lnSpc>
                <a:spcPct val="110000"/>
              </a:lnSpc>
              <a:spcBef>
                <a:spcPct val="30000"/>
              </a:spcBef>
            </a:pPr>
            <a:r>
              <a:rPr lang="zh-CN" altLang="en-US" sz="2400" dirty="0" smtClean="0">
                <a:latin typeface="Times New Roman" panose="02020603050405020304" pitchFamily="18" charset="0"/>
              </a:rPr>
              <a:t>必要性显然。</a:t>
            </a:r>
          </a:p>
          <a:p>
            <a:pPr lvl="2" eaLnBrk="1" hangingPunct="1">
              <a:lnSpc>
                <a:spcPct val="110000"/>
              </a:lnSpc>
              <a:spcBef>
                <a:spcPct val="30000"/>
              </a:spcBef>
            </a:pPr>
            <a:r>
              <a:rPr lang="zh-CN" altLang="en-US" sz="2400" dirty="0" smtClean="0">
                <a:latin typeface="Times New Roman" panose="02020603050405020304" pitchFamily="18" charset="0"/>
              </a:rPr>
              <a:t>可以用构造法证明充分性</a:t>
            </a:r>
          </a:p>
          <a:p>
            <a:pPr lvl="2" eaLnBrk="1" hangingPunct="1">
              <a:lnSpc>
                <a:spcPct val="11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zh-CN" altLang="en-US" sz="24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注意：奇数顶点成对出现。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构造图如下：</a:t>
            </a:r>
          </a:p>
          <a:p>
            <a:pPr lvl="2" eaLnBrk="1" hangingPunct="1">
              <a:lnSpc>
                <a:spcPct val="11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zh-CN" altLang="en-US" sz="2400" dirty="0" smtClean="0">
                <a:latin typeface="Times New Roman" panose="02020603050405020304" pitchFamily="18" charset="0"/>
              </a:rPr>
              <a:t>奇数顶点两两相连。度数还小于相应的</a:t>
            </a:r>
            <a:r>
              <a:rPr lang="en-US" altLang="zh-CN" sz="2400" i="1" dirty="0" smtClean="0">
                <a:latin typeface="Times New Roman" panose="02020603050405020304" pitchFamily="18" charset="0"/>
              </a:rPr>
              <a:t>d</a:t>
            </a:r>
            <a:r>
              <a:rPr lang="en-US" altLang="zh-CN" sz="2400" baseline="-25000" dirty="0" smtClean="0">
                <a:latin typeface="Times New Roman" panose="02020603050405020304" pitchFamily="18" charset="0"/>
              </a:rPr>
              <a:t>i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的顶点上加上相应数量的环</a:t>
            </a:r>
          </a:p>
          <a:p>
            <a:pPr lvl="2" eaLnBrk="1" hangingPunct="1">
              <a:lnSpc>
                <a:spcPct val="11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endParaRPr lang="zh-CN" altLang="en-US" sz="2400" dirty="0" smtClean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1767716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度序列可简单图化：</a:t>
            </a:r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3600" dirty="0" smtClean="0"/>
              <a:t>Havel</a:t>
            </a:r>
            <a:r>
              <a:rPr lang="zh-CN" altLang="en-US" sz="3600" dirty="0" smtClean="0"/>
              <a:t>定理：</a:t>
            </a:r>
            <a:endParaRPr lang="en-US" altLang="zh-CN" sz="3600" dirty="0" smtClean="0"/>
          </a:p>
          <a:p>
            <a:pPr lvl="1" eaLnBrk="1" hangingPunct="1"/>
            <a:r>
              <a:rPr lang="zh-CN" altLang="en-US" sz="3200" dirty="0" smtClean="0"/>
              <a:t>度序列排成不增序：</a:t>
            </a:r>
            <a:r>
              <a:rPr lang="en-US" altLang="zh-CN" sz="3200" dirty="0" smtClean="0"/>
              <a:t>d</a:t>
            </a:r>
            <a:r>
              <a:rPr lang="en-US" altLang="zh-CN" sz="3200" baseline="-25000" dirty="0" smtClean="0"/>
              <a:t>1</a:t>
            </a:r>
            <a:r>
              <a:rPr lang="en-US" altLang="zh-CN" sz="3200" dirty="0" smtClean="0"/>
              <a:t>≥d</a:t>
            </a:r>
            <a:r>
              <a:rPr lang="en-US" altLang="zh-CN" sz="3200" baseline="-25000" dirty="0" smtClean="0"/>
              <a:t>2</a:t>
            </a:r>
            <a:r>
              <a:rPr lang="en-US" altLang="zh-CN" sz="3200" dirty="0" smtClean="0"/>
              <a:t>&gt;=...&gt;=</a:t>
            </a:r>
            <a:r>
              <a:rPr lang="en-US" altLang="zh-CN" sz="3200" dirty="0" err="1" smtClean="0"/>
              <a:t>d</a:t>
            </a:r>
            <a:r>
              <a:rPr lang="en-US" altLang="zh-CN" sz="3200" baseline="-25000" dirty="0" err="1" smtClean="0"/>
              <a:t>n</a:t>
            </a:r>
            <a:r>
              <a:rPr lang="zh-CN" altLang="en-US" sz="3200" dirty="0" smtClean="0"/>
              <a:t>，则</a:t>
            </a:r>
            <a:r>
              <a:rPr lang="en-US" altLang="zh-CN" sz="3200" dirty="0" smtClean="0"/>
              <a:t>d</a:t>
            </a:r>
            <a:r>
              <a:rPr lang="zh-CN" altLang="en-US" sz="3200" dirty="0" smtClean="0"/>
              <a:t>可简单图化当且仅当</a:t>
            </a:r>
            <a:r>
              <a:rPr lang="en-US" altLang="zh-CN" sz="3200" dirty="0" smtClean="0"/>
              <a:t>d'=(d</a:t>
            </a:r>
            <a:r>
              <a:rPr lang="en-US" altLang="zh-CN" sz="3200" baseline="-25000" dirty="0" smtClean="0"/>
              <a:t>2</a:t>
            </a:r>
            <a:r>
              <a:rPr lang="en-US" altLang="zh-CN" sz="3200" dirty="0" smtClean="0"/>
              <a:t>-1, d</a:t>
            </a:r>
            <a:r>
              <a:rPr lang="en-US" altLang="zh-CN" sz="3200" baseline="-25000" dirty="0" smtClean="0"/>
              <a:t>3</a:t>
            </a:r>
            <a:r>
              <a:rPr lang="en-US" altLang="zh-CN" sz="3200" dirty="0" smtClean="0"/>
              <a:t>-1, ... d</a:t>
            </a:r>
            <a:r>
              <a:rPr lang="en-US" altLang="zh-CN" sz="3200" baseline="-25000" dirty="0" smtClean="0"/>
              <a:t>(d1+1)</a:t>
            </a:r>
            <a:r>
              <a:rPr lang="en-US" altLang="zh-CN" sz="3200" dirty="0" smtClean="0"/>
              <a:t>-1, d</a:t>
            </a:r>
            <a:r>
              <a:rPr lang="en-US" altLang="zh-CN" sz="3200" baseline="-25000" dirty="0" smtClean="0"/>
              <a:t>(d1+2)</a:t>
            </a:r>
            <a:r>
              <a:rPr lang="en-US" altLang="zh-CN" sz="3200" dirty="0" smtClean="0"/>
              <a:t>, d</a:t>
            </a:r>
            <a:r>
              <a:rPr lang="en-US" altLang="zh-CN" sz="3200" baseline="-25000" dirty="0" smtClean="0"/>
              <a:t>(d1+3)</a:t>
            </a:r>
            <a:r>
              <a:rPr lang="en-US" altLang="zh-CN" sz="3200" dirty="0" smtClean="0"/>
              <a:t>, ... </a:t>
            </a:r>
            <a:r>
              <a:rPr lang="en-US" altLang="zh-CN" sz="3200" dirty="0" err="1" smtClean="0"/>
              <a:t>d</a:t>
            </a:r>
            <a:r>
              <a:rPr lang="en-US" altLang="zh-CN" sz="3200" baseline="-25000" dirty="0" err="1" smtClean="0"/>
              <a:t>n</a:t>
            </a:r>
            <a:r>
              <a:rPr lang="en-US" altLang="zh-CN" sz="3200" dirty="0" smtClean="0"/>
              <a:t>)</a:t>
            </a:r>
            <a:r>
              <a:rPr lang="zh-CN" altLang="en-US" sz="3200" dirty="0" smtClean="0"/>
              <a:t>可简单图化</a:t>
            </a:r>
            <a:endParaRPr lang="en-US" altLang="zh-CN" sz="3200" dirty="0" smtClean="0"/>
          </a:p>
          <a:p>
            <a:pPr lvl="1" eaLnBrk="1" hangingPunct="1"/>
            <a:r>
              <a:rPr lang="zh-CN" altLang="en-US" sz="3200" dirty="0" smtClean="0"/>
              <a:t>说明：把</a:t>
            </a:r>
            <a:r>
              <a:rPr lang="en-US" altLang="zh-CN" sz="3200" dirty="0" smtClean="0"/>
              <a:t>d</a:t>
            </a:r>
            <a:r>
              <a:rPr lang="zh-CN" altLang="en-US" sz="3200" dirty="0" smtClean="0"/>
              <a:t>排序以后，找出度最大的点</a:t>
            </a:r>
            <a:r>
              <a:rPr lang="en-US" altLang="zh-CN" sz="3200" dirty="0" smtClean="0"/>
              <a:t>(</a:t>
            </a:r>
            <a:r>
              <a:rPr lang="zh-CN" altLang="en-US" sz="3200" dirty="0" smtClean="0"/>
              <a:t>设度为</a:t>
            </a:r>
            <a:r>
              <a:rPr lang="en-US" altLang="zh-CN" sz="3200" dirty="0" smtClean="0"/>
              <a:t>d</a:t>
            </a:r>
            <a:r>
              <a:rPr lang="en-US" altLang="zh-CN" sz="3200" baseline="-25000" dirty="0" smtClean="0"/>
              <a:t>1</a:t>
            </a:r>
            <a:r>
              <a:rPr lang="en-US" altLang="zh-CN" sz="3200" dirty="0" smtClean="0"/>
              <a:t>)</a:t>
            </a:r>
            <a:r>
              <a:rPr lang="zh-CN" altLang="en-US" sz="3200" dirty="0" smtClean="0"/>
              <a:t>，把它和度次大的</a:t>
            </a:r>
            <a:r>
              <a:rPr lang="en-US" altLang="zh-CN" sz="3200" dirty="0" smtClean="0"/>
              <a:t>d</a:t>
            </a:r>
            <a:r>
              <a:rPr lang="en-US" altLang="zh-CN" sz="3200" baseline="-25000" dirty="0" smtClean="0"/>
              <a:t>1</a:t>
            </a:r>
            <a:r>
              <a:rPr lang="zh-CN" altLang="en-US" sz="3200" dirty="0" smtClean="0"/>
              <a:t>个点之间连边，然后这个点就可以不管了，一直继续这个过程，直到建出完整的图，或出现负度等明显不合理的情况。</a:t>
            </a:r>
          </a:p>
        </p:txBody>
      </p:sp>
    </p:spTree>
    <p:extLst>
      <p:ext uri="{BB962C8B-B14F-4D97-AF65-F5344CB8AC3E}">
        <p14:creationId xmlns:p14="http://schemas.microsoft.com/office/powerpoint/2010/main" val="967044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K</a:t>
            </a:r>
            <a:r>
              <a:rPr lang="en-US" altLang="zh-CN" smtClean="0">
                <a:cs typeface="Times New Roman" panose="02020603050405020304" pitchFamily="18" charset="0"/>
              </a:rPr>
              <a:t>önigsberg</a:t>
            </a:r>
            <a:r>
              <a:rPr lang="zh-CN" altLang="en-US" smtClean="0"/>
              <a:t>七桥问题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问题的抽象：</a:t>
            </a:r>
          </a:p>
          <a:p>
            <a:pPr lvl="1" eaLnBrk="1" hangingPunct="1"/>
            <a:r>
              <a:rPr lang="zh-CN" altLang="en-US" smtClean="0"/>
              <a:t>用顶点表示对象</a:t>
            </a:r>
            <a:r>
              <a:rPr lang="en-US" altLang="zh-CN" smtClean="0"/>
              <a:t>-“</a:t>
            </a:r>
            <a:r>
              <a:rPr lang="zh-CN" altLang="en-US" smtClean="0"/>
              <a:t>地块”</a:t>
            </a:r>
          </a:p>
          <a:p>
            <a:pPr lvl="1" eaLnBrk="1" hangingPunct="1"/>
            <a:r>
              <a:rPr lang="zh-CN" altLang="en-US" smtClean="0"/>
              <a:t>用边表示对象之间的关系</a:t>
            </a:r>
            <a:r>
              <a:rPr lang="en-US" altLang="zh-CN" smtClean="0"/>
              <a:t>-“</a:t>
            </a:r>
            <a:r>
              <a:rPr lang="zh-CN" altLang="en-US" smtClean="0"/>
              <a:t>有桥相连”</a:t>
            </a:r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1676400" y="3657600"/>
          <a:ext cx="8991600" cy="25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Document" r:id="rId3" imgW="5274360" imgH="1470600" progId="Word.Document.8">
                  <p:embed/>
                </p:oleObj>
              </mc:Choice>
              <mc:Fallback>
                <p:oleObj name="Document" r:id="rId3" imgW="5274360" imgH="14706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657600"/>
                        <a:ext cx="8991600" cy="259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9219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818" name="组合 9"/>
          <p:cNvGrpSpPr>
            <a:grpSpLocks/>
          </p:cNvGrpSpPr>
          <p:nvPr/>
        </p:nvGrpSpPr>
        <p:grpSpPr bwMode="auto">
          <a:xfrm>
            <a:off x="2063751" y="260351"/>
            <a:ext cx="7345363" cy="504825"/>
            <a:chOff x="539552" y="1772816"/>
            <a:chExt cx="7344816" cy="504056"/>
          </a:xfrm>
        </p:grpSpPr>
        <p:sp>
          <p:nvSpPr>
            <p:cNvPr id="34882" name="椭圆 2"/>
            <p:cNvSpPr>
              <a:spLocks noChangeArrowheads="1"/>
            </p:cNvSpPr>
            <p:nvPr/>
          </p:nvSpPr>
          <p:spPr bwMode="auto">
            <a:xfrm>
              <a:off x="539552" y="1772816"/>
              <a:ext cx="504056" cy="504056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a4</a:t>
              </a:r>
              <a:endParaRPr lang="zh-CN" altLang="en-US"/>
            </a:p>
          </p:txBody>
        </p:sp>
        <p:sp>
          <p:nvSpPr>
            <p:cNvPr id="34883" name="椭圆 3"/>
            <p:cNvSpPr>
              <a:spLocks noChangeArrowheads="1"/>
            </p:cNvSpPr>
            <p:nvPr/>
          </p:nvSpPr>
          <p:spPr bwMode="auto">
            <a:xfrm>
              <a:off x="1835696" y="1772816"/>
              <a:ext cx="504056" cy="504056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b4</a:t>
              </a:r>
              <a:endParaRPr lang="zh-CN" altLang="en-US"/>
            </a:p>
          </p:txBody>
        </p:sp>
        <p:sp>
          <p:nvSpPr>
            <p:cNvPr id="34884" name="椭圆 4"/>
            <p:cNvSpPr>
              <a:spLocks noChangeArrowheads="1"/>
            </p:cNvSpPr>
            <p:nvPr/>
          </p:nvSpPr>
          <p:spPr bwMode="auto">
            <a:xfrm>
              <a:off x="2987824" y="1772816"/>
              <a:ext cx="504056" cy="504056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c3</a:t>
              </a:r>
              <a:endParaRPr lang="zh-CN" altLang="en-US"/>
            </a:p>
          </p:txBody>
        </p:sp>
        <p:sp>
          <p:nvSpPr>
            <p:cNvPr id="34885" name="椭圆 5"/>
            <p:cNvSpPr>
              <a:spLocks noChangeArrowheads="1"/>
            </p:cNvSpPr>
            <p:nvPr/>
          </p:nvSpPr>
          <p:spPr bwMode="auto">
            <a:xfrm>
              <a:off x="4067944" y="1772816"/>
              <a:ext cx="504056" cy="504056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d3</a:t>
              </a:r>
              <a:endParaRPr lang="zh-CN" altLang="en-US"/>
            </a:p>
          </p:txBody>
        </p:sp>
        <p:sp>
          <p:nvSpPr>
            <p:cNvPr id="34886" name="椭圆 6"/>
            <p:cNvSpPr>
              <a:spLocks noChangeArrowheads="1"/>
            </p:cNvSpPr>
            <p:nvPr/>
          </p:nvSpPr>
          <p:spPr bwMode="auto">
            <a:xfrm>
              <a:off x="5220072" y="1772816"/>
              <a:ext cx="504056" cy="504056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e2</a:t>
              </a:r>
              <a:endParaRPr lang="zh-CN" altLang="en-US"/>
            </a:p>
          </p:txBody>
        </p:sp>
        <p:sp>
          <p:nvSpPr>
            <p:cNvPr id="34887" name="椭圆 7"/>
            <p:cNvSpPr>
              <a:spLocks noChangeArrowheads="1"/>
            </p:cNvSpPr>
            <p:nvPr/>
          </p:nvSpPr>
          <p:spPr bwMode="auto">
            <a:xfrm>
              <a:off x="6300192" y="1772816"/>
              <a:ext cx="504056" cy="504056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f2</a:t>
              </a:r>
              <a:endParaRPr lang="zh-CN" altLang="en-US"/>
            </a:p>
          </p:txBody>
        </p:sp>
        <p:sp>
          <p:nvSpPr>
            <p:cNvPr id="34888" name="椭圆 8"/>
            <p:cNvSpPr>
              <a:spLocks noChangeArrowheads="1"/>
            </p:cNvSpPr>
            <p:nvPr/>
          </p:nvSpPr>
          <p:spPr bwMode="auto">
            <a:xfrm>
              <a:off x="7380312" y="1772816"/>
              <a:ext cx="504056" cy="504056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g2</a:t>
              </a:r>
              <a:endParaRPr lang="zh-CN" altLang="en-US"/>
            </a:p>
          </p:txBody>
        </p:sp>
      </p:grpSp>
      <p:grpSp>
        <p:nvGrpSpPr>
          <p:cNvPr id="34819" name="组合 10"/>
          <p:cNvGrpSpPr>
            <a:grpSpLocks/>
          </p:cNvGrpSpPr>
          <p:nvPr/>
        </p:nvGrpSpPr>
        <p:grpSpPr bwMode="auto">
          <a:xfrm>
            <a:off x="2063751" y="1052514"/>
            <a:ext cx="7345363" cy="504825"/>
            <a:chOff x="539552" y="1772816"/>
            <a:chExt cx="7344816" cy="504056"/>
          </a:xfrm>
        </p:grpSpPr>
        <p:sp>
          <p:nvSpPr>
            <p:cNvPr id="34875" name="椭圆 11"/>
            <p:cNvSpPr>
              <a:spLocks noChangeArrowheads="1"/>
            </p:cNvSpPr>
            <p:nvPr/>
          </p:nvSpPr>
          <p:spPr bwMode="auto">
            <a:xfrm>
              <a:off x="539552" y="1772816"/>
              <a:ext cx="504056" cy="504056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a0</a:t>
              </a:r>
              <a:endParaRPr lang="zh-CN" altLang="en-US"/>
            </a:p>
          </p:txBody>
        </p:sp>
        <p:sp>
          <p:nvSpPr>
            <p:cNvPr id="34876" name="椭圆 12"/>
            <p:cNvSpPr>
              <a:spLocks noChangeArrowheads="1"/>
            </p:cNvSpPr>
            <p:nvPr/>
          </p:nvSpPr>
          <p:spPr bwMode="auto">
            <a:xfrm>
              <a:off x="1835696" y="1772816"/>
              <a:ext cx="504056" cy="504056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b3</a:t>
              </a:r>
              <a:endParaRPr lang="zh-CN" altLang="en-US"/>
            </a:p>
          </p:txBody>
        </p:sp>
        <p:sp>
          <p:nvSpPr>
            <p:cNvPr id="34877" name="椭圆 13"/>
            <p:cNvSpPr>
              <a:spLocks noChangeArrowheads="1"/>
            </p:cNvSpPr>
            <p:nvPr/>
          </p:nvSpPr>
          <p:spPr bwMode="auto">
            <a:xfrm>
              <a:off x="2987824" y="1772816"/>
              <a:ext cx="504056" cy="504056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c2</a:t>
              </a:r>
              <a:endParaRPr lang="zh-CN" altLang="en-US"/>
            </a:p>
          </p:txBody>
        </p:sp>
        <p:sp>
          <p:nvSpPr>
            <p:cNvPr id="34878" name="椭圆 14"/>
            <p:cNvSpPr>
              <a:spLocks noChangeArrowheads="1"/>
            </p:cNvSpPr>
            <p:nvPr/>
          </p:nvSpPr>
          <p:spPr bwMode="auto">
            <a:xfrm>
              <a:off x="4067944" y="1772816"/>
              <a:ext cx="504056" cy="504056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d2</a:t>
              </a:r>
              <a:endParaRPr lang="zh-CN" altLang="en-US"/>
            </a:p>
          </p:txBody>
        </p:sp>
        <p:sp>
          <p:nvSpPr>
            <p:cNvPr id="34879" name="椭圆 15"/>
            <p:cNvSpPr>
              <a:spLocks noChangeArrowheads="1"/>
            </p:cNvSpPr>
            <p:nvPr/>
          </p:nvSpPr>
          <p:spPr bwMode="auto">
            <a:xfrm>
              <a:off x="5220072" y="1772816"/>
              <a:ext cx="504056" cy="504056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e1</a:t>
              </a:r>
              <a:endParaRPr lang="zh-CN" altLang="en-US"/>
            </a:p>
          </p:txBody>
        </p:sp>
        <p:sp>
          <p:nvSpPr>
            <p:cNvPr id="34880" name="椭圆 16"/>
            <p:cNvSpPr>
              <a:spLocks noChangeArrowheads="1"/>
            </p:cNvSpPr>
            <p:nvPr/>
          </p:nvSpPr>
          <p:spPr bwMode="auto">
            <a:xfrm>
              <a:off x="6300192" y="1772816"/>
              <a:ext cx="504056" cy="504056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f2</a:t>
              </a:r>
              <a:endParaRPr lang="zh-CN" altLang="en-US"/>
            </a:p>
          </p:txBody>
        </p:sp>
        <p:sp>
          <p:nvSpPr>
            <p:cNvPr id="34881" name="椭圆 17"/>
            <p:cNvSpPr>
              <a:spLocks noChangeArrowheads="1"/>
            </p:cNvSpPr>
            <p:nvPr/>
          </p:nvSpPr>
          <p:spPr bwMode="auto">
            <a:xfrm>
              <a:off x="7380312" y="1772816"/>
              <a:ext cx="504056" cy="504056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g2</a:t>
              </a:r>
              <a:endParaRPr lang="zh-CN" altLang="en-US"/>
            </a:p>
          </p:txBody>
        </p:sp>
      </p:grpSp>
      <p:sp>
        <p:nvSpPr>
          <p:cNvPr id="34820" name="任意多边形 19"/>
          <p:cNvSpPr>
            <a:spLocks/>
          </p:cNvSpPr>
          <p:nvPr/>
        </p:nvSpPr>
        <p:spPr bwMode="auto">
          <a:xfrm>
            <a:off x="2573339" y="1287463"/>
            <a:ext cx="801687" cy="0"/>
          </a:xfrm>
          <a:custGeom>
            <a:avLst/>
            <a:gdLst>
              <a:gd name="T0" fmla="*/ 0 w 801511"/>
              <a:gd name="T1" fmla="*/ 801511 w 801511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801511">
                <a:moveTo>
                  <a:pt x="0" y="0"/>
                </a:moveTo>
                <a:lnTo>
                  <a:pt x="801511" y="0"/>
                </a:lnTo>
              </a:path>
            </a:pathLst>
          </a:cu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4821" name="任意多边形 22"/>
          <p:cNvSpPr>
            <a:spLocks/>
          </p:cNvSpPr>
          <p:nvPr/>
        </p:nvSpPr>
        <p:spPr bwMode="auto">
          <a:xfrm>
            <a:off x="2482850" y="1468439"/>
            <a:ext cx="2146300" cy="160337"/>
          </a:xfrm>
          <a:custGeom>
            <a:avLst/>
            <a:gdLst>
              <a:gd name="T0" fmla="*/ 0 w 2144888"/>
              <a:gd name="T1" fmla="*/ 0 h 438385"/>
              <a:gd name="T2" fmla="*/ 1128888 w 2144888"/>
              <a:gd name="T3" fmla="*/ 156930 h 438385"/>
              <a:gd name="T4" fmla="*/ 2144888 w 2144888"/>
              <a:gd name="T5" fmla="*/ 20649 h 43838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44888" h="438385">
                <a:moveTo>
                  <a:pt x="0" y="0"/>
                </a:moveTo>
                <a:cubicBezTo>
                  <a:pt x="385703" y="209785"/>
                  <a:pt x="771407" y="419571"/>
                  <a:pt x="1128888" y="428978"/>
                </a:cubicBezTo>
                <a:cubicBezTo>
                  <a:pt x="1486369" y="438385"/>
                  <a:pt x="2144888" y="56445"/>
                  <a:pt x="2144888" y="56445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4822" name="任意多边形 23"/>
          <p:cNvSpPr>
            <a:spLocks/>
          </p:cNvSpPr>
          <p:nvPr/>
        </p:nvSpPr>
        <p:spPr bwMode="auto">
          <a:xfrm>
            <a:off x="2495551" y="1484313"/>
            <a:ext cx="3217863" cy="360362"/>
          </a:xfrm>
          <a:custGeom>
            <a:avLst/>
            <a:gdLst>
              <a:gd name="T0" fmla="*/ 0 w 3217333"/>
              <a:gd name="T1" fmla="*/ 0 h 619007"/>
              <a:gd name="T2" fmla="*/ 1727201 w 3217333"/>
              <a:gd name="T3" fmla="*/ 354569 h 619007"/>
              <a:gd name="T4" fmla="*/ 3217333 w 3217333"/>
              <a:gd name="T5" fmla="*/ 32831 h 61900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217333" h="619007">
                <a:moveTo>
                  <a:pt x="0" y="0"/>
                </a:moveTo>
                <a:cubicBezTo>
                  <a:pt x="595489" y="300096"/>
                  <a:pt x="1190978" y="600193"/>
                  <a:pt x="1727200" y="609600"/>
                </a:cubicBezTo>
                <a:cubicBezTo>
                  <a:pt x="2263422" y="619007"/>
                  <a:pt x="2740377" y="337726"/>
                  <a:pt x="3217333" y="56445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4823" name="任意多边形 24"/>
          <p:cNvSpPr>
            <a:spLocks/>
          </p:cNvSpPr>
          <p:nvPr/>
        </p:nvSpPr>
        <p:spPr bwMode="auto">
          <a:xfrm>
            <a:off x="2517776" y="1479550"/>
            <a:ext cx="4435475" cy="692150"/>
          </a:xfrm>
          <a:custGeom>
            <a:avLst/>
            <a:gdLst>
              <a:gd name="T0" fmla="*/ 0 w 4436534"/>
              <a:gd name="T1" fmla="*/ 0 h 692386"/>
              <a:gd name="T2" fmla="*/ 2269067 w 4436534"/>
              <a:gd name="T3" fmla="*/ 677334 h 692386"/>
              <a:gd name="T4" fmla="*/ 4436534 w 4436534"/>
              <a:gd name="T5" fmla="*/ 90311 h 69238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436534" h="692386">
                <a:moveTo>
                  <a:pt x="0" y="0"/>
                </a:moveTo>
                <a:cubicBezTo>
                  <a:pt x="764822" y="331141"/>
                  <a:pt x="1529645" y="662282"/>
                  <a:pt x="2269067" y="677334"/>
                </a:cubicBezTo>
                <a:cubicBezTo>
                  <a:pt x="3008489" y="692386"/>
                  <a:pt x="3722511" y="391348"/>
                  <a:pt x="4436534" y="90311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34824" name="组合 25"/>
          <p:cNvGrpSpPr>
            <a:grpSpLocks/>
          </p:cNvGrpSpPr>
          <p:nvPr/>
        </p:nvGrpSpPr>
        <p:grpSpPr bwMode="auto">
          <a:xfrm>
            <a:off x="2063751" y="2349500"/>
            <a:ext cx="7345363" cy="503238"/>
            <a:chOff x="539552" y="1772816"/>
            <a:chExt cx="7344816" cy="504056"/>
          </a:xfrm>
        </p:grpSpPr>
        <p:sp>
          <p:nvSpPr>
            <p:cNvPr id="34868" name="椭圆 26"/>
            <p:cNvSpPr>
              <a:spLocks noChangeArrowheads="1"/>
            </p:cNvSpPr>
            <p:nvPr/>
          </p:nvSpPr>
          <p:spPr bwMode="auto">
            <a:xfrm>
              <a:off x="539552" y="1772816"/>
              <a:ext cx="504056" cy="504056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a0</a:t>
              </a:r>
              <a:endParaRPr lang="zh-CN" altLang="en-US"/>
            </a:p>
          </p:txBody>
        </p:sp>
        <p:sp>
          <p:nvSpPr>
            <p:cNvPr id="34869" name="椭圆 27"/>
            <p:cNvSpPr>
              <a:spLocks noChangeArrowheads="1"/>
            </p:cNvSpPr>
            <p:nvPr/>
          </p:nvSpPr>
          <p:spPr bwMode="auto">
            <a:xfrm>
              <a:off x="1835696" y="1772816"/>
              <a:ext cx="504056" cy="504056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b0</a:t>
              </a:r>
              <a:endParaRPr lang="zh-CN" altLang="en-US"/>
            </a:p>
          </p:txBody>
        </p:sp>
        <p:sp>
          <p:nvSpPr>
            <p:cNvPr id="34870" name="椭圆 28"/>
            <p:cNvSpPr>
              <a:spLocks noChangeArrowheads="1"/>
            </p:cNvSpPr>
            <p:nvPr/>
          </p:nvSpPr>
          <p:spPr bwMode="auto">
            <a:xfrm>
              <a:off x="2987824" y="1772816"/>
              <a:ext cx="504056" cy="504056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c1</a:t>
              </a:r>
              <a:endParaRPr lang="zh-CN" altLang="en-US"/>
            </a:p>
          </p:txBody>
        </p:sp>
        <p:sp>
          <p:nvSpPr>
            <p:cNvPr id="34871" name="椭圆 29"/>
            <p:cNvSpPr>
              <a:spLocks noChangeArrowheads="1"/>
            </p:cNvSpPr>
            <p:nvPr/>
          </p:nvSpPr>
          <p:spPr bwMode="auto">
            <a:xfrm>
              <a:off x="4067944" y="1772816"/>
              <a:ext cx="504056" cy="504056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d1</a:t>
              </a:r>
              <a:endParaRPr lang="zh-CN" altLang="en-US"/>
            </a:p>
          </p:txBody>
        </p:sp>
        <p:sp>
          <p:nvSpPr>
            <p:cNvPr id="34872" name="椭圆 30"/>
            <p:cNvSpPr>
              <a:spLocks noChangeArrowheads="1"/>
            </p:cNvSpPr>
            <p:nvPr/>
          </p:nvSpPr>
          <p:spPr bwMode="auto">
            <a:xfrm>
              <a:off x="5220072" y="1772816"/>
              <a:ext cx="504056" cy="504056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e1</a:t>
              </a:r>
              <a:endParaRPr lang="zh-CN" altLang="en-US"/>
            </a:p>
          </p:txBody>
        </p:sp>
        <p:sp>
          <p:nvSpPr>
            <p:cNvPr id="34873" name="椭圆 31"/>
            <p:cNvSpPr>
              <a:spLocks noChangeArrowheads="1"/>
            </p:cNvSpPr>
            <p:nvPr/>
          </p:nvSpPr>
          <p:spPr bwMode="auto">
            <a:xfrm>
              <a:off x="6300192" y="1772816"/>
              <a:ext cx="504056" cy="504056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f1</a:t>
              </a:r>
              <a:endParaRPr lang="zh-CN" altLang="en-US"/>
            </a:p>
          </p:txBody>
        </p:sp>
        <p:sp>
          <p:nvSpPr>
            <p:cNvPr id="34874" name="椭圆 32"/>
            <p:cNvSpPr>
              <a:spLocks noChangeArrowheads="1"/>
            </p:cNvSpPr>
            <p:nvPr/>
          </p:nvSpPr>
          <p:spPr bwMode="auto">
            <a:xfrm>
              <a:off x="7380312" y="1772816"/>
              <a:ext cx="504056" cy="504056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g2</a:t>
              </a:r>
              <a:endParaRPr lang="zh-CN" altLang="en-US"/>
            </a:p>
          </p:txBody>
        </p:sp>
      </p:grpSp>
      <p:sp>
        <p:nvSpPr>
          <p:cNvPr id="34825" name="任意多边形 37"/>
          <p:cNvSpPr>
            <a:spLocks/>
          </p:cNvSpPr>
          <p:nvPr/>
        </p:nvSpPr>
        <p:spPr bwMode="auto">
          <a:xfrm>
            <a:off x="3849688" y="2597150"/>
            <a:ext cx="677862" cy="0"/>
          </a:xfrm>
          <a:custGeom>
            <a:avLst/>
            <a:gdLst>
              <a:gd name="T0" fmla="*/ 0 w 677333"/>
              <a:gd name="T1" fmla="*/ 677333 w 677333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677333">
                <a:moveTo>
                  <a:pt x="0" y="0"/>
                </a:moveTo>
                <a:lnTo>
                  <a:pt x="677333" y="0"/>
                </a:lnTo>
              </a:path>
            </a:pathLst>
          </a:cu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4826" name="任意多边形 38"/>
          <p:cNvSpPr>
            <a:spLocks/>
          </p:cNvSpPr>
          <p:nvPr/>
        </p:nvSpPr>
        <p:spPr bwMode="auto">
          <a:xfrm>
            <a:off x="3849689" y="2709864"/>
            <a:ext cx="1806575" cy="261937"/>
          </a:xfrm>
          <a:custGeom>
            <a:avLst/>
            <a:gdLst>
              <a:gd name="T0" fmla="*/ 0 w 1806222"/>
              <a:gd name="T1" fmla="*/ 0 h 261526"/>
              <a:gd name="T2" fmla="*/ 970845 w 1806222"/>
              <a:gd name="T3" fmla="*/ 248356 h 261526"/>
              <a:gd name="T4" fmla="*/ 1806222 w 1806222"/>
              <a:gd name="T5" fmla="*/ 79022 h 261526"/>
              <a:gd name="T6" fmla="*/ 1806222 w 1806222"/>
              <a:gd name="T7" fmla="*/ 79022 h 261526"/>
              <a:gd name="T8" fmla="*/ 1806222 w 1806222"/>
              <a:gd name="T9" fmla="*/ 90311 h 2615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06222" h="261526">
                <a:moveTo>
                  <a:pt x="0" y="0"/>
                </a:moveTo>
                <a:cubicBezTo>
                  <a:pt x="334904" y="117593"/>
                  <a:pt x="669808" y="235186"/>
                  <a:pt x="970845" y="248356"/>
                </a:cubicBezTo>
                <a:cubicBezTo>
                  <a:pt x="1271882" y="261526"/>
                  <a:pt x="1806222" y="79022"/>
                  <a:pt x="1806222" y="79022"/>
                </a:cubicBezTo>
                <a:lnTo>
                  <a:pt x="1806222" y="90311"/>
                </a:ln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4827" name="任意多边形 39"/>
          <p:cNvSpPr>
            <a:spLocks/>
          </p:cNvSpPr>
          <p:nvPr/>
        </p:nvSpPr>
        <p:spPr bwMode="auto">
          <a:xfrm>
            <a:off x="3849689" y="2709864"/>
            <a:ext cx="4117975" cy="458787"/>
          </a:xfrm>
          <a:custGeom>
            <a:avLst/>
            <a:gdLst>
              <a:gd name="T0" fmla="*/ 0 w 3002845"/>
              <a:gd name="T1" fmla="*/ 0 h 459082"/>
              <a:gd name="T2" fmla="*/ 1950962 w 3002845"/>
              <a:gd name="T3" fmla="*/ 440267 h 459082"/>
              <a:gd name="T4" fmla="*/ 4118697 w 3002845"/>
              <a:gd name="T5" fmla="*/ 112889 h 45908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002845" h="459082">
                <a:moveTo>
                  <a:pt x="0" y="0"/>
                </a:moveTo>
                <a:cubicBezTo>
                  <a:pt x="460963" y="210726"/>
                  <a:pt x="921926" y="421452"/>
                  <a:pt x="1422400" y="440267"/>
                </a:cubicBezTo>
                <a:cubicBezTo>
                  <a:pt x="1922874" y="459082"/>
                  <a:pt x="2462859" y="285985"/>
                  <a:pt x="3002845" y="112889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34828" name="组合 40"/>
          <p:cNvGrpSpPr>
            <a:grpSpLocks/>
          </p:cNvGrpSpPr>
          <p:nvPr/>
        </p:nvGrpSpPr>
        <p:grpSpPr bwMode="auto">
          <a:xfrm>
            <a:off x="2063751" y="3455989"/>
            <a:ext cx="7345363" cy="504825"/>
            <a:chOff x="539552" y="1772816"/>
            <a:chExt cx="7344816" cy="504056"/>
          </a:xfrm>
        </p:grpSpPr>
        <p:sp>
          <p:nvSpPr>
            <p:cNvPr id="34861" name="椭圆 41"/>
            <p:cNvSpPr>
              <a:spLocks noChangeArrowheads="1"/>
            </p:cNvSpPr>
            <p:nvPr/>
          </p:nvSpPr>
          <p:spPr bwMode="auto">
            <a:xfrm>
              <a:off x="539552" y="1772816"/>
              <a:ext cx="504056" cy="504056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a0</a:t>
              </a:r>
              <a:endParaRPr lang="zh-CN" altLang="en-US"/>
            </a:p>
          </p:txBody>
        </p:sp>
        <p:sp>
          <p:nvSpPr>
            <p:cNvPr id="34862" name="椭圆 42"/>
            <p:cNvSpPr>
              <a:spLocks noChangeArrowheads="1"/>
            </p:cNvSpPr>
            <p:nvPr/>
          </p:nvSpPr>
          <p:spPr bwMode="auto">
            <a:xfrm>
              <a:off x="1835696" y="1772816"/>
              <a:ext cx="504056" cy="504056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b0</a:t>
              </a:r>
              <a:endParaRPr lang="zh-CN" altLang="en-US"/>
            </a:p>
          </p:txBody>
        </p:sp>
        <p:sp>
          <p:nvSpPr>
            <p:cNvPr id="34863" name="椭圆 43"/>
            <p:cNvSpPr>
              <a:spLocks noChangeArrowheads="1"/>
            </p:cNvSpPr>
            <p:nvPr/>
          </p:nvSpPr>
          <p:spPr bwMode="auto">
            <a:xfrm>
              <a:off x="2987824" y="1772816"/>
              <a:ext cx="504056" cy="504056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c1</a:t>
              </a:r>
              <a:endParaRPr lang="zh-CN" altLang="en-US"/>
            </a:p>
          </p:txBody>
        </p:sp>
        <p:sp>
          <p:nvSpPr>
            <p:cNvPr id="34864" name="椭圆 44"/>
            <p:cNvSpPr>
              <a:spLocks noChangeArrowheads="1"/>
            </p:cNvSpPr>
            <p:nvPr/>
          </p:nvSpPr>
          <p:spPr bwMode="auto">
            <a:xfrm>
              <a:off x="4067944" y="1772816"/>
              <a:ext cx="504056" cy="504056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d1</a:t>
              </a:r>
              <a:endParaRPr lang="zh-CN" altLang="en-US"/>
            </a:p>
          </p:txBody>
        </p:sp>
        <p:sp>
          <p:nvSpPr>
            <p:cNvPr id="34865" name="椭圆 45"/>
            <p:cNvSpPr>
              <a:spLocks noChangeArrowheads="1"/>
            </p:cNvSpPr>
            <p:nvPr/>
          </p:nvSpPr>
          <p:spPr bwMode="auto">
            <a:xfrm>
              <a:off x="5220072" y="1772816"/>
              <a:ext cx="504056" cy="504056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e0</a:t>
              </a:r>
              <a:endParaRPr lang="zh-CN" altLang="en-US"/>
            </a:p>
          </p:txBody>
        </p:sp>
        <p:sp>
          <p:nvSpPr>
            <p:cNvPr id="34866" name="椭圆 46"/>
            <p:cNvSpPr>
              <a:spLocks noChangeArrowheads="1"/>
            </p:cNvSpPr>
            <p:nvPr/>
          </p:nvSpPr>
          <p:spPr bwMode="auto">
            <a:xfrm>
              <a:off x="6300192" y="1772816"/>
              <a:ext cx="504056" cy="504056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f0</a:t>
              </a:r>
              <a:endParaRPr lang="zh-CN" altLang="en-US"/>
            </a:p>
          </p:txBody>
        </p:sp>
        <p:sp>
          <p:nvSpPr>
            <p:cNvPr id="34867" name="椭圆 47"/>
            <p:cNvSpPr>
              <a:spLocks noChangeArrowheads="1"/>
            </p:cNvSpPr>
            <p:nvPr/>
          </p:nvSpPr>
          <p:spPr bwMode="auto">
            <a:xfrm>
              <a:off x="7380312" y="1772816"/>
              <a:ext cx="504056" cy="504056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g0</a:t>
              </a:r>
              <a:endParaRPr lang="zh-CN" altLang="en-US"/>
            </a:p>
          </p:txBody>
        </p:sp>
      </p:grpSp>
      <p:sp>
        <p:nvSpPr>
          <p:cNvPr id="34829" name="任意多边形 48"/>
          <p:cNvSpPr>
            <a:spLocks/>
          </p:cNvSpPr>
          <p:nvPr/>
        </p:nvSpPr>
        <p:spPr bwMode="auto">
          <a:xfrm>
            <a:off x="8342314" y="3692525"/>
            <a:ext cx="554037" cy="0"/>
          </a:xfrm>
          <a:custGeom>
            <a:avLst/>
            <a:gdLst>
              <a:gd name="T0" fmla="*/ 553155 w 553155"/>
              <a:gd name="T1" fmla="*/ 0 w 55315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553155">
                <a:moveTo>
                  <a:pt x="553155" y="0"/>
                </a:moveTo>
                <a:lnTo>
                  <a:pt x="0" y="0"/>
                </a:lnTo>
              </a:path>
            </a:pathLst>
          </a:cu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4830" name="任意多边形 49"/>
          <p:cNvSpPr>
            <a:spLocks/>
          </p:cNvSpPr>
          <p:nvPr/>
        </p:nvSpPr>
        <p:spPr bwMode="auto">
          <a:xfrm>
            <a:off x="7191375" y="3284538"/>
            <a:ext cx="1727200" cy="284162"/>
          </a:xfrm>
          <a:custGeom>
            <a:avLst/>
            <a:gdLst>
              <a:gd name="T0" fmla="*/ 1727200 w 1727200"/>
              <a:gd name="T1" fmla="*/ 284103 h 284103"/>
              <a:gd name="T2" fmla="*/ 880534 w 1727200"/>
              <a:gd name="T3" fmla="*/ 1881 h 284103"/>
              <a:gd name="T4" fmla="*/ 0 w 1727200"/>
              <a:gd name="T5" fmla="*/ 272814 h 28410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727200" h="284103">
                <a:moveTo>
                  <a:pt x="1727200" y="284103"/>
                </a:moveTo>
                <a:cubicBezTo>
                  <a:pt x="1447800" y="143932"/>
                  <a:pt x="1168401" y="3762"/>
                  <a:pt x="880534" y="1881"/>
                </a:cubicBezTo>
                <a:cubicBezTo>
                  <a:pt x="592667" y="0"/>
                  <a:pt x="296333" y="136407"/>
                  <a:pt x="0" y="272814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34831" name="组合 50"/>
          <p:cNvGrpSpPr>
            <a:grpSpLocks/>
          </p:cNvGrpSpPr>
          <p:nvPr/>
        </p:nvGrpSpPr>
        <p:grpSpPr bwMode="auto">
          <a:xfrm>
            <a:off x="2063751" y="4508501"/>
            <a:ext cx="7345363" cy="504825"/>
            <a:chOff x="539552" y="1772816"/>
            <a:chExt cx="7344816" cy="504056"/>
          </a:xfrm>
        </p:grpSpPr>
        <p:sp>
          <p:nvSpPr>
            <p:cNvPr id="34854" name="椭圆 51"/>
            <p:cNvSpPr>
              <a:spLocks noChangeArrowheads="1"/>
            </p:cNvSpPr>
            <p:nvPr/>
          </p:nvSpPr>
          <p:spPr bwMode="auto">
            <a:xfrm>
              <a:off x="539552" y="1772816"/>
              <a:ext cx="504056" cy="504056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a0</a:t>
              </a:r>
              <a:endParaRPr lang="zh-CN" altLang="en-US"/>
            </a:p>
          </p:txBody>
        </p:sp>
        <p:sp>
          <p:nvSpPr>
            <p:cNvPr id="34855" name="椭圆 52"/>
            <p:cNvSpPr>
              <a:spLocks noChangeArrowheads="1"/>
            </p:cNvSpPr>
            <p:nvPr/>
          </p:nvSpPr>
          <p:spPr bwMode="auto">
            <a:xfrm>
              <a:off x="1835696" y="1772816"/>
              <a:ext cx="504056" cy="504056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b0</a:t>
              </a:r>
              <a:endParaRPr lang="zh-CN" altLang="en-US"/>
            </a:p>
          </p:txBody>
        </p:sp>
        <p:sp>
          <p:nvSpPr>
            <p:cNvPr id="34856" name="椭圆 53"/>
            <p:cNvSpPr>
              <a:spLocks noChangeArrowheads="1"/>
            </p:cNvSpPr>
            <p:nvPr/>
          </p:nvSpPr>
          <p:spPr bwMode="auto">
            <a:xfrm>
              <a:off x="2987824" y="1772816"/>
              <a:ext cx="504056" cy="504056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c0</a:t>
              </a:r>
              <a:endParaRPr lang="zh-CN" altLang="en-US"/>
            </a:p>
          </p:txBody>
        </p:sp>
        <p:sp>
          <p:nvSpPr>
            <p:cNvPr id="34857" name="椭圆 54"/>
            <p:cNvSpPr>
              <a:spLocks noChangeArrowheads="1"/>
            </p:cNvSpPr>
            <p:nvPr/>
          </p:nvSpPr>
          <p:spPr bwMode="auto">
            <a:xfrm>
              <a:off x="4067944" y="1772816"/>
              <a:ext cx="504056" cy="504056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d0</a:t>
              </a:r>
              <a:endParaRPr lang="zh-CN" altLang="en-US"/>
            </a:p>
          </p:txBody>
        </p:sp>
        <p:sp>
          <p:nvSpPr>
            <p:cNvPr id="34858" name="椭圆 55"/>
            <p:cNvSpPr>
              <a:spLocks noChangeArrowheads="1"/>
            </p:cNvSpPr>
            <p:nvPr/>
          </p:nvSpPr>
          <p:spPr bwMode="auto">
            <a:xfrm>
              <a:off x="5220072" y="1772816"/>
              <a:ext cx="504056" cy="504056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e0</a:t>
              </a:r>
              <a:endParaRPr lang="zh-CN" altLang="en-US"/>
            </a:p>
          </p:txBody>
        </p:sp>
        <p:sp>
          <p:nvSpPr>
            <p:cNvPr id="34859" name="椭圆 56"/>
            <p:cNvSpPr>
              <a:spLocks noChangeArrowheads="1"/>
            </p:cNvSpPr>
            <p:nvPr/>
          </p:nvSpPr>
          <p:spPr bwMode="auto">
            <a:xfrm>
              <a:off x="6300192" y="1772816"/>
              <a:ext cx="504056" cy="504056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f0</a:t>
              </a:r>
              <a:endParaRPr lang="zh-CN" altLang="en-US"/>
            </a:p>
          </p:txBody>
        </p:sp>
        <p:sp>
          <p:nvSpPr>
            <p:cNvPr id="34860" name="椭圆 57"/>
            <p:cNvSpPr>
              <a:spLocks noChangeArrowheads="1"/>
            </p:cNvSpPr>
            <p:nvPr/>
          </p:nvSpPr>
          <p:spPr bwMode="auto">
            <a:xfrm>
              <a:off x="7380312" y="1772816"/>
              <a:ext cx="504056" cy="504056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g0</a:t>
              </a:r>
              <a:endParaRPr lang="zh-CN" altLang="en-US"/>
            </a:p>
          </p:txBody>
        </p:sp>
      </p:grpSp>
      <p:sp>
        <p:nvSpPr>
          <p:cNvPr id="34832" name="任意多边形 58"/>
          <p:cNvSpPr>
            <a:spLocks/>
          </p:cNvSpPr>
          <p:nvPr/>
        </p:nvSpPr>
        <p:spPr bwMode="auto">
          <a:xfrm>
            <a:off x="5000626" y="4754563"/>
            <a:ext cx="587375" cy="0"/>
          </a:xfrm>
          <a:custGeom>
            <a:avLst/>
            <a:gdLst>
              <a:gd name="T0" fmla="*/ 0 w 587022"/>
              <a:gd name="T1" fmla="*/ 587022 w 587022"/>
              <a:gd name="T2" fmla="*/ 587022 w 587022"/>
              <a:gd name="T3" fmla="*/ 0 60000 65536"/>
              <a:gd name="T4" fmla="*/ 0 60000 65536"/>
              <a:gd name="T5" fmla="*/ 0 60000 65536"/>
            </a:gdLst>
            <a:ahLst/>
            <a:cxnLst>
              <a:cxn ang="T3">
                <a:pos x="T0" y="0"/>
              </a:cxn>
              <a:cxn ang="T4">
                <a:pos x="T1" y="0"/>
              </a:cxn>
              <a:cxn ang="T5">
                <a:pos x="T2" y="0"/>
              </a:cxn>
            </a:cxnLst>
            <a:rect l="0" t="0" r="r" b="b"/>
            <a:pathLst>
              <a:path w="587022">
                <a:moveTo>
                  <a:pt x="0" y="0"/>
                </a:moveTo>
                <a:lnTo>
                  <a:pt x="587022" y="0"/>
                </a:lnTo>
              </a:path>
            </a:pathLst>
          </a:cu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34833" name="组合 59"/>
          <p:cNvGrpSpPr>
            <a:grpSpLocks/>
          </p:cNvGrpSpPr>
          <p:nvPr/>
        </p:nvGrpSpPr>
        <p:grpSpPr bwMode="auto">
          <a:xfrm>
            <a:off x="2063751" y="5516564"/>
            <a:ext cx="7345363" cy="504825"/>
            <a:chOff x="539552" y="1772816"/>
            <a:chExt cx="7344816" cy="504056"/>
          </a:xfrm>
        </p:grpSpPr>
        <p:sp>
          <p:nvSpPr>
            <p:cNvPr id="34847" name="椭圆 60"/>
            <p:cNvSpPr>
              <a:spLocks noChangeArrowheads="1"/>
            </p:cNvSpPr>
            <p:nvPr/>
          </p:nvSpPr>
          <p:spPr bwMode="auto">
            <a:xfrm>
              <a:off x="539552" y="1772816"/>
              <a:ext cx="504056" cy="504056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a4</a:t>
              </a:r>
              <a:endParaRPr lang="zh-CN" altLang="en-US"/>
            </a:p>
          </p:txBody>
        </p:sp>
        <p:sp>
          <p:nvSpPr>
            <p:cNvPr id="34848" name="椭圆 61"/>
            <p:cNvSpPr>
              <a:spLocks noChangeArrowheads="1"/>
            </p:cNvSpPr>
            <p:nvPr/>
          </p:nvSpPr>
          <p:spPr bwMode="auto">
            <a:xfrm>
              <a:off x="1835696" y="1772816"/>
              <a:ext cx="504056" cy="504056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b4</a:t>
              </a:r>
              <a:endParaRPr lang="zh-CN" altLang="en-US"/>
            </a:p>
          </p:txBody>
        </p:sp>
        <p:sp>
          <p:nvSpPr>
            <p:cNvPr id="34849" name="椭圆 62"/>
            <p:cNvSpPr>
              <a:spLocks noChangeArrowheads="1"/>
            </p:cNvSpPr>
            <p:nvPr/>
          </p:nvSpPr>
          <p:spPr bwMode="auto">
            <a:xfrm>
              <a:off x="2987824" y="1772816"/>
              <a:ext cx="504056" cy="504056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c3</a:t>
              </a:r>
              <a:endParaRPr lang="zh-CN" altLang="en-US"/>
            </a:p>
          </p:txBody>
        </p:sp>
        <p:sp>
          <p:nvSpPr>
            <p:cNvPr id="34850" name="椭圆 63"/>
            <p:cNvSpPr>
              <a:spLocks noChangeArrowheads="1"/>
            </p:cNvSpPr>
            <p:nvPr/>
          </p:nvSpPr>
          <p:spPr bwMode="auto">
            <a:xfrm>
              <a:off x="4067944" y="1772816"/>
              <a:ext cx="504056" cy="504056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d3</a:t>
              </a:r>
              <a:endParaRPr lang="zh-CN" altLang="en-US"/>
            </a:p>
          </p:txBody>
        </p:sp>
        <p:sp>
          <p:nvSpPr>
            <p:cNvPr id="34851" name="椭圆 64"/>
            <p:cNvSpPr>
              <a:spLocks noChangeArrowheads="1"/>
            </p:cNvSpPr>
            <p:nvPr/>
          </p:nvSpPr>
          <p:spPr bwMode="auto">
            <a:xfrm>
              <a:off x="5220072" y="1772816"/>
              <a:ext cx="504056" cy="504056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e2</a:t>
              </a:r>
              <a:endParaRPr lang="zh-CN" altLang="en-US"/>
            </a:p>
          </p:txBody>
        </p:sp>
        <p:sp>
          <p:nvSpPr>
            <p:cNvPr id="34852" name="椭圆 65"/>
            <p:cNvSpPr>
              <a:spLocks noChangeArrowheads="1"/>
            </p:cNvSpPr>
            <p:nvPr/>
          </p:nvSpPr>
          <p:spPr bwMode="auto">
            <a:xfrm>
              <a:off x="6300192" y="1772816"/>
              <a:ext cx="504056" cy="504056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f2</a:t>
              </a:r>
              <a:endParaRPr lang="zh-CN" altLang="en-US"/>
            </a:p>
          </p:txBody>
        </p:sp>
        <p:sp>
          <p:nvSpPr>
            <p:cNvPr id="34853" name="椭圆 66"/>
            <p:cNvSpPr>
              <a:spLocks noChangeArrowheads="1"/>
            </p:cNvSpPr>
            <p:nvPr/>
          </p:nvSpPr>
          <p:spPr bwMode="auto">
            <a:xfrm>
              <a:off x="7380312" y="1772816"/>
              <a:ext cx="504056" cy="504056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g2</a:t>
              </a:r>
              <a:endParaRPr lang="zh-CN" altLang="en-US"/>
            </a:p>
          </p:txBody>
        </p:sp>
      </p:grpSp>
      <p:sp>
        <p:nvSpPr>
          <p:cNvPr id="34834" name="任意多边形 67"/>
          <p:cNvSpPr>
            <a:spLocks/>
          </p:cNvSpPr>
          <p:nvPr/>
        </p:nvSpPr>
        <p:spPr bwMode="auto">
          <a:xfrm>
            <a:off x="2573339" y="5751513"/>
            <a:ext cx="801687" cy="0"/>
          </a:xfrm>
          <a:custGeom>
            <a:avLst/>
            <a:gdLst>
              <a:gd name="T0" fmla="*/ 0 w 801511"/>
              <a:gd name="T1" fmla="*/ 801511 w 801511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801511">
                <a:moveTo>
                  <a:pt x="0" y="0"/>
                </a:moveTo>
                <a:lnTo>
                  <a:pt x="801511" y="0"/>
                </a:lnTo>
              </a:path>
            </a:pathLst>
          </a:cu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4835" name="任意多边形 68"/>
          <p:cNvSpPr>
            <a:spLocks/>
          </p:cNvSpPr>
          <p:nvPr/>
        </p:nvSpPr>
        <p:spPr bwMode="auto">
          <a:xfrm>
            <a:off x="2482850" y="5932489"/>
            <a:ext cx="2146300" cy="160337"/>
          </a:xfrm>
          <a:custGeom>
            <a:avLst/>
            <a:gdLst>
              <a:gd name="T0" fmla="*/ 0 w 2144888"/>
              <a:gd name="T1" fmla="*/ 0 h 438385"/>
              <a:gd name="T2" fmla="*/ 1128888 w 2144888"/>
              <a:gd name="T3" fmla="*/ 156930 h 438385"/>
              <a:gd name="T4" fmla="*/ 2144888 w 2144888"/>
              <a:gd name="T5" fmla="*/ 20649 h 43838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44888" h="438385">
                <a:moveTo>
                  <a:pt x="0" y="0"/>
                </a:moveTo>
                <a:cubicBezTo>
                  <a:pt x="385703" y="209785"/>
                  <a:pt x="771407" y="419571"/>
                  <a:pt x="1128888" y="428978"/>
                </a:cubicBezTo>
                <a:cubicBezTo>
                  <a:pt x="1486369" y="438385"/>
                  <a:pt x="2144888" y="56445"/>
                  <a:pt x="2144888" y="56445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4836" name="任意多边形 69"/>
          <p:cNvSpPr>
            <a:spLocks/>
          </p:cNvSpPr>
          <p:nvPr/>
        </p:nvSpPr>
        <p:spPr bwMode="auto">
          <a:xfrm>
            <a:off x="2495551" y="5949951"/>
            <a:ext cx="3217863" cy="358775"/>
          </a:xfrm>
          <a:custGeom>
            <a:avLst/>
            <a:gdLst>
              <a:gd name="T0" fmla="*/ 0 w 3217333"/>
              <a:gd name="T1" fmla="*/ 0 h 619007"/>
              <a:gd name="T2" fmla="*/ 1727201 w 3217333"/>
              <a:gd name="T3" fmla="*/ 354569 h 619007"/>
              <a:gd name="T4" fmla="*/ 3217333 w 3217333"/>
              <a:gd name="T5" fmla="*/ 32831 h 61900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217333" h="619007">
                <a:moveTo>
                  <a:pt x="0" y="0"/>
                </a:moveTo>
                <a:cubicBezTo>
                  <a:pt x="595489" y="300096"/>
                  <a:pt x="1190978" y="600193"/>
                  <a:pt x="1727200" y="609600"/>
                </a:cubicBezTo>
                <a:cubicBezTo>
                  <a:pt x="2263422" y="619007"/>
                  <a:pt x="2740377" y="337726"/>
                  <a:pt x="3217333" y="56445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4837" name="任意多边形 70"/>
          <p:cNvSpPr>
            <a:spLocks/>
          </p:cNvSpPr>
          <p:nvPr/>
        </p:nvSpPr>
        <p:spPr bwMode="auto">
          <a:xfrm>
            <a:off x="2517776" y="5943600"/>
            <a:ext cx="4435475" cy="693738"/>
          </a:xfrm>
          <a:custGeom>
            <a:avLst/>
            <a:gdLst>
              <a:gd name="T0" fmla="*/ 0 w 4436534"/>
              <a:gd name="T1" fmla="*/ 0 h 692386"/>
              <a:gd name="T2" fmla="*/ 2269067 w 4436534"/>
              <a:gd name="T3" fmla="*/ 677334 h 692386"/>
              <a:gd name="T4" fmla="*/ 4436534 w 4436534"/>
              <a:gd name="T5" fmla="*/ 90311 h 69238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436534" h="692386">
                <a:moveTo>
                  <a:pt x="0" y="0"/>
                </a:moveTo>
                <a:cubicBezTo>
                  <a:pt x="764822" y="331141"/>
                  <a:pt x="1529645" y="662282"/>
                  <a:pt x="2269067" y="677334"/>
                </a:cubicBezTo>
                <a:cubicBezTo>
                  <a:pt x="3008489" y="692386"/>
                  <a:pt x="3722511" y="391348"/>
                  <a:pt x="4436534" y="90311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34838" name="组合 74"/>
          <p:cNvGrpSpPr>
            <a:grpSpLocks/>
          </p:cNvGrpSpPr>
          <p:nvPr/>
        </p:nvGrpSpPr>
        <p:grpSpPr bwMode="auto">
          <a:xfrm flipV="1">
            <a:off x="3849689" y="5157789"/>
            <a:ext cx="4117975" cy="606425"/>
            <a:chOff x="2325511" y="5764383"/>
            <a:chExt cx="4118697" cy="571971"/>
          </a:xfrm>
        </p:grpSpPr>
        <p:sp>
          <p:nvSpPr>
            <p:cNvPr id="34844" name="任意多边形 71"/>
            <p:cNvSpPr>
              <a:spLocks/>
            </p:cNvSpPr>
            <p:nvPr/>
          </p:nvSpPr>
          <p:spPr bwMode="auto">
            <a:xfrm>
              <a:off x="2325511" y="5764383"/>
              <a:ext cx="677333" cy="0"/>
            </a:xfrm>
            <a:custGeom>
              <a:avLst/>
              <a:gdLst>
                <a:gd name="T0" fmla="*/ 0 w 677333"/>
                <a:gd name="T1" fmla="*/ 677333 w 677333"/>
                <a:gd name="T2" fmla="*/ 0 60000 65536"/>
                <a:gd name="T3" fmla="*/ 0 60000 65536"/>
              </a:gdLst>
              <a:ahLst/>
              <a:cxnLst>
                <a:cxn ang="T2">
                  <a:pos x="T0" y="0"/>
                </a:cxn>
                <a:cxn ang="T3">
                  <a:pos x="T1" y="0"/>
                </a:cxn>
              </a:cxnLst>
              <a:rect l="0" t="0" r="r" b="b"/>
              <a:pathLst>
                <a:path w="677333">
                  <a:moveTo>
                    <a:pt x="0" y="0"/>
                  </a:moveTo>
                  <a:lnTo>
                    <a:pt x="677333" y="0"/>
                  </a:lnTo>
                </a:path>
              </a:pathLst>
            </a:cu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45" name="任意多边形 72"/>
            <p:cNvSpPr>
              <a:spLocks/>
            </p:cNvSpPr>
            <p:nvPr/>
          </p:nvSpPr>
          <p:spPr bwMode="auto">
            <a:xfrm>
              <a:off x="2325511" y="5877272"/>
              <a:ext cx="1806222" cy="261526"/>
            </a:xfrm>
            <a:custGeom>
              <a:avLst/>
              <a:gdLst>
                <a:gd name="T0" fmla="*/ 0 w 1806222"/>
                <a:gd name="T1" fmla="*/ 0 h 261526"/>
                <a:gd name="T2" fmla="*/ 970845 w 1806222"/>
                <a:gd name="T3" fmla="*/ 248356 h 261526"/>
                <a:gd name="T4" fmla="*/ 1806222 w 1806222"/>
                <a:gd name="T5" fmla="*/ 79022 h 261526"/>
                <a:gd name="T6" fmla="*/ 1806222 w 1806222"/>
                <a:gd name="T7" fmla="*/ 79022 h 261526"/>
                <a:gd name="T8" fmla="*/ 1806222 w 1806222"/>
                <a:gd name="T9" fmla="*/ 90311 h 2615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06222" h="261526">
                  <a:moveTo>
                    <a:pt x="0" y="0"/>
                  </a:moveTo>
                  <a:cubicBezTo>
                    <a:pt x="334904" y="117593"/>
                    <a:pt x="669808" y="235186"/>
                    <a:pt x="970845" y="248356"/>
                  </a:cubicBezTo>
                  <a:cubicBezTo>
                    <a:pt x="1271882" y="261526"/>
                    <a:pt x="1806222" y="79022"/>
                    <a:pt x="1806222" y="79022"/>
                  </a:cubicBezTo>
                  <a:lnTo>
                    <a:pt x="1806222" y="90311"/>
                  </a:ln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46" name="任意多边形 73"/>
            <p:cNvSpPr>
              <a:spLocks/>
            </p:cNvSpPr>
            <p:nvPr/>
          </p:nvSpPr>
          <p:spPr bwMode="auto">
            <a:xfrm>
              <a:off x="2325511" y="5877272"/>
              <a:ext cx="4118697" cy="459082"/>
            </a:xfrm>
            <a:custGeom>
              <a:avLst/>
              <a:gdLst>
                <a:gd name="T0" fmla="*/ 0 w 3002845"/>
                <a:gd name="T1" fmla="*/ 0 h 459082"/>
                <a:gd name="T2" fmla="*/ 1950962 w 3002845"/>
                <a:gd name="T3" fmla="*/ 440267 h 459082"/>
                <a:gd name="T4" fmla="*/ 4118697 w 3002845"/>
                <a:gd name="T5" fmla="*/ 112889 h 45908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002845" h="459082">
                  <a:moveTo>
                    <a:pt x="0" y="0"/>
                  </a:moveTo>
                  <a:cubicBezTo>
                    <a:pt x="460963" y="210726"/>
                    <a:pt x="921926" y="421452"/>
                    <a:pt x="1422400" y="440267"/>
                  </a:cubicBezTo>
                  <a:cubicBezTo>
                    <a:pt x="1922874" y="459082"/>
                    <a:pt x="2462859" y="285985"/>
                    <a:pt x="3002845" y="112889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4839" name="组合 77"/>
          <p:cNvGrpSpPr>
            <a:grpSpLocks/>
          </p:cNvGrpSpPr>
          <p:nvPr/>
        </p:nvGrpSpPr>
        <p:grpSpPr bwMode="auto">
          <a:xfrm flipV="1">
            <a:off x="7191375" y="5805488"/>
            <a:ext cx="1727200" cy="431800"/>
            <a:chOff x="5667022" y="5396983"/>
            <a:chExt cx="1727200" cy="408281"/>
          </a:xfrm>
        </p:grpSpPr>
        <p:sp>
          <p:nvSpPr>
            <p:cNvPr id="34842" name="任意多边形 75"/>
            <p:cNvSpPr>
              <a:spLocks/>
            </p:cNvSpPr>
            <p:nvPr/>
          </p:nvSpPr>
          <p:spPr bwMode="auto">
            <a:xfrm>
              <a:off x="6818489" y="5805264"/>
              <a:ext cx="553155" cy="0"/>
            </a:xfrm>
            <a:custGeom>
              <a:avLst/>
              <a:gdLst>
                <a:gd name="T0" fmla="*/ 553155 w 553155"/>
                <a:gd name="T1" fmla="*/ 0 w 553155"/>
                <a:gd name="T2" fmla="*/ 0 60000 65536"/>
                <a:gd name="T3" fmla="*/ 0 60000 65536"/>
              </a:gdLst>
              <a:ahLst/>
              <a:cxnLst>
                <a:cxn ang="T2">
                  <a:pos x="T0" y="0"/>
                </a:cxn>
                <a:cxn ang="T3">
                  <a:pos x="T1" y="0"/>
                </a:cxn>
              </a:cxnLst>
              <a:rect l="0" t="0" r="r" b="b"/>
              <a:pathLst>
                <a:path w="553155">
                  <a:moveTo>
                    <a:pt x="553155" y="0"/>
                  </a:move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843" name="任意多边形 76"/>
            <p:cNvSpPr>
              <a:spLocks/>
            </p:cNvSpPr>
            <p:nvPr/>
          </p:nvSpPr>
          <p:spPr bwMode="auto">
            <a:xfrm>
              <a:off x="5667022" y="5396983"/>
              <a:ext cx="1727200" cy="284103"/>
            </a:xfrm>
            <a:custGeom>
              <a:avLst/>
              <a:gdLst>
                <a:gd name="T0" fmla="*/ 1727200 w 1727200"/>
                <a:gd name="T1" fmla="*/ 284103 h 284103"/>
                <a:gd name="T2" fmla="*/ 880534 w 1727200"/>
                <a:gd name="T3" fmla="*/ 1881 h 284103"/>
                <a:gd name="T4" fmla="*/ 0 w 1727200"/>
                <a:gd name="T5" fmla="*/ 272814 h 28410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27200" h="284103">
                  <a:moveTo>
                    <a:pt x="1727200" y="284103"/>
                  </a:moveTo>
                  <a:cubicBezTo>
                    <a:pt x="1447800" y="143932"/>
                    <a:pt x="1168401" y="3762"/>
                    <a:pt x="880534" y="1881"/>
                  </a:cubicBezTo>
                  <a:cubicBezTo>
                    <a:pt x="592667" y="0"/>
                    <a:pt x="296333" y="136407"/>
                    <a:pt x="0" y="272814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4840" name="任意多边形 78"/>
          <p:cNvSpPr>
            <a:spLocks/>
          </p:cNvSpPr>
          <p:nvPr/>
        </p:nvSpPr>
        <p:spPr bwMode="auto">
          <a:xfrm>
            <a:off x="5000626" y="5805488"/>
            <a:ext cx="587375" cy="0"/>
          </a:xfrm>
          <a:custGeom>
            <a:avLst/>
            <a:gdLst>
              <a:gd name="T0" fmla="*/ 0 w 587022"/>
              <a:gd name="T1" fmla="*/ 587022 w 587022"/>
              <a:gd name="T2" fmla="*/ 587022 w 587022"/>
              <a:gd name="T3" fmla="*/ 0 60000 65536"/>
              <a:gd name="T4" fmla="*/ 0 60000 65536"/>
              <a:gd name="T5" fmla="*/ 0 60000 65536"/>
            </a:gdLst>
            <a:ahLst/>
            <a:cxnLst>
              <a:cxn ang="T3">
                <a:pos x="T0" y="0"/>
              </a:cxn>
              <a:cxn ang="T4">
                <a:pos x="T1" y="0"/>
              </a:cxn>
              <a:cxn ang="T5">
                <a:pos x="T2" y="0"/>
              </a:cxn>
            </a:cxnLst>
            <a:rect l="0" t="0" r="r" b="b"/>
            <a:pathLst>
              <a:path w="587022">
                <a:moveTo>
                  <a:pt x="0" y="0"/>
                </a:moveTo>
                <a:lnTo>
                  <a:pt x="587022" y="0"/>
                </a:lnTo>
              </a:path>
            </a:pathLst>
          </a:cu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67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848683" y="2743200"/>
            <a:ext cx="8494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/>
              <a:t>构造法，是利用图论解题</a:t>
            </a:r>
            <a:r>
              <a:rPr lang="zh-CN" altLang="en-US" sz="3600" dirty="0"/>
              <a:t>时</a:t>
            </a:r>
            <a:r>
              <a:rPr lang="zh-CN" altLang="en-US" sz="3600" dirty="0" smtClean="0"/>
              <a:t>的重要方法！</a:t>
            </a:r>
            <a:endParaRPr lang="zh-CN" altLang="en-US" sz="3600" dirty="0"/>
          </a:p>
        </p:txBody>
      </p:sp>
      <p:sp>
        <p:nvSpPr>
          <p:cNvPr id="4" name="文本框 3"/>
          <p:cNvSpPr txBox="1"/>
          <p:nvPr/>
        </p:nvSpPr>
        <p:spPr>
          <a:xfrm>
            <a:off x="1425041" y="3622876"/>
            <a:ext cx="9072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但是我们必须注意构造过程中的“一般性”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307025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用图中点相邻矩阵表示无向图</a:t>
            </a:r>
          </a:p>
        </p:txBody>
      </p:sp>
      <p:grpSp>
        <p:nvGrpSpPr>
          <p:cNvPr id="2052" name="Group 69"/>
          <p:cNvGrpSpPr>
            <a:grpSpLocks/>
          </p:cNvGrpSpPr>
          <p:nvPr/>
        </p:nvGrpSpPr>
        <p:grpSpPr bwMode="auto">
          <a:xfrm>
            <a:off x="2468563" y="2574926"/>
            <a:ext cx="2347912" cy="2582863"/>
            <a:chOff x="249" y="1440"/>
            <a:chExt cx="1479" cy="1627"/>
          </a:xfrm>
        </p:grpSpPr>
        <p:sp>
          <p:nvSpPr>
            <p:cNvPr id="2056" name="Oval 7"/>
            <p:cNvSpPr>
              <a:spLocks noChangeArrowheads="1"/>
            </p:cNvSpPr>
            <p:nvPr/>
          </p:nvSpPr>
          <p:spPr bwMode="auto">
            <a:xfrm>
              <a:off x="912" y="1584"/>
              <a:ext cx="91" cy="9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57" name="Oval 8"/>
            <p:cNvSpPr>
              <a:spLocks noChangeArrowheads="1"/>
            </p:cNvSpPr>
            <p:nvPr/>
          </p:nvSpPr>
          <p:spPr bwMode="auto">
            <a:xfrm>
              <a:off x="384" y="2016"/>
              <a:ext cx="91" cy="9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58" name="Oval 9"/>
            <p:cNvSpPr>
              <a:spLocks noChangeArrowheads="1"/>
            </p:cNvSpPr>
            <p:nvPr/>
          </p:nvSpPr>
          <p:spPr bwMode="auto">
            <a:xfrm>
              <a:off x="384" y="2880"/>
              <a:ext cx="91" cy="9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59" name="Oval 10"/>
            <p:cNvSpPr>
              <a:spLocks noChangeArrowheads="1"/>
            </p:cNvSpPr>
            <p:nvPr/>
          </p:nvSpPr>
          <p:spPr bwMode="auto">
            <a:xfrm>
              <a:off x="720" y="2592"/>
              <a:ext cx="91" cy="9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60" name="Oval 11"/>
            <p:cNvSpPr>
              <a:spLocks noChangeArrowheads="1"/>
            </p:cNvSpPr>
            <p:nvPr/>
          </p:nvSpPr>
          <p:spPr bwMode="auto">
            <a:xfrm>
              <a:off x="1056" y="2016"/>
              <a:ext cx="91" cy="9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61" name="Oval 12"/>
            <p:cNvSpPr>
              <a:spLocks noChangeArrowheads="1"/>
            </p:cNvSpPr>
            <p:nvPr/>
          </p:nvSpPr>
          <p:spPr bwMode="auto">
            <a:xfrm>
              <a:off x="1392" y="1968"/>
              <a:ext cx="91" cy="9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62" name="Oval 13"/>
            <p:cNvSpPr>
              <a:spLocks noChangeArrowheads="1"/>
            </p:cNvSpPr>
            <p:nvPr/>
          </p:nvSpPr>
          <p:spPr bwMode="auto">
            <a:xfrm>
              <a:off x="1392" y="2640"/>
              <a:ext cx="91" cy="9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63" name="Line 14"/>
            <p:cNvSpPr>
              <a:spLocks noChangeShapeType="1"/>
            </p:cNvSpPr>
            <p:nvPr/>
          </p:nvSpPr>
          <p:spPr bwMode="auto">
            <a:xfrm>
              <a:off x="432" y="2097"/>
              <a:ext cx="0" cy="7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64" name="Line 15"/>
            <p:cNvSpPr>
              <a:spLocks noChangeShapeType="1"/>
            </p:cNvSpPr>
            <p:nvPr/>
          </p:nvSpPr>
          <p:spPr bwMode="auto">
            <a:xfrm flipV="1">
              <a:off x="459" y="1665"/>
              <a:ext cx="459" cy="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65" name="Line 16"/>
            <p:cNvSpPr>
              <a:spLocks noChangeShapeType="1"/>
            </p:cNvSpPr>
            <p:nvPr/>
          </p:nvSpPr>
          <p:spPr bwMode="auto">
            <a:xfrm>
              <a:off x="963" y="1665"/>
              <a:ext cx="117" cy="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66" name="Line 17"/>
            <p:cNvSpPr>
              <a:spLocks noChangeShapeType="1"/>
            </p:cNvSpPr>
            <p:nvPr/>
          </p:nvSpPr>
          <p:spPr bwMode="auto">
            <a:xfrm>
              <a:off x="990" y="1638"/>
              <a:ext cx="414" cy="3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67" name="Line 18"/>
            <p:cNvSpPr>
              <a:spLocks noChangeShapeType="1"/>
            </p:cNvSpPr>
            <p:nvPr/>
          </p:nvSpPr>
          <p:spPr bwMode="auto">
            <a:xfrm flipV="1">
              <a:off x="1125" y="2016"/>
              <a:ext cx="261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68" name="Line 19"/>
            <p:cNvSpPr>
              <a:spLocks noChangeShapeType="1"/>
            </p:cNvSpPr>
            <p:nvPr/>
          </p:nvSpPr>
          <p:spPr bwMode="auto">
            <a:xfrm>
              <a:off x="468" y="2088"/>
              <a:ext cx="279" cy="5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69" name="Line 20"/>
            <p:cNvSpPr>
              <a:spLocks noChangeShapeType="1"/>
            </p:cNvSpPr>
            <p:nvPr/>
          </p:nvSpPr>
          <p:spPr bwMode="auto">
            <a:xfrm>
              <a:off x="1440" y="2070"/>
              <a:ext cx="0" cy="5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70" name="Text Box 21"/>
            <p:cNvSpPr txBox="1">
              <a:spLocks noChangeArrowheads="1"/>
            </p:cNvSpPr>
            <p:nvPr/>
          </p:nvSpPr>
          <p:spPr bwMode="auto">
            <a:xfrm>
              <a:off x="720" y="1440"/>
              <a:ext cx="3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i="1">
                  <a:latin typeface="Times New Roman" panose="02020603050405020304" pitchFamily="18" charset="0"/>
                </a:rPr>
                <a:t>v</a:t>
              </a:r>
              <a:r>
                <a:rPr lang="en-US" altLang="zh-CN" sz="2000" baseline="-25000">
                  <a:latin typeface="Times New Roman" panose="02020603050405020304" pitchFamily="18" charset="0"/>
                </a:rPr>
                <a:t>0</a:t>
              </a:r>
              <a:endParaRPr lang="en-US" altLang="zh-CN" sz="2000" i="1">
                <a:latin typeface="Times New Roman" panose="02020603050405020304" pitchFamily="18" charset="0"/>
              </a:endParaRPr>
            </a:p>
          </p:txBody>
        </p:sp>
        <p:sp>
          <p:nvSpPr>
            <p:cNvPr id="2071" name="Text Box 22"/>
            <p:cNvSpPr txBox="1">
              <a:spLocks noChangeArrowheads="1"/>
            </p:cNvSpPr>
            <p:nvPr/>
          </p:nvSpPr>
          <p:spPr bwMode="auto">
            <a:xfrm>
              <a:off x="1278" y="2643"/>
              <a:ext cx="3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i="1">
                  <a:latin typeface="Times New Roman" panose="02020603050405020304" pitchFamily="18" charset="0"/>
                </a:rPr>
                <a:t>v</a:t>
              </a:r>
              <a:r>
                <a:rPr lang="en-US" altLang="zh-CN" sz="2000" baseline="-25000">
                  <a:latin typeface="Times New Roman" panose="02020603050405020304" pitchFamily="18" charset="0"/>
                </a:rPr>
                <a:t>6</a:t>
              </a:r>
              <a:endParaRPr lang="en-US" altLang="zh-CN" sz="2000" i="1">
                <a:latin typeface="Times New Roman" panose="02020603050405020304" pitchFamily="18" charset="0"/>
              </a:endParaRPr>
            </a:p>
          </p:txBody>
        </p:sp>
        <p:sp>
          <p:nvSpPr>
            <p:cNvPr id="2072" name="Text Box 23"/>
            <p:cNvSpPr txBox="1">
              <a:spLocks noChangeArrowheads="1"/>
            </p:cNvSpPr>
            <p:nvPr/>
          </p:nvSpPr>
          <p:spPr bwMode="auto">
            <a:xfrm>
              <a:off x="1344" y="1728"/>
              <a:ext cx="3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i="1">
                  <a:latin typeface="Times New Roman" panose="02020603050405020304" pitchFamily="18" charset="0"/>
                </a:rPr>
                <a:t>v</a:t>
              </a:r>
              <a:r>
                <a:rPr lang="en-US" altLang="zh-CN" sz="2000" baseline="-25000">
                  <a:latin typeface="Times New Roman" panose="02020603050405020304" pitchFamily="18" charset="0"/>
                </a:rPr>
                <a:t>2</a:t>
              </a:r>
              <a:endParaRPr lang="en-US" altLang="zh-CN" sz="2000" i="1">
                <a:latin typeface="Times New Roman" panose="02020603050405020304" pitchFamily="18" charset="0"/>
              </a:endParaRPr>
            </a:p>
          </p:txBody>
        </p:sp>
        <p:sp>
          <p:nvSpPr>
            <p:cNvPr id="2073" name="Text Box 24"/>
            <p:cNvSpPr txBox="1">
              <a:spLocks noChangeArrowheads="1"/>
            </p:cNvSpPr>
            <p:nvPr/>
          </p:nvSpPr>
          <p:spPr bwMode="auto">
            <a:xfrm>
              <a:off x="912" y="2016"/>
              <a:ext cx="3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i="1">
                  <a:latin typeface="Times New Roman" panose="02020603050405020304" pitchFamily="18" charset="0"/>
                </a:rPr>
                <a:t>v</a:t>
              </a:r>
              <a:r>
                <a:rPr lang="en-US" altLang="zh-CN" sz="2000" baseline="-25000">
                  <a:latin typeface="Times New Roman" panose="02020603050405020304" pitchFamily="18" charset="0"/>
                </a:rPr>
                <a:t>5</a:t>
              </a:r>
              <a:endParaRPr lang="en-US" altLang="zh-CN" sz="2000" i="1">
                <a:latin typeface="Times New Roman" panose="02020603050405020304" pitchFamily="18" charset="0"/>
              </a:endParaRPr>
            </a:p>
          </p:txBody>
        </p:sp>
        <p:sp>
          <p:nvSpPr>
            <p:cNvPr id="2074" name="Text Box 25"/>
            <p:cNvSpPr txBox="1">
              <a:spLocks noChangeArrowheads="1"/>
            </p:cNvSpPr>
            <p:nvPr/>
          </p:nvSpPr>
          <p:spPr bwMode="auto">
            <a:xfrm>
              <a:off x="729" y="2400"/>
              <a:ext cx="3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i="1">
                  <a:latin typeface="Times New Roman" panose="02020603050405020304" pitchFamily="18" charset="0"/>
                </a:rPr>
                <a:t>v</a:t>
              </a:r>
              <a:r>
                <a:rPr lang="en-US" altLang="zh-CN" sz="2000" baseline="-25000">
                  <a:latin typeface="Times New Roman" panose="02020603050405020304" pitchFamily="18" charset="0"/>
                </a:rPr>
                <a:t>4</a:t>
              </a:r>
              <a:endParaRPr lang="en-US" altLang="zh-CN" sz="2000" i="1">
                <a:latin typeface="Times New Roman" panose="02020603050405020304" pitchFamily="18" charset="0"/>
              </a:endParaRPr>
            </a:p>
          </p:txBody>
        </p:sp>
        <p:sp>
          <p:nvSpPr>
            <p:cNvPr id="2075" name="Text Box 26"/>
            <p:cNvSpPr txBox="1">
              <a:spLocks noChangeArrowheads="1"/>
            </p:cNvSpPr>
            <p:nvPr/>
          </p:nvSpPr>
          <p:spPr bwMode="auto">
            <a:xfrm>
              <a:off x="249" y="1794"/>
              <a:ext cx="3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i="1">
                  <a:latin typeface="Times New Roman" panose="02020603050405020304" pitchFamily="18" charset="0"/>
                </a:rPr>
                <a:t>v</a:t>
              </a:r>
              <a:r>
                <a:rPr lang="en-US" altLang="zh-CN" sz="2000" baseline="-25000">
                  <a:latin typeface="Times New Roman" panose="02020603050405020304" pitchFamily="18" charset="0"/>
                </a:rPr>
                <a:t>1</a:t>
              </a:r>
              <a:endParaRPr lang="en-US" altLang="zh-CN" sz="2000" i="1">
                <a:latin typeface="Times New Roman" panose="02020603050405020304" pitchFamily="18" charset="0"/>
              </a:endParaRPr>
            </a:p>
          </p:txBody>
        </p:sp>
        <p:sp>
          <p:nvSpPr>
            <p:cNvPr id="2076" name="Text Box 27"/>
            <p:cNvSpPr txBox="1">
              <a:spLocks noChangeArrowheads="1"/>
            </p:cNvSpPr>
            <p:nvPr/>
          </p:nvSpPr>
          <p:spPr bwMode="auto">
            <a:xfrm>
              <a:off x="417" y="2817"/>
              <a:ext cx="3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i="1">
                  <a:latin typeface="Times New Roman" panose="02020603050405020304" pitchFamily="18" charset="0"/>
                </a:rPr>
                <a:t>v</a:t>
              </a:r>
              <a:r>
                <a:rPr lang="en-US" altLang="zh-CN" sz="2000" baseline="-25000">
                  <a:latin typeface="Times New Roman" panose="02020603050405020304" pitchFamily="18" charset="0"/>
                </a:rPr>
                <a:t>3</a:t>
              </a:r>
              <a:endParaRPr lang="en-US" altLang="zh-CN" sz="2000" i="1"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2050" name="Object 3"/>
          <p:cNvGraphicFramePr>
            <a:graphicFrameLocks noChangeAspect="1"/>
          </p:cNvGraphicFramePr>
          <p:nvPr/>
        </p:nvGraphicFramePr>
        <p:xfrm>
          <a:off x="7005638" y="2636838"/>
          <a:ext cx="2286000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Equation" r:id="rId3" imgW="1549080" imgH="1600200" progId="Equation.3">
                  <p:embed/>
                </p:oleObj>
              </mc:Choice>
              <mc:Fallback>
                <p:oleObj name="Equation" r:id="rId3" imgW="1549080" imgH="1600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5638" y="2636838"/>
                        <a:ext cx="2286000" cy="236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3" name="Text Box 4"/>
          <p:cNvSpPr txBox="1">
            <a:spLocks noChangeArrowheads="1"/>
          </p:cNvSpPr>
          <p:nvPr/>
        </p:nvSpPr>
        <p:spPr bwMode="auto">
          <a:xfrm>
            <a:off x="7034213" y="2298700"/>
            <a:ext cx="2590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i="1">
                <a:latin typeface="Times New Roman" panose="02020603050405020304" pitchFamily="18" charset="0"/>
              </a:rPr>
              <a:t>v</a:t>
            </a:r>
            <a:r>
              <a:rPr lang="en-US" altLang="zh-CN" sz="1600" baseline="-25000">
                <a:latin typeface="Times New Roman" panose="02020603050405020304" pitchFamily="18" charset="0"/>
              </a:rPr>
              <a:t>0</a:t>
            </a:r>
            <a:r>
              <a:rPr lang="en-US" altLang="zh-CN" sz="1600">
                <a:latin typeface="Times New Roman" panose="02020603050405020304" pitchFamily="18" charset="0"/>
              </a:rPr>
              <a:t>   </a:t>
            </a:r>
            <a:r>
              <a:rPr lang="en-US" altLang="zh-CN" sz="1600" i="1">
                <a:latin typeface="Times New Roman" panose="02020603050405020304" pitchFamily="18" charset="0"/>
              </a:rPr>
              <a:t>v</a:t>
            </a:r>
            <a:r>
              <a:rPr lang="en-US" altLang="zh-CN" sz="1600" baseline="-25000">
                <a:latin typeface="Times New Roman" panose="02020603050405020304" pitchFamily="18" charset="0"/>
              </a:rPr>
              <a:t>1</a:t>
            </a:r>
            <a:r>
              <a:rPr lang="en-US" altLang="zh-CN" sz="1600">
                <a:latin typeface="Times New Roman" panose="02020603050405020304" pitchFamily="18" charset="0"/>
              </a:rPr>
              <a:t>   </a:t>
            </a:r>
            <a:r>
              <a:rPr lang="en-US" altLang="zh-CN" sz="1600" i="1">
                <a:latin typeface="Times New Roman" panose="02020603050405020304" pitchFamily="18" charset="0"/>
              </a:rPr>
              <a:t>v</a:t>
            </a:r>
            <a:r>
              <a:rPr lang="en-US" altLang="zh-CN" sz="1600" baseline="-25000">
                <a:latin typeface="Times New Roman" panose="02020603050405020304" pitchFamily="18" charset="0"/>
              </a:rPr>
              <a:t>2</a:t>
            </a:r>
            <a:r>
              <a:rPr lang="en-US" altLang="zh-CN" sz="1600">
                <a:latin typeface="Times New Roman" panose="02020603050405020304" pitchFamily="18" charset="0"/>
              </a:rPr>
              <a:t>   </a:t>
            </a:r>
            <a:r>
              <a:rPr lang="en-US" altLang="zh-CN" sz="1600" i="1">
                <a:latin typeface="Times New Roman" panose="02020603050405020304" pitchFamily="18" charset="0"/>
              </a:rPr>
              <a:t>v</a:t>
            </a:r>
            <a:r>
              <a:rPr lang="en-US" altLang="zh-CN" sz="1600" baseline="-25000">
                <a:latin typeface="Times New Roman" panose="02020603050405020304" pitchFamily="18" charset="0"/>
              </a:rPr>
              <a:t>3</a:t>
            </a:r>
            <a:r>
              <a:rPr lang="en-US" altLang="zh-CN" sz="1600">
                <a:latin typeface="Times New Roman" panose="02020603050405020304" pitchFamily="18" charset="0"/>
              </a:rPr>
              <a:t>   </a:t>
            </a:r>
            <a:r>
              <a:rPr lang="en-US" altLang="zh-CN" sz="1600" i="1">
                <a:latin typeface="Times New Roman" panose="02020603050405020304" pitchFamily="18" charset="0"/>
              </a:rPr>
              <a:t>v</a:t>
            </a:r>
            <a:r>
              <a:rPr lang="en-US" altLang="zh-CN" sz="1600" baseline="-25000">
                <a:latin typeface="Times New Roman" panose="02020603050405020304" pitchFamily="18" charset="0"/>
              </a:rPr>
              <a:t>4</a:t>
            </a:r>
            <a:r>
              <a:rPr lang="en-US" altLang="zh-CN" sz="1600">
                <a:latin typeface="Times New Roman" panose="02020603050405020304" pitchFamily="18" charset="0"/>
              </a:rPr>
              <a:t>   </a:t>
            </a:r>
            <a:r>
              <a:rPr lang="en-US" altLang="zh-CN" sz="1600" i="1">
                <a:latin typeface="Times New Roman" panose="02020603050405020304" pitchFamily="18" charset="0"/>
              </a:rPr>
              <a:t>v</a:t>
            </a:r>
            <a:r>
              <a:rPr lang="en-US" altLang="zh-CN" sz="1600" baseline="-25000">
                <a:latin typeface="Times New Roman" panose="02020603050405020304" pitchFamily="18" charset="0"/>
              </a:rPr>
              <a:t>5</a:t>
            </a:r>
            <a:r>
              <a:rPr lang="en-US" altLang="zh-CN" sz="1600">
                <a:latin typeface="Times New Roman" panose="02020603050405020304" pitchFamily="18" charset="0"/>
              </a:rPr>
              <a:t>   </a:t>
            </a:r>
            <a:r>
              <a:rPr lang="en-US" altLang="zh-CN" sz="1600" i="1">
                <a:latin typeface="Times New Roman" panose="02020603050405020304" pitchFamily="18" charset="0"/>
              </a:rPr>
              <a:t>v</a:t>
            </a:r>
            <a:r>
              <a:rPr lang="en-US" altLang="zh-CN" sz="1600" baseline="-25000">
                <a:latin typeface="Times New Roman" panose="02020603050405020304" pitchFamily="18" charset="0"/>
              </a:rPr>
              <a:t>6</a:t>
            </a:r>
            <a:r>
              <a:rPr lang="en-US" altLang="zh-CN" sz="160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2054" name="Text Box 5"/>
          <p:cNvSpPr txBox="1">
            <a:spLocks noChangeArrowheads="1"/>
          </p:cNvSpPr>
          <p:nvPr/>
        </p:nvSpPr>
        <p:spPr bwMode="auto">
          <a:xfrm>
            <a:off x="6729413" y="2565401"/>
            <a:ext cx="381000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en-US" altLang="zh-CN" sz="1600" i="1">
                <a:latin typeface="Times New Roman" panose="02020603050405020304" pitchFamily="18" charset="0"/>
              </a:rPr>
              <a:t>v</a:t>
            </a:r>
            <a:r>
              <a:rPr lang="en-US" altLang="zh-CN" sz="1600" baseline="-25000">
                <a:latin typeface="Times New Roman" panose="02020603050405020304" pitchFamily="18" charset="0"/>
              </a:rPr>
              <a:t>0</a:t>
            </a:r>
            <a:r>
              <a:rPr lang="en-US" altLang="zh-CN" sz="1600">
                <a:latin typeface="Times New Roman" panose="02020603050405020304" pitchFamily="18" charset="0"/>
              </a:rPr>
              <a:t>   </a:t>
            </a:r>
            <a:r>
              <a:rPr lang="en-US" altLang="zh-CN" sz="1600" i="1">
                <a:latin typeface="Times New Roman" panose="02020603050405020304" pitchFamily="18" charset="0"/>
              </a:rPr>
              <a:t>v</a:t>
            </a:r>
            <a:r>
              <a:rPr lang="en-US" altLang="zh-CN" sz="1600" baseline="-25000">
                <a:latin typeface="Times New Roman" panose="02020603050405020304" pitchFamily="18" charset="0"/>
              </a:rPr>
              <a:t>1</a:t>
            </a:r>
            <a:r>
              <a:rPr lang="en-US" altLang="zh-CN" sz="1600">
                <a:latin typeface="Times New Roman" panose="02020603050405020304" pitchFamily="18" charset="0"/>
              </a:rPr>
              <a:t>   </a:t>
            </a:r>
            <a:r>
              <a:rPr lang="en-US" altLang="zh-CN" sz="1600" i="1">
                <a:latin typeface="Times New Roman" panose="02020603050405020304" pitchFamily="18" charset="0"/>
              </a:rPr>
              <a:t>v</a:t>
            </a:r>
            <a:r>
              <a:rPr lang="en-US" altLang="zh-CN" sz="1600" baseline="-25000">
                <a:latin typeface="Times New Roman" panose="02020603050405020304" pitchFamily="18" charset="0"/>
              </a:rPr>
              <a:t>2</a:t>
            </a:r>
            <a:r>
              <a:rPr lang="en-US" altLang="zh-CN" sz="1600">
                <a:latin typeface="Times New Roman" panose="02020603050405020304" pitchFamily="18" charset="0"/>
              </a:rPr>
              <a:t>   </a:t>
            </a:r>
            <a:r>
              <a:rPr lang="en-US" altLang="zh-CN" sz="1600" i="1">
                <a:latin typeface="Times New Roman" panose="02020603050405020304" pitchFamily="18" charset="0"/>
              </a:rPr>
              <a:t>v</a:t>
            </a:r>
            <a:r>
              <a:rPr lang="en-US" altLang="zh-CN" sz="1600" baseline="-25000">
                <a:latin typeface="Times New Roman" panose="02020603050405020304" pitchFamily="18" charset="0"/>
              </a:rPr>
              <a:t>3</a:t>
            </a:r>
            <a:r>
              <a:rPr lang="en-US" altLang="zh-CN" sz="1600">
                <a:latin typeface="Times New Roman" panose="02020603050405020304" pitchFamily="18" charset="0"/>
              </a:rPr>
              <a:t>   </a:t>
            </a:r>
            <a:r>
              <a:rPr lang="en-US" altLang="zh-CN" sz="1600" i="1">
                <a:latin typeface="Times New Roman" panose="02020603050405020304" pitchFamily="18" charset="0"/>
              </a:rPr>
              <a:t>v</a:t>
            </a:r>
            <a:r>
              <a:rPr lang="en-US" altLang="zh-CN" sz="1600" baseline="-25000">
                <a:latin typeface="Times New Roman" panose="02020603050405020304" pitchFamily="18" charset="0"/>
              </a:rPr>
              <a:t>4</a:t>
            </a:r>
            <a:r>
              <a:rPr lang="en-US" altLang="zh-CN" sz="1600">
                <a:latin typeface="Times New Roman" panose="02020603050405020304" pitchFamily="18" charset="0"/>
              </a:rPr>
              <a:t>   </a:t>
            </a:r>
            <a:r>
              <a:rPr lang="en-US" altLang="zh-CN" sz="1600" i="1">
                <a:latin typeface="Times New Roman" panose="02020603050405020304" pitchFamily="18" charset="0"/>
              </a:rPr>
              <a:t>v</a:t>
            </a:r>
            <a:r>
              <a:rPr lang="en-US" altLang="zh-CN" sz="1600" baseline="-25000">
                <a:latin typeface="Times New Roman" panose="02020603050405020304" pitchFamily="18" charset="0"/>
              </a:rPr>
              <a:t>5</a:t>
            </a:r>
            <a:r>
              <a:rPr lang="en-US" altLang="zh-CN" sz="1600">
                <a:latin typeface="Times New Roman" panose="02020603050405020304" pitchFamily="18" charset="0"/>
              </a:rPr>
              <a:t>   </a:t>
            </a:r>
            <a:r>
              <a:rPr lang="en-US" altLang="zh-CN" sz="1600" i="1">
                <a:latin typeface="Times New Roman" panose="02020603050405020304" pitchFamily="18" charset="0"/>
              </a:rPr>
              <a:t>v</a:t>
            </a:r>
            <a:r>
              <a:rPr lang="en-US" altLang="zh-CN" sz="1600" baseline="-25000">
                <a:latin typeface="Times New Roman" panose="02020603050405020304" pitchFamily="18" charset="0"/>
              </a:rPr>
              <a:t>6</a:t>
            </a:r>
            <a:r>
              <a:rPr lang="en-US" altLang="zh-CN" sz="160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2055" name="左右箭头 35"/>
          <p:cNvSpPr>
            <a:spLocks noChangeArrowheads="1"/>
          </p:cNvSpPr>
          <p:nvPr/>
        </p:nvSpPr>
        <p:spPr bwMode="auto">
          <a:xfrm>
            <a:off x="4989513" y="3284539"/>
            <a:ext cx="1511300" cy="649287"/>
          </a:xfrm>
          <a:prstGeom prst="leftRightArrow">
            <a:avLst>
              <a:gd name="adj1" fmla="val 50000"/>
              <a:gd name="adj2" fmla="val 49882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342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4"/>
            <a:ext cx="10922650" cy="1672019"/>
          </a:xfrm>
          <a:prstGeom prst="rect">
            <a:avLst/>
          </a:prstGeom>
        </p:spPr>
      </p:pic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310" y="2656407"/>
            <a:ext cx="9655379" cy="118638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97112" y="4699322"/>
            <a:ext cx="105977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上式中的每个乘法的结果表示了什么？其中的加法又表示了什么？</a:t>
            </a:r>
            <a:endParaRPr lang="zh-CN" altLang="en-US" sz="2800" dirty="0"/>
          </a:p>
        </p:txBody>
      </p:sp>
      <p:grpSp>
        <p:nvGrpSpPr>
          <p:cNvPr id="17" name="组合 16"/>
          <p:cNvGrpSpPr/>
          <p:nvPr/>
        </p:nvGrpSpPr>
        <p:grpSpPr>
          <a:xfrm>
            <a:off x="3364992" y="3529584"/>
            <a:ext cx="3118104" cy="1169738"/>
            <a:chOff x="3364992" y="3529584"/>
            <a:chExt cx="3118104" cy="1169738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5522976" y="3529584"/>
              <a:ext cx="960120" cy="9144"/>
            </a:xfrm>
            <a:prstGeom prst="line">
              <a:avLst/>
            </a:prstGeom>
            <a:ln w="762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/>
            <p:nvPr/>
          </p:nvCxnSpPr>
          <p:spPr>
            <a:xfrm flipH="1">
              <a:off x="3364992" y="3538728"/>
              <a:ext cx="2679192" cy="1160594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>
            <a:off x="5522976" y="3690762"/>
            <a:ext cx="2825496" cy="1034354"/>
            <a:chOff x="5522976" y="3690762"/>
            <a:chExt cx="2825496" cy="1034354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5522976" y="3695333"/>
              <a:ext cx="2432304" cy="0"/>
            </a:xfrm>
            <a:prstGeom prst="line">
              <a:avLst/>
            </a:prstGeom>
            <a:ln w="762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>
              <a:off x="6862572" y="3690762"/>
              <a:ext cx="1485900" cy="1034354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52125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AutoShape 5" descr="蓝色砂纸"/>
          <p:cNvSpPr>
            <a:spLocks noChangeArrowheads="1"/>
          </p:cNvSpPr>
          <p:nvPr/>
        </p:nvSpPr>
        <p:spPr bwMode="auto">
          <a:xfrm>
            <a:off x="1828800" y="1981200"/>
            <a:ext cx="2362200" cy="3200400"/>
          </a:xfrm>
          <a:prstGeom prst="roundRect">
            <a:avLst>
              <a:gd name="adj" fmla="val 16667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3795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Merging Two Vertices</a:t>
            </a:r>
          </a:p>
        </p:txBody>
      </p:sp>
      <p:grpSp>
        <p:nvGrpSpPr>
          <p:cNvPr id="33796" name="Group 69"/>
          <p:cNvGrpSpPr>
            <a:grpSpLocks/>
          </p:cNvGrpSpPr>
          <p:nvPr/>
        </p:nvGrpSpPr>
        <p:grpSpPr bwMode="auto">
          <a:xfrm>
            <a:off x="1919288" y="2286001"/>
            <a:ext cx="2347912" cy="2582863"/>
            <a:chOff x="249" y="1440"/>
            <a:chExt cx="1479" cy="1627"/>
          </a:xfrm>
        </p:grpSpPr>
        <p:sp>
          <p:nvSpPr>
            <p:cNvPr id="33848" name="Oval 7"/>
            <p:cNvSpPr>
              <a:spLocks noChangeArrowheads="1"/>
            </p:cNvSpPr>
            <p:nvPr/>
          </p:nvSpPr>
          <p:spPr bwMode="auto">
            <a:xfrm>
              <a:off x="912" y="1584"/>
              <a:ext cx="91" cy="9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849" name="Oval 8"/>
            <p:cNvSpPr>
              <a:spLocks noChangeArrowheads="1"/>
            </p:cNvSpPr>
            <p:nvPr/>
          </p:nvSpPr>
          <p:spPr bwMode="auto">
            <a:xfrm>
              <a:off x="384" y="2016"/>
              <a:ext cx="91" cy="9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850" name="Oval 9"/>
            <p:cNvSpPr>
              <a:spLocks noChangeArrowheads="1"/>
            </p:cNvSpPr>
            <p:nvPr/>
          </p:nvSpPr>
          <p:spPr bwMode="auto">
            <a:xfrm>
              <a:off x="384" y="2880"/>
              <a:ext cx="91" cy="9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851" name="Oval 10"/>
            <p:cNvSpPr>
              <a:spLocks noChangeArrowheads="1"/>
            </p:cNvSpPr>
            <p:nvPr/>
          </p:nvSpPr>
          <p:spPr bwMode="auto">
            <a:xfrm>
              <a:off x="720" y="2592"/>
              <a:ext cx="91" cy="9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852" name="Oval 11"/>
            <p:cNvSpPr>
              <a:spLocks noChangeArrowheads="1"/>
            </p:cNvSpPr>
            <p:nvPr/>
          </p:nvSpPr>
          <p:spPr bwMode="auto">
            <a:xfrm>
              <a:off x="1056" y="2016"/>
              <a:ext cx="91" cy="9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853" name="Oval 12"/>
            <p:cNvSpPr>
              <a:spLocks noChangeArrowheads="1"/>
            </p:cNvSpPr>
            <p:nvPr/>
          </p:nvSpPr>
          <p:spPr bwMode="auto">
            <a:xfrm>
              <a:off x="1392" y="1968"/>
              <a:ext cx="91" cy="9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854" name="Oval 13"/>
            <p:cNvSpPr>
              <a:spLocks noChangeArrowheads="1"/>
            </p:cNvSpPr>
            <p:nvPr/>
          </p:nvSpPr>
          <p:spPr bwMode="auto">
            <a:xfrm>
              <a:off x="1392" y="2640"/>
              <a:ext cx="91" cy="9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855" name="Line 14"/>
            <p:cNvSpPr>
              <a:spLocks noChangeShapeType="1"/>
            </p:cNvSpPr>
            <p:nvPr/>
          </p:nvSpPr>
          <p:spPr bwMode="auto">
            <a:xfrm>
              <a:off x="432" y="2097"/>
              <a:ext cx="0" cy="7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856" name="Line 15"/>
            <p:cNvSpPr>
              <a:spLocks noChangeShapeType="1"/>
            </p:cNvSpPr>
            <p:nvPr/>
          </p:nvSpPr>
          <p:spPr bwMode="auto">
            <a:xfrm flipV="1">
              <a:off x="459" y="1665"/>
              <a:ext cx="459" cy="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857" name="Line 16"/>
            <p:cNvSpPr>
              <a:spLocks noChangeShapeType="1"/>
            </p:cNvSpPr>
            <p:nvPr/>
          </p:nvSpPr>
          <p:spPr bwMode="auto">
            <a:xfrm>
              <a:off x="963" y="1665"/>
              <a:ext cx="117" cy="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858" name="Line 17"/>
            <p:cNvSpPr>
              <a:spLocks noChangeShapeType="1"/>
            </p:cNvSpPr>
            <p:nvPr/>
          </p:nvSpPr>
          <p:spPr bwMode="auto">
            <a:xfrm>
              <a:off x="990" y="1638"/>
              <a:ext cx="414" cy="3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859" name="Line 18"/>
            <p:cNvSpPr>
              <a:spLocks noChangeShapeType="1"/>
            </p:cNvSpPr>
            <p:nvPr/>
          </p:nvSpPr>
          <p:spPr bwMode="auto">
            <a:xfrm flipV="1">
              <a:off x="1125" y="2016"/>
              <a:ext cx="261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860" name="Line 19"/>
            <p:cNvSpPr>
              <a:spLocks noChangeShapeType="1"/>
            </p:cNvSpPr>
            <p:nvPr/>
          </p:nvSpPr>
          <p:spPr bwMode="auto">
            <a:xfrm>
              <a:off x="468" y="2088"/>
              <a:ext cx="279" cy="5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861" name="Line 20"/>
            <p:cNvSpPr>
              <a:spLocks noChangeShapeType="1"/>
            </p:cNvSpPr>
            <p:nvPr/>
          </p:nvSpPr>
          <p:spPr bwMode="auto">
            <a:xfrm>
              <a:off x="1440" y="2070"/>
              <a:ext cx="0" cy="5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862" name="Text Box 21"/>
            <p:cNvSpPr txBox="1">
              <a:spLocks noChangeArrowheads="1"/>
            </p:cNvSpPr>
            <p:nvPr/>
          </p:nvSpPr>
          <p:spPr bwMode="auto">
            <a:xfrm>
              <a:off x="720" y="1440"/>
              <a:ext cx="3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i="1">
                  <a:latin typeface="Times New Roman" panose="02020603050405020304" pitchFamily="18" charset="0"/>
                </a:rPr>
                <a:t>v</a:t>
              </a:r>
              <a:r>
                <a:rPr lang="en-US" altLang="zh-CN" sz="2000" baseline="-25000">
                  <a:latin typeface="Times New Roman" panose="02020603050405020304" pitchFamily="18" charset="0"/>
                </a:rPr>
                <a:t>0</a:t>
              </a:r>
              <a:endParaRPr lang="en-US" altLang="zh-CN" sz="2000" i="1">
                <a:latin typeface="Times New Roman" panose="02020603050405020304" pitchFamily="18" charset="0"/>
              </a:endParaRPr>
            </a:p>
          </p:txBody>
        </p:sp>
        <p:sp>
          <p:nvSpPr>
            <p:cNvPr id="33863" name="Text Box 22"/>
            <p:cNvSpPr txBox="1">
              <a:spLocks noChangeArrowheads="1"/>
            </p:cNvSpPr>
            <p:nvPr/>
          </p:nvSpPr>
          <p:spPr bwMode="auto">
            <a:xfrm>
              <a:off x="1278" y="2643"/>
              <a:ext cx="3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i="1">
                  <a:latin typeface="Times New Roman" panose="02020603050405020304" pitchFamily="18" charset="0"/>
                </a:rPr>
                <a:t>v</a:t>
              </a:r>
              <a:r>
                <a:rPr lang="en-US" altLang="zh-CN" sz="2000" baseline="-25000">
                  <a:latin typeface="Times New Roman" panose="02020603050405020304" pitchFamily="18" charset="0"/>
                </a:rPr>
                <a:t>6</a:t>
              </a:r>
              <a:endParaRPr lang="en-US" altLang="zh-CN" sz="2000" i="1">
                <a:latin typeface="Times New Roman" panose="02020603050405020304" pitchFamily="18" charset="0"/>
              </a:endParaRPr>
            </a:p>
          </p:txBody>
        </p:sp>
        <p:sp>
          <p:nvSpPr>
            <p:cNvPr id="33864" name="Text Box 23"/>
            <p:cNvSpPr txBox="1">
              <a:spLocks noChangeArrowheads="1"/>
            </p:cNvSpPr>
            <p:nvPr/>
          </p:nvSpPr>
          <p:spPr bwMode="auto">
            <a:xfrm>
              <a:off x="1344" y="1728"/>
              <a:ext cx="3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i="1">
                  <a:latin typeface="Times New Roman" panose="02020603050405020304" pitchFamily="18" charset="0"/>
                </a:rPr>
                <a:t>v</a:t>
              </a:r>
              <a:r>
                <a:rPr lang="en-US" altLang="zh-CN" sz="2000" baseline="-25000">
                  <a:latin typeface="Times New Roman" panose="02020603050405020304" pitchFamily="18" charset="0"/>
                </a:rPr>
                <a:t>2</a:t>
              </a:r>
              <a:endParaRPr lang="en-US" altLang="zh-CN" sz="2000" i="1">
                <a:latin typeface="Times New Roman" panose="02020603050405020304" pitchFamily="18" charset="0"/>
              </a:endParaRPr>
            </a:p>
          </p:txBody>
        </p:sp>
        <p:sp>
          <p:nvSpPr>
            <p:cNvPr id="33865" name="Text Box 24"/>
            <p:cNvSpPr txBox="1">
              <a:spLocks noChangeArrowheads="1"/>
            </p:cNvSpPr>
            <p:nvPr/>
          </p:nvSpPr>
          <p:spPr bwMode="auto">
            <a:xfrm>
              <a:off x="912" y="2016"/>
              <a:ext cx="3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i="1">
                  <a:latin typeface="Times New Roman" panose="02020603050405020304" pitchFamily="18" charset="0"/>
                </a:rPr>
                <a:t>v</a:t>
              </a:r>
              <a:r>
                <a:rPr lang="en-US" altLang="zh-CN" sz="2000" baseline="-25000">
                  <a:latin typeface="Times New Roman" panose="02020603050405020304" pitchFamily="18" charset="0"/>
                </a:rPr>
                <a:t>5</a:t>
              </a:r>
              <a:endParaRPr lang="en-US" altLang="zh-CN" sz="2000" i="1">
                <a:latin typeface="Times New Roman" panose="02020603050405020304" pitchFamily="18" charset="0"/>
              </a:endParaRPr>
            </a:p>
          </p:txBody>
        </p:sp>
        <p:sp>
          <p:nvSpPr>
            <p:cNvPr id="33866" name="Text Box 25"/>
            <p:cNvSpPr txBox="1">
              <a:spLocks noChangeArrowheads="1"/>
            </p:cNvSpPr>
            <p:nvPr/>
          </p:nvSpPr>
          <p:spPr bwMode="auto">
            <a:xfrm>
              <a:off x="729" y="2400"/>
              <a:ext cx="3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i="1">
                  <a:latin typeface="Times New Roman" panose="02020603050405020304" pitchFamily="18" charset="0"/>
                </a:rPr>
                <a:t>v</a:t>
              </a:r>
              <a:r>
                <a:rPr lang="en-US" altLang="zh-CN" sz="2000" baseline="-25000">
                  <a:latin typeface="Times New Roman" panose="02020603050405020304" pitchFamily="18" charset="0"/>
                </a:rPr>
                <a:t>4</a:t>
              </a:r>
              <a:endParaRPr lang="en-US" altLang="zh-CN" sz="2000" i="1">
                <a:latin typeface="Times New Roman" panose="02020603050405020304" pitchFamily="18" charset="0"/>
              </a:endParaRPr>
            </a:p>
          </p:txBody>
        </p:sp>
        <p:sp>
          <p:nvSpPr>
            <p:cNvPr id="33867" name="Text Box 26"/>
            <p:cNvSpPr txBox="1">
              <a:spLocks noChangeArrowheads="1"/>
            </p:cNvSpPr>
            <p:nvPr/>
          </p:nvSpPr>
          <p:spPr bwMode="auto">
            <a:xfrm>
              <a:off x="249" y="1794"/>
              <a:ext cx="3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i="1">
                  <a:latin typeface="Times New Roman" panose="02020603050405020304" pitchFamily="18" charset="0"/>
                </a:rPr>
                <a:t>v</a:t>
              </a:r>
              <a:r>
                <a:rPr lang="en-US" altLang="zh-CN" sz="2000" baseline="-25000">
                  <a:latin typeface="Times New Roman" panose="02020603050405020304" pitchFamily="18" charset="0"/>
                </a:rPr>
                <a:t>1</a:t>
              </a:r>
              <a:endParaRPr lang="en-US" altLang="zh-CN" sz="2000" i="1">
                <a:latin typeface="Times New Roman" panose="02020603050405020304" pitchFamily="18" charset="0"/>
              </a:endParaRPr>
            </a:p>
          </p:txBody>
        </p:sp>
        <p:sp>
          <p:nvSpPr>
            <p:cNvPr id="33868" name="Text Box 27"/>
            <p:cNvSpPr txBox="1">
              <a:spLocks noChangeArrowheads="1"/>
            </p:cNvSpPr>
            <p:nvPr/>
          </p:nvSpPr>
          <p:spPr bwMode="auto">
            <a:xfrm>
              <a:off x="417" y="2817"/>
              <a:ext cx="3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i="1">
                  <a:latin typeface="Times New Roman" panose="02020603050405020304" pitchFamily="18" charset="0"/>
                </a:rPr>
                <a:t>v</a:t>
              </a:r>
              <a:r>
                <a:rPr lang="en-US" altLang="zh-CN" sz="2000" baseline="-25000">
                  <a:latin typeface="Times New Roman" panose="02020603050405020304" pitchFamily="18" charset="0"/>
                </a:rPr>
                <a:t>3</a:t>
              </a:r>
              <a:endParaRPr lang="en-US" altLang="zh-CN" sz="2000" i="1">
                <a:latin typeface="Times New Roman" panose="02020603050405020304" pitchFamily="18" charset="0"/>
              </a:endParaRPr>
            </a:p>
          </p:txBody>
        </p:sp>
      </p:grpSp>
      <p:sp>
        <p:nvSpPr>
          <p:cNvPr id="63532" name="Oval 44"/>
          <p:cNvSpPr>
            <a:spLocks noChangeArrowheads="1"/>
          </p:cNvSpPr>
          <p:nvPr/>
        </p:nvSpPr>
        <p:spPr bwMode="auto">
          <a:xfrm rot="-2461509">
            <a:off x="1676400" y="2667000"/>
            <a:ext cx="1905000" cy="533400"/>
          </a:xfrm>
          <a:prstGeom prst="ellipse">
            <a:avLst/>
          </a:prstGeom>
          <a:noFill/>
          <a:ln w="38100">
            <a:solidFill>
              <a:srgbClr val="FF99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3" name="Group 72"/>
          <p:cNvGrpSpPr>
            <a:grpSpLocks/>
          </p:cNvGrpSpPr>
          <p:nvPr/>
        </p:nvGrpSpPr>
        <p:grpSpPr bwMode="auto">
          <a:xfrm>
            <a:off x="4114800" y="2057400"/>
            <a:ext cx="3048000" cy="3200400"/>
            <a:chOff x="1632" y="1296"/>
            <a:chExt cx="1920" cy="2016"/>
          </a:xfrm>
        </p:grpSpPr>
        <p:grpSp>
          <p:nvGrpSpPr>
            <p:cNvPr id="33827" name="Group 71"/>
            <p:cNvGrpSpPr>
              <a:grpSpLocks/>
            </p:cNvGrpSpPr>
            <p:nvPr/>
          </p:nvGrpSpPr>
          <p:grpSpPr bwMode="auto">
            <a:xfrm>
              <a:off x="2064" y="1296"/>
              <a:ext cx="1488" cy="2016"/>
              <a:chOff x="2064" y="1296"/>
              <a:chExt cx="1488" cy="2016"/>
            </a:xfrm>
          </p:grpSpPr>
          <p:sp>
            <p:nvSpPr>
              <p:cNvPr id="33829" name="AutoShape 3" descr="信纸"/>
              <p:cNvSpPr>
                <a:spLocks noChangeArrowheads="1"/>
              </p:cNvSpPr>
              <p:nvPr/>
            </p:nvSpPr>
            <p:spPr bwMode="auto">
              <a:xfrm>
                <a:off x="2064" y="1296"/>
                <a:ext cx="1488" cy="2016"/>
              </a:xfrm>
              <a:prstGeom prst="roundRect">
                <a:avLst>
                  <a:gd name="adj" fmla="val 16667"/>
                </a:avLst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3830" name="Oval 28"/>
              <p:cNvSpPr>
                <a:spLocks noChangeArrowheads="1"/>
              </p:cNvSpPr>
              <p:nvPr/>
            </p:nvSpPr>
            <p:spPr bwMode="auto">
              <a:xfrm>
                <a:off x="2601" y="1545"/>
                <a:ext cx="91" cy="9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3831" name="Oval 29"/>
              <p:cNvSpPr>
                <a:spLocks noChangeArrowheads="1"/>
              </p:cNvSpPr>
              <p:nvPr/>
            </p:nvSpPr>
            <p:spPr bwMode="auto">
              <a:xfrm>
                <a:off x="2073" y="2841"/>
                <a:ext cx="91" cy="9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3832" name="Oval 30"/>
              <p:cNvSpPr>
                <a:spLocks noChangeArrowheads="1"/>
              </p:cNvSpPr>
              <p:nvPr/>
            </p:nvSpPr>
            <p:spPr bwMode="auto">
              <a:xfrm>
                <a:off x="2409" y="2553"/>
                <a:ext cx="91" cy="9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3833" name="Oval 31"/>
              <p:cNvSpPr>
                <a:spLocks noChangeArrowheads="1"/>
              </p:cNvSpPr>
              <p:nvPr/>
            </p:nvSpPr>
            <p:spPr bwMode="auto">
              <a:xfrm>
                <a:off x="2745" y="1977"/>
                <a:ext cx="91" cy="9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3834" name="Oval 32"/>
              <p:cNvSpPr>
                <a:spLocks noChangeArrowheads="1"/>
              </p:cNvSpPr>
              <p:nvPr/>
            </p:nvSpPr>
            <p:spPr bwMode="auto">
              <a:xfrm>
                <a:off x="3081" y="1929"/>
                <a:ext cx="91" cy="9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3835" name="Oval 33"/>
              <p:cNvSpPr>
                <a:spLocks noChangeArrowheads="1"/>
              </p:cNvSpPr>
              <p:nvPr/>
            </p:nvSpPr>
            <p:spPr bwMode="auto">
              <a:xfrm>
                <a:off x="3081" y="2601"/>
                <a:ext cx="91" cy="9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3836" name="Line 34"/>
              <p:cNvSpPr>
                <a:spLocks noChangeShapeType="1"/>
              </p:cNvSpPr>
              <p:nvPr/>
            </p:nvSpPr>
            <p:spPr bwMode="auto">
              <a:xfrm>
                <a:off x="2652" y="1626"/>
                <a:ext cx="117" cy="3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3837" name="Line 35"/>
              <p:cNvSpPr>
                <a:spLocks noChangeShapeType="1"/>
              </p:cNvSpPr>
              <p:nvPr/>
            </p:nvSpPr>
            <p:spPr bwMode="auto">
              <a:xfrm>
                <a:off x="2679" y="1599"/>
                <a:ext cx="414" cy="3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3838" name="Line 36"/>
              <p:cNvSpPr>
                <a:spLocks noChangeShapeType="1"/>
              </p:cNvSpPr>
              <p:nvPr/>
            </p:nvSpPr>
            <p:spPr bwMode="auto">
              <a:xfrm flipV="1">
                <a:off x="2814" y="1977"/>
                <a:ext cx="261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3839" name="Line 37"/>
              <p:cNvSpPr>
                <a:spLocks noChangeShapeType="1"/>
              </p:cNvSpPr>
              <p:nvPr/>
            </p:nvSpPr>
            <p:spPr bwMode="auto">
              <a:xfrm>
                <a:off x="3129" y="2031"/>
                <a:ext cx="0" cy="5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3840" name="Text Box 38"/>
              <p:cNvSpPr txBox="1">
                <a:spLocks noChangeArrowheads="1"/>
              </p:cNvSpPr>
              <p:nvPr/>
            </p:nvSpPr>
            <p:spPr bwMode="auto">
              <a:xfrm>
                <a:off x="2967" y="2604"/>
                <a:ext cx="38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i="1">
                    <a:latin typeface="Times New Roman" panose="02020603050405020304" pitchFamily="18" charset="0"/>
                  </a:rPr>
                  <a:t>v</a:t>
                </a:r>
                <a:r>
                  <a:rPr lang="en-US" altLang="zh-CN" sz="2000" baseline="-25000">
                    <a:latin typeface="Times New Roman" panose="02020603050405020304" pitchFamily="18" charset="0"/>
                  </a:rPr>
                  <a:t>6</a:t>
                </a:r>
                <a:endParaRPr lang="en-US" altLang="zh-CN" sz="2000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3841" name="Text Box 39"/>
              <p:cNvSpPr txBox="1">
                <a:spLocks noChangeArrowheads="1"/>
              </p:cNvSpPr>
              <p:nvPr/>
            </p:nvSpPr>
            <p:spPr bwMode="auto">
              <a:xfrm>
                <a:off x="3033" y="1689"/>
                <a:ext cx="38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i="1">
                    <a:latin typeface="Times New Roman" panose="02020603050405020304" pitchFamily="18" charset="0"/>
                  </a:rPr>
                  <a:t>v</a:t>
                </a:r>
                <a:r>
                  <a:rPr lang="en-US" altLang="zh-CN" sz="2000" baseline="-25000">
                    <a:latin typeface="Times New Roman" panose="02020603050405020304" pitchFamily="18" charset="0"/>
                  </a:rPr>
                  <a:t>2</a:t>
                </a:r>
                <a:endParaRPr lang="en-US" altLang="zh-CN" sz="2000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3842" name="Text Box 40"/>
              <p:cNvSpPr txBox="1">
                <a:spLocks noChangeArrowheads="1"/>
              </p:cNvSpPr>
              <p:nvPr/>
            </p:nvSpPr>
            <p:spPr bwMode="auto">
              <a:xfrm>
                <a:off x="2601" y="1977"/>
                <a:ext cx="38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i="1">
                    <a:latin typeface="Times New Roman" panose="02020603050405020304" pitchFamily="18" charset="0"/>
                  </a:rPr>
                  <a:t>v</a:t>
                </a:r>
                <a:r>
                  <a:rPr lang="en-US" altLang="zh-CN" sz="2000" baseline="-25000">
                    <a:latin typeface="Times New Roman" panose="02020603050405020304" pitchFamily="18" charset="0"/>
                  </a:rPr>
                  <a:t>5</a:t>
                </a:r>
                <a:endParaRPr lang="en-US" altLang="zh-CN" sz="2000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3843" name="Text Box 41"/>
              <p:cNvSpPr txBox="1">
                <a:spLocks noChangeArrowheads="1"/>
              </p:cNvSpPr>
              <p:nvPr/>
            </p:nvSpPr>
            <p:spPr bwMode="auto">
              <a:xfrm>
                <a:off x="2454" y="2397"/>
                <a:ext cx="38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i="1">
                    <a:latin typeface="Times New Roman" panose="02020603050405020304" pitchFamily="18" charset="0"/>
                  </a:rPr>
                  <a:t>v</a:t>
                </a:r>
                <a:r>
                  <a:rPr lang="en-US" altLang="zh-CN" sz="2000" baseline="-25000">
                    <a:latin typeface="Times New Roman" panose="02020603050405020304" pitchFamily="18" charset="0"/>
                  </a:rPr>
                  <a:t>4</a:t>
                </a:r>
                <a:endParaRPr lang="en-US" altLang="zh-CN" sz="2000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3844" name="Text Box 42"/>
              <p:cNvSpPr txBox="1">
                <a:spLocks noChangeArrowheads="1"/>
              </p:cNvSpPr>
              <p:nvPr/>
            </p:nvSpPr>
            <p:spPr bwMode="auto">
              <a:xfrm>
                <a:off x="2106" y="2778"/>
                <a:ext cx="38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i="1">
                    <a:latin typeface="Times New Roman" panose="02020603050405020304" pitchFamily="18" charset="0"/>
                  </a:rPr>
                  <a:t>v</a:t>
                </a:r>
                <a:r>
                  <a:rPr lang="en-US" altLang="zh-CN" sz="2000" baseline="-25000">
                    <a:latin typeface="Times New Roman" panose="02020603050405020304" pitchFamily="18" charset="0"/>
                  </a:rPr>
                  <a:t>3</a:t>
                </a:r>
                <a:endParaRPr lang="en-US" altLang="zh-CN" sz="2000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3845" name="Text Box 43"/>
              <p:cNvSpPr txBox="1">
                <a:spLocks noChangeArrowheads="1"/>
              </p:cNvSpPr>
              <p:nvPr/>
            </p:nvSpPr>
            <p:spPr bwMode="auto">
              <a:xfrm>
                <a:off x="2391" y="1401"/>
                <a:ext cx="38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i="1">
                    <a:latin typeface="Times New Roman" panose="02020603050405020304" pitchFamily="18" charset="0"/>
                  </a:rPr>
                  <a:t>v</a:t>
                </a:r>
                <a:r>
                  <a:rPr lang="en-US" altLang="zh-CN" sz="2000" baseline="-25000">
                    <a:latin typeface="Times New Roman" panose="02020603050405020304" pitchFamily="18" charset="0"/>
                  </a:rPr>
                  <a:t>0</a:t>
                </a:r>
                <a:r>
                  <a:rPr lang="en-US" altLang="zh-CN" sz="2000">
                    <a:latin typeface="Times New Roman" panose="02020603050405020304" pitchFamily="18" charset="0"/>
                  </a:rPr>
                  <a:t>’</a:t>
                </a:r>
                <a:endParaRPr lang="en-US" altLang="zh-CN" sz="2000" i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3846" name="Line 45"/>
              <p:cNvSpPr>
                <a:spLocks noChangeShapeType="1"/>
              </p:cNvSpPr>
              <p:nvPr/>
            </p:nvSpPr>
            <p:spPr bwMode="auto">
              <a:xfrm flipH="1">
                <a:off x="2133" y="1638"/>
                <a:ext cx="504" cy="120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3847" name="Line 46"/>
              <p:cNvSpPr>
                <a:spLocks noChangeShapeType="1"/>
              </p:cNvSpPr>
              <p:nvPr/>
            </p:nvSpPr>
            <p:spPr bwMode="auto">
              <a:xfrm flipH="1">
                <a:off x="2466" y="1629"/>
                <a:ext cx="180" cy="9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63537" name="AutoShape 49"/>
            <p:cNvSpPr>
              <a:spLocks noChangeArrowheads="1"/>
            </p:cNvSpPr>
            <p:nvPr/>
          </p:nvSpPr>
          <p:spPr bwMode="auto">
            <a:xfrm>
              <a:off x="1632" y="2160"/>
              <a:ext cx="576" cy="240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1"/>
                </a:gs>
                <a:gs pos="5000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81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5" name="Group 78"/>
          <p:cNvGrpSpPr>
            <a:grpSpLocks/>
          </p:cNvGrpSpPr>
          <p:nvPr/>
        </p:nvGrpSpPr>
        <p:grpSpPr bwMode="auto">
          <a:xfrm>
            <a:off x="7086600" y="2133600"/>
            <a:ext cx="2895600" cy="3200400"/>
            <a:chOff x="3504" y="1344"/>
            <a:chExt cx="1824" cy="2016"/>
          </a:xfrm>
        </p:grpSpPr>
        <p:sp>
          <p:nvSpPr>
            <p:cNvPr id="33811" name="AutoShape 2" descr="蓝色砂纸"/>
            <p:cNvSpPr>
              <a:spLocks noChangeArrowheads="1"/>
            </p:cNvSpPr>
            <p:nvPr/>
          </p:nvSpPr>
          <p:spPr bwMode="auto">
            <a:xfrm>
              <a:off x="3840" y="1344"/>
              <a:ext cx="1488" cy="2016"/>
            </a:xfrm>
            <a:prstGeom prst="roundRect">
              <a:avLst>
                <a:gd name="adj" fmla="val 16667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812" name="Oval 50"/>
            <p:cNvSpPr>
              <a:spLocks noChangeArrowheads="1"/>
            </p:cNvSpPr>
            <p:nvPr/>
          </p:nvSpPr>
          <p:spPr bwMode="auto">
            <a:xfrm>
              <a:off x="4419" y="1548"/>
              <a:ext cx="91" cy="9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813" name="Oval 51"/>
            <p:cNvSpPr>
              <a:spLocks noChangeArrowheads="1"/>
            </p:cNvSpPr>
            <p:nvPr/>
          </p:nvSpPr>
          <p:spPr bwMode="auto">
            <a:xfrm>
              <a:off x="3891" y="2844"/>
              <a:ext cx="91" cy="9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814" name="Oval 52"/>
            <p:cNvSpPr>
              <a:spLocks noChangeArrowheads="1"/>
            </p:cNvSpPr>
            <p:nvPr/>
          </p:nvSpPr>
          <p:spPr bwMode="auto">
            <a:xfrm>
              <a:off x="4227" y="2556"/>
              <a:ext cx="91" cy="9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815" name="Oval 53"/>
            <p:cNvSpPr>
              <a:spLocks noChangeArrowheads="1"/>
            </p:cNvSpPr>
            <p:nvPr/>
          </p:nvSpPr>
          <p:spPr bwMode="auto">
            <a:xfrm>
              <a:off x="4563" y="1980"/>
              <a:ext cx="91" cy="9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816" name="Oval 54"/>
            <p:cNvSpPr>
              <a:spLocks noChangeArrowheads="1"/>
            </p:cNvSpPr>
            <p:nvPr/>
          </p:nvSpPr>
          <p:spPr bwMode="auto">
            <a:xfrm>
              <a:off x="4899" y="2604"/>
              <a:ext cx="91" cy="9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817" name="Line 55"/>
            <p:cNvSpPr>
              <a:spLocks noChangeShapeType="1"/>
            </p:cNvSpPr>
            <p:nvPr/>
          </p:nvSpPr>
          <p:spPr bwMode="auto">
            <a:xfrm>
              <a:off x="4470" y="1629"/>
              <a:ext cx="117" cy="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818" name="Text Box 56"/>
            <p:cNvSpPr txBox="1">
              <a:spLocks noChangeArrowheads="1"/>
            </p:cNvSpPr>
            <p:nvPr/>
          </p:nvSpPr>
          <p:spPr bwMode="auto">
            <a:xfrm>
              <a:off x="4785" y="2607"/>
              <a:ext cx="3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i="1">
                  <a:latin typeface="Times New Roman" panose="02020603050405020304" pitchFamily="18" charset="0"/>
                </a:rPr>
                <a:t>v</a:t>
              </a:r>
              <a:r>
                <a:rPr lang="en-US" altLang="zh-CN" sz="2000" baseline="-25000">
                  <a:latin typeface="Times New Roman" panose="02020603050405020304" pitchFamily="18" charset="0"/>
                </a:rPr>
                <a:t>6</a:t>
              </a:r>
              <a:endParaRPr lang="en-US" altLang="zh-CN" sz="2000" i="1">
                <a:latin typeface="Times New Roman" panose="02020603050405020304" pitchFamily="18" charset="0"/>
              </a:endParaRPr>
            </a:p>
          </p:txBody>
        </p:sp>
        <p:sp>
          <p:nvSpPr>
            <p:cNvPr id="33819" name="Text Box 57"/>
            <p:cNvSpPr txBox="1">
              <a:spLocks noChangeArrowheads="1"/>
            </p:cNvSpPr>
            <p:nvPr/>
          </p:nvSpPr>
          <p:spPr bwMode="auto">
            <a:xfrm>
              <a:off x="4419" y="1980"/>
              <a:ext cx="3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i="1">
                  <a:latin typeface="Times New Roman" panose="02020603050405020304" pitchFamily="18" charset="0"/>
                </a:rPr>
                <a:t>v</a:t>
              </a:r>
              <a:r>
                <a:rPr lang="en-US" altLang="zh-CN" sz="2000" baseline="-25000">
                  <a:latin typeface="Times New Roman" panose="02020603050405020304" pitchFamily="18" charset="0"/>
                </a:rPr>
                <a:t>5</a:t>
              </a:r>
              <a:endParaRPr lang="en-US" altLang="zh-CN" sz="2000" i="1">
                <a:latin typeface="Times New Roman" panose="02020603050405020304" pitchFamily="18" charset="0"/>
              </a:endParaRPr>
            </a:p>
          </p:txBody>
        </p:sp>
        <p:sp>
          <p:nvSpPr>
            <p:cNvPr id="33820" name="Text Box 58"/>
            <p:cNvSpPr txBox="1">
              <a:spLocks noChangeArrowheads="1"/>
            </p:cNvSpPr>
            <p:nvPr/>
          </p:nvSpPr>
          <p:spPr bwMode="auto">
            <a:xfrm>
              <a:off x="4272" y="2400"/>
              <a:ext cx="3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i="1">
                  <a:latin typeface="Times New Roman" panose="02020603050405020304" pitchFamily="18" charset="0"/>
                </a:rPr>
                <a:t>v</a:t>
              </a:r>
              <a:r>
                <a:rPr lang="en-US" altLang="zh-CN" sz="2000" baseline="-25000">
                  <a:latin typeface="Times New Roman" panose="02020603050405020304" pitchFamily="18" charset="0"/>
                </a:rPr>
                <a:t>4</a:t>
              </a:r>
              <a:endParaRPr lang="en-US" altLang="zh-CN" sz="2000" i="1">
                <a:latin typeface="Times New Roman" panose="02020603050405020304" pitchFamily="18" charset="0"/>
              </a:endParaRPr>
            </a:p>
          </p:txBody>
        </p:sp>
        <p:sp>
          <p:nvSpPr>
            <p:cNvPr id="33821" name="Text Box 59"/>
            <p:cNvSpPr txBox="1">
              <a:spLocks noChangeArrowheads="1"/>
            </p:cNvSpPr>
            <p:nvPr/>
          </p:nvSpPr>
          <p:spPr bwMode="auto">
            <a:xfrm>
              <a:off x="3924" y="2781"/>
              <a:ext cx="3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i="1">
                  <a:latin typeface="Times New Roman" panose="02020603050405020304" pitchFamily="18" charset="0"/>
                </a:rPr>
                <a:t>v</a:t>
              </a:r>
              <a:r>
                <a:rPr lang="en-US" altLang="zh-CN" sz="2000" baseline="-25000">
                  <a:latin typeface="Times New Roman" panose="02020603050405020304" pitchFamily="18" charset="0"/>
                </a:rPr>
                <a:t>3</a:t>
              </a:r>
              <a:endParaRPr lang="en-US" altLang="zh-CN" sz="2000" i="1">
                <a:latin typeface="Times New Roman" panose="02020603050405020304" pitchFamily="18" charset="0"/>
              </a:endParaRPr>
            </a:p>
          </p:txBody>
        </p:sp>
        <p:sp>
          <p:nvSpPr>
            <p:cNvPr id="33822" name="Text Box 60"/>
            <p:cNvSpPr txBox="1">
              <a:spLocks noChangeArrowheads="1"/>
            </p:cNvSpPr>
            <p:nvPr/>
          </p:nvSpPr>
          <p:spPr bwMode="auto">
            <a:xfrm>
              <a:off x="4164" y="1413"/>
              <a:ext cx="3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i="1">
                  <a:latin typeface="Times New Roman" panose="02020603050405020304" pitchFamily="18" charset="0"/>
                </a:rPr>
                <a:t>v</a:t>
              </a:r>
              <a:r>
                <a:rPr lang="en-US" altLang="zh-CN" sz="2000" baseline="-25000">
                  <a:latin typeface="Times New Roman" panose="02020603050405020304" pitchFamily="18" charset="0"/>
                </a:rPr>
                <a:t>0</a:t>
              </a:r>
              <a:r>
                <a:rPr lang="en-US" altLang="zh-CN" sz="2000">
                  <a:latin typeface="Times New Roman" panose="02020603050405020304" pitchFamily="18" charset="0"/>
                </a:rPr>
                <a:t>”</a:t>
              </a:r>
              <a:endParaRPr lang="en-US" altLang="zh-CN" sz="2000" i="1">
                <a:latin typeface="Times New Roman" panose="02020603050405020304" pitchFamily="18" charset="0"/>
              </a:endParaRPr>
            </a:p>
          </p:txBody>
        </p:sp>
        <p:sp>
          <p:nvSpPr>
            <p:cNvPr id="33823" name="Line 61"/>
            <p:cNvSpPr>
              <a:spLocks noChangeShapeType="1"/>
            </p:cNvSpPr>
            <p:nvPr/>
          </p:nvSpPr>
          <p:spPr bwMode="auto">
            <a:xfrm flipH="1">
              <a:off x="3951" y="1641"/>
              <a:ext cx="504" cy="12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824" name="Line 62"/>
            <p:cNvSpPr>
              <a:spLocks noChangeShapeType="1"/>
            </p:cNvSpPr>
            <p:nvPr/>
          </p:nvSpPr>
          <p:spPr bwMode="auto">
            <a:xfrm flipH="1">
              <a:off x="4284" y="1632"/>
              <a:ext cx="180" cy="9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825" name="Line 63"/>
            <p:cNvSpPr>
              <a:spLocks noChangeShapeType="1"/>
            </p:cNvSpPr>
            <p:nvPr/>
          </p:nvSpPr>
          <p:spPr bwMode="auto">
            <a:xfrm>
              <a:off x="4500" y="1620"/>
              <a:ext cx="441" cy="9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3552" name="AutoShape 64"/>
            <p:cNvSpPr>
              <a:spLocks noChangeArrowheads="1"/>
            </p:cNvSpPr>
            <p:nvPr/>
          </p:nvSpPr>
          <p:spPr bwMode="auto">
            <a:xfrm>
              <a:off x="3504" y="2112"/>
              <a:ext cx="576" cy="240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1"/>
                </a:gs>
                <a:gs pos="5000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81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6" name="Group 70"/>
          <p:cNvGrpSpPr>
            <a:grpSpLocks/>
          </p:cNvGrpSpPr>
          <p:nvPr/>
        </p:nvGrpSpPr>
        <p:grpSpPr bwMode="auto">
          <a:xfrm>
            <a:off x="2208214" y="2708276"/>
            <a:ext cx="1049337" cy="1819275"/>
            <a:chOff x="431" y="1706"/>
            <a:chExt cx="661" cy="1146"/>
          </a:xfrm>
        </p:grpSpPr>
        <p:sp>
          <p:nvSpPr>
            <p:cNvPr id="33808" name="Line 47"/>
            <p:cNvSpPr>
              <a:spLocks noChangeShapeType="1"/>
            </p:cNvSpPr>
            <p:nvPr/>
          </p:nvSpPr>
          <p:spPr bwMode="auto">
            <a:xfrm>
              <a:off x="431" y="2069"/>
              <a:ext cx="0" cy="78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809" name="Line 48"/>
            <p:cNvSpPr>
              <a:spLocks noChangeShapeType="1"/>
            </p:cNvSpPr>
            <p:nvPr/>
          </p:nvSpPr>
          <p:spPr bwMode="auto">
            <a:xfrm>
              <a:off x="476" y="2115"/>
              <a:ext cx="279" cy="51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810" name="Line 68"/>
            <p:cNvSpPr>
              <a:spLocks noChangeShapeType="1"/>
            </p:cNvSpPr>
            <p:nvPr/>
          </p:nvSpPr>
          <p:spPr bwMode="auto">
            <a:xfrm>
              <a:off x="975" y="1706"/>
              <a:ext cx="117" cy="36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63492" name="Oval 4"/>
          <p:cNvSpPr>
            <a:spLocks noChangeArrowheads="1"/>
          </p:cNvSpPr>
          <p:nvPr/>
        </p:nvSpPr>
        <p:spPr bwMode="auto">
          <a:xfrm rot="2143573">
            <a:off x="5159375" y="2492375"/>
            <a:ext cx="1752600" cy="533400"/>
          </a:xfrm>
          <a:prstGeom prst="ellipse">
            <a:avLst/>
          </a:prstGeom>
          <a:noFill/>
          <a:ln w="38100">
            <a:solidFill>
              <a:srgbClr val="FF99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7" name="Group 77"/>
          <p:cNvGrpSpPr>
            <a:grpSpLocks/>
          </p:cNvGrpSpPr>
          <p:nvPr/>
        </p:nvGrpSpPr>
        <p:grpSpPr bwMode="auto">
          <a:xfrm>
            <a:off x="7824788" y="2492376"/>
            <a:ext cx="1492250" cy="1916113"/>
            <a:chOff x="4377" y="3113"/>
            <a:chExt cx="940" cy="1207"/>
          </a:xfrm>
        </p:grpSpPr>
        <p:sp>
          <p:nvSpPr>
            <p:cNvPr id="33804" name="Line 73"/>
            <p:cNvSpPr>
              <a:spLocks noChangeShapeType="1"/>
            </p:cNvSpPr>
            <p:nvPr/>
          </p:nvSpPr>
          <p:spPr bwMode="auto">
            <a:xfrm flipH="1">
              <a:off x="4377" y="3114"/>
              <a:ext cx="504" cy="120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805" name="Line 74"/>
            <p:cNvSpPr>
              <a:spLocks noChangeShapeType="1"/>
            </p:cNvSpPr>
            <p:nvPr/>
          </p:nvSpPr>
          <p:spPr bwMode="auto">
            <a:xfrm flipH="1">
              <a:off x="4695" y="3113"/>
              <a:ext cx="180" cy="91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806" name="Line 75"/>
            <p:cNvSpPr>
              <a:spLocks noChangeShapeType="1"/>
            </p:cNvSpPr>
            <p:nvPr/>
          </p:nvSpPr>
          <p:spPr bwMode="auto">
            <a:xfrm>
              <a:off x="4876" y="3113"/>
              <a:ext cx="117" cy="36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807" name="Line 76"/>
            <p:cNvSpPr>
              <a:spLocks noChangeShapeType="1"/>
            </p:cNvSpPr>
            <p:nvPr/>
          </p:nvSpPr>
          <p:spPr bwMode="auto">
            <a:xfrm>
              <a:off x="4876" y="3113"/>
              <a:ext cx="441" cy="97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76" name="线形标注 1 75"/>
          <p:cNvSpPr>
            <a:spLocks/>
          </p:cNvSpPr>
          <p:nvPr/>
        </p:nvSpPr>
        <p:spPr bwMode="auto">
          <a:xfrm>
            <a:off x="7824789" y="5445126"/>
            <a:ext cx="2232025" cy="720725"/>
          </a:xfrm>
          <a:prstGeom prst="borderCallout1">
            <a:avLst>
              <a:gd name="adj1" fmla="val 18750"/>
              <a:gd name="adj2" fmla="val -8333"/>
              <a:gd name="adj3" fmla="val -241347"/>
              <a:gd name="adj4" fmla="val -18463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rgbClr val="FF0000"/>
                </a:solidFill>
              </a:rPr>
              <a:t>此过程中重边只被</a:t>
            </a:r>
            <a:endParaRPr lang="en-US" altLang="zh-CN" sz="2000">
              <a:solidFill>
                <a:srgbClr val="FF0000"/>
              </a:solidFill>
            </a:endParaRPr>
          </a:p>
          <a:p>
            <a:pPr eaLnBrk="1" hangingPunct="1"/>
            <a:r>
              <a:rPr lang="zh-CN" altLang="en-US" sz="2000">
                <a:solidFill>
                  <a:srgbClr val="FF0000"/>
                </a:solidFill>
              </a:rPr>
              <a:t>保留一条</a:t>
            </a:r>
          </a:p>
        </p:txBody>
      </p:sp>
    </p:spTree>
    <p:extLst>
      <p:ext uri="{BB962C8B-B14F-4D97-AF65-F5344CB8AC3E}">
        <p14:creationId xmlns:p14="http://schemas.microsoft.com/office/powerpoint/2010/main" val="1912729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532" grpId="0" animBg="1"/>
      <p:bldP spid="63492" grpId="0" animBg="1"/>
      <p:bldP spid="7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>
          <a:xfrm>
            <a:off x="1774825" y="692150"/>
            <a:ext cx="8637588" cy="762000"/>
          </a:xfrm>
        </p:spPr>
        <p:txBody>
          <a:bodyPr/>
          <a:lstStyle/>
          <a:p>
            <a:pPr eaLnBrk="1" hangingPunct="1"/>
            <a:r>
              <a:rPr lang="en-US" altLang="zh-CN" smtClean="0"/>
              <a:t>Matrix Operation for Merging</a:t>
            </a:r>
          </a:p>
        </p:txBody>
      </p:sp>
      <p:graphicFrame>
        <p:nvGraphicFramePr>
          <p:cNvPr id="12290" name="Object 3"/>
          <p:cNvGraphicFramePr>
            <a:graphicFrameLocks noChangeAspect="1"/>
          </p:cNvGraphicFramePr>
          <p:nvPr/>
        </p:nvGraphicFramePr>
        <p:xfrm>
          <a:off x="1981200" y="2209800"/>
          <a:ext cx="2286000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Equation" r:id="rId4" imgW="1549080" imgH="1600200" progId="Equation.3">
                  <p:embed/>
                </p:oleObj>
              </mc:Choice>
              <mc:Fallback>
                <p:oleObj name="Equation" r:id="rId4" imgW="1549080" imgH="1600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209800"/>
                        <a:ext cx="2286000" cy="236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4" name="Text Box 4"/>
          <p:cNvSpPr txBox="1">
            <a:spLocks noChangeArrowheads="1"/>
          </p:cNvSpPr>
          <p:nvPr/>
        </p:nvSpPr>
        <p:spPr bwMode="auto">
          <a:xfrm>
            <a:off x="2009775" y="1871663"/>
            <a:ext cx="2590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i="1">
                <a:latin typeface="Times New Roman" panose="02020603050405020304" pitchFamily="18" charset="0"/>
              </a:rPr>
              <a:t>v</a:t>
            </a:r>
            <a:r>
              <a:rPr lang="en-US" altLang="zh-CN" sz="1600" baseline="-25000">
                <a:latin typeface="Times New Roman" panose="02020603050405020304" pitchFamily="18" charset="0"/>
              </a:rPr>
              <a:t>0</a:t>
            </a:r>
            <a:r>
              <a:rPr lang="en-US" altLang="zh-CN" sz="1600">
                <a:latin typeface="Times New Roman" panose="02020603050405020304" pitchFamily="18" charset="0"/>
              </a:rPr>
              <a:t>   </a:t>
            </a:r>
            <a:r>
              <a:rPr lang="en-US" altLang="zh-CN" sz="1600" i="1">
                <a:latin typeface="Times New Roman" panose="02020603050405020304" pitchFamily="18" charset="0"/>
              </a:rPr>
              <a:t>v</a:t>
            </a:r>
            <a:r>
              <a:rPr lang="en-US" altLang="zh-CN" sz="1600" baseline="-25000">
                <a:latin typeface="Times New Roman" panose="02020603050405020304" pitchFamily="18" charset="0"/>
              </a:rPr>
              <a:t>1</a:t>
            </a:r>
            <a:r>
              <a:rPr lang="en-US" altLang="zh-CN" sz="1600">
                <a:latin typeface="Times New Roman" panose="02020603050405020304" pitchFamily="18" charset="0"/>
              </a:rPr>
              <a:t>   </a:t>
            </a:r>
            <a:r>
              <a:rPr lang="en-US" altLang="zh-CN" sz="1600" i="1">
                <a:latin typeface="Times New Roman" panose="02020603050405020304" pitchFamily="18" charset="0"/>
              </a:rPr>
              <a:t>v</a:t>
            </a:r>
            <a:r>
              <a:rPr lang="en-US" altLang="zh-CN" sz="1600" baseline="-25000">
                <a:latin typeface="Times New Roman" panose="02020603050405020304" pitchFamily="18" charset="0"/>
              </a:rPr>
              <a:t>2</a:t>
            </a:r>
            <a:r>
              <a:rPr lang="en-US" altLang="zh-CN" sz="1600">
                <a:latin typeface="Times New Roman" panose="02020603050405020304" pitchFamily="18" charset="0"/>
              </a:rPr>
              <a:t>   </a:t>
            </a:r>
            <a:r>
              <a:rPr lang="en-US" altLang="zh-CN" sz="1600" i="1">
                <a:latin typeface="Times New Roman" panose="02020603050405020304" pitchFamily="18" charset="0"/>
              </a:rPr>
              <a:t>v</a:t>
            </a:r>
            <a:r>
              <a:rPr lang="en-US" altLang="zh-CN" sz="1600" baseline="-25000">
                <a:latin typeface="Times New Roman" panose="02020603050405020304" pitchFamily="18" charset="0"/>
              </a:rPr>
              <a:t>3</a:t>
            </a:r>
            <a:r>
              <a:rPr lang="en-US" altLang="zh-CN" sz="1600">
                <a:latin typeface="Times New Roman" panose="02020603050405020304" pitchFamily="18" charset="0"/>
              </a:rPr>
              <a:t>   </a:t>
            </a:r>
            <a:r>
              <a:rPr lang="en-US" altLang="zh-CN" sz="1600" i="1">
                <a:latin typeface="Times New Roman" panose="02020603050405020304" pitchFamily="18" charset="0"/>
              </a:rPr>
              <a:t>v</a:t>
            </a:r>
            <a:r>
              <a:rPr lang="en-US" altLang="zh-CN" sz="1600" baseline="-25000">
                <a:latin typeface="Times New Roman" panose="02020603050405020304" pitchFamily="18" charset="0"/>
              </a:rPr>
              <a:t>4</a:t>
            </a:r>
            <a:r>
              <a:rPr lang="en-US" altLang="zh-CN" sz="1600">
                <a:latin typeface="Times New Roman" panose="02020603050405020304" pitchFamily="18" charset="0"/>
              </a:rPr>
              <a:t>   </a:t>
            </a:r>
            <a:r>
              <a:rPr lang="en-US" altLang="zh-CN" sz="1600" i="1">
                <a:latin typeface="Times New Roman" panose="02020603050405020304" pitchFamily="18" charset="0"/>
              </a:rPr>
              <a:t>v</a:t>
            </a:r>
            <a:r>
              <a:rPr lang="en-US" altLang="zh-CN" sz="1600" baseline="-25000">
                <a:latin typeface="Times New Roman" panose="02020603050405020304" pitchFamily="18" charset="0"/>
              </a:rPr>
              <a:t>5</a:t>
            </a:r>
            <a:r>
              <a:rPr lang="en-US" altLang="zh-CN" sz="1600">
                <a:latin typeface="Times New Roman" panose="02020603050405020304" pitchFamily="18" charset="0"/>
              </a:rPr>
              <a:t>   </a:t>
            </a:r>
            <a:r>
              <a:rPr lang="en-US" altLang="zh-CN" sz="1600" i="1">
                <a:latin typeface="Times New Roman" panose="02020603050405020304" pitchFamily="18" charset="0"/>
              </a:rPr>
              <a:t>v</a:t>
            </a:r>
            <a:r>
              <a:rPr lang="en-US" altLang="zh-CN" sz="1600" baseline="-25000">
                <a:latin typeface="Times New Roman" panose="02020603050405020304" pitchFamily="18" charset="0"/>
              </a:rPr>
              <a:t>6</a:t>
            </a:r>
            <a:r>
              <a:rPr lang="en-US" altLang="zh-CN" sz="160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12295" name="Text Box 5"/>
          <p:cNvSpPr txBox="1">
            <a:spLocks noChangeArrowheads="1"/>
          </p:cNvSpPr>
          <p:nvPr/>
        </p:nvSpPr>
        <p:spPr bwMode="auto">
          <a:xfrm>
            <a:off x="1704975" y="2138364"/>
            <a:ext cx="381000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en-US" altLang="zh-CN" sz="1600" i="1">
                <a:latin typeface="Times New Roman" panose="02020603050405020304" pitchFamily="18" charset="0"/>
              </a:rPr>
              <a:t>v</a:t>
            </a:r>
            <a:r>
              <a:rPr lang="en-US" altLang="zh-CN" sz="1600" baseline="-25000">
                <a:latin typeface="Times New Roman" panose="02020603050405020304" pitchFamily="18" charset="0"/>
              </a:rPr>
              <a:t>0</a:t>
            </a:r>
            <a:r>
              <a:rPr lang="en-US" altLang="zh-CN" sz="1600">
                <a:latin typeface="Times New Roman" panose="02020603050405020304" pitchFamily="18" charset="0"/>
              </a:rPr>
              <a:t>   </a:t>
            </a:r>
            <a:r>
              <a:rPr lang="en-US" altLang="zh-CN" sz="1600" i="1">
                <a:latin typeface="Times New Roman" panose="02020603050405020304" pitchFamily="18" charset="0"/>
              </a:rPr>
              <a:t>v</a:t>
            </a:r>
            <a:r>
              <a:rPr lang="en-US" altLang="zh-CN" sz="1600" baseline="-25000">
                <a:latin typeface="Times New Roman" panose="02020603050405020304" pitchFamily="18" charset="0"/>
              </a:rPr>
              <a:t>1</a:t>
            </a:r>
            <a:r>
              <a:rPr lang="en-US" altLang="zh-CN" sz="1600">
                <a:latin typeface="Times New Roman" panose="02020603050405020304" pitchFamily="18" charset="0"/>
              </a:rPr>
              <a:t>   </a:t>
            </a:r>
            <a:r>
              <a:rPr lang="en-US" altLang="zh-CN" sz="1600" i="1">
                <a:latin typeface="Times New Roman" panose="02020603050405020304" pitchFamily="18" charset="0"/>
              </a:rPr>
              <a:t>v</a:t>
            </a:r>
            <a:r>
              <a:rPr lang="en-US" altLang="zh-CN" sz="1600" baseline="-25000">
                <a:latin typeface="Times New Roman" panose="02020603050405020304" pitchFamily="18" charset="0"/>
              </a:rPr>
              <a:t>2</a:t>
            </a:r>
            <a:r>
              <a:rPr lang="en-US" altLang="zh-CN" sz="1600">
                <a:latin typeface="Times New Roman" panose="02020603050405020304" pitchFamily="18" charset="0"/>
              </a:rPr>
              <a:t>   </a:t>
            </a:r>
            <a:r>
              <a:rPr lang="en-US" altLang="zh-CN" sz="1600" i="1">
                <a:latin typeface="Times New Roman" panose="02020603050405020304" pitchFamily="18" charset="0"/>
              </a:rPr>
              <a:t>v</a:t>
            </a:r>
            <a:r>
              <a:rPr lang="en-US" altLang="zh-CN" sz="1600" baseline="-25000">
                <a:latin typeface="Times New Roman" panose="02020603050405020304" pitchFamily="18" charset="0"/>
              </a:rPr>
              <a:t>3</a:t>
            </a:r>
            <a:r>
              <a:rPr lang="en-US" altLang="zh-CN" sz="1600">
                <a:latin typeface="Times New Roman" panose="02020603050405020304" pitchFamily="18" charset="0"/>
              </a:rPr>
              <a:t>   </a:t>
            </a:r>
            <a:r>
              <a:rPr lang="en-US" altLang="zh-CN" sz="1600" i="1">
                <a:latin typeface="Times New Roman" panose="02020603050405020304" pitchFamily="18" charset="0"/>
              </a:rPr>
              <a:t>v</a:t>
            </a:r>
            <a:r>
              <a:rPr lang="en-US" altLang="zh-CN" sz="1600" baseline="-25000">
                <a:latin typeface="Times New Roman" panose="02020603050405020304" pitchFamily="18" charset="0"/>
              </a:rPr>
              <a:t>4</a:t>
            </a:r>
            <a:r>
              <a:rPr lang="en-US" altLang="zh-CN" sz="1600">
                <a:latin typeface="Times New Roman" panose="02020603050405020304" pitchFamily="18" charset="0"/>
              </a:rPr>
              <a:t>   </a:t>
            </a:r>
            <a:r>
              <a:rPr lang="en-US" altLang="zh-CN" sz="1600" i="1">
                <a:latin typeface="Times New Roman" panose="02020603050405020304" pitchFamily="18" charset="0"/>
              </a:rPr>
              <a:t>v</a:t>
            </a:r>
            <a:r>
              <a:rPr lang="en-US" altLang="zh-CN" sz="1600" baseline="-25000">
                <a:latin typeface="Times New Roman" panose="02020603050405020304" pitchFamily="18" charset="0"/>
              </a:rPr>
              <a:t>5</a:t>
            </a:r>
            <a:r>
              <a:rPr lang="en-US" altLang="zh-CN" sz="1600">
                <a:latin typeface="Times New Roman" panose="02020603050405020304" pitchFamily="18" charset="0"/>
              </a:rPr>
              <a:t>   </a:t>
            </a:r>
            <a:r>
              <a:rPr lang="en-US" altLang="zh-CN" sz="1600" i="1">
                <a:latin typeface="Times New Roman" panose="02020603050405020304" pitchFamily="18" charset="0"/>
              </a:rPr>
              <a:t>v</a:t>
            </a:r>
            <a:r>
              <a:rPr lang="en-US" altLang="zh-CN" sz="1600" baseline="-25000">
                <a:latin typeface="Times New Roman" panose="02020603050405020304" pitchFamily="18" charset="0"/>
              </a:rPr>
              <a:t>6</a:t>
            </a:r>
            <a:r>
              <a:rPr lang="en-US" altLang="zh-CN" sz="1600">
                <a:latin typeface="Times New Roman" panose="02020603050405020304" pitchFamily="18" charset="0"/>
              </a:rPr>
              <a:t> 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3124200" y="4876801"/>
            <a:ext cx="2743200" cy="930275"/>
            <a:chOff x="1008" y="3072"/>
            <a:chExt cx="1728" cy="586"/>
          </a:xfrm>
        </p:grpSpPr>
        <p:sp>
          <p:nvSpPr>
            <p:cNvPr id="64521" name="AutoShape 9"/>
            <p:cNvSpPr>
              <a:spLocks noChangeArrowheads="1"/>
            </p:cNvSpPr>
            <p:nvPr/>
          </p:nvSpPr>
          <p:spPr bwMode="auto">
            <a:xfrm>
              <a:off x="1008" y="3072"/>
              <a:ext cx="1440" cy="288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1"/>
                </a:gs>
                <a:gs pos="5000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81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313" name="Text Box 10"/>
            <p:cNvSpPr txBox="1">
              <a:spLocks noChangeArrowheads="1"/>
            </p:cNvSpPr>
            <p:nvPr/>
          </p:nvSpPr>
          <p:spPr bwMode="auto">
            <a:xfrm>
              <a:off x="1056" y="3408"/>
              <a:ext cx="16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latin typeface="Times New Roman" panose="02020603050405020304" pitchFamily="18" charset="0"/>
                </a:rPr>
                <a:t>Merging </a:t>
              </a:r>
              <a:r>
                <a:rPr lang="en-US" altLang="zh-CN" sz="2000" i="1">
                  <a:latin typeface="Times New Roman" panose="02020603050405020304" pitchFamily="18" charset="0"/>
                </a:rPr>
                <a:t>v</a:t>
              </a:r>
              <a:r>
                <a:rPr lang="en-US" altLang="zh-CN" sz="2000" baseline="-25000">
                  <a:latin typeface="Times New Roman" panose="02020603050405020304" pitchFamily="18" charset="0"/>
                </a:rPr>
                <a:t>0</a:t>
              </a:r>
              <a:r>
                <a:rPr lang="en-US" altLang="zh-CN" sz="2000">
                  <a:latin typeface="Times New Roman" panose="02020603050405020304" pitchFamily="18" charset="0"/>
                </a:rPr>
                <a:t> and </a:t>
              </a:r>
              <a:r>
                <a:rPr lang="en-US" altLang="zh-CN" sz="2000" i="1">
                  <a:latin typeface="Times New Roman" panose="02020603050405020304" pitchFamily="18" charset="0"/>
                </a:rPr>
                <a:t>v</a:t>
              </a:r>
              <a:r>
                <a:rPr lang="en-US" altLang="zh-CN" sz="2000" baseline="-25000">
                  <a:latin typeface="Times New Roman" panose="02020603050405020304" pitchFamily="18" charset="0"/>
                </a:rPr>
                <a:t>1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7391401" y="2038350"/>
            <a:ext cx="2962275" cy="2052638"/>
            <a:chOff x="3696" y="1284"/>
            <a:chExt cx="1866" cy="1293"/>
          </a:xfrm>
        </p:grpSpPr>
        <p:sp>
          <p:nvSpPr>
            <p:cNvPr id="12310" name="Text Box 8"/>
            <p:cNvSpPr txBox="1">
              <a:spLocks noChangeArrowheads="1"/>
            </p:cNvSpPr>
            <p:nvPr/>
          </p:nvSpPr>
          <p:spPr bwMode="auto">
            <a:xfrm>
              <a:off x="3696" y="1461"/>
              <a:ext cx="288" cy="10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  <a:spcBef>
                  <a:spcPct val="50000"/>
                </a:spcBef>
              </a:pPr>
              <a:r>
                <a:rPr lang="en-US" altLang="zh-CN" sz="1600" i="1">
                  <a:latin typeface="Times New Roman" panose="02020603050405020304" pitchFamily="18" charset="0"/>
                </a:rPr>
                <a:t>v</a:t>
              </a:r>
              <a:r>
                <a:rPr lang="en-US" altLang="zh-CN" sz="1600" baseline="-25000">
                  <a:latin typeface="Times New Roman" panose="02020603050405020304" pitchFamily="18" charset="0"/>
                </a:rPr>
                <a:t>0</a:t>
              </a:r>
              <a:r>
                <a:rPr lang="en-US" altLang="zh-CN" sz="1600">
                  <a:latin typeface="Times New Roman" panose="02020603050405020304" pitchFamily="18" charset="0"/>
                </a:rPr>
                <a:t>” </a:t>
              </a:r>
              <a:r>
                <a:rPr lang="en-US" altLang="zh-CN" sz="1600" i="1">
                  <a:latin typeface="Times New Roman" panose="02020603050405020304" pitchFamily="18" charset="0"/>
                </a:rPr>
                <a:t>v</a:t>
              </a:r>
              <a:r>
                <a:rPr lang="en-US" altLang="zh-CN" sz="1600" baseline="-25000">
                  <a:latin typeface="Times New Roman" panose="02020603050405020304" pitchFamily="18" charset="0"/>
                </a:rPr>
                <a:t>3</a:t>
              </a:r>
              <a:r>
                <a:rPr lang="en-US" altLang="zh-CN" sz="1600">
                  <a:latin typeface="Times New Roman" panose="02020603050405020304" pitchFamily="18" charset="0"/>
                </a:rPr>
                <a:t>   </a:t>
              </a:r>
              <a:r>
                <a:rPr lang="en-US" altLang="zh-CN" sz="1600" i="1">
                  <a:latin typeface="Times New Roman" panose="02020603050405020304" pitchFamily="18" charset="0"/>
                </a:rPr>
                <a:t>v</a:t>
              </a:r>
              <a:r>
                <a:rPr lang="en-US" altLang="zh-CN" sz="1600" baseline="-25000">
                  <a:latin typeface="Times New Roman" panose="02020603050405020304" pitchFamily="18" charset="0"/>
                </a:rPr>
                <a:t>4</a:t>
              </a:r>
              <a:r>
                <a:rPr lang="en-US" altLang="zh-CN" sz="1600">
                  <a:latin typeface="Times New Roman" panose="02020603050405020304" pitchFamily="18" charset="0"/>
                </a:rPr>
                <a:t>   </a:t>
              </a:r>
              <a:r>
                <a:rPr lang="en-US" altLang="zh-CN" sz="1600" i="1">
                  <a:latin typeface="Times New Roman" panose="02020603050405020304" pitchFamily="18" charset="0"/>
                </a:rPr>
                <a:t>v</a:t>
              </a:r>
              <a:r>
                <a:rPr lang="en-US" altLang="zh-CN" sz="1600" baseline="-25000">
                  <a:latin typeface="Times New Roman" panose="02020603050405020304" pitchFamily="18" charset="0"/>
                </a:rPr>
                <a:t>5</a:t>
              </a:r>
              <a:r>
                <a:rPr lang="en-US" altLang="zh-CN" sz="1600">
                  <a:latin typeface="Times New Roman" panose="02020603050405020304" pitchFamily="18" charset="0"/>
                </a:rPr>
                <a:t>   </a:t>
              </a:r>
              <a:r>
                <a:rPr lang="en-US" altLang="zh-CN" sz="1600" i="1">
                  <a:latin typeface="Times New Roman" panose="02020603050405020304" pitchFamily="18" charset="0"/>
                </a:rPr>
                <a:t>v</a:t>
              </a:r>
              <a:r>
                <a:rPr lang="en-US" altLang="zh-CN" sz="1600" baseline="-25000">
                  <a:latin typeface="Times New Roman" panose="02020603050405020304" pitchFamily="18" charset="0"/>
                </a:rPr>
                <a:t>6</a:t>
              </a:r>
              <a:r>
                <a:rPr lang="en-US" altLang="zh-CN" sz="1600">
                  <a:latin typeface="Times New Roman" panose="02020603050405020304" pitchFamily="18" charset="0"/>
                </a:rPr>
                <a:t> </a:t>
              </a:r>
            </a:p>
          </p:txBody>
        </p:sp>
        <p:graphicFrame>
          <p:nvGraphicFramePr>
            <p:cNvPr id="12292" name="Object 11"/>
            <p:cNvGraphicFramePr>
              <a:graphicFrameLocks noChangeAspect="1"/>
            </p:cNvGraphicFramePr>
            <p:nvPr/>
          </p:nvGraphicFramePr>
          <p:xfrm>
            <a:off x="3933" y="1473"/>
            <a:ext cx="1107" cy="11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1" name="Equation" r:id="rId6" imgW="1117440" imgH="1143000" progId="Equation.3">
                    <p:embed/>
                  </p:oleObj>
                </mc:Choice>
                <mc:Fallback>
                  <p:oleObj name="Equation" r:id="rId6" imgW="1117440" imgH="1143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3" y="1473"/>
                          <a:ext cx="1107" cy="11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11" name="Text Box 12"/>
            <p:cNvSpPr txBox="1">
              <a:spLocks noChangeArrowheads="1"/>
            </p:cNvSpPr>
            <p:nvPr/>
          </p:nvSpPr>
          <p:spPr bwMode="auto">
            <a:xfrm>
              <a:off x="3930" y="1284"/>
              <a:ext cx="163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 i="1">
                  <a:latin typeface="Times New Roman" panose="02020603050405020304" pitchFamily="18" charset="0"/>
                </a:rPr>
                <a:t>v</a:t>
              </a:r>
              <a:r>
                <a:rPr lang="en-US" altLang="zh-CN" sz="1600" baseline="-25000">
                  <a:latin typeface="Times New Roman" panose="02020603050405020304" pitchFamily="18" charset="0"/>
                </a:rPr>
                <a:t>0</a:t>
              </a:r>
              <a:r>
                <a:rPr lang="en-US" altLang="zh-CN" sz="1600">
                  <a:latin typeface="Times New Roman" panose="02020603050405020304" pitchFamily="18" charset="0"/>
                </a:rPr>
                <a:t>”   </a:t>
              </a:r>
              <a:r>
                <a:rPr lang="en-US" altLang="zh-CN" sz="1600" i="1">
                  <a:latin typeface="Times New Roman" panose="02020603050405020304" pitchFamily="18" charset="0"/>
                </a:rPr>
                <a:t>v</a:t>
              </a:r>
              <a:r>
                <a:rPr lang="en-US" altLang="zh-CN" sz="1600" baseline="-25000">
                  <a:latin typeface="Times New Roman" panose="02020603050405020304" pitchFamily="18" charset="0"/>
                </a:rPr>
                <a:t>3</a:t>
              </a:r>
              <a:r>
                <a:rPr lang="en-US" altLang="zh-CN" sz="1600">
                  <a:latin typeface="Times New Roman" panose="02020603050405020304" pitchFamily="18" charset="0"/>
                </a:rPr>
                <a:t>   </a:t>
              </a:r>
              <a:r>
                <a:rPr lang="en-US" altLang="zh-CN" sz="1600" i="1">
                  <a:latin typeface="Times New Roman" panose="02020603050405020304" pitchFamily="18" charset="0"/>
                </a:rPr>
                <a:t>v</a:t>
              </a:r>
              <a:r>
                <a:rPr lang="en-US" altLang="zh-CN" sz="1600" baseline="-25000">
                  <a:latin typeface="Times New Roman" panose="02020603050405020304" pitchFamily="18" charset="0"/>
                </a:rPr>
                <a:t>4</a:t>
              </a:r>
              <a:r>
                <a:rPr lang="en-US" altLang="zh-CN" sz="1600">
                  <a:latin typeface="Times New Roman" panose="02020603050405020304" pitchFamily="18" charset="0"/>
                </a:rPr>
                <a:t>   </a:t>
              </a:r>
              <a:r>
                <a:rPr lang="en-US" altLang="zh-CN" sz="1600" i="1">
                  <a:latin typeface="Times New Roman" panose="02020603050405020304" pitchFamily="18" charset="0"/>
                </a:rPr>
                <a:t>v</a:t>
              </a:r>
              <a:r>
                <a:rPr lang="en-US" altLang="zh-CN" sz="1600" baseline="-25000">
                  <a:latin typeface="Times New Roman" panose="02020603050405020304" pitchFamily="18" charset="0"/>
                </a:rPr>
                <a:t>5</a:t>
              </a:r>
              <a:r>
                <a:rPr lang="en-US" altLang="zh-CN" sz="1600">
                  <a:latin typeface="Times New Roman" panose="02020603050405020304" pitchFamily="18" charset="0"/>
                </a:rPr>
                <a:t>   </a:t>
              </a:r>
              <a:r>
                <a:rPr lang="en-US" altLang="zh-CN" sz="1600" i="1">
                  <a:latin typeface="Times New Roman" panose="02020603050405020304" pitchFamily="18" charset="0"/>
                </a:rPr>
                <a:t>v</a:t>
              </a:r>
              <a:r>
                <a:rPr lang="en-US" altLang="zh-CN" sz="1600" baseline="-25000">
                  <a:latin typeface="Times New Roman" panose="02020603050405020304" pitchFamily="18" charset="0"/>
                </a:rPr>
                <a:t>6</a:t>
              </a:r>
              <a:r>
                <a:rPr lang="en-US" altLang="zh-CN" sz="1600">
                  <a:latin typeface="Times New Roman" panose="02020603050405020304" pitchFamily="18" charset="0"/>
                </a:rPr>
                <a:t> </a:t>
              </a:r>
            </a:p>
          </p:txBody>
        </p:sp>
      </p:grp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4552951" y="1857375"/>
            <a:ext cx="3014663" cy="2528888"/>
            <a:chOff x="1908" y="1170"/>
            <a:chExt cx="1899" cy="1593"/>
          </a:xfrm>
        </p:grpSpPr>
        <p:sp>
          <p:nvSpPr>
            <p:cNvPr id="12307" name="Text Box 7"/>
            <p:cNvSpPr txBox="1">
              <a:spLocks noChangeArrowheads="1"/>
            </p:cNvSpPr>
            <p:nvPr/>
          </p:nvSpPr>
          <p:spPr bwMode="auto">
            <a:xfrm>
              <a:off x="2175" y="1170"/>
              <a:ext cx="163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 i="1">
                  <a:latin typeface="Times New Roman" panose="02020603050405020304" pitchFamily="18" charset="0"/>
                </a:rPr>
                <a:t>v</a:t>
              </a:r>
              <a:r>
                <a:rPr lang="en-US" altLang="zh-CN" sz="1600" baseline="-25000">
                  <a:latin typeface="Times New Roman" panose="02020603050405020304" pitchFamily="18" charset="0"/>
                </a:rPr>
                <a:t>0</a:t>
              </a:r>
              <a:r>
                <a:rPr lang="en-US" altLang="zh-CN" sz="1600">
                  <a:latin typeface="Times New Roman" panose="02020603050405020304" pitchFamily="18" charset="0"/>
                </a:rPr>
                <a:t>’   </a:t>
              </a:r>
              <a:r>
                <a:rPr lang="en-US" altLang="zh-CN" sz="1600" i="1">
                  <a:latin typeface="Times New Roman" panose="02020603050405020304" pitchFamily="18" charset="0"/>
                </a:rPr>
                <a:t>v</a:t>
              </a:r>
              <a:r>
                <a:rPr lang="en-US" altLang="zh-CN" sz="1600" baseline="-25000">
                  <a:latin typeface="Times New Roman" panose="02020603050405020304" pitchFamily="18" charset="0"/>
                </a:rPr>
                <a:t>2</a:t>
              </a:r>
              <a:r>
                <a:rPr lang="en-US" altLang="zh-CN" sz="1600">
                  <a:latin typeface="Times New Roman" panose="02020603050405020304" pitchFamily="18" charset="0"/>
                </a:rPr>
                <a:t>   </a:t>
              </a:r>
              <a:r>
                <a:rPr lang="en-US" altLang="zh-CN" sz="1600" i="1">
                  <a:latin typeface="Times New Roman" panose="02020603050405020304" pitchFamily="18" charset="0"/>
                </a:rPr>
                <a:t>v</a:t>
              </a:r>
              <a:r>
                <a:rPr lang="en-US" altLang="zh-CN" sz="1600" baseline="-25000">
                  <a:latin typeface="Times New Roman" panose="02020603050405020304" pitchFamily="18" charset="0"/>
                </a:rPr>
                <a:t>3</a:t>
              </a:r>
              <a:r>
                <a:rPr lang="en-US" altLang="zh-CN" sz="1600">
                  <a:latin typeface="Times New Roman" panose="02020603050405020304" pitchFamily="18" charset="0"/>
                </a:rPr>
                <a:t>   </a:t>
              </a:r>
              <a:r>
                <a:rPr lang="en-US" altLang="zh-CN" sz="1600" i="1">
                  <a:latin typeface="Times New Roman" panose="02020603050405020304" pitchFamily="18" charset="0"/>
                </a:rPr>
                <a:t>v</a:t>
              </a:r>
              <a:r>
                <a:rPr lang="en-US" altLang="zh-CN" sz="1600" baseline="-25000">
                  <a:latin typeface="Times New Roman" panose="02020603050405020304" pitchFamily="18" charset="0"/>
                </a:rPr>
                <a:t>4</a:t>
              </a:r>
              <a:r>
                <a:rPr lang="en-US" altLang="zh-CN" sz="1600">
                  <a:latin typeface="Times New Roman" panose="02020603050405020304" pitchFamily="18" charset="0"/>
                </a:rPr>
                <a:t>   </a:t>
              </a:r>
              <a:r>
                <a:rPr lang="en-US" altLang="zh-CN" sz="1600" i="1">
                  <a:latin typeface="Times New Roman" panose="02020603050405020304" pitchFamily="18" charset="0"/>
                </a:rPr>
                <a:t>v</a:t>
              </a:r>
              <a:r>
                <a:rPr lang="en-US" altLang="zh-CN" sz="1600" baseline="-25000">
                  <a:latin typeface="Times New Roman" panose="02020603050405020304" pitchFamily="18" charset="0"/>
                </a:rPr>
                <a:t>5</a:t>
              </a:r>
              <a:r>
                <a:rPr lang="en-US" altLang="zh-CN" sz="1600">
                  <a:latin typeface="Times New Roman" panose="02020603050405020304" pitchFamily="18" charset="0"/>
                </a:rPr>
                <a:t>   </a:t>
              </a:r>
              <a:r>
                <a:rPr lang="en-US" altLang="zh-CN" sz="1600" i="1">
                  <a:latin typeface="Times New Roman" panose="02020603050405020304" pitchFamily="18" charset="0"/>
                </a:rPr>
                <a:t>v</a:t>
              </a:r>
              <a:r>
                <a:rPr lang="en-US" altLang="zh-CN" sz="1600" baseline="-25000">
                  <a:latin typeface="Times New Roman" panose="02020603050405020304" pitchFamily="18" charset="0"/>
                </a:rPr>
                <a:t>6</a:t>
              </a:r>
              <a:r>
                <a:rPr lang="en-US" altLang="zh-CN" sz="1600">
                  <a:latin typeface="Times New Roman" panose="02020603050405020304" pitchFamily="18" charset="0"/>
                </a:rPr>
                <a:t> </a:t>
              </a:r>
            </a:p>
          </p:txBody>
        </p:sp>
        <p:grpSp>
          <p:nvGrpSpPr>
            <p:cNvPr id="12308" name="Group 17"/>
            <p:cNvGrpSpPr>
              <a:grpSpLocks/>
            </p:cNvGrpSpPr>
            <p:nvPr/>
          </p:nvGrpSpPr>
          <p:grpSpPr bwMode="auto">
            <a:xfrm>
              <a:off x="1908" y="1371"/>
              <a:ext cx="1584" cy="1392"/>
              <a:chOff x="1908" y="1371"/>
              <a:chExt cx="1584" cy="1392"/>
            </a:xfrm>
          </p:grpSpPr>
          <p:graphicFrame>
            <p:nvGraphicFramePr>
              <p:cNvPr id="12291" name="Object 6"/>
              <p:cNvGraphicFramePr>
                <a:graphicFrameLocks noChangeAspect="1"/>
              </p:cNvGraphicFramePr>
              <p:nvPr/>
            </p:nvGraphicFramePr>
            <p:xfrm>
              <a:off x="2142" y="1428"/>
              <a:ext cx="1350" cy="133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12" name="Equation" r:id="rId8" imgW="1333440" imgH="1371600" progId="Equation.3">
                      <p:embed/>
                    </p:oleObj>
                  </mc:Choice>
                  <mc:Fallback>
                    <p:oleObj name="Equation" r:id="rId8" imgW="1333440" imgH="13716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42" y="1428"/>
                            <a:ext cx="1350" cy="133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309" name="Text Box 13"/>
              <p:cNvSpPr txBox="1">
                <a:spLocks noChangeArrowheads="1"/>
              </p:cNvSpPr>
              <p:nvPr/>
            </p:nvSpPr>
            <p:spPr bwMode="auto">
              <a:xfrm>
                <a:off x="1908" y="1371"/>
                <a:ext cx="315" cy="13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40000"/>
                  </a:lnSpc>
                  <a:spcBef>
                    <a:spcPct val="50000"/>
                  </a:spcBef>
                </a:pPr>
                <a:r>
                  <a:rPr lang="en-US" altLang="zh-CN" sz="1600" i="1">
                    <a:latin typeface="Times New Roman" panose="02020603050405020304" pitchFamily="18" charset="0"/>
                  </a:rPr>
                  <a:t>v</a:t>
                </a:r>
                <a:r>
                  <a:rPr lang="en-US" altLang="zh-CN" sz="1600" baseline="-25000">
                    <a:latin typeface="Times New Roman" panose="02020603050405020304" pitchFamily="18" charset="0"/>
                  </a:rPr>
                  <a:t>0</a:t>
                </a:r>
                <a:r>
                  <a:rPr lang="en-US" altLang="zh-CN" sz="1600">
                    <a:latin typeface="Times New Roman" panose="02020603050405020304" pitchFamily="18" charset="0"/>
                  </a:rPr>
                  <a:t>’ </a:t>
                </a:r>
                <a:r>
                  <a:rPr lang="en-US" altLang="zh-CN" sz="1600" i="1">
                    <a:latin typeface="Times New Roman" panose="02020603050405020304" pitchFamily="18" charset="0"/>
                  </a:rPr>
                  <a:t>v</a:t>
                </a:r>
                <a:r>
                  <a:rPr lang="en-US" altLang="zh-CN" sz="1600" baseline="-25000">
                    <a:latin typeface="Times New Roman" panose="02020603050405020304" pitchFamily="18" charset="0"/>
                  </a:rPr>
                  <a:t>2</a:t>
                </a:r>
                <a:r>
                  <a:rPr lang="en-US" altLang="zh-CN" sz="1600">
                    <a:latin typeface="Times New Roman" panose="02020603050405020304" pitchFamily="18" charset="0"/>
                  </a:rPr>
                  <a:t>   </a:t>
                </a:r>
                <a:r>
                  <a:rPr lang="en-US" altLang="zh-CN" sz="1600" i="1">
                    <a:latin typeface="Times New Roman" panose="02020603050405020304" pitchFamily="18" charset="0"/>
                  </a:rPr>
                  <a:t>v</a:t>
                </a:r>
                <a:r>
                  <a:rPr lang="en-US" altLang="zh-CN" sz="1600" baseline="-25000">
                    <a:latin typeface="Times New Roman" panose="02020603050405020304" pitchFamily="18" charset="0"/>
                  </a:rPr>
                  <a:t>3</a:t>
                </a:r>
                <a:r>
                  <a:rPr lang="en-US" altLang="zh-CN" sz="1600">
                    <a:latin typeface="Times New Roman" panose="02020603050405020304" pitchFamily="18" charset="0"/>
                  </a:rPr>
                  <a:t>   </a:t>
                </a:r>
                <a:r>
                  <a:rPr lang="en-US" altLang="zh-CN" sz="1600" i="1">
                    <a:latin typeface="Times New Roman" panose="02020603050405020304" pitchFamily="18" charset="0"/>
                  </a:rPr>
                  <a:t>v</a:t>
                </a:r>
                <a:r>
                  <a:rPr lang="en-US" altLang="zh-CN" sz="1600" baseline="-25000">
                    <a:latin typeface="Times New Roman" panose="02020603050405020304" pitchFamily="18" charset="0"/>
                  </a:rPr>
                  <a:t>4</a:t>
                </a:r>
                <a:r>
                  <a:rPr lang="en-US" altLang="zh-CN" sz="1600">
                    <a:latin typeface="Times New Roman" panose="02020603050405020304" pitchFamily="18" charset="0"/>
                  </a:rPr>
                  <a:t>   </a:t>
                </a:r>
                <a:r>
                  <a:rPr lang="en-US" altLang="zh-CN" sz="1600" i="1">
                    <a:latin typeface="Times New Roman" panose="02020603050405020304" pitchFamily="18" charset="0"/>
                  </a:rPr>
                  <a:t>v</a:t>
                </a:r>
                <a:r>
                  <a:rPr lang="en-US" altLang="zh-CN" sz="1600" baseline="-25000">
                    <a:latin typeface="Times New Roman" panose="02020603050405020304" pitchFamily="18" charset="0"/>
                  </a:rPr>
                  <a:t>5</a:t>
                </a:r>
                <a:r>
                  <a:rPr lang="en-US" altLang="zh-CN" sz="1600">
                    <a:latin typeface="Times New Roman" panose="02020603050405020304" pitchFamily="18" charset="0"/>
                  </a:rPr>
                  <a:t>   </a:t>
                </a:r>
                <a:r>
                  <a:rPr lang="en-US" altLang="zh-CN" sz="1600" i="1">
                    <a:latin typeface="Times New Roman" panose="02020603050405020304" pitchFamily="18" charset="0"/>
                  </a:rPr>
                  <a:t>v</a:t>
                </a:r>
                <a:r>
                  <a:rPr lang="en-US" altLang="zh-CN" sz="1600" baseline="-25000">
                    <a:latin typeface="Times New Roman" panose="02020603050405020304" pitchFamily="18" charset="0"/>
                  </a:rPr>
                  <a:t>6</a:t>
                </a:r>
                <a:r>
                  <a:rPr lang="en-US" altLang="zh-CN" sz="1600">
                    <a:latin typeface="Times New Roman" panose="02020603050405020304" pitchFamily="18" charset="0"/>
                  </a:rPr>
                  <a:t> </a:t>
                </a:r>
              </a:p>
            </p:txBody>
          </p:sp>
        </p:grpSp>
      </p:grpSp>
      <p:grpSp>
        <p:nvGrpSpPr>
          <p:cNvPr id="6" name="Group 19"/>
          <p:cNvGrpSpPr>
            <a:grpSpLocks/>
          </p:cNvGrpSpPr>
          <p:nvPr/>
        </p:nvGrpSpPr>
        <p:grpSpPr bwMode="auto">
          <a:xfrm>
            <a:off x="6400800" y="4648201"/>
            <a:ext cx="2667000" cy="930275"/>
            <a:chOff x="3072" y="2928"/>
            <a:chExt cx="1680" cy="586"/>
          </a:xfrm>
        </p:grpSpPr>
        <p:sp>
          <p:nvSpPr>
            <p:cNvPr id="64526" name="AutoShape 14"/>
            <p:cNvSpPr>
              <a:spLocks noChangeArrowheads="1"/>
            </p:cNvSpPr>
            <p:nvPr/>
          </p:nvSpPr>
          <p:spPr bwMode="auto">
            <a:xfrm>
              <a:off x="3120" y="2928"/>
              <a:ext cx="1440" cy="288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1"/>
                </a:gs>
                <a:gs pos="5000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81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306" name="Text Box 15"/>
            <p:cNvSpPr txBox="1">
              <a:spLocks noChangeArrowheads="1"/>
            </p:cNvSpPr>
            <p:nvPr/>
          </p:nvSpPr>
          <p:spPr bwMode="auto">
            <a:xfrm>
              <a:off x="3072" y="3264"/>
              <a:ext cx="16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latin typeface="Times New Roman" panose="02020603050405020304" pitchFamily="18" charset="0"/>
                </a:rPr>
                <a:t>Merging </a:t>
              </a:r>
              <a:r>
                <a:rPr lang="en-US" altLang="zh-CN" sz="2000" i="1">
                  <a:latin typeface="Times New Roman" panose="02020603050405020304" pitchFamily="18" charset="0"/>
                </a:rPr>
                <a:t>v</a:t>
              </a:r>
              <a:r>
                <a:rPr lang="en-US" altLang="zh-CN" sz="2000" baseline="-25000">
                  <a:latin typeface="Times New Roman" panose="02020603050405020304" pitchFamily="18" charset="0"/>
                </a:rPr>
                <a:t>0</a:t>
              </a:r>
              <a:r>
                <a:rPr lang="en-US" altLang="zh-CN" sz="2000">
                  <a:latin typeface="Times New Roman" panose="02020603050405020304" pitchFamily="18" charset="0"/>
                </a:rPr>
                <a:t>’ and </a:t>
              </a:r>
              <a:r>
                <a:rPr lang="en-US" altLang="zh-CN" sz="2000" i="1">
                  <a:latin typeface="Times New Roman" panose="02020603050405020304" pitchFamily="18" charset="0"/>
                </a:rPr>
                <a:t>v</a:t>
              </a:r>
              <a:r>
                <a:rPr lang="en-US" altLang="zh-CN" sz="2000" baseline="-25000">
                  <a:latin typeface="Times New Roman" panose="02020603050405020304" pitchFamily="18" charset="0"/>
                </a:rPr>
                <a:t>2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</p:grpSp>
      <p:cxnSp>
        <p:nvCxnSpPr>
          <p:cNvPr id="24" name="直接连接符 23"/>
          <p:cNvCxnSpPr>
            <a:cxnSpLocks noChangeShapeType="1"/>
          </p:cNvCxnSpPr>
          <p:nvPr/>
        </p:nvCxnSpPr>
        <p:spPr bwMode="auto">
          <a:xfrm>
            <a:off x="2667000" y="2857500"/>
            <a:ext cx="1500188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直接连接符 25"/>
          <p:cNvCxnSpPr>
            <a:cxnSpLocks noChangeShapeType="1"/>
          </p:cNvCxnSpPr>
          <p:nvPr/>
        </p:nvCxnSpPr>
        <p:spPr bwMode="auto">
          <a:xfrm rot="5400000">
            <a:off x="1845469" y="3679032"/>
            <a:ext cx="1643063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" name="任意多边形 27"/>
          <p:cNvSpPr>
            <a:spLocks/>
          </p:cNvSpPr>
          <p:nvPr/>
        </p:nvSpPr>
        <p:spPr bwMode="auto">
          <a:xfrm>
            <a:off x="2720975" y="2235201"/>
            <a:ext cx="1455738" cy="576263"/>
          </a:xfrm>
          <a:custGeom>
            <a:avLst/>
            <a:gdLst>
              <a:gd name="T0" fmla="*/ 0 w 1456267"/>
              <a:gd name="T1" fmla="*/ 0 h 575733"/>
              <a:gd name="T2" fmla="*/ 1455209 w 1456267"/>
              <a:gd name="T3" fmla="*/ 0 h 575733"/>
              <a:gd name="T4" fmla="*/ 1455209 w 1456267"/>
              <a:gd name="T5" fmla="*/ 576793 h 575733"/>
              <a:gd name="T6" fmla="*/ 22562 w 1456267"/>
              <a:gd name="T7" fmla="*/ 576793 h 575733"/>
              <a:gd name="T8" fmla="*/ 0 w 1456267"/>
              <a:gd name="T9" fmla="*/ 0 h 57573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56267"/>
              <a:gd name="T16" fmla="*/ 0 h 575733"/>
              <a:gd name="T17" fmla="*/ 1456267 w 1456267"/>
              <a:gd name="T18" fmla="*/ 575733 h 57573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56267" h="575733">
                <a:moveTo>
                  <a:pt x="0" y="0"/>
                </a:moveTo>
                <a:lnTo>
                  <a:pt x="1456267" y="0"/>
                </a:lnTo>
                <a:lnTo>
                  <a:pt x="1456267" y="575733"/>
                </a:lnTo>
                <a:lnTo>
                  <a:pt x="22578" y="575733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9" name="任意多边形 28"/>
          <p:cNvSpPr>
            <a:spLocks/>
          </p:cNvSpPr>
          <p:nvPr/>
        </p:nvSpPr>
        <p:spPr bwMode="auto">
          <a:xfrm>
            <a:off x="2095500" y="2857501"/>
            <a:ext cx="527050" cy="1643063"/>
          </a:xfrm>
          <a:custGeom>
            <a:avLst/>
            <a:gdLst>
              <a:gd name="T0" fmla="*/ 0 w 1456267"/>
              <a:gd name="T1" fmla="*/ 0 h 575733"/>
              <a:gd name="T2" fmla="*/ 69104 w 1456267"/>
              <a:gd name="T3" fmla="*/ 0 h 575733"/>
              <a:gd name="T4" fmla="*/ 69104 w 1456267"/>
              <a:gd name="T5" fmla="*/ 13382059 h 575733"/>
              <a:gd name="T6" fmla="*/ 1071 w 1456267"/>
              <a:gd name="T7" fmla="*/ 13382059 h 575733"/>
              <a:gd name="T8" fmla="*/ 0 w 1456267"/>
              <a:gd name="T9" fmla="*/ 0 h 57573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56267"/>
              <a:gd name="T16" fmla="*/ 0 h 575733"/>
              <a:gd name="T17" fmla="*/ 1456267 w 1456267"/>
              <a:gd name="T18" fmla="*/ 575733 h 57573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56267" h="575733">
                <a:moveTo>
                  <a:pt x="0" y="0"/>
                </a:moveTo>
                <a:lnTo>
                  <a:pt x="1456267" y="0"/>
                </a:lnTo>
                <a:lnTo>
                  <a:pt x="1456267" y="575733"/>
                </a:lnTo>
                <a:lnTo>
                  <a:pt x="22578" y="575733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635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Open topics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请写出基于邻接矩阵的图中节点</a:t>
            </a:r>
            <a:r>
              <a:rPr lang="en-US" altLang="zh-CN" dirty="0" smtClean="0"/>
              <a:t>merge</a:t>
            </a:r>
            <a:r>
              <a:rPr lang="zh-CN" altLang="en-US" dirty="0" smtClean="0"/>
              <a:t>算法，并证明算法的正确性。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387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“</a:t>
            </a:r>
            <a:r>
              <a:rPr lang="zh-CN" altLang="en-US" smtClean="0"/>
              <a:t>巧渡河”问题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zh-CN" altLang="en-US" sz="2600" dirty="0"/>
              <a:t>问题：人、狼、羊、菜用一条只能同时载两位的小船渡河，“狼羊”、“羊菜”不能在无人在场时共处，当然只有人能架船。</a:t>
            </a:r>
          </a:p>
          <a:p>
            <a:pPr eaLnBrk="1" hangingPunct="1">
              <a:spcBef>
                <a:spcPct val="40000"/>
              </a:spcBef>
            </a:pPr>
            <a:r>
              <a:rPr lang="zh-CN" altLang="en-US" sz="2600" dirty="0"/>
              <a:t>图模型：顶点表示“原岸的状态”，两点之间有边当且仅当一次合理的渡河“操作”能够实现该状态的转变。</a:t>
            </a:r>
          </a:p>
          <a:p>
            <a:pPr eaLnBrk="1" hangingPunct="1">
              <a:spcBef>
                <a:spcPct val="40000"/>
              </a:spcBef>
            </a:pPr>
            <a:r>
              <a:rPr lang="zh-CN" altLang="en-US" sz="2600" dirty="0"/>
              <a:t>起始状态是“人狼羊菜”，结束状态是“空”。</a:t>
            </a:r>
          </a:p>
          <a:p>
            <a:pPr eaLnBrk="1" hangingPunct="1">
              <a:spcBef>
                <a:spcPct val="40000"/>
              </a:spcBef>
            </a:pPr>
            <a:r>
              <a:rPr lang="zh-CN" altLang="en-US" sz="2600" dirty="0"/>
              <a:t>问题的解：找到一条从起始状态到结束状态的尽可能短的通路。</a:t>
            </a:r>
          </a:p>
        </p:txBody>
      </p:sp>
    </p:spTree>
    <p:extLst>
      <p:ext uri="{BB962C8B-B14F-4D97-AF65-F5344CB8AC3E}">
        <p14:creationId xmlns:p14="http://schemas.microsoft.com/office/powerpoint/2010/main" val="2165182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1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“</a:t>
            </a:r>
            <a:r>
              <a:rPr lang="zh-CN" altLang="en-US" smtClean="0"/>
              <a:t>巧渡河”问题的解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189163" y="1873250"/>
            <a:ext cx="7823200" cy="1176338"/>
          </a:xfrm>
        </p:spPr>
        <p:txBody>
          <a:bodyPr/>
          <a:lstStyle/>
          <a:p>
            <a:pPr eaLnBrk="1" hangingPunct="1"/>
            <a:r>
              <a:rPr lang="zh-CN" altLang="en-US" smtClean="0">
                <a:latin typeface="Times New Roman" panose="02020603050405020304" pitchFamily="18" charset="0"/>
              </a:rPr>
              <a:t>注意：在</a:t>
            </a:r>
            <a:r>
              <a:rPr lang="zh-CN" altLang="en-US" smtClean="0"/>
              <a:t>“</a:t>
            </a:r>
            <a:r>
              <a:rPr lang="zh-CN" altLang="en-US" smtClean="0">
                <a:latin typeface="Times New Roman" panose="02020603050405020304" pitchFamily="18" charset="0"/>
              </a:rPr>
              <a:t>人狼羊菜</a:t>
            </a:r>
            <a:r>
              <a:rPr lang="zh-CN" altLang="en-US" smtClean="0"/>
              <a:t>”</a:t>
            </a:r>
            <a:r>
              <a:rPr lang="zh-CN" altLang="en-US" smtClean="0">
                <a:latin typeface="Times New Roman" panose="02020603050405020304" pitchFamily="18" charset="0"/>
              </a:rPr>
              <a:t>的</a:t>
            </a:r>
            <a:r>
              <a:rPr lang="en-US" altLang="zh-CN" smtClean="0">
                <a:latin typeface="Times New Roman" panose="02020603050405020304" pitchFamily="18" charset="0"/>
              </a:rPr>
              <a:t>16</a:t>
            </a:r>
            <a:r>
              <a:rPr lang="zh-CN" altLang="en-US" smtClean="0">
                <a:latin typeface="Times New Roman" panose="02020603050405020304" pitchFamily="18" charset="0"/>
              </a:rPr>
              <a:t>种组合种允许出现的只有</a:t>
            </a:r>
            <a:r>
              <a:rPr lang="en-US" altLang="zh-CN" smtClean="0">
                <a:latin typeface="Times New Roman" panose="02020603050405020304" pitchFamily="18" charset="0"/>
              </a:rPr>
              <a:t>10</a:t>
            </a:r>
            <a:r>
              <a:rPr lang="zh-CN" altLang="en-US" smtClean="0">
                <a:latin typeface="Times New Roman" panose="02020603050405020304" pitchFamily="18" charset="0"/>
              </a:rPr>
              <a:t>种。</a:t>
            </a:r>
          </a:p>
        </p:txBody>
      </p:sp>
      <p:sp>
        <p:nvSpPr>
          <p:cNvPr id="27652" name="Rectangle 9"/>
          <p:cNvSpPr>
            <a:spLocks noChangeArrowheads="1"/>
          </p:cNvSpPr>
          <p:nvPr/>
        </p:nvSpPr>
        <p:spPr bwMode="auto">
          <a:xfrm>
            <a:off x="8169275" y="5949950"/>
            <a:ext cx="25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000">
                <a:solidFill>
                  <a:srgbClr val="000000"/>
                </a:solidFill>
                <a:latin typeface="宋体" panose="02010600030101010101" pitchFamily="2" charset="-122"/>
              </a:rPr>
              <a:t>空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27653" name="Rectangle 10"/>
          <p:cNvSpPr>
            <a:spLocks noChangeArrowheads="1"/>
          </p:cNvSpPr>
          <p:nvPr/>
        </p:nvSpPr>
        <p:spPr bwMode="auto">
          <a:xfrm>
            <a:off x="8451850" y="5942013"/>
            <a:ext cx="841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27654" name="Rectangle 11"/>
          <p:cNvSpPr>
            <a:spLocks noChangeArrowheads="1"/>
          </p:cNvSpPr>
          <p:nvPr/>
        </p:nvSpPr>
        <p:spPr bwMode="auto">
          <a:xfrm>
            <a:off x="8543926" y="5949950"/>
            <a:ext cx="5111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000" b="1" i="1">
                <a:solidFill>
                  <a:srgbClr val="FF0000"/>
                </a:solidFill>
                <a:latin typeface="宋体" panose="02010600030101010101" pitchFamily="2" charset="-122"/>
              </a:rPr>
              <a:t>成功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27655" name="Rectangle 12"/>
          <p:cNvSpPr>
            <a:spLocks noChangeArrowheads="1"/>
          </p:cNvSpPr>
          <p:nvPr/>
        </p:nvSpPr>
        <p:spPr bwMode="auto">
          <a:xfrm>
            <a:off x="9121775" y="5942013"/>
            <a:ext cx="841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27656" name="Rectangle 15"/>
          <p:cNvSpPr>
            <a:spLocks noChangeArrowheads="1"/>
          </p:cNvSpPr>
          <p:nvPr/>
        </p:nvSpPr>
        <p:spPr bwMode="auto">
          <a:xfrm>
            <a:off x="3359150" y="3573463"/>
            <a:ext cx="1016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000">
                <a:solidFill>
                  <a:srgbClr val="000000"/>
                </a:solidFill>
                <a:latin typeface="宋体" panose="02010600030101010101" pitchFamily="2" charset="-122"/>
              </a:rPr>
              <a:t>人羊狼菜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27657" name="Oval 17"/>
          <p:cNvSpPr>
            <a:spLocks noChangeArrowheads="1"/>
          </p:cNvSpPr>
          <p:nvPr/>
        </p:nvSpPr>
        <p:spPr bwMode="auto">
          <a:xfrm>
            <a:off x="3802063" y="3846513"/>
            <a:ext cx="119062" cy="114300"/>
          </a:xfrm>
          <a:prstGeom prst="ellipse">
            <a:avLst/>
          </a:prstGeom>
          <a:solidFill>
            <a:srgbClr val="FF0000"/>
          </a:solidFill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7658" name="Oval 18"/>
          <p:cNvSpPr>
            <a:spLocks noChangeArrowheads="1"/>
          </p:cNvSpPr>
          <p:nvPr/>
        </p:nvSpPr>
        <p:spPr bwMode="auto">
          <a:xfrm>
            <a:off x="4924426" y="3846513"/>
            <a:ext cx="119063" cy="114300"/>
          </a:xfrm>
          <a:prstGeom prst="ellipse">
            <a:avLst/>
          </a:prstGeom>
          <a:solidFill>
            <a:srgbClr val="FFFFFF"/>
          </a:solidFill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7659" name="Oval 19"/>
          <p:cNvSpPr>
            <a:spLocks noChangeArrowheads="1"/>
          </p:cNvSpPr>
          <p:nvPr/>
        </p:nvSpPr>
        <p:spPr bwMode="auto">
          <a:xfrm>
            <a:off x="6053138" y="3846513"/>
            <a:ext cx="119062" cy="114300"/>
          </a:xfrm>
          <a:prstGeom prst="ellipse">
            <a:avLst/>
          </a:prstGeom>
          <a:solidFill>
            <a:srgbClr val="FFFFFF"/>
          </a:solidFill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7660" name="Oval 20"/>
          <p:cNvSpPr>
            <a:spLocks noChangeArrowheads="1"/>
          </p:cNvSpPr>
          <p:nvPr/>
        </p:nvSpPr>
        <p:spPr bwMode="auto">
          <a:xfrm>
            <a:off x="7175501" y="3846513"/>
            <a:ext cx="119063" cy="114300"/>
          </a:xfrm>
          <a:prstGeom prst="ellipse">
            <a:avLst/>
          </a:prstGeom>
          <a:solidFill>
            <a:srgbClr val="FFFFFF"/>
          </a:solidFill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7661" name="Oval 21"/>
          <p:cNvSpPr>
            <a:spLocks noChangeArrowheads="1"/>
          </p:cNvSpPr>
          <p:nvPr/>
        </p:nvSpPr>
        <p:spPr bwMode="auto">
          <a:xfrm>
            <a:off x="8304213" y="3846513"/>
            <a:ext cx="119062" cy="114300"/>
          </a:xfrm>
          <a:prstGeom prst="ellipse">
            <a:avLst/>
          </a:prstGeom>
          <a:solidFill>
            <a:srgbClr val="FFFFFF"/>
          </a:solidFill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7662" name="Oval 22"/>
          <p:cNvSpPr>
            <a:spLocks noChangeArrowheads="1"/>
          </p:cNvSpPr>
          <p:nvPr/>
        </p:nvSpPr>
        <p:spPr bwMode="auto">
          <a:xfrm>
            <a:off x="3802063" y="5816601"/>
            <a:ext cx="119062" cy="112713"/>
          </a:xfrm>
          <a:prstGeom prst="ellipse">
            <a:avLst/>
          </a:prstGeom>
          <a:solidFill>
            <a:srgbClr val="FFFFFF"/>
          </a:solidFill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7663" name="Oval 23"/>
          <p:cNvSpPr>
            <a:spLocks noChangeArrowheads="1"/>
          </p:cNvSpPr>
          <p:nvPr/>
        </p:nvSpPr>
        <p:spPr bwMode="auto">
          <a:xfrm>
            <a:off x="4924426" y="5816601"/>
            <a:ext cx="119063" cy="112713"/>
          </a:xfrm>
          <a:prstGeom prst="ellipse">
            <a:avLst/>
          </a:prstGeom>
          <a:solidFill>
            <a:srgbClr val="FFFFFF"/>
          </a:solidFill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7664" name="Oval 24"/>
          <p:cNvSpPr>
            <a:spLocks noChangeArrowheads="1"/>
          </p:cNvSpPr>
          <p:nvPr/>
        </p:nvSpPr>
        <p:spPr bwMode="auto">
          <a:xfrm>
            <a:off x="8304213" y="5816601"/>
            <a:ext cx="119062" cy="112713"/>
          </a:xfrm>
          <a:prstGeom prst="ellipse">
            <a:avLst/>
          </a:prstGeom>
          <a:solidFill>
            <a:srgbClr val="FF0000"/>
          </a:solidFill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7665" name="Oval 25"/>
          <p:cNvSpPr>
            <a:spLocks noChangeArrowheads="1"/>
          </p:cNvSpPr>
          <p:nvPr/>
        </p:nvSpPr>
        <p:spPr bwMode="auto">
          <a:xfrm>
            <a:off x="7175501" y="5816601"/>
            <a:ext cx="119063" cy="112713"/>
          </a:xfrm>
          <a:prstGeom prst="ellipse">
            <a:avLst/>
          </a:prstGeom>
          <a:solidFill>
            <a:srgbClr val="FFFFFF"/>
          </a:solidFill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7666" name="Oval 26"/>
          <p:cNvSpPr>
            <a:spLocks noChangeArrowheads="1"/>
          </p:cNvSpPr>
          <p:nvPr/>
        </p:nvSpPr>
        <p:spPr bwMode="auto">
          <a:xfrm>
            <a:off x="6053138" y="5816601"/>
            <a:ext cx="119062" cy="112713"/>
          </a:xfrm>
          <a:prstGeom prst="ellipse">
            <a:avLst/>
          </a:prstGeom>
          <a:solidFill>
            <a:srgbClr val="FFFFFF"/>
          </a:solidFill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7667" name="Rectangle 29"/>
          <p:cNvSpPr>
            <a:spLocks noChangeArrowheads="1"/>
          </p:cNvSpPr>
          <p:nvPr/>
        </p:nvSpPr>
        <p:spPr bwMode="auto">
          <a:xfrm>
            <a:off x="4656138" y="3573463"/>
            <a:ext cx="762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人</a:t>
            </a:r>
            <a:r>
              <a:rPr kumimoji="1" lang="zh-CN" altLang="en-US" sz="2000">
                <a:solidFill>
                  <a:srgbClr val="000000"/>
                </a:solidFill>
                <a:latin typeface="宋体" panose="02010600030101010101" pitchFamily="2" charset="-122"/>
              </a:rPr>
              <a:t>狼菜</a:t>
            </a:r>
          </a:p>
        </p:txBody>
      </p:sp>
      <p:sp>
        <p:nvSpPr>
          <p:cNvPr id="27668" name="Rectangle 32"/>
          <p:cNvSpPr>
            <a:spLocks noChangeArrowheads="1"/>
          </p:cNvSpPr>
          <p:nvPr/>
        </p:nvSpPr>
        <p:spPr bwMode="auto">
          <a:xfrm>
            <a:off x="5727700" y="3544888"/>
            <a:ext cx="762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000">
                <a:solidFill>
                  <a:srgbClr val="000000"/>
                </a:solidFill>
                <a:latin typeface="宋体" panose="02010600030101010101" pitchFamily="2" charset="-122"/>
              </a:rPr>
              <a:t>人羊狼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27669" name="Rectangle 35"/>
          <p:cNvSpPr>
            <a:spLocks noChangeArrowheads="1"/>
          </p:cNvSpPr>
          <p:nvPr/>
        </p:nvSpPr>
        <p:spPr bwMode="auto">
          <a:xfrm>
            <a:off x="6888163" y="3500438"/>
            <a:ext cx="762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000">
                <a:solidFill>
                  <a:srgbClr val="000000"/>
                </a:solidFill>
                <a:latin typeface="宋体" panose="02010600030101010101" pitchFamily="2" charset="-122"/>
              </a:rPr>
              <a:t>人羊</a:t>
            </a:r>
            <a:r>
              <a:rPr kumimoji="1" lang="zh-CN" alt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菜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27670" name="Rectangle 39"/>
          <p:cNvSpPr>
            <a:spLocks noChangeArrowheads="1"/>
          </p:cNvSpPr>
          <p:nvPr/>
        </p:nvSpPr>
        <p:spPr bwMode="auto">
          <a:xfrm>
            <a:off x="3525838" y="5943600"/>
            <a:ext cx="50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000">
                <a:solidFill>
                  <a:srgbClr val="000000"/>
                </a:solidFill>
                <a:latin typeface="宋体" panose="02010600030101010101" pitchFamily="2" charset="-122"/>
              </a:rPr>
              <a:t>狼菜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27671" name="Rectangle 42"/>
          <p:cNvSpPr>
            <a:spLocks noChangeArrowheads="1"/>
          </p:cNvSpPr>
          <p:nvPr/>
        </p:nvSpPr>
        <p:spPr bwMode="auto">
          <a:xfrm>
            <a:off x="4846638" y="5956300"/>
            <a:ext cx="25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000">
                <a:solidFill>
                  <a:srgbClr val="000000"/>
                </a:solidFill>
                <a:latin typeface="宋体" panose="02010600030101010101" pitchFamily="2" charset="-122"/>
              </a:rPr>
              <a:t>狼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27672" name="Rectangle 45"/>
          <p:cNvSpPr>
            <a:spLocks noChangeArrowheads="1"/>
          </p:cNvSpPr>
          <p:nvPr/>
        </p:nvSpPr>
        <p:spPr bwMode="auto">
          <a:xfrm>
            <a:off x="5967413" y="5970588"/>
            <a:ext cx="25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000">
                <a:solidFill>
                  <a:srgbClr val="000000"/>
                </a:solidFill>
                <a:latin typeface="宋体" panose="02010600030101010101" pitchFamily="2" charset="-122"/>
              </a:rPr>
              <a:t>菜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27673" name="Rectangle 48"/>
          <p:cNvSpPr>
            <a:spLocks noChangeArrowheads="1"/>
          </p:cNvSpPr>
          <p:nvPr/>
        </p:nvSpPr>
        <p:spPr bwMode="auto">
          <a:xfrm>
            <a:off x="8113713" y="3530600"/>
            <a:ext cx="508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000">
                <a:solidFill>
                  <a:srgbClr val="000000"/>
                </a:solidFill>
                <a:latin typeface="宋体" panose="02010600030101010101" pitchFamily="2" charset="-122"/>
              </a:rPr>
              <a:t>人羊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27674" name="Rectangle 51"/>
          <p:cNvSpPr>
            <a:spLocks noChangeArrowheads="1"/>
          </p:cNvSpPr>
          <p:nvPr/>
        </p:nvSpPr>
        <p:spPr bwMode="auto">
          <a:xfrm>
            <a:off x="7034213" y="5937250"/>
            <a:ext cx="25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000">
                <a:solidFill>
                  <a:srgbClr val="000000"/>
                </a:solidFill>
                <a:latin typeface="宋体" panose="02010600030101010101" pitchFamily="2" charset="-122"/>
              </a:rPr>
              <a:t>羊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27675" name="Line 55"/>
          <p:cNvSpPr>
            <a:spLocks noChangeShapeType="1"/>
          </p:cNvSpPr>
          <p:nvPr/>
        </p:nvSpPr>
        <p:spPr bwMode="auto">
          <a:xfrm>
            <a:off x="4987925" y="3962400"/>
            <a:ext cx="1588" cy="18303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76" name="Line 57"/>
          <p:cNvSpPr>
            <a:spLocks noChangeShapeType="1"/>
          </p:cNvSpPr>
          <p:nvPr/>
        </p:nvSpPr>
        <p:spPr bwMode="auto">
          <a:xfrm flipV="1">
            <a:off x="5014914" y="3960814"/>
            <a:ext cx="1081087" cy="1862137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77" name="Line 59"/>
          <p:cNvSpPr>
            <a:spLocks noChangeShapeType="1"/>
          </p:cNvSpPr>
          <p:nvPr/>
        </p:nvSpPr>
        <p:spPr bwMode="auto">
          <a:xfrm>
            <a:off x="6137276" y="3946526"/>
            <a:ext cx="1065213" cy="1876425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78" name="Line 65"/>
          <p:cNvSpPr>
            <a:spLocks noChangeShapeType="1"/>
          </p:cNvSpPr>
          <p:nvPr/>
        </p:nvSpPr>
        <p:spPr bwMode="auto">
          <a:xfrm flipH="1">
            <a:off x="7272339" y="3933825"/>
            <a:ext cx="1044575" cy="1900238"/>
          </a:xfrm>
          <a:prstGeom prst="line">
            <a:avLst/>
          </a:prstGeom>
          <a:noFill/>
          <a:ln w="9525">
            <a:solidFill>
              <a:srgbClr val="00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679" name="Line 66"/>
          <p:cNvSpPr>
            <a:spLocks noChangeShapeType="1"/>
          </p:cNvSpPr>
          <p:nvPr/>
        </p:nvSpPr>
        <p:spPr bwMode="auto">
          <a:xfrm>
            <a:off x="3846513" y="3948114"/>
            <a:ext cx="0" cy="1857375"/>
          </a:xfrm>
          <a:prstGeom prst="line">
            <a:avLst/>
          </a:prstGeom>
          <a:noFill/>
          <a:ln w="9525">
            <a:solidFill>
              <a:srgbClr val="00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680" name="Line 67"/>
          <p:cNvSpPr>
            <a:spLocks noChangeShapeType="1"/>
          </p:cNvSpPr>
          <p:nvPr/>
        </p:nvSpPr>
        <p:spPr bwMode="auto">
          <a:xfrm flipV="1">
            <a:off x="3875089" y="3948113"/>
            <a:ext cx="1089025" cy="1871662"/>
          </a:xfrm>
          <a:prstGeom prst="line">
            <a:avLst/>
          </a:prstGeom>
          <a:noFill/>
          <a:ln w="9525">
            <a:solidFill>
              <a:srgbClr val="00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681" name="Line 68"/>
          <p:cNvSpPr>
            <a:spLocks noChangeShapeType="1"/>
          </p:cNvSpPr>
          <p:nvPr/>
        </p:nvSpPr>
        <p:spPr bwMode="auto">
          <a:xfrm>
            <a:off x="5035551" y="3919538"/>
            <a:ext cx="1046163" cy="1930400"/>
          </a:xfrm>
          <a:prstGeom prst="line">
            <a:avLst/>
          </a:prstGeom>
          <a:noFill/>
          <a:ln w="9525">
            <a:solidFill>
              <a:srgbClr val="00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682" name="Line 69"/>
          <p:cNvSpPr>
            <a:spLocks noChangeShapeType="1"/>
          </p:cNvSpPr>
          <p:nvPr/>
        </p:nvSpPr>
        <p:spPr bwMode="auto">
          <a:xfrm flipV="1">
            <a:off x="6138864" y="3933825"/>
            <a:ext cx="1074737" cy="1885950"/>
          </a:xfrm>
          <a:prstGeom prst="line">
            <a:avLst/>
          </a:prstGeom>
          <a:noFill/>
          <a:ln w="9525">
            <a:solidFill>
              <a:srgbClr val="00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683" name="Line 70"/>
          <p:cNvSpPr>
            <a:spLocks noChangeShapeType="1"/>
          </p:cNvSpPr>
          <p:nvPr/>
        </p:nvSpPr>
        <p:spPr bwMode="auto">
          <a:xfrm>
            <a:off x="7242175" y="3933826"/>
            <a:ext cx="0" cy="1916113"/>
          </a:xfrm>
          <a:prstGeom prst="line">
            <a:avLst/>
          </a:prstGeom>
          <a:noFill/>
          <a:ln w="9525">
            <a:solidFill>
              <a:srgbClr val="00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684" name="Line 72"/>
          <p:cNvSpPr>
            <a:spLocks noChangeShapeType="1"/>
          </p:cNvSpPr>
          <p:nvPr/>
        </p:nvSpPr>
        <p:spPr bwMode="auto">
          <a:xfrm>
            <a:off x="8359775" y="3962401"/>
            <a:ext cx="0" cy="1857375"/>
          </a:xfrm>
          <a:prstGeom prst="line">
            <a:avLst/>
          </a:prstGeom>
          <a:noFill/>
          <a:ln w="9525">
            <a:solidFill>
              <a:srgbClr val="00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016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972273" y="226410"/>
            <a:ext cx="7327900" cy="12954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考试时间编排问题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2273" y="1773238"/>
            <a:ext cx="10318892" cy="467995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40000"/>
              </a:spcBef>
            </a:pPr>
            <a:r>
              <a:rPr lang="zh-CN" altLang="en-US" sz="2600" dirty="0"/>
              <a:t>问题：排考试时间，一方面要总时间尽可能短</a:t>
            </a:r>
            <a:r>
              <a:rPr lang="en-US" altLang="zh-CN" sz="2600" dirty="0">
                <a:latin typeface="Times New Roman" panose="02020603050405020304" pitchFamily="18" charset="0"/>
              </a:rPr>
              <a:t>(</a:t>
            </a:r>
            <a:r>
              <a:rPr lang="zh-CN" altLang="en-US" sz="2600" dirty="0">
                <a:latin typeface="Times New Roman" panose="02020603050405020304" pitchFamily="18" charset="0"/>
              </a:rPr>
              <a:t>假设教室没问题</a:t>
            </a:r>
            <a:r>
              <a:rPr lang="en-US" altLang="zh-CN" sz="2600" dirty="0">
                <a:latin typeface="Times New Roman" panose="02020603050405020304" pitchFamily="18" charset="0"/>
              </a:rPr>
              <a:t>)</a:t>
            </a:r>
            <a:r>
              <a:rPr lang="zh-CN" altLang="en-US" sz="2600" dirty="0">
                <a:latin typeface="Times New Roman" panose="02020603050405020304" pitchFamily="18" charset="0"/>
              </a:rPr>
              <a:t>，另一方面一个同学所选的任意两门课不能同时间。</a:t>
            </a:r>
          </a:p>
          <a:p>
            <a:pPr eaLnBrk="1" hangingPunct="1">
              <a:lnSpc>
                <a:spcPct val="110000"/>
              </a:lnSpc>
              <a:spcBef>
                <a:spcPct val="40000"/>
              </a:spcBef>
            </a:pPr>
            <a:r>
              <a:rPr lang="zh-CN" altLang="en-US" sz="2600" dirty="0">
                <a:latin typeface="Times New Roman" panose="02020603050405020304" pitchFamily="18" charset="0"/>
              </a:rPr>
              <a:t>图模型：每门课程对应一个顶点。任意两点相邻当且仅当对应的两门课程有相同的选课人。</a:t>
            </a:r>
          </a:p>
          <a:p>
            <a:pPr eaLnBrk="1" hangingPunct="1">
              <a:lnSpc>
                <a:spcPct val="110000"/>
              </a:lnSpc>
              <a:spcBef>
                <a:spcPct val="40000"/>
              </a:spcBef>
            </a:pPr>
            <a:r>
              <a:rPr lang="zh-CN" altLang="en-US" sz="2600" dirty="0">
                <a:latin typeface="Times New Roman" panose="02020603050405020304" pitchFamily="18" charset="0"/>
              </a:rPr>
              <a:t>解：用不同颜色给顶点着色。相邻的点不能同颜色。则最少着色数即至少需要的考试时间段数</a:t>
            </a:r>
            <a:r>
              <a:rPr lang="en-US" altLang="zh-CN" sz="2600" dirty="0">
                <a:latin typeface="Times New Roman" panose="02020603050405020304" pitchFamily="18" charset="0"/>
              </a:rPr>
              <a:t>(</a:t>
            </a:r>
            <a:r>
              <a:rPr lang="zh-CN" altLang="en-US" sz="2600" dirty="0">
                <a:latin typeface="Times New Roman" panose="02020603050405020304" pitchFamily="18" charset="0"/>
              </a:rPr>
              <a:t>可以将颜色相同的点所对应的课程安排在同一时间</a:t>
            </a:r>
            <a:r>
              <a:rPr lang="en-US" altLang="zh-CN" sz="2600" dirty="0">
                <a:latin typeface="Times New Roman" panose="02020603050405020304" pitchFamily="18" charset="0"/>
              </a:rPr>
              <a:t>)</a:t>
            </a:r>
            <a:r>
              <a:rPr lang="zh-CN" altLang="en-US" sz="2600" dirty="0">
                <a:latin typeface="Times New Roman" panose="02020603050405020304" pitchFamily="18" charset="0"/>
              </a:rPr>
              <a:t>。</a:t>
            </a:r>
            <a:endParaRPr lang="en-US" altLang="zh-CN" sz="26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2736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如何定义图这个数学概念？</a:t>
            </a:r>
            <a:endParaRPr lang="zh-CN" altLang="en-US" dirty="0"/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264" y="1999069"/>
            <a:ext cx="10689472" cy="1172393"/>
          </a:xfrm>
        </p:spPr>
      </p:pic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7084968"/>
              </p:ext>
            </p:extLst>
          </p:nvPr>
        </p:nvGraphicFramePr>
        <p:xfrm>
          <a:off x="3978935" y="3479843"/>
          <a:ext cx="2629307" cy="7253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0" name="公式" r:id="rId5" imgW="736560" imgH="203040" progId="Equation.3">
                  <p:embed/>
                </p:oleObj>
              </mc:Choice>
              <mc:Fallback>
                <p:oleObj name="公式" r:id="rId5" imgW="73656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78935" y="3479843"/>
                        <a:ext cx="2629307" cy="7253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4727543"/>
              </p:ext>
            </p:extLst>
          </p:nvPr>
        </p:nvGraphicFramePr>
        <p:xfrm>
          <a:off x="3019221" y="4615827"/>
          <a:ext cx="5125425" cy="7201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1" name="公式" r:id="rId7" imgW="1536480" imgH="215640" progId="Equation.3">
                  <p:embed/>
                </p:oleObj>
              </mc:Choice>
              <mc:Fallback>
                <p:oleObj name="公式" r:id="rId7" imgW="153648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019221" y="4615827"/>
                        <a:ext cx="5125425" cy="7201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椭圆形标注 7"/>
          <p:cNvSpPr/>
          <p:nvPr/>
        </p:nvSpPr>
        <p:spPr>
          <a:xfrm>
            <a:off x="8923117" y="3989558"/>
            <a:ext cx="2430683" cy="1252538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/>
              <a:t>如果要定义有向图？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68846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有向图和无向图之间的本质区别是什么？</a:t>
            </a:r>
            <a:endParaRPr lang="zh-CN" altLang="en-US" dirty="0"/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028" y="1690688"/>
            <a:ext cx="8806038" cy="3033394"/>
          </a:xfrm>
        </p:spPr>
      </p:pic>
      <p:sp>
        <p:nvSpPr>
          <p:cNvPr id="5" name="文本框 4"/>
          <p:cNvSpPr txBox="1"/>
          <p:nvPr/>
        </p:nvSpPr>
        <p:spPr>
          <a:xfrm>
            <a:off x="1899979" y="5289630"/>
            <a:ext cx="83920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/>
              <a:t>无向图是有向图的特殊类，简化表达为无向图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252478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如何用图进行问题建模？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构造图节点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确定什么作为图节点？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zh-CN" altLang="en-US" dirty="0" smtClean="0"/>
              <a:t>构造图中的边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确定什么作为图中的边？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zh-CN" altLang="en-US" dirty="0" smtClean="0"/>
              <a:t>用图中数学语言重述待解问题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从自然语言到形式（数学）语言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4791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1870" y="384877"/>
            <a:ext cx="10009044" cy="994172"/>
          </a:xfrm>
        </p:spPr>
        <p:txBody>
          <a:bodyPr>
            <a:normAutofit/>
          </a:bodyPr>
          <a:lstStyle/>
          <a:p>
            <a:r>
              <a:rPr lang="zh-CN" altLang="en-US" dirty="0"/>
              <a:t>图</a:t>
            </a:r>
            <a:r>
              <a:rPr lang="zh-CN" altLang="en-US" dirty="0" smtClean="0"/>
              <a:t>建模：在一个中国象棋棋局中：</a:t>
            </a:r>
            <a:endParaRPr lang="zh-CN" altLang="en-US" dirty="0"/>
          </a:p>
        </p:txBody>
      </p:sp>
      <p:sp>
        <p:nvSpPr>
          <p:cNvPr id="13" name="内容占位符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进攻方：马</a:t>
            </a:r>
            <a:r>
              <a:rPr lang="zh-CN" altLang="en-US" dirty="0" smtClean="0"/>
              <a:t>如何才能以最快的速度去将军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zh-CN" altLang="en-US" dirty="0"/>
              <a:t>防守</a:t>
            </a:r>
            <a:r>
              <a:rPr lang="zh-CN" altLang="en-US" dirty="0" smtClean="0"/>
              <a:t>方：如何才能进行有效的防守？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840" y="2965516"/>
            <a:ext cx="3162300" cy="3567723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6070844" y="3408082"/>
            <a:ext cx="1005226" cy="2042600"/>
            <a:chOff x="8211271" y="2594736"/>
            <a:chExt cx="1340301" cy="2723466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11271" y="2594736"/>
              <a:ext cx="450129" cy="396113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96376" y="4876800"/>
              <a:ext cx="455196" cy="441402"/>
            </a:xfrm>
            <a:prstGeom prst="rect">
              <a:avLst/>
            </a:prstGeom>
          </p:spPr>
        </p:pic>
      </p:grpSp>
      <p:grpSp>
        <p:nvGrpSpPr>
          <p:cNvPr id="10" name="组合 9"/>
          <p:cNvGrpSpPr/>
          <p:nvPr/>
        </p:nvGrpSpPr>
        <p:grpSpPr>
          <a:xfrm>
            <a:off x="5898852" y="3556624"/>
            <a:ext cx="1004888" cy="1696356"/>
            <a:chOff x="7981950" y="2792792"/>
            <a:chExt cx="1339850" cy="2261808"/>
          </a:xfrm>
        </p:grpSpPr>
        <p:cxnSp>
          <p:nvCxnSpPr>
            <p:cNvPr id="14" name="直接箭头连接符 13"/>
            <p:cNvCxnSpPr/>
            <p:nvPr/>
          </p:nvCxnSpPr>
          <p:spPr>
            <a:xfrm flipH="1" flipV="1">
              <a:off x="8420100" y="4622800"/>
              <a:ext cx="901700" cy="43180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 flipH="1" flipV="1">
              <a:off x="7981950" y="3657957"/>
              <a:ext cx="450850" cy="964843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/>
            <p:nvPr/>
          </p:nvCxnSpPr>
          <p:spPr>
            <a:xfrm flipV="1">
              <a:off x="8002172" y="2792792"/>
              <a:ext cx="430628" cy="915787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5649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2280</TotalTime>
  <Words>1304</Words>
  <Application>Microsoft Office PowerPoint</Application>
  <PresentationFormat>宽屏</PresentationFormat>
  <Paragraphs>203</Paragraphs>
  <Slides>26</Slides>
  <Notes>12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26</vt:i4>
      </vt:variant>
    </vt:vector>
  </HeadingPairs>
  <TitlesOfParts>
    <vt:vector size="36" baseType="lpstr">
      <vt:lpstr>宋体</vt:lpstr>
      <vt:lpstr>Arial</vt:lpstr>
      <vt:lpstr>Calibri</vt:lpstr>
      <vt:lpstr>Calibri Light</vt:lpstr>
      <vt:lpstr>Times New Roman</vt:lpstr>
      <vt:lpstr>Wingdings</vt:lpstr>
      <vt:lpstr>Office 主题</vt:lpstr>
      <vt:lpstr>Document</vt:lpstr>
      <vt:lpstr>公式</vt:lpstr>
      <vt:lpstr>Equation</vt:lpstr>
      <vt:lpstr>计算机问题求解 -论题 3.3 图的基本概念</vt:lpstr>
      <vt:lpstr>Königsberg七桥问题</vt:lpstr>
      <vt:lpstr>“巧渡河”问题</vt:lpstr>
      <vt:lpstr>“巧渡河”问题的解</vt:lpstr>
      <vt:lpstr>考试时间编排问题</vt:lpstr>
      <vt:lpstr>如何定义图这个数学概念？</vt:lpstr>
      <vt:lpstr>有向图和无向图之间的本质区别是什么？</vt:lpstr>
      <vt:lpstr>如何用图进行问题建模？</vt:lpstr>
      <vt:lpstr>图建模：在一个中国象棋棋局中：</vt:lpstr>
      <vt:lpstr>PowerPoint 演示文稿</vt:lpstr>
      <vt:lpstr>图的连通性和牢固程度是图结构的重要特性</vt:lpstr>
      <vt:lpstr>如果需要找到某个点到其它点的距离，你有什么办法？</vt:lpstr>
      <vt:lpstr>PowerPoint 演示文稿</vt:lpstr>
      <vt:lpstr>图中的参数</vt:lpstr>
      <vt:lpstr>图的连通性</vt:lpstr>
      <vt:lpstr>PowerPoint 演示文稿</vt:lpstr>
      <vt:lpstr>PowerPoint 演示文稿</vt:lpstr>
      <vt:lpstr>度数序列</vt:lpstr>
      <vt:lpstr>度序列可简单图化：</vt:lpstr>
      <vt:lpstr>PowerPoint 演示文稿</vt:lpstr>
      <vt:lpstr>PowerPoint 演示文稿</vt:lpstr>
      <vt:lpstr>用图中点相邻矩阵表示无向图</vt:lpstr>
      <vt:lpstr>PowerPoint 演示文稿</vt:lpstr>
      <vt:lpstr>Merging Two Vertices</vt:lpstr>
      <vt:lpstr>Matrix Operation for Merging</vt:lpstr>
      <vt:lpstr>Open topics</vt:lpstr>
    </vt:vector>
  </TitlesOfParts>
  <Company>njucs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Lenovo</cp:lastModifiedBy>
  <cp:revision>32</cp:revision>
  <dcterms:created xsi:type="dcterms:W3CDTF">2016-09-29T01:43:07Z</dcterms:created>
  <dcterms:modified xsi:type="dcterms:W3CDTF">2018-09-25T04:49:51Z</dcterms:modified>
</cp:coreProperties>
</file>