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4" r:id="rId7"/>
    <p:sldId id="270" r:id="rId8"/>
    <p:sldId id="273" r:id="rId9"/>
    <p:sldId id="262" r:id="rId10"/>
    <p:sldId id="263" r:id="rId11"/>
    <p:sldId id="265" r:id="rId12"/>
    <p:sldId id="266" r:id="rId13"/>
    <p:sldId id="272" r:id="rId14"/>
    <p:sldId id="267" r:id="rId15"/>
    <p:sldId id="268" r:id="rId16"/>
    <p:sldId id="269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B68-F2D3-4466-827F-2F9CE8C1D74D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7ED1D-CFE1-4AEB-B4C7-918381F99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01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B68-F2D3-4466-827F-2F9CE8C1D74D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7ED1D-CFE1-4AEB-B4C7-918381F99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85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B68-F2D3-4466-827F-2F9CE8C1D74D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7ED1D-CFE1-4AEB-B4C7-918381F99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80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B68-F2D3-4466-827F-2F9CE8C1D74D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7ED1D-CFE1-4AEB-B4C7-918381F99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45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B68-F2D3-4466-827F-2F9CE8C1D74D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7ED1D-CFE1-4AEB-B4C7-918381F99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07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B68-F2D3-4466-827F-2F9CE8C1D74D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7ED1D-CFE1-4AEB-B4C7-918381F99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98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B68-F2D3-4466-827F-2F9CE8C1D74D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7ED1D-CFE1-4AEB-B4C7-918381F99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01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B68-F2D3-4466-827F-2F9CE8C1D74D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7ED1D-CFE1-4AEB-B4C7-918381F99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80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B68-F2D3-4466-827F-2F9CE8C1D74D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7ED1D-CFE1-4AEB-B4C7-918381F99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799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B68-F2D3-4466-827F-2F9CE8C1D74D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7ED1D-CFE1-4AEB-B4C7-918381F99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62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B68-F2D3-4466-827F-2F9CE8C1D74D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7ED1D-CFE1-4AEB-B4C7-918381F99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87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12B68-F2D3-4466-827F-2F9CE8C1D74D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7ED1D-CFE1-4AEB-B4C7-918381F99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50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topic</a:t>
            </a:r>
            <a:b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通讯系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统（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谢逸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1117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3: </a:t>
            </a:r>
            <a:r>
              <a:rPr lang="zh-CN" altLang="en-US" dirty="0" smtClean="0"/>
              <a:t>非递归实现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819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from 2 to 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for j from 1 to m[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] </a:t>
            </a:r>
            <a:br>
              <a:rPr lang="en-US" altLang="zh-CN" dirty="0" smtClean="0"/>
            </a:br>
            <a:r>
              <a:rPr lang="en-US" altLang="zh-CN" dirty="0" smtClean="0"/>
              <a:t> 	  for k from </a:t>
            </a:r>
            <a:r>
              <a:rPr lang="en-US" altLang="zh-CN" dirty="0" err="1" smtClean="0"/>
              <a:t>min_b</a:t>
            </a:r>
            <a:r>
              <a:rPr lang="en-US" altLang="zh-CN" dirty="0" smtClean="0"/>
              <a:t> to </a:t>
            </a:r>
            <a:r>
              <a:rPr lang="en-US" altLang="zh-CN" dirty="0" err="1" smtClean="0"/>
              <a:t>max_b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  </a:t>
            </a:r>
            <a:r>
              <a:rPr lang="en-US" altLang="zh-CN" dirty="0" smtClean="0"/>
              <a:t>	if k &lt;= B[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][ j ]//</a:t>
            </a:r>
            <a:r>
              <a:rPr lang="zh-CN" altLang="en-US" dirty="0" smtClean="0"/>
              <a:t>选择后最小带宽仍然为</a:t>
            </a:r>
            <a:r>
              <a:rPr lang="en-US" altLang="zh-CN" dirty="0" smtClean="0"/>
              <a:t>k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if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k) &lt; 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- 1, k) + P[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][ j ]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k) =</a:t>
            </a:r>
            <a:r>
              <a:rPr lang="en-US" altLang="zh-CN" dirty="0"/>
              <a:t>  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- 1, k) + P[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][ j ];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a[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][ k ] = j; //</a:t>
            </a:r>
            <a:r>
              <a:rPr lang="zh-CN" altLang="en-US" dirty="0" smtClean="0"/>
              <a:t>记录选择的厂商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w[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][ k ] = k; //</a:t>
            </a:r>
            <a:r>
              <a:rPr lang="zh-CN" altLang="en-US" dirty="0" smtClean="0"/>
              <a:t>记录选择前的带宽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2407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3: </a:t>
            </a:r>
            <a:r>
              <a:rPr lang="zh-CN" altLang="en-US" dirty="0" smtClean="0"/>
              <a:t>非递归实现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接上一页，仍在循环</a:t>
            </a:r>
            <a:r>
              <a:rPr lang="en-US" altLang="zh-CN" dirty="0" smtClean="0"/>
              <a:t>k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else // k &gt; B[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][ j ], </a:t>
            </a:r>
            <a:r>
              <a:rPr lang="zh-CN" altLang="en-US" dirty="0" smtClean="0"/>
              <a:t>选择后最小带宽为</a:t>
            </a:r>
            <a:r>
              <a:rPr lang="en-US" altLang="zh-CN" dirty="0" smtClean="0"/>
              <a:t>B[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][ j ]</a:t>
            </a:r>
          </a:p>
          <a:p>
            <a:pPr marL="0" indent="0">
              <a:buNone/>
            </a:pPr>
            <a:r>
              <a:rPr lang="en-US" altLang="zh-CN" dirty="0" smtClean="0"/>
              <a:t>		if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B[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][ j ]) &lt; 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- 1, k) + P[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][ j ]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B[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][ j ]) =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– 1, k) + P[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][ j ]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a[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][B[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][ j ]] = j; //</a:t>
            </a:r>
            <a:r>
              <a:rPr lang="zh-CN" altLang="en-US" dirty="0" smtClean="0"/>
              <a:t>记录选择的厂商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w[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][B[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][ j ]] = k; //</a:t>
            </a:r>
            <a:r>
              <a:rPr lang="zh-CN" altLang="en-US" dirty="0" smtClean="0"/>
              <a:t>记录选择前的带宽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	remove k from the set S;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add B[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][ j ] to the set S</a:t>
            </a:r>
          </a:p>
        </p:txBody>
      </p:sp>
    </p:spTree>
    <p:extLst>
      <p:ext uri="{BB962C8B-B14F-4D97-AF65-F5344CB8AC3E}">
        <p14:creationId xmlns:p14="http://schemas.microsoft.com/office/powerpoint/2010/main" val="313657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3: </a:t>
            </a:r>
            <a:r>
              <a:rPr lang="zh-CN" altLang="en-US" dirty="0" smtClean="0"/>
              <a:t>非递归实现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ans</a:t>
            </a:r>
            <a:r>
              <a:rPr lang="en-US" altLang="zh-CN" dirty="0" smtClean="0"/>
              <a:t> = 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for k from </a:t>
            </a:r>
            <a:r>
              <a:rPr lang="en-US" altLang="zh-CN" dirty="0" err="1" smtClean="0"/>
              <a:t>min_b</a:t>
            </a:r>
            <a:r>
              <a:rPr lang="en-US" altLang="zh-CN" dirty="0" smtClean="0"/>
              <a:t> to </a:t>
            </a:r>
            <a:r>
              <a:rPr lang="en-US" altLang="zh-CN" dirty="0" err="1" smtClean="0"/>
              <a:t>max_b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if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(n, k) ! = INF and k /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(n, k) &gt; </a:t>
            </a:r>
            <a:r>
              <a:rPr lang="en-US" altLang="zh-CN" dirty="0" err="1" smtClean="0"/>
              <a:t>ans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width = k;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 = k /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(n, k) //</a:t>
            </a:r>
            <a:r>
              <a:rPr lang="zh-CN" altLang="en-US" dirty="0" smtClean="0"/>
              <a:t>寻找最小</a:t>
            </a:r>
            <a:r>
              <a:rPr lang="en-US" altLang="zh-CN" dirty="0" smtClean="0"/>
              <a:t>k</a:t>
            </a:r>
          </a:p>
          <a:p>
            <a:pPr marL="0" indent="0">
              <a:buNone/>
            </a:pPr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from n to 1</a:t>
            </a:r>
          </a:p>
          <a:p>
            <a:pPr marL="0" indent="0">
              <a:buNone/>
            </a:pPr>
            <a:r>
              <a:rPr lang="en-US" altLang="zh-CN" dirty="0" smtClean="0"/>
              <a:t>	print(“choose the device”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“of the manufacturer “ a[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][width]);</a:t>
            </a:r>
          </a:p>
          <a:p>
            <a:pPr marL="0" indent="0">
              <a:buNone/>
            </a:pPr>
            <a:r>
              <a:rPr lang="en-US" altLang="zh-CN" dirty="0" smtClean="0"/>
              <a:t>	width = w[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][width];</a:t>
            </a:r>
          </a:p>
        </p:txBody>
      </p:sp>
    </p:spTree>
    <p:extLst>
      <p:ext uri="{BB962C8B-B14F-4D97-AF65-F5344CB8AC3E}">
        <p14:creationId xmlns:p14="http://schemas.microsoft.com/office/powerpoint/2010/main" val="173012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3: </a:t>
            </a:r>
            <a:r>
              <a:rPr lang="zh-CN" altLang="en-US" dirty="0" smtClean="0"/>
              <a:t>非递归实现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记设备类型数：</a:t>
            </a:r>
            <a:r>
              <a:rPr lang="en-US" altLang="zh-CN" dirty="0" smtClean="0"/>
              <a:t>n</a:t>
            </a:r>
          </a:p>
          <a:p>
            <a:pPr marL="0" indent="0">
              <a:buNone/>
            </a:pPr>
            <a:r>
              <a:rPr lang="zh-CN" altLang="en-US" dirty="0" smtClean="0"/>
              <a:t>厂商数：</a:t>
            </a:r>
            <a:r>
              <a:rPr lang="en-US" altLang="zh-CN" dirty="0" smtClean="0"/>
              <a:t>m</a:t>
            </a:r>
          </a:p>
          <a:p>
            <a:pPr marL="0" indent="0">
              <a:buNone/>
            </a:pPr>
            <a:r>
              <a:rPr lang="en-US" altLang="zh-CN" dirty="0" err="1" smtClean="0"/>
              <a:t>min_b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max_b</a:t>
            </a:r>
            <a:r>
              <a:rPr lang="zh-CN" altLang="en-US" dirty="0" smtClean="0"/>
              <a:t>整数个数：</a:t>
            </a:r>
            <a:r>
              <a:rPr lang="en-US" altLang="zh-CN" dirty="0"/>
              <a:t>b</a:t>
            </a:r>
          </a:p>
          <a:p>
            <a:pPr marL="0" indent="0">
              <a:buNone/>
            </a:pPr>
            <a:r>
              <a:rPr lang="zh-CN" altLang="en-US" dirty="0" smtClean="0"/>
              <a:t>则时间复杂度：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nmb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93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3: </a:t>
            </a:r>
            <a:r>
              <a:rPr lang="zh-CN" altLang="en-US" dirty="0" smtClean="0"/>
              <a:t>非递归实现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14" y="304529"/>
            <a:ext cx="10760372" cy="624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85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16" y="270951"/>
            <a:ext cx="10432684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4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3: </a:t>
            </a:r>
            <a:r>
              <a:rPr lang="zh-CN" altLang="en-US" dirty="0" smtClean="0"/>
              <a:t>非递归实现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182678"/>
            <a:ext cx="7810721" cy="363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6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</a:t>
            </a:r>
            <a:r>
              <a:rPr lang="zh-CN" altLang="en-US" dirty="0" smtClean="0"/>
              <a:t>家感兴趣的话可以自己做一下这题：</a:t>
            </a:r>
            <a:r>
              <a:rPr lang="en-US" altLang="zh-CN" dirty="0" smtClean="0"/>
              <a:t>poj1018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68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 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6008" y="1600201"/>
            <a:ext cx="9071992" cy="4530725"/>
          </a:xfrm>
        </p:spPr>
        <p:txBody>
          <a:bodyPr/>
          <a:lstStyle/>
          <a:p>
            <a:r>
              <a:rPr lang="zh-CN" altLang="en-US" dirty="0" smtClean="0"/>
              <a:t>某个通信系统由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个设备串联构成，每个设备可能有多个厂商生产，均有带宽和价格参数。系统的总带宽决定于某个设备的最小带宽，总价格是各个设备的价格总和。请你设计一个算法，以“</a:t>
            </a:r>
            <a:r>
              <a:rPr lang="zh-CN" altLang="en-US" dirty="0"/>
              <a:t>带宽</a:t>
            </a:r>
            <a:r>
              <a:rPr lang="en-US" altLang="zh-CN" dirty="0"/>
              <a:t>/</a:t>
            </a:r>
            <a:r>
              <a:rPr lang="zh-CN" altLang="en-US" dirty="0"/>
              <a:t>造价</a:t>
            </a:r>
            <a:r>
              <a:rPr lang="zh-CN" altLang="en-US" dirty="0" smtClean="0"/>
              <a:t>” 为最优目标，确定该通信系统的构成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请按照“最优子结构确定、确定递归表达式、非递归实现”步骤完成设计和讲解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858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 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6008" y="1600201"/>
            <a:ext cx="9344708" cy="4530725"/>
          </a:xfrm>
        </p:spPr>
        <p:txBody>
          <a:bodyPr/>
          <a:lstStyle/>
          <a:p>
            <a:r>
              <a:rPr lang="zh-CN" altLang="en-US" dirty="0" smtClean="0"/>
              <a:t>已知：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设备的类型数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；厂商数</a:t>
            </a:r>
            <a:r>
              <a:rPr lang="en-US" altLang="zh-CN" dirty="0" smtClean="0"/>
              <a:t>m[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];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厂商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号设备的带宽：</a:t>
            </a:r>
            <a:r>
              <a:rPr lang="en-US" altLang="zh-CN" dirty="0" smtClean="0"/>
              <a:t>B[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][ j ]</a:t>
            </a:r>
            <a:r>
              <a:rPr lang="zh-CN" altLang="en-US" dirty="0" smtClean="0"/>
              <a:t>（仅考虑整数情况）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厂商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号设备的价格：</a:t>
            </a:r>
            <a:r>
              <a:rPr lang="en-US" altLang="zh-CN" dirty="0" smtClean="0"/>
              <a:t>P[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][ j ]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总价：所有选择的设备价格之和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总带宽：所有选择的设备中带宽最小值</a:t>
            </a:r>
            <a:endParaRPr lang="en-US" altLang="zh-CN" dirty="0" smtClean="0"/>
          </a:p>
          <a:p>
            <a:r>
              <a:rPr lang="zh-CN" altLang="en-US" dirty="0" smtClean="0"/>
              <a:t>求：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/>
              <a:t>使</a:t>
            </a:r>
            <a:r>
              <a:rPr lang="zh-CN" altLang="en-US" dirty="0" smtClean="0"/>
              <a:t>得总带宽</a:t>
            </a:r>
            <a:r>
              <a:rPr lang="en-US" altLang="zh-CN" dirty="0" smtClean="0"/>
              <a:t>/</a:t>
            </a:r>
            <a:r>
              <a:rPr lang="zh-CN" altLang="en-US" dirty="0" smtClean="0"/>
              <a:t>总价最小的方案。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170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 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6008" y="1600201"/>
            <a:ext cx="9071992" cy="4530725"/>
          </a:xfrm>
        </p:spPr>
        <p:txBody>
          <a:bodyPr/>
          <a:lstStyle/>
          <a:p>
            <a:r>
              <a:rPr lang="zh-CN" altLang="en-US" dirty="0" smtClean="0"/>
              <a:t>转化：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题</a:t>
            </a:r>
            <a:r>
              <a:rPr lang="zh-CN" altLang="en-US" dirty="0"/>
              <a:t>目要求的最终状态性价比是由 带宽和价格 </a:t>
            </a:r>
            <a:r>
              <a:rPr lang="zh-CN" altLang="en-US" dirty="0" smtClean="0"/>
              <a:t>两个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变</a:t>
            </a:r>
            <a:r>
              <a:rPr lang="zh-CN" altLang="en-US" dirty="0"/>
              <a:t>量影响的，不易构造</a:t>
            </a:r>
            <a:r>
              <a:rPr lang="en-US" altLang="zh-CN" dirty="0"/>
              <a:t>DP</a:t>
            </a:r>
            <a:r>
              <a:rPr lang="zh-CN" altLang="en-US" dirty="0"/>
              <a:t>的状态转移方程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为</a:t>
            </a:r>
            <a:r>
              <a:rPr lang="zh-CN" altLang="en-US" dirty="0"/>
              <a:t>此可将问题状态转化为以下问题集</a:t>
            </a:r>
            <a:r>
              <a:rPr lang="zh-CN" altLang="en-US" dirty="0" smtClean="0"/>
              <a:t>：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	</a:t>
            </a:r>
            <a:r>
              <a:rPr lang="zh-CN" altLang="en-US" dirty="0" smtClean="0"/>
              <a:t>目标：</a:t>
            </a:r>
            <a:r>
              <a:rPr lang="zh-CN" altLang="en-US" dirty="0" smtClean="0"/>
              <a:t>求</a:t>
            </a:r>
            <a:r>
              <a:rPr lang="zh-CN" altLang="en-US" dirty="0"/>
              <a:t>在</a:t>
            </a:r>
            <a:r>
              <a:rPr lang="en-US" altLang="zh-CN" dirty="0"/>
              <a:t>[</a:t>
            </a:r>
            <a:r>
              <a:rPr lang="zh-CN" altLang="en-US" dirty="0"/>
              <a:t>各种带宽</a:t>
            </a:r>
            <a:r>
              <a:rPr lang="en-US" altLang="zh-CN" dirty="0"/>
              <a:t>]</a:t>
            </a:r>
            <a:r>
              <a:rPr lang="zh-CN" altLang="en-US" dirty="0"/>
              <a:t>的情况下组装网络系统的</a:t>
            </a:r>
            <a:r>
              <a:rPr lang="en-US" altLang="zh-CN" dirty="0"/>
              <a:t>[</a:t>
            </a:r>
            <a:r>
              <a:rPr lang="zh-CN" altLang="en-US" dirty="0"/>
              <a:t>最小价格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，即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][ k </a:t>
            </a:r>
            <a:r>
              <a:rPr lang="en-US" altLang="zh-CN" dirty="0" smtClean="0"/>
              <a:t>](</a:t>
            </a:r>
            <a:r>
              <a:rPr lang="zh-CN" altLang="en-US" dirty="0" smtClean="0"/>
              <a:t>考虑选择前</a:t>
            </a:r>
            <a:r>
              <a:rPr lang="en-US" altLang="zh-CN" dirty="0" err="1" smtClean="0"/>
              <a:t>i</a:t>
            </a:r>
            <a:r>
              <a:rPr lang="zh-CN" altLang="en-US" dirty="0"/>
              <a:t>种</a:t>
            </a:r>
            <a:r>
              <a:rPr lang="zh-CN" altLang="en-US" dirty="0" smtClean="0"/>
              <a:t>设备，最小带宽为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时的最小价格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然后取所有带宽情况下的比值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的最小者。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920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1: </a:t>
            </a:r>
            <a:r>
              <a:rPr lang="zh-CN" altLang="en-US" dirty="0"/>
              <a:t>最优子结</a:t>
            </a:r>
            <a:r>
              <a:rPr lang="zh-CN" altLang="en-US" dirty="0" smtClean="0"/>
              <a:t>构确立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541" y="1828799"/>
            <a:ext cx="11295529" cy="4348163"/>
          </a:xfrm>
        </p:spPr>
        <p:txBody>
          <a:bodyPr>
            <a:normAutofit fontScale="77500" lnSpcReduction="20000"/>
          </a:bodyPr>
          <a:lstStyle/>
          <a:p>
            <a:pPr marL="0">
              <a:lnSpc>
                <a:spcPct val="170000"/>
              </a:lnSpc>
              <a:spcBef>
                <a:spcPts val="0"/>
              </a:spcBef>
            </a:pPr>
            <a:r>
              <a:rPr lang="zh-CN" altLang="en-US" dirty="0" smtClean="0"/>
              <a:t>如果已知选定前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个设备，最小带宽为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时的最优方案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，该方案中第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个设备选择了带宽为</a:t>
            </a:r>
            <a:r>
              <a:rPr lang="en-US" altLang="zh-CN" dirty="0" smtClean="0"/>
              <a:t>bi</a:t>
            </a:r>
            <a:r>
              <a:rPr lang="zh-CN" altLang="en-US" dirty="0" smtClean="0"/>
              <a:t>，价格为</a:t>
            </a:r>
            <a:r>
              <a:rPr lang="en-US" altLang="zh-CN" dirty="0" smtClean="0"/>
              <a:t>pi</a:t>
            </a:r>
            <a:r>
              <a:rPr lang="zh-CN" altLang="en-US" dirty="0" smtClean="0"/>
              <a:t>的，而前</a:t>
            </a:r>
            <a:r>
              <a:rPr lang="en-US" altLang="zh-CN" dirty="0" err="1"/>
              <a:t>i</a:t>
            </a:r>
            <a:r>
              <a:rPr lang="en-US" altLang="zh-CN" dirty="0" smtClean="0"/>
              <a:t> – 1</a:t>
            </a:r>
            <a:r>
              <a:rPr lang="zh-CN" altLang="en-US" dirty="0" smtClean="0"/>
              <a:t>个的选取方案为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，最小带宽为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，总价为</a:t>
            </a:r>
            <a:r>
              <a:rPr lang="en-US" altLang="zh-CN" dirty="0" smtClean="0"/>
              <a:t>p</a:t>
            </a:r>
            <a:r>
              <a:rPr lang="zh-CN" altLang="en-US" dirty="0" smtClean="0"/>
              <a:t>。显然第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个设备应该是带宽为</a:t>
            </a:r>
            <a:r>
              <a:rPr lang="en-US" altLang="zh-CN" dirty="0" smtClean="0"/>
              <a:t>b’</a:t>
            </a:r>
            <a:r>
              <a:rPr lang="zh-CN" altLang="en-US" dirty="0" smtClean="0"/>
              <a:t>的之中最便宜的。</a:t>
            </a:r>
            <a:endParaRPr lang="en-US" altLang="zh-CN" dirty="0" smtClean="0"/>
          </a:p>
          <a:p>
            <a:pPr marL="0">
              <a:lnSpc>
                <a:spcPct val="170000"/>
              </a:lnSpc>
              <a:spcBef>
                <a:spcPts val="0"/>
              </a:spcBef>
            </a:pPr>
            <a:r>
              <a:rPr lang="zh-CN" altLang="en-US" dirty="0" smtClean="0"/>
              <a:t>下面看子问题（选定前</a:t>
            </a:r>
            <a:r>
              <a:rPr lang="en-US" altLang="zh-CN" dirty="0" err="1"/>
              <a:t>i</a:t>
            </a:r>
            <a:r>
              <a:rPr lang="en-US" altLang="zh-CN" dirty="0" smtClean="0"/>
              <a:t> - 1</a:t>
            </a:r>
            <a:r>
              <a:rPr lang="zh-CN" altLang="en-US" dirty="0" smtClean="0"/>
              <a:t>个设备，最小带宽为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的问题）：</a:t>
            </a:r>
            <a:r>
              <a:rPr lang="en-US" altLang="zh-CN" dirty="0" smtClean="0"/>
              <a:t>               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 smtClean="0"/>
              <a:t>如果有方案</a:t>
            </a:r>
            <a:r>
              <a:rPr lang="en-US" altLang="zh-CN" dirty="0" smtClean="0"/>
              <a:t>B’</a:t>
            </a:r>
            <a:r>
              <a:rPr lang="zh-CN" altLang="en-US" dirty="0" smtClean="0"/>
              <a:t>，使得前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个设备最小带宽仍为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，但是总价为</a:t>
            </a:r>
            <a:r>
              <a:rPr lang="en-US" altLang="zh-CN" dirty="0" smtClean="0"/>
              <a:t>p’</a:t>
            </a:r>
            <a:r>
              <a:rPr lang="zh-CN" altLang="en-US" dirty="0" smtClean="0"/>
              <a:t>，且</a:t>
            </a:r>
            <a:r>
              <a:rPr lang="en-US" altLang="zh-CN" dirty="0" smtClean="0"/>
              <a:t>p’&lt; p</a:t>
            </a:r>
            <a:r>
              <a:rPr lang="zh-CN" altLang="en-US"/>
              <a:t>，</a:t>
            </a:r>
            <a:r>
              <a:rPr lang="zh-CN" altLang="en-US" smtClean="0"/>
              <a:t>那</a:t>
            </a:r>
            <a:r>
              <a:rPr lang="zh-CN" altLang="en-US" dirty="0" smtClean="0"/>
              <a:t>么将方案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中的前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个设备的选择方案变为</a:t>
            </a:r>
            <a:r>
              <a:rPr lang="en-US" altLang="zh-CN" dirty="0" smtClean="0"/>
              <a:t>B’</a:t>
            </a:r>
            <a:r>
              <a:rPr lang="zh-CN" altLang="en-US" dirty="0" smtClean="0"/>
              <a:t>而非原来的</a:t>
            </a:r>
            <a:r>
              <a:rPr lang="en-US" altLang="zh-CN" dirty="0" smtClean="0"/>
              <a:t>B</a:t>
            </a:r>
            <a:r>
              <a:rPr lang="zh-CN" altLang="en-US" dirty="0"/>
              <a:t>，</a:t>
            </a:r>
            <a:r>
              <a:rPr lang="zh-CN" altLang="en-US" dirty="0" smtClean="0"/>
              <a:t>那么总价由</a:t>
            </a:r>
            <a:r>
              <a:rPr lang="en-US" altLang="zh-CN" dirty="0" err="1" smtClean="0"/>
              <a:t>pi+p</a:t>
            </a:r>
            <a:r>
              <a:rPr lang="zh-CN" altLang="en-US" dirty="0" smtClean="0"/>
              <a:t>变为了</a:t>
            </a:r>
            <a:r>
              <a:rPr lang="en-US" altLang="zh-CN" dirty="0" err="1" smtClean="0"/>
              <a:t>pi+p</a:t>
            </a:r>
            <a:r>
              <a:rPr lang="en-US" altLang="zh-CN" dirty="0" smtClean="0"/>
              <a:t>’</a:t>
            </a:r>
            <a:r>
              <a:rPr lang="zh-CN" altLang="en-US" dirty="0" smtClean="0"/>
              <a:t>，变小了，而最小带宽不变。这与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是最优方案矛盾。</a:t>
            </a:r>
            <a:endParaRPr lang="en-US" altLang="zh-CN" dirty="0" smtClean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 smtClean="0"/>
              <a:t>因此问题的最优解由子问题的最优解构成，有最优子结构。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9127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2: </a:t>
            </a:r>
            <a:r>
              <a:rPr lang="zh-CN" altLang="en-US" dirty="0" smtClean="0"/>
              <a:t>确定递归表达式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825625"/>
                <a:ext cx="10691446" cy="26056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>
                    <a:latin typeface="Cambria Math" panose="02040503050406030204" pitchFamily="18" charset="0"/>
                  </a:rPr>
                  <a:t>方案一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Cambria Math" panose="02040503050406030204" pitchFamily="18" charset="0"/>
                  </a:rPr>
                  <a:t>对于特定的</a:t>
                </a:r>
                <a:r>
                  <a:rPr lang="en-US" altLang="zh-CN" dirty="0" err="1" smtClean="0">
                    <a:latin typeface="Cambria Math" panose="02040503050406030204" pitchFamily="18" charset="0"/>
                  </a:rPr>
                  <a:t>i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和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k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，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[ 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][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] =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⁡(</m:t>
                      </m:r>
                      <m:func>
                        <m:func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dirty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 err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[ </m:t>
                          </m:r>
                          <m:r>
                            <a:rPr lang="en-US" altLang="zh-CN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–1][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] +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][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])</m:t>
                          </m:r>
                          <m:r>
                            <m:rPr>
                              <m:nor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dirty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,∀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 err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i="1" dirty="0" err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 –1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825625"/>
                <a:ext cx="10691446" cy="2605698"/>
              </a:xfrm>
              <a:blipFill>
                <a:blip r:embed="rId2"/>
                <a:stretch>
                  <a:fillRect l="-1140" t="-39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838200" y="4507830"/>
            <a:ext cx="10284069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dirty="0">
                <a:latin typeface="Cambria Math" panose="02040503050406030204" pitchFamily="18" charset="0"/>
              </a:rPr>
              <a:t>但是这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样</a:t>
            </a:r>
            <a:r>
              <a:rPr lang="zh-CN" altLang="en-US" sz="2800" dirty="0">
                <a:latin typeface="Cambria Math" panose="02040503050406030204" pitchFamily="18" charset="0"/>
              </a:rPr>
              <a:t>情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况较为复杂，可能需要四重循环，因此换了一种方法，改变了循环的顺序。</a:t>
            </a:r>
            <a:endParaRPr lang="zh-CN" altLang="en-US" sz="28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428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2: </a:t>
            </a:r>
            <a:r>
              <a:rPr lang="zh-CN" altLang="en-US" dirty="0" smtClean="0"/>
              <a:t>确定递归表达式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边界条件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][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[1][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 ] =</m:t>
                    </m:r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fName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𝑑𝑝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[ </m:t>
                        </m:r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–1][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] 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])</m:t>
                        </m:r>
                        <m:r>
                          <m:rPr>
                            <m:nor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 smtClean="0"/>
                  <a:t>非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边界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情况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fName>
                      <m:e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  <m:t>𝑑𝑝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 err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 –1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  <m:r>
                          <m:rPr>
                            <m:nor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)⁡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98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12371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Step 3: </a:t>
            </a:r>
            <a:r>
              <a:rPr lang="zh-CN" altLang="en-US" dirty="0" smtClean="0"/>
              <a:t>非递归实现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907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如何得到最优解？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对</a:t>
            </a:r>
            <a:r>
              <a:rPr lang="zh-CN" altLang="en-US" dirty="0" smtClean="0"/>
              <a:t>于第</a:t>
            </a:r>
            <a:r>
              <a:rPr lang="en-US" altLang="zh-CN" dirty="0"/>
              <a:t>i</a:t>
            </a:r>
            <a:r>
              <a:rPr lang="zh-CN" altLang="en-US" dirty="0" smtClean="0"/>
              <a:t>次选择，选择后带宽为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的情况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a[ </a:t>
            </a:r>
            <a:r>
              <a:rPr lang="en-US" altLang="zh-CN" dirty="0" err="1"/>
              <a:t>i</a:t>
            </a:r>
            <a:r>
              <a:rPr lang="en-US" altLang="zh-CN" dirty="0"/>
              <a:t> ][ k </a:t>
            </a:r>
            <a:r>
              <a:rPr lang="en-US" altLang="zh-CN" dirty="0" smtClean="0"/>
              <a:t>]</a:t>
            </a:r>
            <a:r>
              <a:rPr lang="zh-CN" altLang="en-US" dirty="0" smtClean="0"/>
              <a:t>：记录第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次选择的</a:t>
            </a:r>
            <a:r>
              <a:rPr lang="zh-CN" altLang="en-US" dirty="0"/>
              <a:t>厂商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w</a:t>
            </a:r>
            <a:r>
              <a:rPr lang="en-US" altLang="zh-CN" dirty="0"/>
              <a:t>[ </a:t>
            </a:r>
            <a:r>
              <a:rPr lang="en-US" altLang="zh-CN" dirty="0" err="1"/>
              <a:t>i</a:t>
            </a:r>
            <a:r>
              <a:rPr lang="en-US" altLang="zh-CN" dirty="0"/>
              <a:t> ][ k </a:t>
            </a:r>
            <a:r>
              <a:rPr lang="en-US" altLang="zh-CN" dirty="0" smtClean="0"/>
              <a:t>]</a:t>
            </a:r>
            <a:r>
              <a:rPr lang="zh-CN" altLang="en-US" dirty="0" smtClean="0"/>
              <a:t>：记录</a:t>
            </a:r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次</a:t>
            </a:r>
            <a:r>
              <a:rPr lang="zh-CN" altLang="en-US" dirty="0" smtClean="0"/>
              <a:t>选择前</a:t>
            </a:r>
            <a:r>
              <a:rPr lang="zh-CN" altLang="en-US" dirty="0"/>
              <a:t>的带宽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999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3: </a:t>
            </a:r>
            <a:r>
              <a:rPr lang="zh-CN" altLang="en-US" dirty="0" smtClean="0"/>
              <a:t>非递归实现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907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from 1 to n</a:t>
            </a:r>
          </a:p>
          <a:p>
            <a:pPr marL="0" indent="0">
              <a:buNone/>
            </a:pPr>
            <a:r>
              <a:rPr lang="en-US" altLang="zh-CN" dirty="0" smtClean="0"/>
              <a:t>     for k from </a:t>
            </a:r>
            <a:r>
              <a:rPr lang="en-US" altLang="zh-CN" dirty="0" err="1" smtClean="0"/>
              <a:t>min_b</a:t>
            </a:r>
            <a:r>
              <a:rPr lang="en-US" altLang="zh-CN" dirty="0" smtClean="0"/>
              <a:t> to </a:t>
            </a:r>
            <a:r>
              <a:rPr lang="en-US" altLang="zh-CN" dirty="0" err="1" smtClean="0"/>
              <a:t>max_b</a:t>
            </a:r>
            <a:r>
              <a:rPr lang="en-US" altLang="zh-CN" dirty="0" smtClean="0"/>
              <a:t>//</a:t>
            </a:r>
            <a:r>
              <a:rPr lang="en-US" altLang="zh-CN" dirty="0" err="1" smtClean="0"/>
              <a:t>min_b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max_b</a:t>
            </a:r>
            <a:r>
              <a:rPr lang="zh-CN" altLang="en-US" dirty="0" smtClean="0"/>
              <a:t>是所有设备中带宽最小</a:t>
            </a:r>
            <a:r>
              <a:rPr lang="en-US" altLang="zh-CN" dirty="0" smtClean="0"/>
              <a:t>/</a:t>
            </a:r>
            <a:r>
              <a:rPr lang="zh-CN" altLang="en-US" dirty="0" smtClean="0"/>
              <a:t>大的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dirty="0" err="1" smtClean="0"/>
              <a:t>bp</a:t>
            </a:r>
            <a:r>
              <a:rPr lang="en-US" altLang="zh-CN" dirty="0" smtClean="0"/>
              <a:t>[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][ k ] = INF;</a:t>
            </a:r>
          </a:p>
          <a:p>
            <a:pPr marL="0" indent="0">
              <a:buNone/>
            </a:pPr>
            <a:r>
              <a:rPr lang="en-US" altLang="zh-CN" dirty="0" smtClean="0"/>
              <a:t>for j from 1 to m //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1</a:t>
            </a:r>
            <a:r>
              <a:rPr lang="zh-CN" altLang="en-US" dirty="0" smtClean="0"/>
              <a:t>的情况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      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(1, </a:t>
            </a:r>
            <a:r>
              <a:rPr lang="en-US" altLang="zh-CN" dirty="0"/>
              <a:t>B[ 1 ][ j </a:t>
            </a:r>
            <a:r>
              <a:rPr lang="en-US" altLang="zh-CN" dirty="0" smtClean="0"/>
              <a:t>])= </a:t>
            </a:r>
            <a:r>
              <a:rPr lang="en-US" altLang="zh-CN" dirty="0"/>
              <a:t>P[ 1 ][ j </a:t>
            </a:r>
            <a:r>
              <a:rPr lang="en-US" altLang="zh-CN" dirty="0" smtClean="0"/>
              <a:t>];</a:t>
            </a:r>
          </a:p>
          <a:p>
            <a:pPr marL="0" indent="0">
              <a:buNone/>
            </a:pPr>
            <a:r>
              <a:rPr lang="en-US" altLang="zh-CN" dirty="0"/>
              <a:t>        </a:t>
            </a:r>
            <a:r>
              <a:rPr lang="en-US" altLang="zh-CN" dirty="0" smtClean="0"/>
              <a:t>	</a:t>
            </a:r>
            <a:r>
              <a:rPr lang="en-US" altLang="zh-CN" dirty="0"/>
              <a:t> </a:t>
            </a:r>
            <a:r>
              <a:rPr lang="en-US" altLang="zh-CN" dirty="0" smtClean="0"/>
              <a:t>a[ </a:t>
            </a:r>
            <a:r>
              <a:rPr lang="en-US" altLang="zh-CN" dirty="0"/>
              <a:t>1</a:t>
            </a:r>
            <a:r>
              <a:rPr lang="en-US" altLang="zh-CN" dirty="0" smtClean="0"/>
              <a:t> </a:t>
            </a:r>
            <a:r>
              <a:rPr lang="en-US" altLang="zh-CN" dirty="0"/>
              <a:t>][B[ 1 ][ j </a:t>
            </a:r>
            <a:r>
              <a:rPr lang="en-US" altLang="zh-CN" dirty="0" smtClean="0"/>
              <a:t>]] = j; //</a:t>
            </a:r>
            <a:r>
              <a:rPr lang="zh-CN" altLang="en-US" dirty="0" smtClean="0"/>
              <a:t>记录选择的厂商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29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784</Words>
  <Application>Microsoft Office PowerPoint</Application>
  <PresentationFormat>宽屏</PresentationFormat>
  <Paragraphs>82</Paragraphs>
  <Slides>17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Cambria Math</vt:lpstr>
      <vt:lpstr>Office 主题​​</vt:lpstr>
      <vt:lpstr>Open topic 通讯系统（dp）</vt:lpstr>
      <vt:lpstr>Open topics</vt:lpstr>
      <vt:lpstr>Open topics</vt:lpstr>
      <vt:lpstr>Open topics</vt:lpstr>
      <vt:lpstr>Step 1: 最优子结构确立</vt:lpstr>
      <vt:lpstr>Step 2: 确定递归表达式</vt:lpstr>
      <vt:lpstr>Step 2: 确定递归表达式</vt:lpstr>
      <vt:lpstr>Step 3: 非递归实现</vt:lpstr>
      <vt:lpstr>Step 3: 非递归实现</vt:lpstr>
      <vt:lpstr>Step 3: 非递归实现</vt:lpstr>
      <vt:lpstr>Step 3: 非递归实现</vt:lpstr>
      <vt:lpstr>Step 3: 非递归实现</vt:lpstr>
      <vt:lpstr>Step 3: 非递归实现</vt:lpstr>
      <vt:lpstr>Step 3: 非递归实现</vt:lpstr>
      <vt:lpstr>PowerPoint 演示文稿</vt:lpstr>
      <vt:lpstr>Step 3: 非递归实现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topic 通讯系统（dp）</dc:title>
  <dc:creator>微软用户</dc:creator>
  <cp:lastModifiedBy>微软用户</cp:lastModifiedBy>
  <cp:revision>38</cp:revision>
  <dcterms:created xsi:type="dcterms:W3CDTF">2018-09-16T05:44:28Z</dcterms:created>
  <dcterms:modified xsi:type="dcterms:W3CDTF">2018-09-17T00:44:24Z</dcterms:modified>
</cp:coreProperties>
</file>