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6" r:id="rId5"/>
    <p:sldId id="259" r:id="rId6"/>
    <p:sldId id="260" r:id="rId7"/>
    <p:sldId id="270" r:id="rId8"/>
    <p:sldId id="261" r:id="rId9"/>
    <p:sldId id="271" r:id="rId10"/>
    <p:sldId id="272" r:id="rId11"/>
    <p:sldId id="273" r:id="rId12"/>
    <p:sldId id="262" r:id="rId13"/>
    <p:sldId id="274" r:id="rId14"/>
    <p:sldId id="263" r:id="rId15"/>
    <p:sldId id="275" r:id="rId16"/>
    <p:sldId id="264" r:id="rId17"/>
    <p:sldId id="276" r:id="rId18"/>
    <p:sldId id="277" r:id="rId19"/>
    <p:sldId id="279" r:id="rId20"/>
    <p:sldId id="265" r:id="rId21"/>
    <p:sldId id="278" r:id="rId22"/>
    <p:sldId id="26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4BC-9241-4360-9128-1CE323D03CE8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329C-3DD3-4922-A12A-720938BC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9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4BC-9241-4360-9128-1CE323D03CE8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329C-3DD3-4922-A12A-720938BC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8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4BC-9241-4360-9128-1CE323D03CE8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329C-3DD3-4922-A12A-720938BC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1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4BC-9241-4360-9128-1CE323D03CE8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329C-3DD3-4922-A12A-720938BC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22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4BC-9241-4360-9128-1CE323D03CE8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329C-3DD3-4922-A12A-720938BC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6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4BC-9241-4360-9128-1CE323D03CE8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329C-3DD3-4922-A12A-720938BC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66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4BC-9241-4360-9128-1CE323D03CE8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329C-3DD3-4922-A12A-720938BC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6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4BC-9241-4360-9128-1CE323D03CE8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329C-3DD3-4922-A12A-720938BC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44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4BC-9241-4360-9128-1CE323D03CE8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329C-3DD3-4922-A12A-720938BC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4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4BC-9241-4360-9128-1CE323D03CE8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329C-3DD3-4922-A12A-720938BC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23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7D4BC-9241-4360-9128-1CE323D03CE8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329C-3DD3-4922-A12A-720938BC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91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7D4BC-9241-4360-9128-1CE323D03CE8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F329C-3DD3-4922-A12A-720938BC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0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实数完备性（</a:t>
            </a:r>
            <a:r>
              <a:rPr lang="en-US" altLang="zh-CN" dirty="0"/>
              <a:t>completeness</a:t>
            </a:r>
            <a:r>
              <a:rPr lang="zh-CN" altLang="en-US" dirty="0"/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谢逸  何伟</a:t>
            </a:r>
          </a:p>
        </p:txBody>
      </p:sp>
    </p:spTree>
    <p:extLst>
      <p:ext uri="{BB962C8B-B14F-4D97-AF65-F5344CB8AC3E}">
        <p14:creationId xmlns:p14="http://schemas.microsoft.com/office/powerpoint/2010/main" val="106913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柯西准则的证明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94044" y="1556792"/>
            <a:ext cx="7792755" cy="45693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首先证明柯西序列是有界的。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根据柯西序列的定义，对任意</a:t>
            </a:r>
            <a:r>
              <a:rPr lang="en-US" altLang="zh-CN" dirty="0"/>
              <a:t>ε&gt;0</a:t>
            </a:r>
            <a:r>
              <a:rPr lang="zh-CN" altLang="en-US" dirty="0"/>
              <a:t>，存在正整数</a:t>
            </a:r>
            <a:r>
              <a:rPr lang="en-US" altLang="zh-CN" dirty="0"/>
              <a:t>N</a:t>
            </a:r>
            <a:r>
              <a:rPr lang="zh-CN" altLang="en-US" dirty="0"/>
              <a:t>，当</a:t>
            </a:r>
            <a:r>
              <a:rPr lang="en-US" altLang="zh-CN" dirty="0" err="1"/>
              <a:t>m,n</a:t>
            </a:r>
            <a:r>
              <a:rPr lang="en-US" altLang="zh-CN" dirty="0"/>
              <a:t>&gt;N</a:t>
            </a:r>
            <a:r>
              <a:rPr lang="zh-CN" altLang="en-US" dirty="0"/>
              <a:t>时，有</a:t>
            </a:r>
            <a:r>
              <a:rPr lang="en-US" altLang="zh-CN" dirty="0"/>
              <a:t>|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-x</a:t>
            </a:r>
            <a:r>
              <a:rPr lang="en-US" altLang="zh-CN" baseline="-25000" dirty="0" err="1"/>
              <a:t>m</a:t>
            </a:r>
            <a:r>
              <a:rPr lang="en-US" altLang="zh-CN" dirty="0"/>
              <a:t>|&lt;ε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于是取</a:t>
            </a:r>
            <a:r>
              <a:rPr lang="en-US" altLang="zh-CN" dirty="0"/>
              <a:t>m=N+1</a:t>
            </a:r>
            <a:r>
              <a:rPr lang="zh-CN" altLang="en-US" dirty="0"/>
              <a:t>，则当</a:t>
            </a:r>
            <a:r>
              <a:rPr lang="en-US" altLang="zh-CN" dirty="0"/>
              <a:t>n&gt;N</a:t>
            </a:r>
            <a:r>
              <a:rPr lang="zh-CN" altLang="en-US" dirty="0"/>
              <a:t>时，</a:t>
            </a:r>
            <a:r>
              <a:rPr lang="en-US" altLang="zh-CN" dirty="0"/>
              <a:t>|x</a:t>
            </a:r>
            <a:r>
              <a:rPr lang="en-US" altLang="zh-CN" baseline="-25000" dirty="0"/>
              <a:t>n</a:t>
            </a:r>
            <a:r>
              <a:rPr lang="en-US" altLang="zh-CN" dirty="0"/>
              <a:t>-x</a:t>
            </a:r>
            <a:r>
              <a:rPr lang="en-US" altLang="zh-CN" baseline="-25000" dirty="0"/>
              <a:t>N+1</a:t>
            </a:r>
            <a:r>
              <a:rPr lang="en-US" altLang="zh-CN" dirty="0"/>
              <a:t>|&lt;ε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解得</a:t>
            </a:r>
            <a:r>
              <a:rPr lang="en-US" altLang="zh-CN" dirty="0"/>
              <a:t>x</a:t>
            </a:r>
            <a:r>
              <a:rPr lang="en-US" altLang="zh-CN" baseline="-25000" dirty="0"/>
              <a:t>N+1</a:t>
            </a:r>
            <a:r>
              <a:rPr lang="en-US" altLang="zh-CN" dirty="0"/>
              <a:t>-ε&lt;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&lt;x</a:t>
            </a:r>
            <a:r>
              <a:rPr lang="en-US" altLang="zh-CN" baseline="-25000" dirty="0"/>
              <a:t>N+1</a:t>
            </a:r>
            <a:r>
              <a:rPr lang="en-US" altLang="zh-CN" dirty="0"/>
              <a:t>+ε</a:t>
            </a:r>
            <a:r>
              <a:rPr lang="zh-CN" altLang="en-US" dirty="0"/>
              <a:t>，即当</a:t>
            </a:r>
            <a:r>
              <a:rPr lang="en-US" altLang="zh-CN" dirty="0"/>
              <a:t>n&gt;N</a:t>
            </a:r>
            <a:r>
              <a:rPr lang="zh-CN" altLang="en-US" dirty="0"/>
              <a:t>时，</a:t>
            </a:r>
            <a:r>
              <a:rPr lang="en-US" altLang="zh-CN" dirty="0"/>
              <a:t>{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既有上界又有下界，所以是有界的。</a:t>
            </a:r>
          </a:p>
          <a:p>
            <a:pPr marL="0" indent="0">
              <a:buNone/>
            </a:pPr>
            <a:r>
              <a:rPr lang="zh-CN" altLang="en-US" dirty="0"/>
              <a:t>向上述数列中添加</a:t>
            </a:r>
            <a:r>
              <a:rPr lang="en-US" altLang="zh-CN" dirty="0"/>
              <a:t>{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的前</a:t>
            </a:r>
            <a:r>
              <a:rPr lang="en-US" altLang="zh-CN" dirty="0"/>
              <a:t>N</a:t>
            </a:r>
            <a:r>
              <a:rPr lang="zh-CN" altLang="en-US" dirty="0"/>
              <a:t>项得到</a:t>
            </a:r>
            <a:r>
              <a:rPr lang="en-US" altLang="zh-CN" dirty="0"/>
              <a:t>{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本身，则由于前</a:t>
            </a:r>
            <a:r>
              <a:rPr lang="en-US" altLang="zh-CN" dirty="0"/>
              <a:t>N</a:t>
            </a:r>
            <a:r>
              <a:rPr lang="zh-CN" altLang="en-US" dirty="0"/>
              <a:t>项都是确定的实数，不会改变</a:t>
            </a:r>
            <a:r>
              <a:rPr lang="en-US" altLang="zh-CN" dirty="0"/>
              <a:t>{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的有界性。故对任意正整数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{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都是有界的。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5" y="1628800"/>
            <a:ext cx="852650" cy="52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931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其次证明柯西序列收敛。设</a:t>
            </a:r>
            <a:r>
              <a:rPr lang="en-US" altLang="zh-CN" dirty="0"/>
              <a:t>{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}⊆[</a:t>
            </a:r>
            <a:r>
              <a:rPr lang="en-US" altLang="zh-CN" dirty="0" err="1"/>
              <a:t>a,b</a:t>
            </a:r>
            <a:r>
              <a:rPr lang="en-US" altLang="zh-CN" dirty="0"/>
              <a:t>]</a:t>
            </a:r>
            <a:r>
              <a:rPr lang="zh-CN" altLang="en-US" dirty="0"/>
              <a:t>，有一个实数集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中的任一元素</a:t>
            </a:r>
            <a:r>
              <a:rPr lang="en-US" altLang="zh-CN" dirty="0"/>
              <a:t>c</a:t>
            </a:r>
            <a:r>
              <a:rPr lang="zh-CN" altLang="en-US" dirty="0"/>
              <a:t>满足：区间</a:t>
            </a:r>
            <a:r>
              <a:rPr lang="en-US" altLang="zh-CN" dirty="0"/>
              <a:t>(-∞,c)</a:t>
            </a:r>
            <a:r>
              <a:rPr lang="zh-CN" altLang="en-US" dirty="0"/>
              <a:t>中最多有</a:t>
            </a:r>
            <a:r>
              <a:rPr lang="en-US" altLang="zh-CN" dirty="0"/>
              <a:t>{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中的有限项（可以只有</a:t>
            </a:r>
            <a:r>
              <a:rPr lang="en-US" altLang="zh-CN" dirty="0"/>
              <a:t>0</a:t>
            </a:r>
            <a:r>
              <a:rPr lang="zh-CN" altLang="en-US" dirty="0"/>
              <a:t>项），而</a:t>
            </a:r>
            <a:r>
              <a:rPr lang="en-US" altLang="zh-CN" dirty="0"/>
              <a:t>{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中的无限项都落在</a:t>
            </a:r>
            <a:r>
              <a:rPr lang="en-US" altLang="zh-CN" dirty="0"/>
              <a:t>[c,+∞)</a:t>
            </a:r>
            <a:r>
              <a:rPr lang="zh-CN" altLang="en-US" dirty="0"/>
              <a:t>。并把</a:t>
            </a:r>
            <a:r>
              <a:rPr lang="en-US" altLang="zh-CN" dirty="0"/>
              <a:t>A</a:t>
            </a:r>
            <a:r>
              <a:rPr lang="zh-CN" altLang="en-US" dirty="0"/>
              <a:t>在</a:t>
            </a:r>
            <a:r>
              <a:rPr lang="en-US" altLang="zh-CN" dirty="0"/>
              <a:t>R</a:t>
            </a:r>
            <a:r>
              <a:rPr lang="zh-CN" altLang="en-US" dirty="0"/>
              <a:t>中的补集设为</a:t>
            </a:r>
            <a:r>
              <a:rPr lang="en-US" altLang="zh-CN" dirty="0"/>
              <a:t>B</a:t>
            </a:r>
            <a:r>
              <a:rPr lang="zh-CN" altLang="en-US" dirty="0"/>
              <a:t>，则：</a:t>
            </a:r>
          </a:p>
          <a:p>
            <a:pPr marL="0" indent="0">
              <a:buNone/>
            </a:pPr>
            <a:r>
              <a:rPr lang="zh-CN" altLang="en-US" dirty="0"/>
              <a:t>①由取法可知</a:t>
            </a:r>
            <a:r>
              <a:rPr lang="en-US" altLang="zh-CN" dirty="0" err="1"/>
              <a:t>a∈A</a:t>
            </a:r>
            <a:r>
              <a:rPr lang="zh-CN" altLang="en-US" dirty="0"/>
              <a:t>，并且显然</a:t>
            </a:r>
            <a:r>
              <a:rPr lang="en-US" altLang="zh-CN" dirty="0" err="1"/>
              <a:t>b∈B</a:t>
            </a:r>
            <a:r>
              <a:rPr lang="zh-CN" altLang="en-US" dirty="0"/>
              <a:t>。即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都是非空数集。</a:t>
            </a:r>
          </a:p>
          <a:p>
            <a:pPr marL="0" indent="0">
              <a:buNone/>
            </a:pPr>
            <a:r>
              <a:rPr lang="zh-CN" altLang="en-US" dirty="0"/>
              <a:t>②</a:t>
            </a:r>
            <a:r>
              <a:rPr lang="en-US" altLang="zh-CN" dirty="0"/>
              <a:t>A∪B=R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③根据集合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的定义，</a:t>
            </a:r>
            <a:r>
              <a:rPr lang="en-US" altLang="zh-CN" dirty="0"/>
              <a:t>A</a:t>
            </a:r>
            <a:r>
              <a:rPr lang="zh-CN" altLang="en-US" dirty="0"/>
              <a:t>中任意元素都小于</a:t>
            </a:r>
            <a:r>
              <a:rPr lang="en-US" altLang="zh-CN" dirty="0"/>
              <a:t>B</a:t>
            </a:r>
            <a:r>
              <a:rPr lang="zh-CN" altLang="en-US" dirty="0"/>
              <a:t>中的任意元素。</a:t>
            </a:r>
          </a:p>
          <a:p>
            <a:pPr marL="0" indent="0">
              <a:buNone/>
            </a:pPr>
            <a:r>
              <a:rPr lang="zh-CN" altLang="en-US" dirty="0"/>
              <a:t>由戴德金定理得，存在唯一实数</a:t>
            </a:r>
            <a:r>
              <a:rPr lang="en-US" altLang="zh-CN" dirty="0"/>
              <a:t>η</a:t>
            </a:r>
            <a:r>
              <a:rPr lang="zh-CN" altLang="en-US" dirty="0"/>
              <a:t>，使</a:t>
            </a:r>
            <a:r>
              <a:rPr lang="en-US" altLang="zh-CN" dirty="0"/>
              <a:t>η</a:t>
            </a:r>
            <a:r>
              <a:rPr lang="zh-CN" altLang="en-US" dirty="0"/>
              <a:t>要么是</a:t>
            </a:r>
            <a:r>
              <a:rPr lang="en-US" altLang="zh-CN" dirty="0"/>
              <a:t>A</a:t>
            </a:r>
            <a:r>
              <a:rPr lang="zh-CN" altLang="en-US" dirty="0"/>
              <a:t>中的最大值，要么是</a:t>
            </a:r>
            <a:r>
              <a:rPr lang="en-US" altLang="zh-CN" dirty="0"/>
              <a:t>B</a:t>
            </a:r>
            <a:r>
              <a:rPr lang="zh-CN" altLang="en-US" dirty="0"/>
              <a:t>中的最小值。</a:t>
            </a:r>
          </a:p>
          <a:p>
            <a:pPr marL="0" indent="0">
              <a:buNone/>
            </a:pPr>
            <a:r>
              <a:rPr lang="zh-CN" altLang="en-US" dirty="0"/>
              <a:t>∵</a:t>
            </a:r>
            <a:r>
              <a:rPr lang="en-US" altLang="zh-CN" dirty="0"/>
              <a:t>η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的分界点</a:t>
            </a:r>
          </a:p>
          <a:p>
            <a:pPr marL="0" indent="0">
              <a:buNone/>
            </a:pPr>
            <a:r>
              <a:rPr lang="zh-CN" altLang="en-US" dirty="0"/>
              <a:t>∴ </a:t>
            </a:r>
          </a:p>
          <a:p>
            <a:pPr marL="0" indent="0">
              <a:buNone/>
            </a:pPr>
            <a:r>
              <a:rPr lang="zh-CN" altLang="en-US" dirty="0"/>
              <a:t>④由</a:t>
            </a:r>
            <a:r>
              <a:rPr lang="en-US" altLang="zh-CN" dirty="0"/>
              <a:t>A</a:t>
            </a:r>
            <a:r>
              <a:rPr lang="zh-CN" altLang="en-US" dirty="0"/>
              <a:t>的定义可知，  </a:t>
            </a:r>
          </a:p>
          <a:p>
            <a:pPr marL="0" indent="0">
              <a:buNone/>
            </a:pPr>
            <a:r>
              <a:rPr lang="zh-CN" altLang="en-US" dirty="0"/>
              <a:t>根据已知条件，当</a:t>
            </a:r>
            <a:r>
              <a:rPr lang="en-US" altLang="zh-CN" dirty="0" err="1"/>
              <a:t>m,n</a:t>
            </a:r>
            <a:r>
              <a:rPr lang="en-US" altLang="zh-CN" dirty="0"/>
              <a:t>&gt;N</a:t>
            </a:r>
            <a:r>
              <a:rPr lang="zh-CN" altLang="en-US" dirty="0"/>
              <a:t>时，</a:t>
            </a:r>
            <a:r>
              <a:rPr lang="en-US" altLang="zh-CN" dirty="0"/>
              <a:t>|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-x</a:t>
            </a:r>
            <a:r>
              <a:rPr lang="en-US" altLang="zh-CN" baseline="-25000" dirty="0" err="1"/>
              <a:t>m</a:t>
            </a:r>
            <a:r>
              <a:rPr lang="en-US" altLang="zh-CN" dirty="0"/>
              <a:t>|&lt;ε</a:t>
            </a:r>
          </a:p>
          <a:p>
            <a:pPr marL="0" indent="0">
              <a:buNone/>
            </a:pPr>
            <a:r>
              <a:rPr lang="zh-CN" altLang="en-US" dirty="0"/>
              <a:t>于是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m</a:t>
            </a:r>
            <a:r>
              <a:rPr lang="en-US" altLang="zh-CN" dirty="0"/>
              <a:t>-ε&lt;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&lt;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m</a:t>
            </a:r>
            <a:r>
              <a:rPr lang="en-US" altLang="zh-CN" dirty="0" err="1"/>
              <a:t>+ε</a:t>
            </a:r>
            <a:r>
              <a:rPr lang="zh-CN" altLang="en-US" dirty="0"/>
              <a:t>。联立④中的不等式，可得到</a:t>
            </a:r>
            <a:r>
              <a:rPr lang="en-US" altLang="zh-CN" dirty="0"/>
              <a:t>η-2ε&lt;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&lt;η+2ε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也就是当</a:t>
            </a:r>
            <a:r>
              <a:rPr lang="en-US" altLang="zh-CN" dirty="0"/>
              <a:t>n&gt;N</a:t>
            </a:r>
            <a:r>
              <a:rPr lang="zh-CN" altLang="en-US" dirty="0"/>
              <a:t>时，不等式</a:t>
            </a:r>
            <a:r>
              <a:rPr lang="en-US" altLang="zh-CN" dirty="0"/>
              <a:t>|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-η|&lt;2ε</a:t>
            </a:r>
            <a:r>
              <a:rPr lang="zh-CN" altLang="en-US" dirty="0"/>
              <a:t>成立</a:t>
            </a:r>
          </a:p>
          <a:p>
            <a:pPr marL="0" indent="0">
              <a:buNone/>
            </a:pPr>
            <a:r>
              <a:rPr lang="zh-CN" altLang="en-US" dirty="0"/>
              <a:t>∴ 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236" y="4437112"/>
            <a:ext cx="3446673" cy="52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77072"/>
            <a:ext cx="1983065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4"/>
          <a:stretch/>
        </p:blipFill>
        <p:spPr bwMode="auto">
          <a:xfrm>
            <a:off x="524966" y="6180012"/>
            <a:ext cx="1342982" cy="633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1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/>
          </a:bodyPr>
          <a:lstStyle/>
          <a:p>
            <a:r>
              <a:rPr lang="en-US" altLang="zh-CN" dirty="0"/>
              <a:t>Nested intervals theorem</a:t>
            </a:r>
            <a:br>
              <a:rPr lang="en-US" altLang="zh-CN" dirty="0"/>
            </a:br>
            <a:r>
              <a:rPr lang="zh-CN" altLang="en-US" dirty="0"/>
              <a:t>（闭区间套定理）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32856"/>
                <a:ext cx="8229600" cy="3993307"/>
              </a:xfrm>
            </p:spPr>
            <p:txBody>
              <a:bodyPr/>
              <a:lstStyle/>
              <a:p>
                <a:r>
                  <a:rPr lang="zh-CN" altLang="en-US" dirty="0" smtClean="0"/>
                  <a:t>设有一区间套的无穷序列</a:t>
                </a:r>
                <a:r>
                  <a:rPr lang="en-US" altLang="zh-CN" dirty="0"/>
                  <a:t>[a</a:t>
                </a:r>
                <a:r>
                  <a:rPr lang="en-US" altLang="zh-CN" sz="2000" dirty="0"/>
                  <a:t>1</a:t>
                </a:r>
                <a:r>
                  <a:rPr lang="en-US" altLang="zh-CN" dirty="0"/>
                  <a:t>,b</a:t>
                </a:r>
                <a:r>
                  <a:rPr lang="en-US" altLang="zh-CN" sz="2000" dirty="0"/>
                  <a:t>1</a:t>
                </a:r>
                <a:r>
                  <a:rPr lang="en-US" altLang="zh-CN" dirty="0"/>
                  <a:t>] [</a:t>
                </a:r>
                <a:r>
                  <a:rPr lang="en-US" altLang="zh-CN" dirty="0" smtClean="0"/>
                  <a:t>a</a:t>
                </a:r>
                <a:r>
                  <a:rPr lang="en-US" altLang="zh-CN" sz="2000" dirty="0" smtClean="0"/>
                  <a:t>2</a:t>
                </a:r>
                <a:r>
                  <a:rPr lang="en-US" altLang="zh-CN" dirty="0" smtClean="0"/>
                  <a:t>,b</a:t>
                </a:r>
                <a:r>
                  <a:rPr lang="en-US" altLang="zh-CN" sz="2000" dirty="0" smtClean="0"/>
                  <a:t>2</a:t>
                </a:r>
                <a:r>
                  <a:rPr lang="en-US" altLang="zh-CN" dirty="0" smtClean="0"/>
                  <a:t>]…… 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a</a:t>
                </a:r>
                <a:r>
                  <a:rPr lang="en-US" altLang="zh-CN" sz="2000" dirty="0" err="1"/>
                  <a:t>n</a:t>
                </a:r>
                <a:r>
                  <a:rPr lang="en-US" altLang="zh-CN" dirty="0" err="1"/>
                  <a:t>,b</a:t>
                </a:r>
                <a:r>
                  <a:rPr lang="en-US" altLang="zh-CN" sz="2000" dirty="0" err="1"/>
                  <a:t>n</a:t>
                </a:r>
                <a:r>
                  <a:rPr lang="en-US" altLang="zh-CN" dirty="0"/>
                  <a:t>]……</a:t>
                </a:r>
                <a:r>
                  <a:rPr lang="zh-CN" altLang="en-US" dirty="0"/>
                  <a:t>，后一个总是包含在前一个内，并且在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增大时这些区间的长趋向于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（</a:t>
                </a:r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US" altLang="zh-CN" sz="2400" dirty="0" smtClean="0"/>
                  <a:t>n</a:t>
                </a:r>
                <a:r>
                  <a:rPr lang="en-US" altLang="zh-CN" dirty="0" smtClean="0"/>
                  <a:t>-b</a:t>
                </a:r>
                <a:r>
                  <a:rPr lang="en-US" altLang="zh-CN" sz="2400" dirty="0" smtClean="0"/>
                  <a:t>n</a:t>
                </a:r>
                <a:r>
                  <a:rPr lang="en-US" altLang="zh-CN" dirty="0" smtClean="0"/>
                  <a:t>)=0</a:t>
                </a:r>
                <a:r>
                  <a:rPr lang="zh-CN" altLang="en-US" dirty="0"/>
                  <a:t>），则区间的端点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及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（从不同的两边）趋于公共的极限</a:t>
                </a:r>
                <a:r>
                  <a:rPr lang="en-US" altLang="zh-CN" dirty="0"/>
                  <a:t> c=</a:t>
                </a:r>
                <a:r>
                  <a:rPr lang="en-US" altLang="zh-CN" dirty="0" err="1"/>
                  <a:t>lima</a:t>
                </a:r>
                <a:r>
                  <a:rPr lang="en-US" altLang="zh-CN" sz="2000" dirty="0" err="1"/>
                  <a:t>n</a:t>
                </a:r>
                <a:r>
                  <a:rPr lang="en-US" altLang="zh-CN" dirty="0"/>
                  <a:t>=</a:t>
                </a:r>
                <a:r>
                  <a:rPr lang="en-US" altLang="zh-CN" dirty="0" err="1"/>
                  <a:t>limb</a:t>
                </a:r>
                <a:r>
                  <a:rPr lang="en-US" altLang="zh-CN" sz="2000" dirty="0" err="1"/>
                  <a:t>n</a:t>
                </a:r>
                <a:r>
                  <a:rPr lang="zh-CN" altLang="en-US" sz="3600" dirty="0"/>
                  <a:t>，</a:t>
                </a:r>
                <a:r>
                  <a:rPr lang="zh-CN" altLang="en-US" dirty="0"/>
                  <a:t>它是一切区间的唯一公共点。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32856"/>
                <a:ext cx="8229600" cy="3993307"/>
              </a:xfrm>
              <a:blipFill rotWithShape="1">
                <a:blip r:embed="rId2"/>
                <a:stretch>
                  <a:fillRect l="-1630" t="-2748" r="-7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703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闭区间套定理的证明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6" y="1287827"/>
            <a:ext cx="9324528" cy="42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07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Monotone convergence theorem</a:t>
            </a:r>
            <a:br>
              <a:rPr lang="en-US" altLang="zh-CN" dirty="0"/>
            </a:br>
            <a:r>
              <a:rPr lang="zh-CN" altLang="en-US" dirty="0"/>
              <a:t>（单调有界定理）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设数列</a:t>
            </a:r>
            <a:r>
              <a:rPr lang="en-US" altLang="zh-CN" dirty="0"/>
              <a:t>{</a:t>
            </a:r>
            <a:r>
              <a:rPr lang="en-US" altLang="zh-CN" dirty="0" err="1"/>
              <a:t>x</a:t>
            </a:r>
            <a:r>
              <a:rPr lang="en-US" altLang="zh-CN" sz="2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是单调增数列，若</a:t>
            </a:r>
            <a:r>
              <a:rPr lang="en-US" altLang="zh-CN" dirty="0"/>
              <a:t>{</a:t>
            </a:r>
            <a:r>
              <a:rPr lang="en-US" altLang="zh-CN" dirty="0" err="1"/>
              <a:t>x</a:t>
            </a:r>
            <a:r>
              <a:rPr lang="en-US" altLang="zh-CN" sz="2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有上（下）界，则必有一有限的极限。</a:t>
            </a:r>
          </a:p>
        </p:txBody>
      </p:sp>
    </p:spTree>
    <p:extLst>
      <p:ext uri="{BB962C8B-B14F-4D97-AF65-F5344CB8AC3E}">
        <p14:creationId xmlns:p14="http://schemas.microsoft.com/office/powerpoint/2010/main" val="2130246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单调有界定理的证明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89" y="1124744"/>
            <a:ext cx="9593955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51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93022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Bolzano-</a:t>
            </a:r>
            <a:r>
              <a:rPr lang="en-US" altLang="zh-CN" dirty="0" err="1"/>
              <a:t>Weierstrass</a:t>
            </a:r>
            <a:r>
              <a:rPr lang="en-US" altLang="zh-CN" dirty="0"/>
              <a:t> theorem</a:t>
            </a:r>
            <a:br>
              <a:rPr lang="en-US" altLang="zh-CN" dirty="0"/>
            </a:br>
            <a:r>
              <a:rPr lang="zh-CN" altLang="en-US" dirty="0"/>
              <a:t>（波尔察诺</a:t>
            </a:r>
            <a:r>
              <a:rPr lang="en-US" altLang="zh-CN" dirty="0"/>
              <a:t>—</a:t>
            </a:r>
            <a:r>
              <a:rPr lang="zh-CN" altLang="en-US" dirty="0"/>
              <a:t>维尔斯特拉斯定理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又称致密性定理）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564904"/>
            <a:ext cx="8147248" cy="3561259"/>
          </a:xfrm>
        </p:spPr>
        <p:txBody>
          <a:bodyPr/>
          <a:lstStyle/>
          <a:p>
            <a:r>
              <a:rPr lang="zh-CN" altLang="en-US" dirty="0"/>
              <a:t>由任何有界数列</a:t>
            </a:r>
            <a:r>
              <a:rPr lang="en-US" altLang="zh-CN" dirty="0"/>
              <a:t>x</a:t>
            </a:r>
            <a:r>
              <a:rPr lang="en-US" altLang="zh-CN" sz="2000" dirty="0"/>
              <a:t>1</a:t>
            </a:r>
            <a:r>
              <a:rPr lang="en-US" altLang="zh-CN" dirty="0"/>
              <a:t>,x</a:t>
            </a:r>
            <a:r>
              <a:rPr lang="en-US" altLang="zh-CN" sz="2000" dirty="0"/>
              <a:t>2</a:t>
            </a:r>
            <a:r>
              <a:rPr lang="en-US" altLang="zh-CN" dirty="0"/>
              <a:t>,……,</a:t>
            </a:r>
            <a:r>
              <a:rPr lang="en-US" altLang="zh-CN" dirty="0" err="1"/>
              <a:t>x</a:t>
            </a:r>
            <a:r>
              <a:rPr lang="en-US" altLang="zh-CN" sz="2000" dirty="0" err="1"/>
              <a:t>n</a:t>
            </a:r>
            <a:r>
              <a:rPr lang="en-US" altLang="zh-CN" dirty="0"/>
              <a:t>,……</a:t>
            </a:r>
            <a:r>
              <a:rPr lang="zh-CN" altLang="en-US" dirty="0"/>
              <a:t>内恒能选出收敛于有限极限的子数列</a:t>
            </a:r>
            <a:r>
              <a:rPr lang="en-US" altLang="zh-CN" dirty="0"/>
              <a:t>x</a:t>
            </a:r>
            <a:r>
              <a:rPr lang="en-US" altLang="zh-CN" sz="2400" dirty="0"/>
              <a:t>n</a:t>
            </a:r>
            <a:r>
              <a:rPr lang="en-US" altLang="zh-CN" sz="1600" dirty="0"/>
              <a:t>1</a:t>
            </a:r>
            <a:r>
              <a:rPr lang="en-US" altLang="zh-CN" dirty="0"/>
              <a:t>,x</a:t>
            </a:r>
            <a:r>
              <a:rPr lang="en-US" altLang="zh-CN" sz="2400" dirty="0"/>
              <a:t>n</a:t>
            </a:r>
            <a:r>
              <a:rPr lang="en-US" altLang="zh-CN" sz="1600" dirty="0"/>
              <a:t>2</a:t>
            </a:r>
            <a:r>
              <a:rPr lang="en-US" altLang="zh-CN" dirty="0"/>
              <a:t>,……,</a:t>
            </a:r>
            <a:r>
              <a:rPr lang="en-US" altLang="zh-CN" dirty="0" err="1"/>
              <a:t>x</a:t>
            </a:r>
            <a:r>
              <a:rPr lang="en-US" altLang="zh-CN" sz="2400" dirty="0" err="1"/>
              <a:t>n</a:t>
            </a:r>
            <a:r>
              <a:rPr lang="en-US" altLang="zh-CN" sz="1600" dirty="0" err="1"/>
              <a:t>k</a:t>
            </a:r>
            <a:r>
              <a:rPr lang="en-US" altLang="zh-CN" dirty="0"/>
              <a:t>,……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806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致密性定理证明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引理：任何数列</a:t>
            </a:r>
            <a:r>
              <a:rPr lang="en-US" altLang="zh-CN" dirty="0"/>
              <a:t>{</a:t>
            </a:r>
            <a:r>
              <a:rPr lang="en-US" altLang="zh-CN" dirty="0" err="1"/>
              <a:t>x</a:t>
            </a:r>
            <a:r>
              <a:rPr lang="en-US" altLang="zh-CN" sz="2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必有单调子数列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证明：若数列</a:t>
            </a:r>
            <a:r>
              <a:rPr lang="en-US" altLang="zh-CN" dirty="0"/>
              <a:t>{</a:t>
            </a:r>
            <a:r>
              <a:rPr lang="en-US" altLang="zh-CN" dirty="0" err="1"/>
              <a:t>x</a:t>
            </a:r>
            <a:r>
              <a:rPr lang="en-US" altLang="zh-CN" sz="2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存在递增子列，则结论成立；若</a:t>
            </a:r>
            <a:r>
              <a:rPr lang="en-US" altLang="zh-CN" dirty="0"/>
              <a:t>{</a:t>
            </a:r>
            <a:r>
              <a:rPr lang="en-US" altLang="zh-CN" dirty="0" err="1"/>
              <a:t>x</a:t>
            </a:r>
            <a:r>
              <a:rPr lang="en-US" altLang="zh-CN" sz="2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不存在递增子列，则</a:t>
            </a:r>
            <a:r>
              <a:rPr lang="zh-CN" altLang="en-US" dirty="0">
                <a:latin typeface="Cambria Math"/>
              </a:rPr>
              <a:t>∃</a:t>
            </a:r>
            <a:r>
              <a:rPr lang="en-US" altLang="zh-CN" dirty="0">
                <a:latin typeface="Cambria Math"/>
              </a:rPr>
              <a:t>n</a:t>
            </a:r>
            <a:r>
              <a:rPr lang="en-US" altLang="zh-CN" sz="1800" dirty="0">
                <a:latin typeface="Cambria Math"/>
              </a:rPr>
              <a:t>1</a:t>
            </a:r>
            <a:r>
              <a:rPr lang="zh-CN" altLang="en-US" dirty="0">
                <a:latin typeface="Cambria Math"/>
              </a:rPr>
              <a:t>∈</a:t>
            </a:r>
            <a:r>
              <a:rPr lang="en-US" altLang="zh-CN" dirty="0">
                <a:latin typeface="Cambria Math"/>
              </a:rPr>
              <a:t>N</a:t>
            </a:r>
            <a:r>
              <a:rPr lang="en-US" altLang="zh-CN" baseline="30000" dirty="0">
                <a:latin typeface="Cambria Math"/>
              </a:rPr>
              <a:t>+</a:t>
            </a:r>
            <a:r>
              <a:rPr lang="zh-CN" altLang="en-US" dirty="0">
                <a:latin typeface="Cambria Math"/>
              </a:rPr>
              <a:t>，∀</a:t>
            </a:r>
            <a:r>
              <a:rPr lang="en-US" altLang="zh-CN" dirty="0">
                <a:latin typeface="Cambria Math"/>
              </a:rPr>
              <a:t>n&gt;n</a:t>
            </a:r>
            <a:r>
              <a:rPr lang="en-US" altLang="zh-CN" sz="2000" dirty="0">
                <a:latin typeface="Cambria Math"/>
              </a:rPr>
              <a:t>1</a:t>
            </a:r>
            <a:r>
              <a:rPr lang="zh-CN" altLang="en-US" dirty="0">
                <a:latin typeface="Cambria Math"/>
              </a:rPr>
              <a:t>，有</a:t>
            </a:r>
            <a:r>
              <a:rPr lang="en-US" altLang="zh-CN" dirty="0" err="1">
                <a:latin typeface="Cambria Math"/>
              </a:rPr>
              <a:t>x</a:t>
            </a:r>
            <a:r>
              <a:rPr lang="en-US" altLang="zh-CN" sz="2000" dirty="0" err="1">
                <a:latin typeface="Cambria Math"/>
              </a:rPr>
              <a:t>n</a:t>
            </a:r>
            <a:r>
              <a:rPr lang="en-US" altLang="zh-CN" dirty="0">
                <a:latin typeface="Cambria Math"/>
              </a:rPr>
              <a:t>&lt;x</a:t>
            </a:r>
            <a:r>
              <a:rPr lang="en-US" altLang="zh-CN" sz="2000" dirty="0">
                <a:latin typeface="Cambria Math"/>
              </a:rPr>
              <a:t>n</a:t>
            </a:r>
            <a:r>
              <a:rPr lang="en-US" altLang="zh-CN" sz="1400" dirty="0">
                <a:latin typeface="Cambria Math"/>
              </a:rPr>
              <a:t>1</a:t>
            </a:r>
            <a:r>
              <a:rPr lang="zh-CN" altLang="en-US" dirty="0"/>
              <a:t>，再考虑数列</a:t>
            </a:r>
            <a:r>
              <a:rPr lang="en-US" altLang="zh-CN" dirty="0"/>
              <a:t>{</a:t>
            </a:r>
            <a:r>
              <a:rPr lang="en-US" altLang="zh-CN" dirty="0" err="1"/>
              <a:t>x</a:t>
            </a:r>
            <a:r>
              <a:rPr lang="en-US" altLang="zh-CN" sz="2000" dirty="0" err="1"/>
              <a:t>n</a:t>
            </a:r>
            <a:r>
              <a:rPr lang="en-US" altLang="zh-CN" dirty="0"/>
              <a:t>}</a:t>
            </a:r>
            <a:r>
              <a:rPr lang="en-US" altLang="zh-CN" sz="2400" dirty="0"/>
              <a:t>n&gt;n</a:t>
            </a:r>
            <a:r>
              <a:rPr lang="en-US" altLang="zh-CN" sz="1600" dirty="0"/>
              <a:t>1</a:t>
            </a:r>
            <a:r>
              <a:rPr lang="zh-CN" altLang="en-US" dirty="0"/>
              <a:t>，也不存在递增子列，故</a:t>
            </a:r>
            <a:r>
              <a:rPr lang="zh-CN" altLang="en-US" dirty="0">
                <a:latin typeface="Cambria Math"/>
              </a:rPr>
              <a:t>∃</a:t>
            </a:r>
            <a:r>
              <a:rPr lang="en-US" altLang="zh-CN" dirty="0">
                <a:latin typeface="Cambria Math"/>
              </a:rPr>
              <a:t>n</a:t>
            </a:r>
            <a:r>
              <a:rPr lang="en-US" altLang="zh-CN" sz="2000" dirty="0">
                <a:latin typeface="Cambria Math"/>
              </a:rPr>
              <a:t>2</a:t>
            </a:r>
            <a:r>
              <a:rPr lang="en-US" altLang="zh-CN" dirty="0">
                <a:latin typeface="Cambria Math"/>
              </a:rPr>
              <a:t>&gt;n</a:t>
            </a:r>
            <a:r>
              <a:rPr lang="en-US" altLang="zh-CN" sz="2000" dirty="0">
                <a:latin typeface="Cambria Math"/>
              </a:rPr>
              <a:t>1</a:t>
            </a:r>
            <a:r>
              <a:rPr lang="en-US" altLang="zh-CN" dirty="0">
                <a:latin typeface="Cambria Math"/>
              </a:rPr>
              <a:t>,</a:t>
            </a:r>
            <a:r>
              <a:rPr lang="zh-CN" altLang="en-US" dirty="0">
                <a:latin typeface="Cambria Math"/>
              </a:rPr>
              <a:t> ∀</a:t>
            </a:r>
            <a:r>
              <a:rPr lang="en-US" altLang="zh-CN" dirty="0">
                <a:latin typeface="Cambria Math"/>
              </a:rPr>
              <a:t>n&gt;n</a:t>
            </a:r>
            <a:r>
              <a:rPr lang="en-US" altLang="zh-CN" sz="2000" dirty="0">
                <a:latin typeface="Cambria Math"/>
              </a:rPr>
              <a:t>2</a:t>
            </a:r>
            <a:r>
              <a:rPr lang="zh-CN" altLang="en-US" dirty="0">
                <a:latin typeface="Cambria Math"/>
              </a:rPr>
              <a:t>，有</a:t>
            </a:r>
            <a:r>
              <a:rPr lang="en-US" altLang="zh-CN" dirty="0" err="1">
                <a:latin typeface="Cambria Math"/>
              </a:rPr>
              <a:t>x</a:t>
            </a:r>
            <a:r>
              <a:rPr lang="en-US" altLang="zh-CN" sz="2400" dirty="0" err="1">
                <a:latin typeface="Cambria Math"/>
              </a:rPr>
              <a:t>n</a:t>
            </a:r>
            <a:r>
              <a:rPr lang="en-US" altLang="zh-CN" dirty="0">
                <a:latin typeface="Cambria Math"/>
              </a:rPr>
              <a:t>&lt;x</a:t>
            </a:r>
            <a:r>
              <a:rPr lang="en-US" altLang="zh-CN" sz="2400" dirty="0">
                <a:latin typeface="Cambria Math"/>
              </a:rPr>
              <a:t>n</a:t>
            </a:r>
            <a:r>
              <a:rPr lang="en-US" altLang="zh-CN" sz="1800" dirty="0">
                <a:latin typeface="Cambria Math"/>
              </a:rPr>
              <a:t>2</a:t>
            </a:r>
            <a:r>
              <a:rPr lang="en-US" altLang="zh-CN" dirty="0">
                <a:latin typeface="Cambria Math"/>
              </a:rPr>
              <a:t>&lt;x</a:t>
            </a:r>
            <a:r>
              <a:rPr lang="en-US" altLang="zh-CN" sz="2400" dirty="0">
                <a:latin typeface="Cambria Math"/>
              </a:rPr>
              <a:t>n</a:t>
            </a:r>
            <a:r>
              <a:rPr lang="en-US" altLang="zh-CN" sz="2000" dirty="0">
                <a:latin typeface="Cambria Math"/>
              </a:rPr>
              <a:t>1</a:t>
            </a:r>
            <a:r>
              <a:rPr lang="en-US" altLang="zh-CN" dirty="0">
                <a:latin typeface="Cambria Math"/>
              </a:rPr>
              <a:t>&lt;……</a:t>
            </a:r>
            <a:r>
              <a:rPr lang="zh-CN" altLang="en-US" dirty="0">
                <a:latin typeface="Cambria Math"/>
              </a:rPr>
              <a:t>依次类推，即可得</a:t>
            </a:r>
            <a:r>
              <a:rPr lang="en-US" altLang="zh-CN" dirty="0"/>
              <a:t>{</a:t>
            </a:r>
            <a:r>
              <a:rPr lang="en-US" altLang="zh-CN" dirty="0" err="1"/>
              <a:t>x</a:t>
            </a:r>
            <a:r>
              <a:rPr lang="en-US" altLang="zh-CN" sz="2000" dirty="0" err="1"/>
              <a:t>n</a:t>
            </a:r>
            <a:r>
              <a:rPr lang="en-US" altLang="zh-CN" dirty="0"/>
              <a:t>}</a:t>
            </a:r>
            <a:r>
              <a:rPr lang="zh-CN" altLang="en-US" dirty="0">
                <a:latin typeface="Cambria Math"/>
              </a:rPr>
              <a:t>的一个严格递减的子列</a:t>
            </a:r>
            <a:r>
              <a:rPr lang="en-US" altLang="zh-CN" dirty="0"/>
              <a:t>{</a:t>
            </a:r>
            <a:r>
              <a:rPr lang="en-US" altLang="zh-CN" dirty="0" err="1"/>
              <a:t>x</a:t>
            </a:r>
            <a:r>
              <a:rPr lang="en-US" altLang="zh-CN" sz="2000" dirty="0" err="1"/>
              <a:t>n</a:t>
            </a:r>
            <a:r>
              <a:rPr lang="en-US" altLang="zh-CN" sz="1600" dirty="0" err="1"/>
              <a:t>k</a:t>
            </a:r>
            <a:r>
              <a:rPr lang="en-US" altLang="zh-CN" dirty="0"/>
              <a:t>}</a:t>
            </a:r>
            <a:r>
              <a:rPr lang="zh-CN" altLang="en-US" dirty="0"/>
              <a:t>，从而得证。</a:t>
            </a:r>
          </a:p>
        </p:txBody>
      </p:sp>
    </p:spTree>
    <p:extLst>
      <p:ext uri="{BB962C8B-B14F-4D97-AF65-F5344CB8AC3E}">
        <p14:creationId xmlns:p14="http://schemas.microsoft.com/office/powerpoint/2010/main" val="1702009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zh-CN" altLang="en-US" dirty="0"/>
              <a:t>致密性定理证明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设</a:t>
            </a:r>
            <a:r>
              <a:rPr lang="en-US" altLang="zh-CN" dirty="0"/>
              <a:t>{</a:t>
            </a:r>
            <a:r>
              <a:rPr lang="en-US" altLang="zh-CN" dirty="0" err="1"/>
              <a:t>x</a:t>
            </a:r>
            <a:r>
              <a:rPr lang="en-US" altLang="zh-CN" sz="2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为一有界数列，由引理得其必存在一单调子列</a:t>
            </a:r>
            <a:r>
              <a:rPr lang="en-US" altLang="zh-CN" dirty="0"/>
              <a:t>{</a:t>
            </a:r>
            <a:r>
              <a:rPr lang="en-US" altLang="zh-CN" dirty="0" err="1"/>
              <a:t>x</a:t>
            </a:r>
            <a:r>
              <a:rPr lang="en-US" altLang="zh-CN" sz="2000" dirty="0" err="1"/>
              <a:t>n</a:t>
            </a:r>
            <a:r>
              <a:rPr lang="en-US" altLang="zh-CN" sz="1400" dirty="0" err="1"/>
              <a:t>k</a:t>
            </a:r>
            <a:r>
              <a:rPr lang="en-US" altLang="zh-CN" dirty="0"/>
              <a:t>}</a:t>
            </a:r>
            <a:r>
              <a:rPr lang="zh-CN" altLang="en-US" dirty="0"/>
              <a:t>，显然</a:t>
            </a:r>
            <a:r>
              <a:rPr lang="en-US" altLang="zh-CN" dirty="0"/>
              <a:t>{</a:t>
            </a:r>
            <a:r>
              <a:rPr lang="en-US" altLang="zh-CN" dirty="0" err="1"/>
              <a:t>x</a:t>
            </a:r>
            <a:r>
              <a:rPr lang="en-US" altLang="zh-CN" sz="2000" dirty="0" err="1"/>
              <a:t>n</a:t>
            </a:r>
            <a:r>
              <a:rPr lang="en-US" altLang="zh-CN" sz="1400" dirty="0" err="1"/>
              <a:t>k</a:t>
            </a:r>
            <a:r>
              <a:rPr lang="en-US" altLang="zh-CN" dirty="0"/>
              <a:t>}</a:t>
            </a:r>
            <a:r>
              <a:rPr lang="zh-CN" altLang="en-US" dirty="0"/>
              <a:t>也是有界的，由单调有界定理的得</a:t>
            </a:r>
            <a:r>
              <a:rPr lang="en-US" altLang="zh-CN" dirty="0"/>
              <a:t>{</a:t>
            </a:r>
            <a:r>
              <a:rPr lang="en-US" altLang="zh-CN" dirty="0" err="1"/>
              <a:t>x</a:t>
            </a:r>
            <a:r>
              <a:rPr lang="en-US" altLang="zh-CN" sz="2000" dirty="0" err="1"/>
              <a:t>n</a:t>
            </a:r>
            <a:r>
              <a:rPr lang="en-US" altLang="zh-CN" sz="1400" dirty="0" err="1"/>
              <a:t>k</a:t>
            </a:r>
            <a:r>
              <a:rPr lang="en-US" altLang="zh-CN" dirty="0"/>
              <a:t>}</a:t>
            </a:r>
            <a:r>
              <a:rPr lang="zh-CN" altLang="en-US" dirty="0"/>
              <a:t>收敛。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329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A41B23-DA14-49A2-BE7C-5ECEC948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下面用致密性定理证明确界原理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6642868B-F30D-4D87-9087-0C3845478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21744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altLang="zh-CN" sz="3600" dirty="0"/>
                  <a:t>A</a:t>
                </a:r>
                <a:r>
                  <a:rPr lang="zh-CN" altLang="zh-CN" sz="3600" dirty="0"/>
                  <a:t>非空有上界</a:t>
                </a:r>
                <a14:m>
                  <m:oMath xmlns:m="http://schemas.openxmlformats.org/officeDocument/2006/math">
                    <m:r>
                      <a:rPr lang="en-US" altLang="zh-CN" sz="3600">
                        <a:latin typeface="Cambria Math"/>
                      </a:rPr>
                      <m:t>⇒</m:t>
                    </m:r>
                  </m:oMath>
                </a14:m>
                <a:r>
                  <a:rPr lang="en-US" altLang="zh-CN" sz="3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>
                        <a:latin typeface="Cambria Math"/>
                      </a:rPr>
                      <m:t>∃</m:t>
                    </m:r>
                  </m:oMath>
                </a14:m>
                <a:r>
                  <a:rPr lang="en-US" altLang="zh-CN" sz="3600" dirty="0"/>
                  <a:t>a</a:t>
                </a:r>
                <a14:m>
                  <m:oMath xmlns:m="http://schemas.openxmlformats.org/officeDocument/2006/math">
                    <m:r>
                      <a:rPr lang="en-US" altLang="zh-CN" sz="3600">
                        <a:latin typeface="Cambria Math"/>
                      </a:rPr>
                      <m:t>∈</m:t>
                    </m:r>
                  </m:oMath>
                </a14:m>
                <a:r>
                  <a:rPr lang="en-US" altLang="zh-CN" sz="3600" dirty="0"/>
                  <a:t>A</a:t>
                </a:r>
                <a:r>
                  <a:rPr lang="zh-CN" altLang="zh-CN" sz="3600" dirty="0"/>
                  <a:t>，</a:t>
                </a:r>
                <a:r>
                  <a:rPr lang="en-US" altLang="zh-CN" sz="3600" dirty="0"/>
                  <a:t>b</a:t>
                </a:r>
                <a14:m>
                  <m:oMath xmlns:m="http://schemas.openxmlformats.org/officeDocument/2006/math">
                    <m:r>
                      <a:rPr lang="en-US" altLang="zh-CN" sz="3600">
                        <a:latin typeface="Cambria Math"/>
                      </a:rPr>
                      <m:t>∈</m:t>
                    </m:r>
                  </m:oMath>
                </a14:m>
                <a:r>
                  <a:rPr lang="en-US" altLang="zh-CN" sz="3600" dirty="0"/>
                  <a:t>R</a:t>
                </a:r>
                <a:r>
                  <a:rPr lang="zh-CN" altLang="zh-CN" sz="3600" dirty="0"/>
                  <a:t>，使得</a:t>
                </a:r>
                <a:r>
                  <a:rPr lang="en-US" altLang="zh-CN" sz="3600" dirty="0"/>
                  <a:t>A</a:t>
                </a:r>
                <a14:m>
                  <m:oMath xmlns:m="http://schemas.openxmlformats.org/officeDocument/2006/math">
                    <m:r>
                      <a:rPr lang="en-US" altLang="zh-CN" sz="3600">
                        <a:latin typeface="Cambria Math"/>
                      </a:rPr>
                      <m:t>∩</m:t>
                    </m:r>
                  </m:oMath>
                </a14:m>
                <a:r>
                  <a:rPr lang="en-US" altLang="zh-CN" sz="3600" dirty="0"/>
                  <a:t>[</a:t>
                </a:r>
                <a:r>
                  <a:rPr lang="en-US" altLang="zh-CN" sz="3600" dirty="0" err="1"/>
                  <a:t>a,b</a:t>
                </a:r>
                <a:r>
                  <a:rPr lang="en-US" altLang="zh-CN" sz="3600" dirty="0"/>
                  <a:t>]</a:t>
                </a:r>
                <a14:m>
                  <m:oMath xmlns:m="http://schemas.openxmlformats.org/officeDocument/2006/math">
                    <m:r>
                      <a:rPr lang="en-US" altLang="zh-CN" sz="3600">
                        <a:latin typeface="Cambria Math"/>
                      </a:rPr>
                      <m:t>≠∅</m:t>
                    </m:r>
                  </m:oMath>
                </a14:m>
                <a:r>
                  <a:rPr lang="en-US" altLang="zh-CN" sz="3600" dirty="0"/>
                  <a:t>. </a:t>
                </a:r>
                <a:r>
                  <a:rPr lang="zh-CN" altLang="zh-CN" sz="3600" dirty="0"/>
                  <a:t>将</a:t>
                </a:r>
                <a:r>
                  <a:rPr lang="en-US" altLang="zh-CN" sz="3600" dirty="0"/>
                  <a:t>[</a:t>
                </a:r>
                <a:r>
                  <a:rPr lang="en-US" altLang="zh-CN" sz="3600" dirty="0" err="1"/>
                  <a:t>a,b</a:t>
                </a:r>
                <a:r>
                  <a:rPr lang="en-US" altLang="zh-CN" sz="3600" dirty="0"/>
                  <a:t>]</a:t>
                </a:r>
                <a:r>
                  <a:rPr lang="zh-CN" altLang="zh-CN" sz="3600" dirty="0"/>
                  <a:t>等分为两个闭区间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3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/>
                          </a:rPr>
                          <m:t>𝑎</m:t>
                        </m:r>
                        <m:r>
                          <a:rPr lang="en-US" altLang="zh-CN" sz="3600" i="1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zh-CN" altLang="zh-CN" sz="3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36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sz="36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3600" i="1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3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zh-CN" sz="3600" dirty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36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36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sz="36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3600" i="1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3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3600" i="1">
                            <a:latin typeface="Cambria Math"/>
                          </a:rPr>
                          <m:t>,</m:t>
                        </m:r>
                        <m:r>
                          <a:rPr lang="en-US" altLang="zh-CN" sz="3600" i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3600" dirty="0"/>
                  <a:t>. </a:t>
                </a:r>
                <a:r>
                  <a:rPr lang="zh-CN" altLang="zh-CN" sz="3600" dirty="0"/>
                  <a:t>若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36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36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sz="36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3600" i="1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3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3600" i="1">
                            <a:latin typeface="Cambria Math"/>
                          </a:rPr>
                          <m:t>,</m:t>
                        </m:r>
                        <m:r>
                          <a:rPr lang="en-US" altLang="zh-CN" sz="3600" i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zh-CN" sz="3600" dirty="0"/>
                  <a:t>中含有</a:t>
                </a:r>
                <a:r>
                  <a:rPr lang="en-US" altLang="zh-CN" sz="3600" dirty="0"/>
                  <a:t>A</a:t>
                </a:r>
                <a:r>
                  <a:rPr lang="zh-CN" altLang="zh-CN" sz="3600" dirty="0"/>
                  <a:t>中的点，则将其记为</a:t>
                </a:r>
                <a:r>
                  <a:rPr lang="en-US" altLang="zh-CN" sz="3600" dirty="0"/>
                  <a:t>[a</a:t>
                </a:r>
                <a:r>
                  <a:rPr lang="en-US" altLang="zh-CN" sz="3600" baseline="-25000" dirty="0"/>
                  <a:t>1</a:t>
                </a:r>
                <a:r>
                  <a:rPr lang="en-US" altLang="zh-CN" sz="3600" dirty="0"/>
                  <a:t>,b</a:t>
                </a:r>
                <a:r>
                  <a:rPr lang="en-US" altLang="zh-CN" sz="3600" baseline="-25000" dirty="0"/>
                  <a:t>1</a:t>
                </a:r>
                <a:r>
                  <a:rPr lang="en-US" altLang="zh-CN" sz="3600" dirty="0"/>
                  <a:t>],</a:t>
                </a:r>
                <a:r>
                  <a:rPr lang="zh-CN" altLang="zh-CN" sz="3600" dirty="0"/>
                  <a:t>否则，记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3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/>
                          </a:rPr>
                          <m:t>𝑎</m:t>
                        </m:r>
                        <m:r>
                          <a:rPr lang="en-US" altLang="zh-CN" sz="3600" i="1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zh-CN" altLang="zh-CN" sz="3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36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sz="36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3600" i="1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3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zh-CN" sz="3600" dirty="0"/>
                  <a:t>为</a:t>
                </a:r>
                <a:r>
                  <a:rPr lang="en-US" altLang="zh-CN" sz="3600" dirty="0"/>
                  <a:t>[a</a:t>
                </a:r>
                <a:r>
                  <a:rPr lang="en-US" altLang="zh-CN" sz="3600" baseline="-25000" dirty="0"/>
                  <a:t>1</a:t>
                </a:r>
                <a:r>
                  <a:rPr lang="en-US" altLang="zh-CN" sz="3600" dirty="0"/>
                  <a:t>,b</a:t>
                </a:r>
                <a:r>
                  <a:rPr lang="en-US" altLang="zh-CN" sz="3600" baseline="-25000" dirty="0"/>
                  <a:t>1</a:t>
                </a:r>
                <a:r>
                  <a:rPr lang="en-US" altLang="zh-CN" sz="3600" dirty="0"/>
                  <a:t>]. </a:t>
                </a:r>
                <a:r>
                  <a:rPr lang="zh-CN" altLang="zh-CN" sz="3600" dirty="0"/>
                  <a:t>再将</a:t>
                </a:r>
                <a:r>
                  <a:rPr lang="en-US" altLang="zh-CN" sz="3600" dirty="0"/>
                  <a:t>[a</a:t>
                </a:r>
                <a:r>
                  <a:rPr lang="en-US" altLang="zh-CN" sz="3600" baseline="-25000" dirty="0"/>
                  <a:t>1</a:t>
                </a:r>
                <a:r>
                  <a:rPr lang="en-US" altLang="zh-CN" sz="3600" dirty="0"/>
                  <a:t>,b</a:t>
                </a:r>
                <a:r>
                  <a:rPr lang="en-US" altLang="zh-CN" sz="3600" baseline="-25000" dirty="0"/>
                  <a:t>1</a:t>
                </a:r>
                <a:r>
                  <a:rPr lang="en-US" altLang="zh-CN" sz="3600" dirty="0"/>
                  <a:t>]</a:t>
                </a:r>
                <a:r>
                  <a:rPr lang="zh-CN" altLang="zh-CN" sz="3600" dirty="0"/>
                  <a:t>等分，同样偏右选取</a:t>
                </a:r>
                <a:r>
                  <a:rPr lang="en-US" altLang="zh-CN" sz="3600" dirty="0"/>
                  <a:t>A</a:t>
                </a:r>
                <a:r>
                  <a:rPr lang="zh-CN" altLang="zh-CN" sz="3600" dirty="0"/>
                  <a:t>中的点得到</a:t>
                </a:r>
                <a:r>
                  <a:rPr lang="en-US" altLang="zh-CN" sz="3600" dirty="0"/>
                  <a:t>[a</a:t>
                </a:r>
                <a:r>
                  <a:rPr lang="en-US" altLang="zh-CN" sz="3600" baseline="-25000" dirty="0"/>
                  <a:t>2</a:t>
                </a:r>
                <a:r>
                  <a:rPr lang="en-US" altLang="zh-CN" sz="3600" dirty="0"/>
                  <a:t>,b</a:t>
                </a:r>
                <a:r>
                  <a:rPr lang="en-US" altLang="zh-CN" sz="3600" baseline="-25000" dirty="0"/>
                  <a:t>2</a:t>
                </a:r>
                <a:r>
                  <a:rPr lang="en-US" altLang="zh-CN" sz="3600" dirty="0"/>
                  <a:t>]. </a:t>
                </a:r>
                <a:r>
                  <a:rPr lang="zh-CN" altLang="zh-CN" sz="3600" dirty="0"/>
                  <a:t>如此继续下去得到一闭区间套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36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3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3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36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3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3600" dirty="0"/>
                  <a:t>, </a:t>
                </a:r>
                <a:r>
                  <a:rPr lang="zh-CN" altLang="zh-CN" sz="3600" dirty="0"/>
                  <a:t>且每个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3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3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3600" dirty="0"/>
                  <a:t>中含有</a:t>
                </a:r>
                <a:r>
                  <a:rPr lang="en-US" altLang="zh-CN" sz="3600" dirty="0"/>
                  <a:t>A</a:t>
                </a:r>
                <a:r>
                  <a:rPr lang="zh-CN" altLang="zh-CN" sz="3600" dirty="0"/>
                  <a:t>中的点，但右边没有</a:t>
                </a:r>
                <a:r>
                  <a:rPr lang="en-US" altLang="zh-CN" sz="3600" dirty="0"/>
                  <a:t>A</a:t>
                </a:r>
                <a:r>
                  <a:rPr lang="zh-CN" altLang="zh-CN" sz="3600" dirty="0"/>
                  <a:t>中的点</a:t>
                </a:r>
                <a:r>
                  <a:rPr lang="en-US" altLang="zh-CN" sz="3600" dirty="0"/>
                  <a:t>. </a:t>
                </a:r>
                <a:r>
                  <a:rPr lang="zh-CN" altLang="zh-CN" sz="3600" dirty="0"/>
                  <a:t>由</a:t>
                </a:r>
                <a:r>
                  <a:rPr lang="en-US" altLang="zh-CN" sz="36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3600" dirty="0"/>
                  <a:t>}</a:t>
                </a:r>
                <a:r>
                  <a:rPr lang="zh-CN" altLang="zh-CN" sz="3600" dirty="0"/>
                  <a:t>有界，根据致密性原理，存在</a:t>
                </a:r>
                <a:r>
                  <a:rPr lang="en-US" altLang="zh-CN" sz="36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36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3600" dirty="0"/>
                  <a:t>}</a:t>
                </a:r>
                <a:r>
                  <a:rPr lang="zh-CN" altLang="zh-CN" sz="3600" dirty="0"/>
                  <a:t>的子数列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3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3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zh-CN" altLang="zh-CN" sz="3600" dirty="0"/>
                  <a:t>收敛，记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36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36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6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6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sz="3600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zh-CN" altLang="zh-CN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3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36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func>
                  </m:oMath>
                </a14:m>
                <a:r>
                  <a:rPr lang="en-US" altLang="zh-CN" sz="3600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>
                        <a:latin typeface="Cambria Math"/>
                      </a:rPr>
                      <m:t>β</m:t>
                    </m:r>
                  </m:oMath>
                </a14:m>
                <a:r>
                  <a:rPr lang="en-US" altLang="zh-CN" sz="3600" dirty="0"/>
                  <a:t>, </a:t>
                </a:r>
                <a:r>
                  <a:rPr lang="zh-CN" altLang="zh-CN" sz="3600" dirty="0"/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>
                        <a:latin typeface="Cambria Math"/>
                      </a:rPr>
                      <m:t>β</m:t>
                    </m:r>
                  </m:oMath>
                </a14:m>
                <a:r>
                  <a:rPr lang="zh-CN" altLang="zh-CN" sz="3600" dirty="0"/>
                  <a:t>为</a:t>
                </a:r>
                <a:r>
                  <a:rPr lang="en-US" altLang="zh-CN" sz="3600" dirty="0"/>
                  <a:t>A</a:t>
                </a:r>
                <a:r>
                  <a:rPr lang="zh-CN" altLang="zh-CN" sz="3600" dirty="0"/>
                  <a:t>的上确界</a:t>
                </a:r>
                <a:r>
                  <a:rPr lang="en-US" altLang="zh-CN" dirty="0"/>
                  <a:t>. </a:t>
                </a: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42868B-F30D-4D87-9087-0C3845478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217443"/>
              </a:xfrm>
              <a:blipFill>
                <a:blip r:embed="rId2"/>
                <a:stretch>
                  <a:fillRect l="-2000" t="-4089" r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87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何为实数？</a:t>
            </a:r>
            <a:endParaRPr lang="en-US" altLang="zh-CN" dirty="0"/>
          </a:p>
          <a:p>
            <a:r>
              <a:rPr lang="zh-CN" altLang="en-US" dirty="0"/>
              <a:t>有理数和无理数总称为实数。</a:t>
            </a:r>
            <a:endParaRPr lang="en-US" altLang="zh-CN" dirty="0"/>
          </a:p>
          <a:p>
            <a:r>
              <a:rPr lang="zh-CN" altLang="en-US" dirty="0"/>
              <a:t>何为有理数，何为无理数？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你们不是数学系的，不用学那么深。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——</a:t>
            </a:r>
            <a:r>
              <a:rPr lang="zh-CN" altLang="en-US" dirty="0"/>
              <a:t>秦理真先生</a:t>
            </a:r>
          </a:p>
        </p:txBody>
      </p:sp>
    </p:spTree>
    <p:extLst>
      <p:ext uri="{BB962C8B-B14F-4D97-AF65-F5344CB8AC3E}">
        <p14:creationId xmlns:p14="http://schemas.microsoft.com/office/powerpoint/2010/main" val="183190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intermediate value theorem</a:t>
            </a:r>
            <a:br>
              <a:rPr lang="en-US" altLang="zh-CN" dirty="0"/>
            </a:br>
            <a:r>
              <a:rPr lang="zh-CN" altLang="en-US" dirty="0"/>
              <a:t>（介值定理）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f(x)</a:t>
            </a:r>
            <a:r>
              <a:rPr lang="zh-CN" altLang="en-US" dirty="0"/>
              <a:t>是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</a:t>
            </a:r>
            <a:r>
              <a:rPr lang="zh-CN" altLang="en-US" dirty="0"/>
              <a:t>上的连续函数，</a:t>
            </a:r>
            <a:r>
              <a:rPr lang="en-US" altLang="zh-CN" dirty="0"/>
              <a:t>C</a:t>
            </a:r>
            <a:r>
              <a:rPr lang="zh-CN" altLang="en-US" dirty="0"/>
              <a:t>是严格介于</a:t>
            </a:r>
            <a:r>
              <a:rPr lang="en-US" altLang="zh-CN" dirty="0"/>
              <a:t>f(a)</a:t>
            </a:r>
            <a:r>
              <a:rPr lang="zh-CN" altLang="en-US" dirty="0"/>
              <a:t>和</a:t>
            </a:r>
            <a:r>
              <a:rPr lang="en-US" altLang="zh-CN" dirty="0"/>
              <a:t>f(b)</a:t>
            </a:r>
            <a:r>
              <a:rPr lang="zh-CN" altLang="en-US" dirty="0"/>
              <a:t>中间的数，则存在</a:t>
            </a:r>
            <a:r>
              <a:rPr lang="en-US" altLang="zh-CN" dirty="0"/>
              <a:t>ξ</a:t>
            </a:r>
            <a:r>
              <a:rPr lang="zh-CN" altLang="en-US" dirty="0"/>
              <a:t>∈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，使得</a:t>
            </a:r>
            <a:r>
              <a:rPr lang="en-US" altLang="zh-CN" dirty="0"/>
              <a:t>f(ξ)=C 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77833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介值定理的证明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dirty="0">
                <a:latin typeface="+mj-lt"/>
                <a:ea typeface="+mj-ea"/>
                <a:cs typeface="+mj-cs"/>
              </a:rPr>
              <a:t>仅证</a:t>
            </a:r>
            <a:r>
              <a:rPr lang="en-US" altLang="zh-CN" sz="3600" dirty="0">
                <a:latin typeface="+mj-lt"/>
                <a:ea typeface="+mj-ea"/>
                <a:cs typeface="+mj-cs"/>
              </a:rPr>
              <a:t>f(a)&lt;u&lt;f(b)</a:t>
            </a:r>
            <a:r>
              <a:rPr lang="zh-CN" altLang="en-US" sz="3600" dirty="0">
                <a:latin typeface="+mj-lt"/>
                <a:ea typeface="+mj-ea"/>
                <a:cs typeface="+mj-cs"/>
              </a:rPr>
              <a:t>的情况</a:t>
            </a:r>
            <a:endParaRPr lang="en-US" altLang="zh-CN" sz="36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zh-CN" sz="3600" dirty="0">
                <a:latin typeface="+mj-lt"/>
                <a:ea typeface="+mj-ea"/>
                <a:cs typeface="+mj-cs"/>
              </a:rPr>
              <a:t>S={</a:t>
            </a:r>
            <a:r>
              <a:rPr lang="en-US" altLang="zh-CN" sz="3600" dirty="0" err="1">
                <a:latin typeface="+mj-lt"/>
                <a:ea typeface="+mj-ea"/>
                <a:cs typeface="+mj-cs"/>
              </a:rPr>
              <a:t>x:x</a:t>
            </a:r>
            <a:r>
              <a:rPr lang="zh-CN" altLang="en-US" sz="3600" dirty="0">
                <a:latin typeface="+mj-lt"/>
                <a:ea typeface="+mj-ea"/>
                <a:cs typeface="+mj-cs"/>
              </a:rPr>
              <a:t>∈</a:t>
            </a:r>
            <a:r>
              <a:rPr lang="en-US" altLang="zh-CN" sz="3600" dirty="0">
                <a:latin typeface="+mj-lt"/>
                <a:ea typeface="+mj-ea"/>
                <a:cs typeface="+mj-cs"/>
              </a:rPr>
              <a:t>[</a:t>
            </a:r>
            <a:r>
              <a:rPr lang="en-US" altLang="zh-CN" sz="3600" dirty="0" err="1">
                <a:latin typeface="+mj-lt"/>
                <a:ea typeface="+mj-ea"/>
                <a:cs typeface="+mj-cs"/>
              </a:rPr>
              <a:t>a,b</a:t>
            </a:r>
            <a:r>
              <a:rPr lang="en-US" altLang="zh-CN" sz="3600" dirty="0">
                <a:latin typeface="+mj-lt"/>
                <a:ea typeface="+mj-ea"/>
                <a:cs typeface="+mj-cs"/>
              </a:rPr>
              <a:t>]</a:t>
            </a:r>
            <a:r>
              <a:rPr lang="en-US" altLang="zh-CN" sz="3600" dirty="0">
                <a:latin typeface="Cambria Math"/>
                <a:ea typeface="Cambria Math"/>
                <a:cs typeface="+mj-cs"/>
              </a:rPr>
              <a:t>∧</a:t>
            </a:r>
            <a:r>
              <a:rPr lang="en-US" altLang="zh-CN" sz="3600" dirty="0">
                <a:latin typeface="+mj-lt"/>
                <a:ea typeface="+mj-ea"/>
                <a:cs typeface="+mj-cs"/>
              </a:rPr>
              <a:t>f(x)&lt;u}.</a:t>
            </a:r>
            <a:r>
              <a:rPr lang="zh-CN" altLang="en-US" sz="3600" dirty="0">
                <a:latin typeface="+mj-lt"/>
                <a:ea typeface="+mj-ea"/>
                <a:cs typeface="+mj-cs"/>
              </a:rPr>
              <a:t>由于</a:t>
            </a:r>
            <a:r>
              <a:rPr lang="en-US" altLang="zh-CN" sz="3600" dirty="0">
                <a:latin typeface="+mj-lt"/>
                <a:ea typeface="+mj-ea"/>
                <a:cs typeface="+mj-cs"/>
              </a:rPr>
              <a:t>a</a:t>
            </a:r>
            <a:r>
              <a:rPr lang="zh-CN" altLang="en-US" sz="3600" dirty="0">
                <a:latin typeface="+mj-lt"/>
                <a:ea typeface="+mj-ea"/>
                <a:cs typeface="+mj-cs"/>
              </a:rPr>
              <a:t>∈</a:t>
            </a:r>
            <a:r>
              <a:rPr lang="en-US" altLang="zh-CN" sz="3600" dirty="0">
                <a:latin typeface="+mj-lt"/>
                <a:ea typeface="+mj-ea"/>
                <a:cs typeface="+mj-cs"/>
              </a:rPr>
              <a:t>S</a:t>
            </a:r>
            <a:r>
              <a:rPr lang="zh-CN" altLang="en-US" sz="3600" dirty="0">
                <a:latin typeface="+mj-lt"/>
                <a:ea typeface="+mj-ea"/>
                <a:cs typeface="+mj-cs"/>
              </a:rPr>
              <a:t>，所以</a:t>
            </a:r>
            <a:r>
              <a:rPr lang="en-US" altLang="zh-CN" sz="3600" dirty="0">
                <a:latin typeface="+mj-lt"/>
                <a:ea typeface="+mj-ea"/>
                <a:cs typeface="+mj-cs"/>
              </a:rPr>
              <a:t>S</a:t>
            </a:r>
            <a:r>
              <a:rPr lang="zh-CN" altLang="en-US" sz="3600" dirty="0">
                <a:latin typeface="+mj-lt"/>
                <a:ea typeface="+mj-ea"/>
                <a:cs typeface="+mj-cs"/>
              </a:rPr>
              <a:t>非空</a:t>
            </a:r>
            <a:r>
              <a:rPr lang="en-US" altLang="zh-CN" sz="3600" dirty="0">
                <a:latin typeface="+mj-lt"/>
                <a:ea typeface="+mj-ea"/>
                <a:cs typeface="+mj-cs"/>
              </a:rPr>
              <a:t>. S</a:t>
            </a:r>
            <a:r>
              <a:rPr lang="zh-CN" altLang="en-US" sz="3600" dirty="0">
                <a:latin typeface="+mj-lt"/>
                <a:ea typeface="+mj-ea"/>
                <a:cs typeface="+mj-cs"/>
              </a:rPr>
              <a:t>有上界</a:t>
            </a:r>
            <a:r>
              <a:rPr lang="en-US" altLang="zh-CN" sz="3600" dirty="0">
                <a:latin typeface="+mj-lt"/>
                <a:ea typeface="+mj-ea"/>
                <a:cs typeface="+mj-cs"/>
              </a:rPr>
              <a:t>b</a:t>
            </a:r>
            <a:r>
              <a:rPr lang="zh-CN" altLang="en-US" sz="3600" dirty="0">
                <a:latin typeface="+mj-lt"/>
                <a:ea typeface="+mj-ea"/>
                <a:cs typeface="+mj-cs"/>
              </a:rPr>
              <a:t>，由确界原理，存在</a:t>
            </a:r>
            <a:r>
              <a:rPr lang="en-US" altLang="zh-CN" sz="3600" dirty="0">
                <a:latin typeface="+mj-lt"/>
                <a:ea typeface="+mj-ea"/>
                <a:cs typeface="+mj-cs"/>
              </a:rPr>
              <a:t>c=</a:t>
            </a:r>
            <a:r>
              <a:rPr lang="en-US" altLang="zh-CN" sz="3600" dirty="0" err="1">
                <a:latin typeface="+mj-lt"/>
                <a:ea typeface="+mj-ea"/>
                <a:cs typeface="+mj-cs"/>
              </a:rPr>
              <a:t>supS</a:t>
            </a:r>
            <a:r>
              <a:rPr lang="en-US" altLang="zh-CN" sz="3600" dirty="0">
                <a:latin typeface="+mj-lt"/>
                <a:ea typeface="+mj-ea"/>
                <a:cs typeface="+mj-cs"/>
              </a:rPr>
              <a:t>. </a:t>
            </a:r>
            <a:r>
              <a:rPr lang="zh-CN" altLang="en-US" sz="3600" dirty="0">
                <a:latin typeface="+mj-lt"/>
                <a:ea typeface="+mj-ea"/>
                <a:cs typeface="+mj-cs"/>
              </a:rPr>
              <a:t>下证</a:t>
            </a:r>
            <a:r>
              <a:rPr lang="en-US" altLang="zh-CN" sz="3600" dirty="0">
                <a:latin typeface="+mj-lt"/>
                <a:ea typeface="+mj-ea"/>
                <a:cs typeface="+mj-cs"/>
              </a:rPr>
              <a:t>f(c)=u.</a:t>
            </a:r>
          </a:p>
          <a:p>
            <a:pPr marL="0" indent="0">
              <a:buNone/>
            </a:pPr>
            <a:r>
              <a:rPr lang="en-US" altLang="zh-CN" sz="3600" dirty="0">
                <a:latin typeface="+mj-lt"/>
                <a:ea typeface="+mj-ea"/>
                <a:cs typeface="+mj-cs"/>
              </a:rPr>
              <a:t>∀ </a:t>
            </a:r>
            <a:r>
              <a:rPr lang="el-GR" altLang="zh-CN" sz="3600" dirty="0">
                <a:latin typeface="+mj-lt"/>
                <a:ea typeface="+mj-ea"/>
                <a:cs typeface="+mj-cs"/>
              </a:rPr>
              <a:t>ε </a:t>
            </a:r>
            <a:r>
              <a:rPr lang="en-US" altLang="zh-CN" sz="3600" dirty="0">
                <a:latin typeface="+mj-lt"/>
                <a:ea typeface="+mj-ea"/>
                <a:cs typeface="+mj-cs"/>
              </a:rPr>
              <a:t>&gt; </a:t>
            </a:r>
            <a:r>
              <a:rPr lang="en-US" altLang="zh-CN" sz="3600" dirty="0"/>
              <a:t>0,</a:t>
            </a:r>
            <a:r>
              <a:rPr lang="zh-CN" altLang="en-US" sz="3600" dirty="0"/>
              <a:t>由</a:t>
            </a:r>
            <a:r>
              <a:rPr lang="en-US" altLang="zh-CN" sz="3600" dirty="0"/>
              <a:t>f</a:t>
            </a:r>
            <a:r>
              <a:rPr lang="zh-CN" altLang="en-US" sz="3600" dirty="0"/>
              <a:t>连续性得</a:t>
            </a:r>
            <a:r>
              <a:rPr lang="en-US" altLang="zh-CN" sz="3600" dirty="0"/>
              <a:t> ∃ δ &gt; 0, ∀ x</a:t>
            </a:r>
            <a:r>
              <a:rPr lang="zh-CN" altLang="en-US" sz="3600" dirty="0"/>
              <a:t>满足</a:t>
            </a:r>
            <a:r>
              <a:rPr lang="en-US" altLang="zh-CN" sz="3600" dirty="0"/>
              <a:t>|</a:t>
            </a:r>
            <a:r>
              <a:rPr lang="en-US" altLang="zh-CN" sz="3600" dirty="0" err="1"/>
              <a:t>x-c</a:t>
            </a:r>
            <a:r>
              <a:rPr lang="en-US" altLang="zh-CN" sz="3600" dirty="0"/>
              <a:t>|&lt; δ, </a:t>
            </a:r>
            <a:r>
              <a:rPr lang="zh-CN" altLang="en-US" sz="3600" dirty="0"/>
              <a:t>有</a:t>
            </a:r>
            <a:r>
              <a:rPr lang="en-US" altLang="zh-CN" sz="3600" dirty="0"/>
              <a:t>|f(x)-f(c)|&lt;</a:t>
            </a:r>
            <a:r>
              <a:rPr lang="el-GR" altLang="zh-CN" sz="3600" dirty="0"/>
              <a:t> ε</a:t>
            </a:r>
            <a:r>
              <a:rPr lang="en-US" altLang="zh-CN" sz="3600" dirty="0"/>
              <a:t>, </a:t>
            </a:r>
            <a:r>
              <a:rPr lang="zh-CN" altLang="en-US" sz="3600" dirty="0"/>
              <a:t>即</a:t>
            </a:r>
            <a:r>
              <a:rPr lang="en-US" altLang="zh-CN" sz="3600" dirty="0"/>
              <a:t>f(x)-</a:t>
            </a:r>
            <a:r>
              <a:rPr lang="el-GR" altLang="zh-CN" sz="3600" dirty="0"/>
              <a:t>ε</a:t>
            </a:r>
            <a:r>
              <a:rPr lang="en-US" altLang="zh-CN" sz="3600" dirty="0"/>
              <a:t>&lt;f(c)&lt;f(x)+</a:t>
            </a:r>
            <a:r>
              <a:rPr lang="el-GR" altLang="zh-CN" sz="3600" dirty="0"/>
              <a:t>ε</a:t>
            </a:r>
            <a:r>
              <a:rPr lang="en-US" altLang="zh-CN" sz="3600" dirty="0"/>
              <a:t>.</a:t>
            </a:r>
          </a:p>
          <a:p>
            <a:pPr marL="0" indent="0">
              <a:buNone/>
            </a:pPr>
            <a:r>
              <a:rPr lang="zh-CN" altLang="en-US" sz="3600" dirty="0"/>
              <a:t>存在</a:t>
            </a:r>
            <a:r>
              <a:rPr lang="en-US" altLang="zh-CN" sz="3600" dirty="0"/>
              <a:t>a’</a:t>
            </a:r>
            <a:r>
              <a:rPr lang="zh-CN" altLang="en-US" sz="3600" dirty="0"/>
              <a:t>∈</a:t>
            </a:r>
            <a:r>
              <a:rPr lang="en-US" altLang="zh-CN" sz="3600" dirty="0"/>
              <a:t>(c- </a:t>
            </a:r>
            <a:r>
              <a:rPr lang="en-US" altLang="zh-CN" sz="3600" dirty="0" err="1"/>
              <a:t>δ,c</a:t>
            </a:r>
            <a:r>
              <a:rPr lang="en-US" altLang="zh-CN" sz="3600" dirty="0"/>
              <a:t>],</a:t>
            </a:r>
            <a:r>
              <a:rPr lang="zh-CN" altLang="en-US" sz="3600" dirty="0"/>
              <a:t>那么</a:t>
            </a:r>
            <a:r>
              <a:rPr lang="en-US" altLang="zh-CN" sz="3600" dirty="0"/>
              <a:t>a’</a:t>
            </a:r>
            <a:r>
              <a:rPr lang="zh-CN" altLang="en-US" sz="3600" dirty="0"/>
              <a:t>∈</a:t>
            </a:r>
            <a:r>
              <a:rPr lang="en-US" altLang="zh-CN" sz="3600" dirty="0"/>
              <a:t>S</a:t>
            </a:r>
            <a:r>
              <a:rPr lang="zh-CN" altLang="en-US" sz="3600" dirty="0"/>
              <a:t>，所以</a:t>
            </a:r>
            <a:r>
              <a:rPr lang="en-US" altLang="zh-CN" sz="3600" dirty="0"/>
              <a:t>f(c)&lt;f(a’)+</a:t>
            </a:r>
            <a:r>
              <a:rPr lang="el-GR" altLang="zh-CN" sz="3600" dirty="0"/>
              <a:t> ε</a:t>
            </a:r>
            <a:r>
              <a:rPr lang="zh-CN" altLang="en-US" sz="3600" dirty="0"/>
              <a:t>≤</a:t>
            </a:r>
            <a:r>
              <a:rPr lang="en-US" altLang="zh-CN" sz="3600" dirty="0"/>
              <a:t>u+</a:t>
            </a:r>
            <a:r>
              <a:rPr lang="el-GR" altLang="zh-CN" sz="3600" dirty="0"/>
              <a:t>ε</a:t>
            </a:r>
            <a:r>
              <a:rPr lang="en-US" altLang="zh-CN" sz="3600" dirty="0"/>
              <a:t>;</a:t>
            </a:r>
            <a:r>
              <a:rPr lang="zh-CN" altLang="en-US" sz="3600" dirty="0"/>
              <a:t>取</a:t>
            </a:r>
            <a:r>
              <a:rPr lang="en-US" altLang="zh-CN" sz="3600" dirty="0"/>
              <a:t>a’’</a:t>
            </a:r>
            <a:r>
              <a:rPr lang="zh-CN" altLang="en-US" sz="3600" dirty="0"/>
              <a:t> ∈</a:t>
            </a:r>
            <a:r>
              <a:rPr lang="en-US" altLang="zh-CN" sz="3600" dirty="0"/>
              <a:t>[c, </a:t>
            </a:r>
            <a:r>
              <a:rPr lang="en-US" altLang="zh-CN" sz="3600" dirty="0" err="1"/>
              <a:t>c+δ</a:t>
            </a:r>
            <a:r>
              <a:rPr lang="en-US" altLang="zh-CN" sz="3600" dirty="0"/>
              <a:t>),</a:t>
            </a:r>
            <a:r>
              <a:rPr lang="zh-CN" altLang="en-US" sz="3600" dirty="0"/>
              <a:t>同理，</a:t>
            </a:r>
            <a:r>
              <a:rPr lang="en-US" altLang="zh-CN" sz="3600" dirty="0"/>
              <a:t> f(c)&gt;f(a’’)-</a:t>
            </a:r>
            <a:r>
              <a:rPr lang="el-GR" altLang="zh-CN" sz="3600" dirty="0"/>
              <a:t>ε</a:t>
            </a:r>
            <a:r>
              <a:rPr lang="zh-CN" altLang="en-US" sz="3600" dirty="0"/>
              <a:t>≥</a:t>
            </a:r>
            <a:r>
              <a:rPr lang="en-US" altLang="zh-CN" sz="3600" dirty="0"/>
              <a:t>u-</a:t>
            </a:r>
            <a:r>
              <a:rPr lang="el-GR" altLang="zh-CN" sz="3600" dirty="0"/>
              <a:t>ε</a:t>
            </a:r>
            <a:r>
              <a:rPr lang="en-US" altLang="zh-CN" sz="3600" dirty="0"/>
              <a:t>.</a:t>
            </a:r>
            <a:r>
              <a:rPr lang="zh-CN" altLang="en-US" sz="3600" dirty="0"/>
              <a:t>所以有</a:t>
            </a:r>
            <a:r>
              <a:rPr lang="en-US" altLang="zh-CN" sz="3600" dirty="0"/>
              <a:t>u-</a:t>
            </a:r>
            <a:r>
              <a:rPr lang="el-GR" altLang="zh-CN" sz="3600" dirty="0"/>
              <a:t>ε</a:t>
            </a:r>
            <a:r>
              <a:rPr lang="en-US" altLang="zh-CN" sz="3600" dirty="0"/>
              <a:t>&lt;f(c)&lt;u+</a:t>
            </a:r>
            <a:r>
              <a:rPr lang="el-GR" altLang="zh-CN" sz="3600" dirty="0"/>
              <a:t>ε</a:t>
            </a:r>
            <a:r>
              <a:rPr lang="zh-CN" altLang="en-US" sz="3600" dirty="0"/>
              <a:t>，因此</a:t>
            </a:r>
            <a:r>
              <a:rPr lang="en-US" altLang="zh-CN" sz="3600" dirty="0"/>
              <a:t>f(c)=u.</a:t>
            </a:r>
          </a:p>
        </p:txBody>
      </p:sp>
    </p:spTree>
    <p:extLst>
      <p:ext uri="{BB962C8B-B14F-4D97-AF65-F5344CB8AC3E}">
        <p14:creationId xmlns:p14="http://schemas.microsoft.com/office/powerpoint/2010/main" val="1119131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最后附上：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1340768"/>
            <a:ext cx="5207000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82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实数完备性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各种完备性定义介绍：</a:t>
            </a:r>
            <a:endParaRPr lang="en-US" altLang="zh-CN" dirty="0"/>
          </a:p>
          <a:p>
            <a:r>
              <a:rPr lang="en-US" altLang="zh-CN" dirty="0"/>
              <a:t>Least upper bound property</a:t>
            </a:r>
            <a:r>
              <a:rPr lang="zh-CN" altLang="en-US" dirty="0"/>
              <a:t>（确界原理）</a:t>
            </a:r>
            <a:endParaRPr lang="en-US" altLang="zh-CN" dirty="0"/>
          </a:p>
          <a:p>
            <a:r>
              <a:rPr lang="en-US" altLang="zh-CN" dirty="0"/>
              <a:t>Dedekind completeness</a:t>
            </a:r>
            <a:r>
              <a:rPr lang="zh-CN" altLang="en-US" dirty="0"/>
              <a:t>（戴德金定理）</a:t>
            </a:r>
            <a:endParaRPr lang="en-US" altLang="zh-CN" dirty="0"/>
          </a:p>
          <a:p>
            <a:r>
              <a:rPr lang="en-US" altLang="zh-CN" dirty="0"/>
              <a:t>Cauchy completeness</a:t>
            </a:r>
            <a:r>
              <a:rPr lang="zh-CN" altLang="en-US" dirty="0"/>
              <a:t>（柯西准则）</a:t>
            </a:r>
            <a:endParaRPr lang="en-US" altLang="zh-CN" dirty="0"/>
          </a:p>
          <a:p>
            <a:r>
              <a:rPr lang="en-US" altLang="zh-CN" dirty="0"/>
              <a:t>Nested intervals theorem</a:t>
            </a:r>
            <a:r>
              <a:rPr lang="zh-CN" altLang="en-US" dirty="0"/>
              <a:t>（闭区间套定理）</a:t>
            </a:r>
            <a:endParaRPr lang="en-US" altLang="zh-CN" dirty="0"/>
          </a:p>
          <a:p>
            <a:r>
              <a:rPr lang="en-US" altLang="zh-CN" dirty="0"/>
              <a:t>Monotone convergence theorem</a:t>
            </a:r>
            <a:r>
              <a:rPr lang="zh-CN" altLang="en-US" dirty="0"/>
              <a:t>（单调有界定理）</a:t>
            </a:r>
            <a:endParaRPr lang="en-US" altLang="zh-CN" dirty="0"/>
          </a:p>
          <a:p>
            <a:r>
              <a:rPr lang="en-US" altLang="zh-CN" dirty="0"/>
              <a:t>Bolzano-</a:t>
            </a:r>
            <a:r>
              <a:rPr lang="en-US" altLang="zh-CN" dirty="0" err="1"/>
              <a:t>Weierstrass</a:t>
            </a:r>
            <a:r>
              <a:rPr lang="en-US" altLang="zh-CN" dirty="0"/>
              <a:t> theorem</a:t>
            </a:r>
            <a:r>
              <a:rPr lang="zh-CN" altLang="en-US" dirty="0"/>
              <a:t>（波尔察诺</a:t>
            </a:r>
            <a:r>
              <a:rPr lang="en-US" altLang="zh-CN" dirty="0"/>
              <a:t>—</a:t>
            </a:r>
            <a:r>
              <a:rPr lang="zh-CN" altLang="en-US" dirty="0"/>
              <a:t>维尔斯特拉斯</a:t>
            </a:r>
            <a:r>
              <a:rPr lang="zh-CN" altLang="en-US" dirty="0" smtClean="0"/>
              <a:t>定理 即致密性定理）</a:t>
            </a:r>
            <a:endParaRPr lang="en-US" altLang="zh-CN" dirty="0"/>
          </a:p>
          <a:p>
            <a:r>
              <a:rPr lang="en-US" altLang="zh-CN" dirty="0"/>
              <a:t>The intermediate value theorem</a:t>
            </a:r>
            <a:r>
              <a:rPr lang="zh-CN" altLang="en-US" dirty="0"/>
              <a:t>（介值定理）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27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06525"/>
            <a:ext cx="4392488" cy="395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2880320" cy="235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实数论有诸多基础定理，此等定理皆</a:t>
            </a:r>
            <a:r>
              <a:rPr lang="zh-CN" altLang="en-US" dirty="0">
                <a:solidFill>
                  <a:srgbClr val="C00000"/>
                </a:solidFill>
              </a:rPr>
              <a:t>相互蕴含</a:t>
            </a:r>
            <a:r>
              <a:rPr lang="zh-CN" altLang="en-US" dirty="0"/>
              <a:t>。此等定理之重要性在於：其中任一者</a:t>
            </a:r>
            <a:r>
              <a:rPr lang="zh-CN" altLang="en-US" dirty="0">
                <a:solidFill>
                  <a:srgbClr val="C00000"/>
                </a:solidFill>
              </a:rPr>
              <a:t>皆能描述实数集的无穷小意义</a:t>
            </a:r>
            <a:r>
              <a:rPr lang="en-US" altLang="zh-CN" dirty="0">
                <a:solidFill>
                  <a:srgbClr val="C00000"/>
                </a:solidFill>
              </a:rPr>
              <a:t>——</a:t>
            </a:r>
            <a:r>
              <a:rPr lang="zh-CN" altLang="en-US" dirty="0">
                <a:solidFill>
                  <a:srgbClr val="C00000"/>
                </a:solidFill>
              </a:rPr>
              <a:t>完备性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——</a:t>
            </a:r>
            <a:r>
              <a:rPr lang="zh-CN" altLang="en-US" dirty="0"/>
              <a:t>我国著名数学家秦理真先生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319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Least upper bound property</a:t>
            </a:r>
            <a:br>
              <a:rPr lang="en-US" altLang="zh-CN" dirty="0"/>
            </a:br>
            <a:r>
              <a:rPr lang="zh-CN" altLang="en-US" dirty="0"/>
              <a:t>（确界原理）（</a:t>
            </a:r>
            <a:r>
              <a:rPr lang="en-US" altLang="zh-CN" dirty="0"/>
              <a:t>UD P134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非空有上界集合有上确界；非空有下界集合有下确界。</a:t>
            </a:r>
          </a:p>
          <a:p>
            <a:r>
              <a:rPr lang="en-US" altLang="zh-CN" dirty="0"/>
              <a:t>UD</a:t>
            </a:r>
            <a:r>
              <a:rPr lang="zh-CN" altLang="en-US" dirty="0"/>
              <a:t>中将其当做公理（</a:t>
            </a:r>
            <a:r>
              <a:rPr lang="en-US" altLang="zh-CN" dirty="0"/>
              <a:t>axiom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9265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Dedekind completeness</a:t>
            </a:r>
            <a:br>
              <a:rPr lang="en-US" altLang="zh-CN" dirty="0"/>
            </a:br>
            <a:r>
              <a:rPr lang="zh-CN" altLang="en-US" dirty="0"/>
              <a:t>（戴德金定理）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把实数域分拆成两个均非空集 </a:t>
            </a:r>
            <a:r>
              <a:rPr lang="en-US" altLang="zh-CN" b="1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b="1" dirty="0"/>
              <a:t>A’</a:t>
            </a:r>
            <a:r>
              <a:rPr lang="zh-CN" altLang="en-US" dirty="0"/>
              <a:t>，使能满足：每一实数必落在集 </a:t>
            </a:r>
            <a:r>
              <a:rPr lang="en-US" altLang="zh-CN" b="1" dirty="0"/>
              <a:t>A</a:t>
            </a:r>
            <a:r>
              <a:rPr lang="zh-CN" altLang="en-US" dirty="0"/>
              <a:t>，</a:t>
            </a:r>
            <a:r>
              <a:rPr lang="en-US" altLang="zh-CN" b="1" dirty="0"/>
              <a:t>A’</a:t>
            </a:r>
            <a:r>
              <a:rPr lang="en-US" altLang="zh-CN" dirty="0"/>
              <a:t> </a:t>
            </a:r>
            <a:r>
              <a:rPr lang="zh-CN" altLang="en-US" dirty="0"/>
              <a:t>中的一个且仅一个内；集</a:t>
            </a:r>
            <a:r>
              <a:rPr lang="en-US" altLang="zh-CN" b="1" dirty="0"/>
              <a:t>A</a:t>
            </a:r>
            <a:r>
              <a:rPr lang="zh-CN" altLang="en-US" dirty="0"/>
              <a:t>的每一数</a:t>
            </a:r>
            <a:r>
              <a:rPr lang="en-US" altLang="zh-CN" dirty="0"/>
              <a:t>α</a:t>
            </a:r>
            <a:r>
              <a:rPr lang="zh-CN" altLang="en-US" dirty="0"/>
              <a:t>小于集</a:t>
            </a:r>
            <a:r>
              <a:rPr lang="en-US" altLang="zh-CN" b="1" dirty="0"/>
              <a:t>A’</a:t>
            </a:r>
            <a:r>
              <a:rPr lang="en-US" altLang="zh-CN" dirty="0"/>
              <a:t> </a:t>
            </a:r>
            <a:r>
              <a:rPr lang="zh-CN" altLang="en-US" dirty="0"/>
              <a:t>中的每一数</a:t>
            </a:r>
            <a:r>
              <a:rPr lang="en-US" altLang="zh-CN" dirty="0"/>
              <a:t>α’.</a:t>
            </a:r>
          </a:p>
          <a:p>
            <a:r>
              <a:rPr lang="zh-CN" altLang="en-US" dirty="0"/>
              <a:t>对于实数域内的任一分划 </a:t>
            </a:r>
            <a:r>
              <a:rPr lang="en-US" altLang="zh-CN" b="1" dirty="0"/>
              <a:t>A|A’</a:t>
            </a:r>
            <a:r>
              <a:rPr lang="en-US" altLang="zh-CN" dirty="0"/>
              <a:t> </a:t>
            </a:r>
            <a:r>
              <a:rPr lang="zh-CN" altLang="en-US" dirty="0"/>
              <a:t>必有产生这些分划的实数</a:t>
            </a:r>
            <a:r>
              <a:rPr lang="en-US" altLang="zh-CN" dirty="0"/>
              <a:t>β. </a:t>
            </a:r>
            <a:r>
              <a:rPr lang="zh-CN" altLang="en-US" dirty="0"/>
              <a:t>这数</a:t>
            </a:r>
            <a:r>
              <a:rPr lang="en-US" altLang="zh-CN" dirty="0"/>
              <a:t>β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）是下组</a:t>
            </a:r>
            <a:r>
              <a:rPr lang="zh-CN" altLang="en-US" b="1" dirty="0"/>
              <a:t> </a:t>
            </a:r>
            <a:r>
              <a:rPr lang="en-US" altLang="zh-CN" b="1" dirty="0"/>
              <a:t>A </a:t>
            </a:r>
            <a:r>
              <a:rPr lang="zh-CN" altLang="en-US" dirty="0"/>
              <a:t>内的最大数，或</a:t>
            </a:r>
            <a:endParaRPr lang="en-US" altLang="zh-CN" dirty="0"/>
          </a:p>
          <a:p>
            <a:r>
              <a:rPr lang="zh-CN" altLang="en-US" dirty="0"/>
              <a:t>  （</a:t>
            </a:r>
            <a:r>
              <a:rPr lang="en-US" altLang="zh-CN" dirty="0"/>
              <a:t>2</a:t>
            </a:r>
            <a:r>
              <a:rPr lang="zh-CN" altLang="en-US" dirty="0"/>
              <a:t>）是上组 </a:t>
            </a:r>
            <a:r>
              <a:rPr lang="en-US" altLang="zh-CN" b="1" dirty="0"/>
              <a:t>A’ </a:t>
            </a:r>
            <a:r>
              <a:rPr lang="zh-CN" altLang="en-US" dirty="0"/>
              <a:t>内的最小数。</a:t>
            </a:r>
          </a:p>
        </p:txBody>
      </p:sp>
    </p:spTree>
    <p:extLst>
      <p:ext uri="{BB962C8B-B14F-4D97-AF65-F5344CB8AC3E}">
        <p14:creationId xmlns:p14="http://schemas.microsoft.com/office/powerpoint/2010/main" val="386582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戴德金定理的证明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217443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r="8937"/>
          <a:stretch/>
        </p:blipFill>
        <p:spPr bwMode="auto">
          <a:xfrm>
            <a:off x="170840" y="1771138"/>
            <a:ext cx="8973160" cy="2875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725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Cauchy completeness</a:t>
            </a:r>
            <a:br>
              <a:rPr lang="en-US" altLang="zh-CN" dirty="0"/>
            </a:br>
            <a:r>
              <a:rPr lang="zh-CN" altLang="en-US" dirty="0"/>
              <a:t>（柯西准则）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数列</a:t>
            </a:r>
            <a:r>
              <a:rPr lang="en-US" altLang="zh-CN" dirty="0"/>
              <a:t>{a</a:t>
            </a:r>
            <a:r>
              <a:rPr lang="en-US" altLang="zh-CN" sz="2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收敛当且仅当对每一个数</a:t>
            </a:r>
            <a:r>
              <a:rPr lang="el-GR" altLang="zh-CN" dirty="0"/>
              <a:t>ε</a:t>
            </a:r>
            <a:r>
              <a:rPr lang="en-US" altLang="zh-CN" dirty="0"/>
              <a:t>&gt;0</a:t>
            </a:r>
            <a:r>
              <a:rPr lang="zh-CN" altLang="en-US" dirty="0"/>
              <a:t>，总存在</a:t>
            </a:r>
            <a:r>
              <a:rPr lang="en-US" altLang="zh-CN" dirty="0"/>
              <a:t>N</a:t>
            </a:r>
            <a:r>
              <a:rPr lang="zh-CN" altLang="en-US" dirty="0"/>
              <a:t>，使当</a:t>
            </a:r>
            <a:r>
              <a:rPr lang="en-US" altLang="zh-CN" dirty="0"/>
              <a:t>n&gt;N</a:t>
            </a:r>
            <a:r>
              <a:rPr lang="zh-CN" altLang="en-US" dirty="0"/>
              <a:t>及</a:t>
            </a:r>
            <a:r>
              <a:rPr lang="en-US" altLang="zh-CN" dirty="0"/>
              <a:t>m&gt;N</a:t>
            </a:r>
            <a:r>
              <a:rPr lang="zh-CN" altLang="en-US" dirty="0"/>
              <a:t>有：</a:t>
            </a:r>
            <a:endParaRPr lang="en-US" altLang="zh-CN" dirty="0"/>
          </a:p>
          <a:p>
            <a:r>
              <a:rPr lang="en-US" altLang="zh-CN" dirty="0"/>
              <a:t>   |</a:t>
            </a:r>
            <a:r>
              <a:rPr lang="en-US" altLang="zh-CN" dirty="0" err="1"/>
              <a:t>x</a:t>
            </a:r>
            <a:r>
              <a:rPr lang="en-US" altLang="zh-CN" sz="2000" dirty="0" err="1"/>
              <a:t>m</a:t>
            </a:r>
            <a:r>
              <a:rPr lang="en-US" altLang="zh-CN" dirty="0" err="1"/>
              <a:t>-x</a:t>
            </a:r>
            <a:r>
              <a:rPr lang="en-US" altLang="zh-CN" sz="2000" dirty="0" err="1"/>
              <a:t>n</a:t>
            </a:r>
            <a:r>
              <a:rPr lang="en-US" altLang="zh-CN" dirty="0"/>
              <a:t>|&lt;</a:t>
            </a:r>
            <a:r>
              <a:rPr lang="el-GR" altLang="zh-CN" dirty="0"/>
              <a:t> 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73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570186"/>
          </a:xfrm>
        </p:spPr>
        <p:txBody>
          <a:bodyPr/>
          <a:lstStyle/>
          <a:p>
            <a:r>
              <a:rPr lang="zh-CN" altLang="en-US" dirty="0"/>
              <a:t>柯西准则的证明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659313"/>
            <a:ext cx="8229600" cy="1466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                                    ——《</a:t>
            </a:r>
            <a:r>
              <a:rPr lang="zh-CN" altLang="en-US" dirty="0"/>
              <a:t>微积分</a:t>
            </a:r>
            <a:r>
              <a:rPr lang="en-US" altLang="zh-CN" dirty="0"/>
              <a:t>》</a:t>
            </a:r>
            <a:r>
              <a:rPr lang="zh-CN" altLang="en-US" dirty="0"/>
              <a:t>秦理真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2197100"/>
            <a:ext cx="8770937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83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1343</Words>
  <Application>Microsoft Office PowerPoint</Application>
  <PresentationFormat>全屏显示(4:3)</PresentationFormat>
  <Paragraphs>73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实数完备性（completeness）</vt:lpstr>
      <vt:lpstr>PowerPoint 演示文稿</vt:lpstr>
      <vt:lpstr>实数完备性</vt:lpstr>
      <vt:lpstr>PowerPoint 演示文稿</vt:lpstr>
      <vt:lpstr>Least upper bound property （确界原理）（UD P134）</vt:lpstr>
      <vt:lpstr>Dedekind completeness （戴德金定理）</vt:lpstr>
      <vt:lpstr>戴德金定理的证明</vt:lpstr>
      <vt:lpstr>Cauchy completeness （柯西准则）</vt:lpstr>
      <vt:lpstr>柯西准则的证明</vt:lpstr>
      <vt:lpstr>柯西准则的证明</vt:lpstr>
      <vt:lpstr>PowerPoint 演示文稿</vt:lpstr>
      <vt:lpstr>Nested intervals theorem （闭区间套定理）</vt:lpstr>
      <vt:lpstr>闭区间套定理的证明</vt:lpstr>
      <vt:lpstr>Monotone convergence theorem （单调有界定理）</vt:lpstr>
      <vt:lpstr>单调有界定理的证明</vt:lpstr>
      <vt:lpstr>Bolzano-Weierstrass theorem （波尔察诺—维尔斯特拉斯定理 又称致密性定理）</vt:lpstr>
      <vt:lpstr>致密性定理证明</vt:lpstr>
      <vt:lpstr>致密性定理证明</vt:lpstr>
      <vt:lpstr>下面用致密性定理证明确界原理</vt:lpstr>
      <vt:lpstr>The intermediate value theorem （介值定理）</vt:lpstr>
      <vt:lpstr>介值定理的证明</vt:lpstr>
      <vt:lpstr>最后附上：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实数完备性（completeness）</dc:title>
  <dc:creator>ASUS</dc:creator>
  <cp:lastModifiedBy>ASUS</cp:lastModifiedBy>
  <cp:revision>48</cp:revision>
  <dcterms:created xsi:type="dcterms:W3CDTF">2017-12-04T10:06:35Z</dcterms:created>
  <dcterms:modified xsi:type="dcterms:W3CDTF">2017-12-11T01:16:09Z</dcterms:modified>
</cp:coreProperties>
</file>