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E944-5AC1-427A-BFA7-99D2F1DB6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4A93D-962C-4451-A461-826523077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8BBC8-E14B-4F66-A79F-9D2867F6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FC060-1977-4B99-A413-5D1449C1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17F6C-10AD-4765-AE2E-D3A7ECD0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6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3789B-C5C6-419E-BA73-59133E9A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2AFFD-FFF2-47B7-A819-C34AFC9F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13012-E8AA-4341-8AD9-9AB6A5F2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FB248-B5CD-4659-9B31-C789398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A722-E6AA-439A-8389-55E9BF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9B896D-A3D4-4DAB-A158-5BA52097B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AED10-C3F3-4EE2-815B-64E7F023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3CB6E-8A5F-4E5B-B8B1-137A4189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5811B-1A5E-45FD-A77F-3C3269A5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429BC-A826-491D-906A-CDF80D4A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063AF-6AC1-45CA-98CB-582D573C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C956E-0942-445F-93FD-D92ABFC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D14F8-06A6-4969-8FBA-91B78828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47094-0EF8-42F7-A6B3-78EA165C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41C52-36F1-429E-A07D-EB38EE3C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8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AFCA-77ED-4BBD-B813-D44E9881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8624F-3311-4773-995D-C3EC6314D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1CD8-5593-4ED4-8A99-881AD7D5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D5980-449C-4DAF-ABAC-E5F49898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4C17D-6E98-44E7-926F-3B86E6E0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99AF-1A20-41CC-8E8B-77BFC73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54CDA-123D-4916-AFA7-0222AC1BD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DDBB8-F1EC-496E-B62F-4E037227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93CD4-352F-4D18-B3BA-2C05FB4F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DC955-0D68-4BAE-BB54-6A4E3B97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15310-5E8D-4B4D-BB3F-A85F1F0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4B08C-70D4-42C1-A56F-FE535AE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63724-C413-417C-A3C8-B2FAE2EF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EB28E-4C02-4C87-ABAD-9FBCA1556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E136B-F37B-4D5B-86EA-C584728F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6F4F5-B6BC-452C-BB65-6B680F305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69BB5-CBF3-4374-96E9-6184D545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E5CE5-8016-41BA-A6E3-804D3181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482742-6634-45BF-B07D-5D6B97DB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FF572-425A-4BB2-A2FA-814A6341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2D88E0-B179-4FDC-80C5-8AB6029F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B5DA03-A2DE-4280-A430-64725E96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77B4A-3D89-455F-B2E5-0544AF2A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CF9884-8A76-4BD1-954A-3363E4B0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45F97-FF73-4B05-BC39-F403DD82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7CA95-8206-4ADD-AF74-B7F80B51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2D9F5-944B-468E-824F-4C736A39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6E1AE-C016-43B9-8A7C-B0838DDC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0B789-13C6-4137-B1EF-F7BFEFCB4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6E3AD-0487-4BAC-8236-F248FDB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005D6-B225-4A26-8C33-C445B47B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52E36-23BB-4C6F-AB3B-936EBA55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13931-6901-4207-9882-702F5AC8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271CA6-C7BC-4C4A-9FBD-DBE7216C1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6210A-1FBC-4B89-9AC8-5F512D7C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46132-FA5C-4D94-BE00-D24763B0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5B7F-314E-4597-9167-7F4CC2AA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51E27-2A9C-4271-8840-69C566C0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A7C3D-80D0-4382-8351-2158F958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7DFD9-F160-4B7A-83B3-D31DBDAE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7C643-F7E1-40A6-B736-C47DECF13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A920-F1BB-4A2A-A3FF-94F09E9203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F025F-5124-4BE7-AA07-060481293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B40C6-3393-4B03-B85A-7486A59D9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854-1962-4F1F-8825-5C070C94F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7421-AB0D-4AC8-9F77-3ABB016E7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Akra-Bazzi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ADC3CC-3B81-44BB-969D-FEC89C03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171240542</a:t>
            </a:r>
          </a:p>
          <a:p>
            <a:r>
              <a:rPr lang="zh-CN" altLang="en-US" dirty="0"/>
              <a:t>李博文</a:t>
            </a:r>
          </a:p>
        </p:txBody>
      </p:sp>
    </p:spTree>
    <p:extLst>
      <p:ext uri="{BB962C8B-B14F-4D97-AF65-F5344CB8AC3E}">
        <p14:creationId xmlns:p14="http://schemas.microsoft.com/office/powerpoint/2010/main" val="15782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D553170-90B6-4092-9C6A-7A66F48848A2}"/>
                  </a:ext>
                </a:extLst>
              </p:cNvPr>
              <p:cNvSpPr txBox="1"/>
              <p:nvPr/>
            </p:nvSpPr>
            <p:spPr>
              <a:xfrm>
                <a:off x="1615440" y="1814134"/>
                <a:ext cx="8961120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定义</a:t>
                </a:r>
                <a:r>
                  <a:rPr lang="en-US" altLang="zh-CN" b="1" dirty="0"/>
                  <a:t>1</a:t>
                </a:r>
              </a:p>
              <a:p>
                <a:r>
                  <a:rPr lang="en-US" altLang="zh-CN" dirty="0"/>
                  <a:t>S</a:t>
                </a:r>
                <a:r>
                  <a:rPr lang="zh-CN" altLang="en-US" dirty="0"/>
                  <a:t>是所有满足如下条件的实值函数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集合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)有界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)不递减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D553170-90B6-4092-9C6A-7A66F488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0" y="1814134"/>
                <a:ext cx="8961120" cy="1614866"/>
              </a:xfrm>
              <a:prstGeom prst="rect">
                <a:avLst/>
              </a:prstGeom>
              <a:blipFill>
                <a:blip r:embed="rId2"/>
                <a:stretch>
                  <a:fillRect l="-544" t="-2264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4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E18040-0BDC-4E1C-9AEF-B4F3195671BB}"/>
                  </a:ext>
                </a:extLst>
              </p:cNvPr>
              <p:cNvSpPr txBox="1"/>
              <p:nvPr/>
            </p:nvSpPr>
            <p:spPr>
              <a:xfrm>
                <a:off x="1256211" y="697641"/>
                <a:ext cx="9679577" cy="366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定理</a:t>
                </a:r>
                <a:r>
                  <a:rPr lang="en-US" altLang="zh-CN" b="1" dirty="0"/>
                  <a:t>2(order transform)</a:t>
                </a:r>
              </a:p>
              <a:p>
                <a:r>
                  <a:rPr lang="en-US" altLang="zh-CN" dirty="0"/>
                  <a:t>P{}</a:t>
                </a:r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映射，使得对任意一个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有一个</m:t>
                    </m:r>
                  </m:oMath>
                </a14:m>
                <a:r>
                  <a:rPr lang="zh-CN" altLang="en-US" dirty="0"/>
                  <a:t>对应的实值函数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b="0" dirty="0"/>
                  <a:t>，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有如下结论成立：</a:t>
                </a:r>
                <a:endParaRPr lang="en-US" altLang="zh-CN" b="0" dirty="0"/>
              </a:p>
              <a:p>
                <a:r>
                  <a:rPr lang="en-US" altLang="zh-CN" dirty="0"/>
                  <a:t>1.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总存在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2.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是线性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映射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3.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是单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射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4.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指的是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对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都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介于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两个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正值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函数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E18040-0BDC-4E1C-9AEF-B4F319567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1" y="697641"/>
                <a:ext cx="9679577" cy="3666709"/>
              </a:xfrm>
              <a:prstGeom prst="rect">
                <a:avLst/>
              </a:prstGeom>
              <a:blipFill>
                <a:blip r:embed="rId2"/>
                <a:stretch>
                  <a:fillRect l="-504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17D59E-77A5-4486-B536-93E6541CB50F}"/>
                  </a:ext>
                </a:extLst>
              </p:cNvPr>
              <p:cNvSpPr txBox="1"/>
              <p:nvPr/>
            </p:nvSpPr>
            <p:spPr>
              <a:xfrm>
                <a:off x="1306286" y="4493623"/>
                <a:ext cx="9562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由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有界且积分范围有限，故</a:t>
                </a:r>
                <a:r>
                  <a:rPr lang="en-US" altLang="zh-CN" dirty="0"/>
                  <a:t>P{}</a:t>
                </a:r>
                <a:r>
                  <a:rPr lang="zh-CN" altLang="en-US" dirty="0"/>
                  <a:t>总存在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显然成立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可假设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再对</m:t>
                    </m:r>
                  </m:oMath>
                </a14:m>
                <a:r>
                  <a:rPr lang="en-US" altLang="zh-CN" dirty="0"/>
                  <a:t>F</a:t>
                </a:r>
                <a:r>
                  <a:rPr lang="zh-CN" altLang="en-US" dirty="0"/>
                  <a:t>求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的偏导数即可知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可带入上式并展开，然后通过积分上下限的转换把式子转换成三个积分，再依次证明；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17D59E-77A5-4486-B536-93E6541CB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4493623"/>
                <a:ext cx="9562011" cy="1477328"/>
              </a:xfrm>
              <a:prstGeom prst="rect">
                <a:avLst/>
              </a:prstGeom>
              <a:blipFill>
                <a:blip r:embed="rId3"/>
                <a:stretch>
                  <a:fillRect l="-510" t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92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29B676-56D2-454A-84C3-69CEB200EE13}"/>
                  </a:ext>
                </a:extLst>
              </p:cNvPr>
              <p:cNvSpPr txBox="1"/>
              <p:nvPr/>
            </p:nvSpPr>
            <p:spPr>
              <a:xfrm>
                <a:off x="1058090" y="862149"/>
                <a:ext cx="94575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引理</a:t>
                </a:r>
                <a:r>
                  <a:rPr lang="en-US" altLang="zh-CN" b="1" dirty="0"/>
                  <a:t>2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定理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中定义的函数，则如下结论成立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29B676-56D2-454A-84C3-69CEB200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90" y="862149"/>
                <a:ext cx="9457509" cy="1477328"/>
              </a:xfrm>
              <a:prstGeom prst="rect">
                <a:avLst/>
              </a:prstGeom>
              <a:blipFill>
                <a:blip r:embed="rId2"/>
                <a:stretch>
                  <a:fillRect l="-580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C88827-6798-4B6F-8C59-ED334B8D5009}"/>
                  </a:ext>
                </a:extLst>
              </p:cNvPr>
              <p:cNvSpPr txBox="1"/>
              <p:nvPr/>
            </p:nvSpPr>
            <p:spPr>
              <a:xfrm>
                <a:off x="1045026" y="2220686"/>
                <a:ext cx="9483635" cy="217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g(x)</a:t>
                </a:r>
                <a:r>
                  <a:rPr lang="zh-CN" altLang="en-US" dirty="0"/>
                  <a:t>根据定义，满足定义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1.2</a:t>
                </a:r>
                <a:r>
                  <a:rPr lang="zh-CN" altLang="en-US" dirty="0"/>
                  <a:t>条，然后令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然后可得如下不等式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根据此三不等式和引理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，可证明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C88827-6798-4B6F-8C59-ED334B8D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6" y="2220686"/>
                <a:ext cx="9483635" cy="2173352"/>
              </a:xfrm>
              <a:prstGeom prst="rect">
                <a:avLst/>
              </a:prstGeom>
              <a:blipFill>
                <a:blip r:embed="rId3"/>
                <a:stretch>
                  <a:fillRect l="-514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BD0C30-AD6E-4239-9A8F-CB45D2A928AE}"/>
                  </a:ext>
                </a:extLst>
              </p:cNvPr>
              <p:cNvSpPr txBox="1"/>
              <p:nvPr/>
            </p:nvSpPr>
            <p:spPr>
              <a:xfrm>
                <a:off x="1058090" y="4518524"/>
                <a:ext cx="94575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有限个有界正数之和，故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有界</m:t>
                    </m:r>
                  </m:oMath>
                </a14:m>
                <a:r>
                  <a:rPr lang="zh-CN" altLang="en-US" dirty="0"/>
                  <a:t>，第一条性质得证</a:t>
                </a:r>
                <a:r>
                  <a:rPr lang="en-US" altLang="zh-CN" dirty="0"/>
                  <a:t>;</a:t>
                </a:r>
              </a:p>
              <a:p>
                <a:r>
                  <a:rPr lang="zh-CN" altLang="en-US" dirty="0"/>
                  <a:t>使用第二数学归纳法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可证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不递减</m:t>
                    </m:r>
                  </m:oMath>
                </a14:m>
                <a:r>
                  <a:rPr lang="zh-CN" altLang="en-US" dirty="0"/>
                  <a:t>，同样使用第二数学归纳法可证明第三条性质；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BD0C30-AD6E-4239-9A8F-CB45D2A9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90" y="4518524"/>
                <a:ext cx="9457509" cy="923330"/>
              </a:xfrm>
              <a:prstGeom prst="rect">
                <a:avLst/>
              </a:prstGeom>
              <a:blipFill>
                <a:blip r:embed="rId4"/>
                <a:stretch>
                  <a:fillRect l="-58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71ED9D-02AB-4785-B965-9EF4215D8012}"/>
                  </a:ext>
                </a:extLst>
              </p:cNvPr>
              <p:cNvSpPr txBox="1"/>
              <p:nvPr/>
            </p:nvSpPr>
            <p:spPr>
              <a:xfrm>
                <a:off x="1733006" y="927463"/>
                <a:ext cx="8725988" cy="160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定理</a:t>
                </a:r>
                <a:r>
                  <a:rPr lang="en-US" altLang="zh-CN" b="1" dirty="0"/>
                  <a:t>3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中的函数，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实根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则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始终</m:t>
                    </m:r>
                  </m:oMath>
                </a14:m>
                <a:r>
                  <a:rPr lang="zh-CN" altLang="en-US" dirty="0"/>
                  <a:t>存在且唯一并为正，而且如下等式成立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足够大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71ED9D-02AB-4785-B965-9EF4215D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06" y="927463"/>
                <a:ext cx="8725988" cy="1607491"/>
              </a:xfrm>
              <a:prstGeom prst="rect">
                <a:avLst/>
              </a:prstGeom>
              <a:blipFill>
                <a:blip r:embed="rId2"/>
                <a:stretch>
                  <a:fillRect l="-559" t="-9091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BAB7EC-BD82-4930-B217-4747FC5BAC87}"/>
                  </a:ext>
                </a:extLst>
              </p:cNvPr>
              <p:cNvSpPr txBox="1"/>
              <p:nvPr/>
            </p:nvSpPr>
            <p:spPr>
              <a:xfrm>
                <a:off x="1645920" y="2769326"/>
                <a:ext cx="88174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引理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故能够代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再由其线性作变换，然后由介值定理和导数恒正可得到关于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相关结论，然后在将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替换为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中函数之性质即可得到上述等式。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BAB7EC-BD82-4930-B217-4747FC5BA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2769326"/>
                <a:ext cx="8817429" cy="923330"/>
              </a:xfrm>
              <a:prstGeom prst="rect">
                <a:avLst/>
              </a:prstGeom>
              <a:blipFill>
                <a:blip r:embed="rId3"/>
                <a:stretch>
                  <a:fillRect l="-553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462A6A-A29E-445F-A0B6-EC73D2D24AD3}"/>
                  </a:ext>
                </a:extLst>
              </p:cNvPr>
              <p:cNvSpPr txBox="1"/>
              <p:nvPr/>
            </p:nvSpPr>
            <p:spPr>
              <a:xfrm>
                <a:off x="2046514" y="1227909"/>
                <a:ext cx="8098971" cy="1789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定理</a:t>
                </a:r>
                <a:r>
                  <a:rPr lang="en-US" altLang="zh-CN" b="1" dirty="0"/>
                  <a:t>4</a:t>
                </a:r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是一个非递减函数，则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462A6A-A29E-445F-A0B6-EC73D2D2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4" y="1227909"/>
                <a:ext cx="8098971" cy="1789977"/>
              </a:xfrm>
              <a:prstGeom prst="rect">
                <a:avLst/>
              </a:prstGeom>
              <a:blipFill>
                <a:blip r:embed="rId2"/>
                <a:stretch>
                  <a:fillRect l="-678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E47E77-4C5B-42C6-BE12-C5629AD03C87}"/>
                  </a:ext>
                </a:extLst>
              </p:cNvPr>
              <p:cNvSpPr txBox="1"/>
              <p:nvPr/>
            </p:nvSpPr>
            <p:spPr>
              <a:xfrm>
                <a:off x="1998617" y="3265714"/>
                <a:ext cx="81512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之证明只需将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代入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定理</m:t>
                    </m:r>
                  </m:oMath>
                </a14:m>
                <a:r>
                  <a:rPr lang="en-US" altLang="zh-CN" dirty="0"/>
                  <a:t>3</a:t>
                </a:r>
                <a:r>
                  <a:rPr lang="zh-CN" altLang="en-US" dirty="0"/>
                  <a:t>中的等式，经过放缩即可得到，而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则需构造一函数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再利用引理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中提到的性质可证；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E47E77-4C5B-42C6-BE12-C5629AD0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17" y="3265714"/>
                <a:ext cx="8151223" cy="646331"/>
              </a:xfrm>
              <a:prstGeom prst="rect">
                <a:avLst/>
              </a:prstGeom>
              <a:blipFill>
                <a:blip r:embed="rId3"/>
                <a:stretch>
                  <a:fillRect l="-67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88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6A3A89-A01B-4251-A50F-BD95841B8955}"/>
                  </a:ext>
                </a:extLst>
              </p:cNvPr>
              <p:cNvSpPr txBox="1"/>
              <p:nvPr/>
            </p:nvSpPr>
            <p:spPr>
              <a:xfrm>
                <a:off x="1445623" y="1679867"/>
                <a:ext cx="9300754" cy="349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推论</a:t>
                </a:r>
                <a:r>
                  <a:rPr lang="en-US" altLang="zh-CN" b="1" dirty="0"/>
                  <a:t>1</a:t>
                </a:r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是如下方程的实数解</a:t>
                </a:r>
                <a:r>
                  <a:rPr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那么对足够大的</a:t>
                </a:r>
                <a:r>
                  <a:rPr lang="en-US" altLang="zh-CN" dirty="0"/>
                  <a:t>n,</a:t>
                </a:r>
                <a:r>
                  <a:rPr lang="zh-CN" altLang="en-US" dirty="0"/>
                  <a:t>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是一个非递减函数，则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6A3A89-A01B-4251-A50F-BD95841B8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623" y="1679867"/>
                <a:ext cx="9300754" cy="3498265"/>
              </a:xfrm>
              <a:prstGeom prst="rect">
                <a:avLst/>
              </a:prstGeom>
              <a:blipFill>
                <a:blip r:embed="rId2"/>
                <a:stretch>
                  <a:fillRect l="-524" t="-1047" b="-1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357B14A-63E4-4430-B98A-6F8559EA7106}"/>
              </a:ext>
            </a:extLst>
          </p:cNvPr>
          <p:cNvSpPr txBox="1"/>
          <p:nvPr/>
        </p:nvSpPr>
        <p:spPr>
          <a:xfrm>
            <a:off x="3777342" y="2142309"/>
            <a:ext cx="4637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Akra-Bazzi</a:t>
            </a:r>
            <a:r>
              <a:rPr lang="en-US" altLang="zh-CN" sz="2400" dirty="0"/>
              <a:t> method</a:t>
            </a:r>
          </a:p>
          <a:p>
            <a:r>
              <a:rPr lang="en-US" altLang="zh-CN" sz="2400" b="1" dirty="0"/>
              <a:t>1.</a:t>
            </a:r>
            <a:r>
              <a:rPr lang="zh-CN" altLang="en-US" sz="2400" b="1" dirty="0"/>
              <a:t>相较于</a:t>
            </a:r>
            <a:r>
              <a:rPr lang="en-US" altLang="zh-CN" sz="2400" b="1" dirty="0"/>
              <a:t>master method</a:t>
            </a:r>
            <a:r>
              <a:rPr lang="zh-CN" altLang="en-US" sz="2400" b="1" dirty="0"/>
              <a:t>的扩展</a:t>
            </a:r>
            <a:endParaRPr lang="en-US" altLang="zh-CN" sz="2400" b="1" dirty="0"/>
          </a:p>
          <a:p>
            <a:r>
              <a:rPr lang="en-US" altLang="zh-CN" sz="2400" b="1" dirty="0"/>
              <a:t>2. </a:t>
            </a:r>
            <a:r>
              <a:rPr lang="en-US" altLang="zh-CN" sz="2400" b="1" dirty="0" err="1"/>
              <a:t>Akra-Bazzi</a:t>
            </a:r>
            <a:r>
              <a:rPr lang="en-US" altLang="zh-CN" sz="2400" b="1" dirty="0"/>
              <a:t> method</a:t>
            </a:r>
            <a:r>
              <a:rPr lang="zh-CN" altLang="en-US" sz="2400" b="1" dirty="0"/>
              <a:t>使用举例</a:t>
            </a:r>
            <a:endParaRPr lang="en-US" altLang="zh-CN" sz="2400" b="1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简要的证明</a:t>
            </a:r>
          </a:p>
        </p:txBody>
      </p:sp>
    </p:spTree>
    <p:extLst>
      <p:ext uri="{BB962C8B-B14F-4D97-AF65-F5344CB8AC3E}">
        <p14:creationId xmlns:p14="http://schemas.microsoft.com/office/powerpoint/2010/main" val="240600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7242-DD63-414F-A3C6-8D1F48A3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Akra-Bazzi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A44AD8-3C1A-4902-AF6E-088BC5C85999}"/>
                  </a:ext>
                </a:extLst>
              </p:cNvPr>
              <p:cNvSpPr txBox="1"/>
              <p:nvPr/>
            </p:nvSpPr>
            <p:spPr>
              <a:xfrm>
                <a:off x="838200" y="940526"/>
                <a:ext cx="10030097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⌊"/>
                                          <m:endChr m:val="⌋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A44AD8-3C1A-4902-AF6E-088BC5C85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40526"/>
                <a:ext cx="10030097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C6782657-6320-4948-9F60-0E052A82C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069" y="2281406"/>
                <a:ext cx="11245073" cy="400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此递归关系满足如下条件：</a:t>
                </a:r>
                <a:endParaRPr lang="en-US" altLang="zh-CN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≥1;</m:t>
                    </m:r>
                  </m:oMath>
                </a14:m>
                <a:endParaRPr lang="en-US" altLang="zh-CN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有界</a:t>
                </a:r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对于任意非负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为正且非递减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此处有界指的应该是对任意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</m:t>
                    </m:r>
                    <m:func>
                      <m:func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≠∞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endParaRPr lang="en-US" altLang="zh-CN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&gt;1,∃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C6782657-6320-4948-9F60-0E052A82C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69" y="2281406"/>
                <a:ext cx="11245073" cy="4001288"/>
              </a:xfrm>
              <a:blipFill>
                <a:blip r:embed="rId3"/>
                <a:stretch>
                  <a:fillRect l="-434" t="-1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6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381F46-E822-4F7E-92DA-0A45D3820FF0}"/>
                  </a:ext>
                </a:extLst>
              </p:cNvPr>
              <p:cNvSpPr txBox="1"/>
              <p:nvPr/>
            </p:nvSpPr>
            <p:spPr>
              <a:xfrm>
                <a:off x="723331" y="542401"/>
                <a:ext cx="9870646" cy="322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是如下方程的实数解</a:t>
                </a:r>
                <a:r>
                  <a:rPr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那么对足够大的</a:t>
                </a:r>
                <a:r>
                  <a:rPr lang="en-US" altLang="zh-CN" dirty="0"/>
                  <a:t>n,</a:t>
                </a:r>
                <a:r>
                  <a:rPr lang="zh-CN" altLang="en-US" dirty="0"/>
                  <a:t>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也就是说（类似于</a:t>
                </a:r>
                <a:r>
                  <a:rPr lang="en-US" altLang="zh-CN" dirty="0"/>
                  <a:t>master method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是一个非递减函数，则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381F46-E822-4F7E-92DA-0A45D382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1" y="542401"/>
                <a:ext cx="9870646" cy="3221266"/>
              </a:xfrm>
              <a:prstGeom prst="rect">
                <a:avLst/>
              </a:prstGeom>
              <a:blipFill>
                <a:blip r:embed="rId2"/>
                <a:stretch>
                  <a:fillRect l="-556" t="-1136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D8A5F4-F949-44B1-BEDC-626306256D29}"/>
                  </a:ext>
                </a:extLst>
              </p:cNvPr>
              <p:cNvSpPr txBox="1"/>
              <p:nvPr/>
            </p:nvSpPr>
            <p:spPr>
              <a:xfrm>
                <a:off x="723331" y="4162567"/>
                <a:ext cx="10590663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值得注意的是，当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时，我们可以得到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此时</a:t>
                </a:r>
                <a:r>
                  <a:rPr lang="en-US" altLang="zh-CN" dirty="0" err="1"/>
                  <a:t>Akra-Bazzi</a:t>
                </a:r>
                <a:r>
                  <a:rPr lang="en-US" altLang="zh-CN" dirty="0"/>
                  <a:t> method</a:t>
                </a:r>
                <a:r>
                  <a:rPr lang="zh-CN" altLang="en-US" dirty="0"/>
                  <a:t>便是</a:t>
                </a:r>
                <a:r>
                  <a:rPr lang="en-US" altLang="zh-CN" dirty="0"/>
                  <a:t>master method</a:t>
                </a:r>
                <a:r>
                  <a:rPr lang="zh-CN" altLang="en-US" dirty="0"/>
                  <a:t>，换言之，</a:t>
                </a:r>
                <a:r>
                  <a:rPr lang="en-US" altLang="zh-CN" dirty="0"/>
                  <a:t>master method</a:t>
                </a:r>
                <a:r>
                  <a:rPr lang="zh-CN" altLang="en-US" dirty="0"/>
                  <a:t>实际上是</a:t>
                </a:r>
                <a:r>
                  <a:rPr lang="en-US" altLang="zh-CN" dirty="0" err="1"/>
                  <a:t>Akra-Bazzi</a:t>
                </a:r>
                <a:r>
                  <a:rPr lang="en-US" altLang="zh-CN" dirty="0"/>
                  <a:t> method</a:t>
                </a:r>
                <a:r>
                  <a:rPr lang="zh-CN" altLang="en-US" dirty="0"/>
                  <a:t>的一种特殊情况。</a:t>
                </a:r>
                <a:endParaRPr lang="en-US" altLang="zh-CN" dirty="0"/>
              </a:p>
              <a:p>
                <a:r>
                  <a:rPr lang="zh-CN" altLang="en-US" dirty="0"/>
                  <a:t>然而，在</a:t>
                </a:r>
                <a:r>
                  <a:rPr lang="en-US" altLang="zh-CN" dirty="0"/>
                  <a:t>master method</a:t>
                </a:r>
                <a:r>
                  <a:rPr lang="zh-CN" altLang="en-US" dirty="0"/>
                  <a:t>中，在第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种情况时条件为存在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充分大的</a:t>
                </a:r>
                <a:r>
                  <a:rPr lang="en-US" altLang="zh-CN" dirty="0"/>
                  <a:t>n,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在此</m:t>
                    </m:r>
                  </m:oMath>
                </a14:m>
                <a:r>
                  <a:rPr lang="zh-CN" altLang="en-US" dirty="0"/>
                  <a:t>情况下是否蕴含于</a:t>
                </a:r>
                <a:r>
                  <a:rPr lang="en-US" altLang="zh-CN" dirty="0"/>
                  <a:t>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是一个非递减函数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呢？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D8A5F4-F949-44B1-BEDC-62630625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1" y="4162567"/>
                <a:ext cx="10590663" cy="1891865"/>
              </a:xfrm>
              <a:prstGeom prst="rect">
                <a:avLst/>
              </a:prstGeom>
              <a:blipFill>
                <a:blip r:embed="rId3"/>
                <a:stretch>
                  <a:fillRect l="-518" t="-1935" r="-461" b="-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B9F4F1-5E65-4C32-93AE-AC2F8A5E42F8}"/>
                  </a:ext>
                </a:extLst>
              </p:cNvPr>
              <p:cNvSpPr txBox="1"/>
              <p:nvPr/>
            </p:nvSpPr>
            <p:spPr>
              <a:xfrm>
                <a:off x="900752" y="750627"/>
                <a:ext cx="10317708" cy="4632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是一个非递减函数，且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所以如下不等式成立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带入可知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故如下不等式成立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由此可见</a:t>
                </a:r>
                <a:r>
                  <a:rPr lang="en-US" altLang="zh-CN" dirty="0"/>
                  <a:t>,master method </a:t>
                </a:r>
                <a:r>
                  <a:rPr lang="zh-CN" altLang="en-US" dirty="0"/>
                  <a:t>确实是</a:t>
                </a:r>
                <a:r>
                  <a:rPr lang="en-US" altLang="zh-CN" dirty="0" err="1"/>
                  <a:t>Akra-Bazzi</a:t>
                </a:r>
                <a:r>
                  <a:rPr lang="en-US" altLang="zh-CN" dirty="0"/>
                  <a:t> method</a:t>
                </a:r>
                <a:r>
                  <a:rPr lang="zh-CN" altLang="en-US" dirty="0"/>
                  <a:t>的一种特殊情况，因此</a:t>
                </a:r>
                <a:r>
                  <a:rPr lang="en-US" altLang="zh-CN" dirty="0" err="1"/>
                  <a:t>Akra-Bazzi</a:t>
                </a:r>
                <a:r>
                  <a:rPr lang="en-US" altLang="zh-CN" dirty="0"/>
                  <a:t> method</a:t>
                </a:r>
                <a:r>
                  <a:rPr lang="zh-CN" altLang="en-US" dirty="0"/>
                  <a:t>的扩展性体现在当分治法将问题划分成若干个规模不等的子问题时，仍然能够适用。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B9F4F1-5E65-4C32-93AE-AC2F8A5E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2" y="750627"/>
                <a:ext cx="10317708" cy="4632743"/>
              </a:xfrm>
              <a:prstGeom prst="rect">
                <a:avLst/>
              </a:prstGeom>
              <a:blipFill>
                <a:blip r:embed="rId2"/>
                <a:stretch>
                  <a:fillRect l="-532" t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18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63174F-5355-4533-92FE-1249D73B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DF0E13-3C54-4754-A1FE-43C3040CB26D}"/>
                  </a:ext>
                </a:extLst>
              </p:cNvPr>
              <p:cNvSpPr txBox="1"/>
              <p:nvPr/>
            </p:nvSpPr>
            <p:spPr>
              <a:xfrm>
                <a:off x="838200" y="1058092"/>
                <a:ext cx="10252166" cy="51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DF0E13-3C54-4754-A1FE-43C3040C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8092"/>
                <a:ext cx="10252166" cy="513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0CA997CC-EF25-4E72-9866-402757E2A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0CA997CC-EF25-4E72-9866-402757E2A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16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63174F-5355-4533-92FE-1249D73B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DF0E13-3C54-4754-A1FE-43C3040CB26D}"/>
                  </a:ext>
                </a:extLst>
              </p:cNvPr>
              <p:cNvSpPr txBox="1"/>
              <p:nvPr/>
            </p:nvSpPr>
            <p:spPr>
              <a:xfrm>
                <a:off x="838200" y="1058092"/>
                <a:ext cx="10252166" cy="51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⌊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⌊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DF0E13-3C54-4754-A1FE-43C3040C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8092"/>
                <a:ext cx="10252166" cy="513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0CA997CC-EF25-4E72-9866-402757E2A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altLang="zh-CN" i="1">
                          <a:latin typeface="Cambria Math" panose="02040503050406030204" pitchFamily="18" charset="0"/>
                        </a:rPr>
                        <m:t>57450</m:t>
                      </m:r>
                    </m:oMath>
                  </m:oMathPara>
                </a14:m>
                <a:endParaRPr lang="ar-AE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ar-AE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57450</m:t>
                          </m:r>
                          <m: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所以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l-GR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ar-AE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altLang="zh-C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altLang="zh-CN" b="0" i="0" smtClean="0">
                              <a:latin typeface="Cambria Math" panose="02040503050406030204" pitchFamily="18" charset="0"/>
                            </a:rPr>
                            <m:t>57450</m:t>
                          </m:r>
                        </m:sup>
                      </m:sSup>
                      <m:r>
                        <a:rPr lang="ar-AE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0CA997CC-EF25-4E72-9866-402757E2A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0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63174F-5355-4533-92FE-1249D73B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DF0E13-3C54-4754-A1FE-43C3040CB26D}"/>
                  </a:ext>
                </a:extLst>
              </p:cNvPr>
              <p:cNvSpPr txBox="1"/>
              <p:nvPr/>
            </p:nvSpPr>
            <p:spPr>
              <a:xfrm>
                <a:off x="838200" y="1058092"/>
                <a:ext cx="10252166" cy="50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⌊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⌊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DF0E13-3C54-4754-A1FE-43C3040C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8092"/>
                <a:ext cx="10252166" cy="500202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0CA997CC-EF25-4E72-9866-402757E2A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=0.678670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0.678670+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cn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0.678670+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不递减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0CA997CC-EF25-4E72-9866-402757E2A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5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2BAED7-6921-4583-A2BF-1B37AB8D0EB3}"/>
              </a:ext>
            </a:extLst>
          </p:cNvPr>
          <p:cNvSpPr txBox="1"/>
          <p:nvPr/>
        </p:nvSpPr>
        <p:spPr>
          <a:xfrm>
            <a:off x="1171302" y="574766"/>
            <a:ext cx="919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为了完成对</a:t>
            </a:r>
            <a:r>
              <a:rPr lang="en-US" altLang="zh-CN" dirty="0" err="1"/>
              <a:t>Akra-Bazzi</a:t>
            </a:r>
            <a:r>
              <a:rPr lang="en-US" altLang="zh-CN" dirty="0"/>
              <a:t> method</a:t>
            </a:r>
            <a:r>
              <a:rPr lang="zh-CN" altLang="en-US" dirty="0"/>
              <a:t>方法的证明，我们需要证明</a:t>
            </a:r>
            <a:r>
              <a:rPr lang="en-US" altLang="zh-CN" dirty="0"/>
              <a:t>:4</a:t>
            </a:r>
            <a:r>
              <a:rPr lang="zh-CN" altLang="en-US" dirty="0"/>
              <a:t>个定理，</a:t>
            </a:r>
            <a:r>
              <a:rPr lang="en-US" altLang="zh-CN" dirty="0"/>
              <a:t>2</a:t>
            </a:r>
            <a:r>
              <a:rPr lang="zh-CN" altLang="en-US" dirty="0"/>
              <a:t>个引理，</a:t>
            </a:r>
            <a:r>
              <a:rPr lang="en-US" altLang="zh-CN" dirty="0"/>
              <a:t>1</a:t>
            </a:r>
            <a:r>
              <a:rPr lang="zh-CN" altLang="en-US" dirty="0"/>
              <a:t>个推论，另外还需要一个定义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10B810-7759-4F16-B162-AE85B0033710}"/>
                  </a:ext>
                </a:extLst>
              </p:cNvPr>
              <p:cNvSpPr txBox="1"/>
              <p:nvPr/>
            </p:nvSpPr>
            <p:spPr>
              <a:xfrm>
                <a:off x="1171302" y="1498096"/>
                <a:ext cx="9849395" cy="300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定理</a:t>
                </a:r>
                <a:r>
                  <a:rPr lang="en-US" altLang="zh-CN" b="1" dirty="0"/>
                  <a:t>1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是前文定义的序列，则如此定义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⌊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⌋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则有如下结论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2.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10B810-7759-4F16-B162-AE85B0033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2" y="1498096"/>
                <a:ext cx="9849395" cy="3002873"/>
              </a:xfrm>
              <a:prstGeom prst="rect">
                <a:avLst/>
              </a:prstGeom>
              <a:blipFill>
                <a:blip r:embed="rId2"/>
                <a:stretch>
                  <a:fillRect l="-495" t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FAEE82-18AF-4E88-8A00-71D85EA9DC94}"/>
                  </a:ext>
                </a:extLst>
              </p:cNvPr>
              <p:cNvSpPr txBox="1"/>
              <p:nvPr/>
            </p:nvSpPr>
            <p:spPr>
              <a:xfrm>
                <a:off x="1171302" y="4676503"/>
                <a:ext cx="9958252" cy="1816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证明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需要第二数学归纳法以及如下引理</a:t>
                </a:r>
                <a:endParaRPr lang="en-US" altLang="zh-CN" dirty="0"/>
              </a:p>
              <a:p>
                <a:r>
                  <a:rPr lang="zh-CN" altLang="en-US" b="1" dirty="0"/>
                  <a:t>引理</a:t>
                </a:r>
                <a:r>
                  <a:rPr lang="en-US" altLang="zh-CN" b="1" dirty="0"/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证明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需要再次使用第二数学归纳法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FAEE82-18AF-4E88-8A00-71D85EA9D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2" y="4676503"/>
                <a:ext cx="9958252" cy="1816588"/>
              </a:xfrm>
              <a:prstGeom prst="rect">
                <a:avLst/>
              </a:prstGeom>
              <a:blipFill>
                <a:blip r:embed="rId3"/>
                <a:stretch>
                  <a:fillRect l="-490" t="-1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1412</Words>
  <Application>Microsoft Office PowerPoint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Akra-Bazzi method</vt:lpstr>
      <vt:lpstr>PowerPoint 演示文稿</vt:lpstr>
      <vt:lpstr>Akra-Bazzi method</vt:lpstr>
      <vt:lpstr>PowerPoint 演示文稿</vt:lpstr>
      <vt:lpstr>PowerPoint 演示文稿</vt:lpstr>
      <vt:lpstr>举例1</vt:lpstr>
      <vt:lpstr>举例2</vt:lpstr>
      <vt:lpstr>举例3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Akra-Bazzi method</dc:title>
  <dc:creator>李博文</dc:creator>
  <cp:lastModifiedBy>李博文</cp:lastModifiedBy>
  <cp:revision>38</cp:revision>
  <dcterms:created xsi:type="dcterms:W3CDTF">2018-04-01T12:55:12Z</dcterms:created>
  <dcterms:modified xsi:type="dcterms:W3CDTF">2018-04-02T08:27:13Z</dcterms:modified>
</cp:coreProperties>
</file>