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59" r:id="rId4"/>
    <p:sldId id="260" r:id="rId5"/>
    <p:sldId id="262" r:id="rId6"/>
    <p:sldId id="277" r:id="rId7"/>
    <p:sldId id="278" r:id="rId8"/>
    <p:sldId id="279" r:id="rId9"/>
    <p:sldId id="280" r:id="rId10"/>
    <p:sldId id="281" r:id="rId11"/>
    <p:sldId id="263" r:id="rId12"/>
    <p:sldId id="264" r:id="rId13"/>
    <p:sldId id="266" r:id="rId14"/>
    <p:sldId id="267" r:id="rId15"/>
    <p:sldId id="268" r:id="rId16"/>
    <p:sldId id="269" r:id="rId17"/>
    <p:sldId id="285" r:id="rId18"/>
    <p:sldId id="286" r:id="rId19"/>
    <p:sldId id="287" r:id="rId20"/>
    <p:sldId id="288" r:id="rId21"/>
    <p:sldId id="289" r:id="rId22"/>
    <p:sldId id="282" r:id="rId23"/>
    <p:sldId id="270" r:id="rId24"/>
    <p:sldId id="290" r:id="rId25"/>
    <p:sldId id="291" r:id="rId26"/>
    <p:sldId id="271" r:id="rId27"/>
    <p:sldId id="272" r:id="rId28"/>
    <p:sldId id="273" r:id="rId29"/>
    <p:sldId id="274" r:id="rId30"/>
    <p:sldId id="275" r:id="rId31"/>
    <p:sldId id="276" r:id="rId32"/>
    <p:sldId id="292" r:id="rId33"/>
    <p:sldId id="294" r:id="rId34"/>
    <p:sldId id="283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63" autoAdjust="0"/>
  </p:normalViewPr>
  <p:slideViewPr>
    <p:cSldViewPr snapToGrid="0" showGuides="1">
      <p:cViewPr varScale="1">
        <p:scale>
          <a:sx n="51" d="100"/>
          <a:sy n="51" d="100"/>
        </p:scale>
        <p:origin x="12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8A6A-95A5-4820-86C1-8377342F5AF7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1BDB-41F9-4AA2-851A-AE61C6F54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2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几乎所有内容在参考资料中都有拓展。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7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奇偶项</a:t>
            </a:r>
            <a:endParaRPr lang="en-US" altLang="zh-CN" dirty="0" smtClean="0"/>
          </a:p>
          <a:p>
            <a:r>
              <a:rPr lang="zh-CN" altLang="en-US" dirty="0" smtClean="0"/>
              <a:t>注意从右往左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处理时注意</a:t>
            </a:r>
            <a:r>
              <a:rPr lang="en-US" altLang="zh-CN" dirty="0" smtClean="0"/>
              <a:t>G(x) </a:t>
            </a:r>
            <a:r>
              <a:rPr lang="zh-CN" altLang="en-US" smtClean="0"/>
              <a:t>的形式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0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提出前两项，之后每项展开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不知道大家还记不记得作业四里面的这个题目。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98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题目非常循循善诱</a:t>
            </a:r>
            <a:endParaRPr lang="en-US" altLang="zh-CN" dirty="0" smtClean="0"/>
          </a:p>
          <a:p>
            <a:r>
              <a:rPr lang="zh-CN" altLang="en-US" dirty="0" smtClean="0"/>
              <a:t>非常正常的思路（往下看）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注意利用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0</a:t>
            </a:r>
            <a:r>
              <a:rPr lang="en-US" altLang="zh-CN" baseline="0" dirty="0" smtClean="0"/>
              <a:t> =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9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要解出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，先解出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的次方的系数进行比较</a:t>
            </a:r>
            <a:endParaRPr lang="en-US" altLang="zh-CN" dirty="0" smtClean="0"/>
          </a:p>
          <a:p>
            <a:r>
              <a:rPr lang="zh-CN" altLang="en-US" dirty="0" smtClean="0"/>
              <a:t>得出</a:t>
            </a:r>
            <a:r>
              <a:rPr lang="en-US" altLang="zh-CN" dirty="0" smtClean="0"/>
              <a:t>G(x) </a:t>
            </a:r>
            <a:r>
              <a:rPr lang="zh-CN" altLang="en-US" dirty="0" smtClean="0"/>
              <a:t>之后两种处理方法：泰勒级数（理论可行），暴力分解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2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泰勒：理论可行然而算起来很烦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32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55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3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源自“维基百科”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50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比对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zh-CN" altLang="en-US" baseline="0" dirty="0" smtClean="0"/>
              <a:t>系数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75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见</a:t>
            </a:r>
            <a:r>
              <a:rPr lang="en-US" altLang="zh-CN" dirty="0" smtClean="0"/>
              <a:t>http://tcs.nju.edu.cn/wiki/index.php/%E7%BB%84%E5%90%88%E6%95%B0%E5%AD%A6_(Spring_2015)/Generating_functions#Solving_the_Catalan_numbers</a:t>
            </a:r>
          </a:p>
          <a:p>
            <a:r>
              <a:rPr lang="en-US" altLang="zh-CN" dirty="0" smtClean="0"/>
              <a:t>3.1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51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30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通解在</a:t>
            </a:r>
            <a:r>
              <a:rPr lang="zh-CN" altLang="en-US" dirty="0" smtClean="0"/>
              <a:t>第三个</a:t>
            </a:r>
            <a:r>
              <a:rPr lang="zh-CN" altLang="en-US" dirty="0" smtClean="0"/>
              <a:t>网址的 </a:t>
            </a:r>
            <a:r>
              <a:rPr lang="en-US" altLang="zh-CN" dirty="0" smtClean="0"/>
              <a:t>12.5.3</a:t>
            </a:r>
          </a:p>
          <a:p>
            <a:r>
              <a:rPr lang="en-US" altLang="zh-CN" dirty="0" smtClean="0"/>
              <a:t>Operation</a:t>
            </a:r>
            <a:r>
              <a:rPr lang="zh-CN" altLang="en-US" dirty="0" smtClean="0"/>
              <a:t>的更多应用在第三个网址的</a:t>
            </a:r>
            <a:r>
              <a:rPr lang="en-US" altLang="zh-CN" dirty="0" smtClean="0"/>
              <a:t>12.3</a:t>
            </a:r>
            <a:endParaRPr lang="en-US" altLang="zh-CN" dirty="0" smtClean="0"/>
          </a:p>
          <a:p>
            <a:r>
              <a:rPr lang="zh-CN" altLang="en-US" dirty="0" smtClean="0"/>
              <a:t>老师推荐书目：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具体数学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7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不强调情况下“生成函数”特指普通生成函数</a:t>
            </a:r>
            <a:endParaRPr lang="en-US" altLang="zh-CN" dirty="0" smtClean="0"/>
          </a:p>
          <a:p>
            <a:r>
              <a:rPr lang="zh-CN" altLang="en-US" dirty="0" smtClean="0"/>
              <a:t>（今天只讲普通生成函数有关）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8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这是一个形式幂级数，默认其中</a:t>
            </a:r>
            <a:r>
              <a:rPr lang="en-US" altLang="zh-CN" dirty="0" smtClean="0"/>
              <a:t>x </a:t>
            </a:r>
            <a:r>
              <a:rPr lang="zh-CN" altLang="en-US" dirty="0" smtClean="0"/>
              <a:t>使得级数收敛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2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7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乘法的更多应用见参考的第三个的</a:t>
            </a:r>
            <a:r>
              <a:rPr lang="en-US" altLang="zh-CN" dirty="0" smtClean="0"/>
              <a:t>12.3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4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8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5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1BDB-41F9-4AA2-851A-AE61C6F54F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2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50000"/>
              </a:lnSpc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ctr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5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914400" indent="-384048" algn="l" defTabSz="914400" rtl="0" eaLnBrk="1" latinLnBrk="0" hangingPunct="1">
        <a:lnSpc>
          <a:spcPct val="15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1371600" indent="-384048" algn="l" defTabSz="914400" rtl="0" eaLnBrk="1" latinLnBrk="0" hangingPunct="1">
        <a:lnSpc>
          <a:spcPct val="15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828800" indent="-384048" algn="l" defTabSz="914400" rtl="0" eaLnBrk="1" latinLnBrk="0" hangingPunct="1">
        <a:lnSpc>
          <a:spcPct val="15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2286000" indent="-384048" algn="l" defTabSz="914400" rtl="0" eaLnBrk="1" latinLnBrk="0" hangingPunct="1">
        <a:lnSpc>
          <a:spcPct val="15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ting_func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.mit.edu/~goemans/18310S15/generating-function-notes.pdf" TargetMode="External"/><Relationship Id="rId5" Type="http://schemas.openxmlformats.org/officeDocument/2006/relationships/hyperlink" Target="https://ocw.mit.edu/courses/electrical-engineering-and-computer-science/6-042j-mathematics-for-computer-science-fall-2010/readings/MIT6_042JF10_chap12.pdf" TargetMode="External"/><Relationship Id="rId4" Type="http://schemas.openxmlformats.org/officeDocument/2006/relationships/hyperlink" Target="http://tcs.nju.edu.cn/wiki/index.php/%E7%BB%84%E5%90%88%E6%95%B0%E5%AD%A6_(Spring_2015)/Generating_func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CN" altLang="en-US" sz="6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生成函数求解递归式</a:t>
            </a:r>
            <a:endParaRPr lang="zh-CN" altLang="en-US" sz="6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5" y="4048643"/>
            <a:ext cx="6831673" cy="1086237"/>
          </a:xfrm>
        </p:spPr>
        <p:txBody>
          <a:bodyPr anchor="ctr"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何润雨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171240009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生成函数的代数运算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Differentiation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2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简单序列的生成函数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简单序列的生成函数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对于常数列 </a:t>
                </a:r>
                <a:r>
                  <a:rPr lang="en-US" altLang="zh-CN" dirty="0" smtClean="0"/>
                  <a:t>1, 1, … </a:t>
                </a:r>
                <a:r>
                  <a:rPr lang="zh-CN" altLang="en-US" dirty="0" smtClean="0"/>
                  <a:t>其生成函数为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5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简单序列的生成函数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对于序列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其生成函数为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简单序列的生成函数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 smtClean="0">
                    <a:latin typeface="Cambria Math" panose="02040503050406030204" pitchFamily="18" charset="0"/>
                  </a:rPr>
                  <a:t>更特殊的，取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，其生成函数为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7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简单序列的生成函数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 smtClean="0">
                    <a:latin typeface="Cambria Math" panose="02040503050406030204" pitchFamily="18" charset="0"/>
                  </a:rPr>
                  <a:t>还可以有一些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“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gaps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”，比如对于序列 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1, 0, 1, 0, …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其生成函数为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9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生成函数求解递归式  汉诺塔问题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已知汉诺塔的递推公式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其</a:t>
                </a:r>
                <a:r>
                  <a:rPr lang="zh-CN" altLang="en-US" dirty="0" smtClean="0"/>
                  <a:t>生成函数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生成函数求解递归式  汉诺塔问题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…+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生成函数求解递归式  汉诺塔问题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−1+2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1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什么是“生成函数”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生成函数求解递归式  汉诺塔问题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1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生成函数求解递归式  汉诺塔问题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【</a:t>
            </a:r>
            <a:r>
              <a:rPr lang="zh-CN" altLang="en-US" dirty="0" smtClean="0"/>
              <a:t>一般步骤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得到一个递归式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将等式两边进行处理，得出关于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的等式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求</a:t>
                </a:r>
                <a:r>
                  <a:rPr lang="zh-CN" altLang="en-US" dirty="0" smtClean="0"/>
                  <a:t>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展开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使之成为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的幂级数，比对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系数得出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对于递归式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zh-CN" altLang="en-US" dirty="0" smtClean="0"/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，其生成函数为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2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62" y="2400300"/>
            <a:ext cx="8794876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1873831"/>
            <a:ext cx="8147703" cy="53686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410695"/>
            <a:ext cx="8168852" cy="2493818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904512"/>
            <a:ext cx="8168852" cy="14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≥2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040582" y="2171700"/>
            <a:ext cx="5299363" cy="2366665"/>
            <a:chOff x="6040582" y="2171700"/>
            <a:chExt cx="5299363" cy="2366665"/>
          </a:xfrm>
        </p:grpSpPr>
        <p:sp>
          <p:nvSpPr>
            <p:cNvPr id="4" name="椭圆 3"/>
            <p:cNvSpPr/>
            <p:nvPr/>
          </p:nvSpPr>
          <p:spPr>
            <a:xfrm>
              <a:off x="6040582" y="2171700"/>
              <a:ext cx="3823854" cy="1427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5"/>
              <a:endCxn id="3" idx="3"/>
            </p:cNvCxnSpPr>
            <p:nvPr/>
          </p:nvCxnSpPr>
          <p:spPr>
            <a:xfrm>
              <a:off x="9304446" y="3389736"/>
              <a:ext cx="1668354" cy="6869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605654" y="4076700"/>
              <a:ext cx="734291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shift</a:t>
              </a:r>
              <a:endPara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1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 smtClean="0"/>
                  <a:t>方案一：泰勒级数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19" y="4463193"/>
            <a:ext cx="9950961" cy="819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400300"/>
            <a:ext cx="9456480" cy="33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方案二：暴力分解</a:t>
            </a:r>
            <a:endParaRPr lang="en-US" altLang="zh-CN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2" y="376397"/>
            <a:ext cx="5110851" cy="60084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9" y="2018286"/>
            <a:ext cx="6677892" cy="27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85900" y="959195"/>
            <a:ext cx="9422244" cy="2143546"/>
            <a:chOff x="1485900" y="959195"/>
            <a:chExt cx="9422244" cy="2143546"/>
          </a:xfrm>
        </p:grpSpPr>
        <p:sp>
          <p:nvSpPr>
            <p:cNvPr id="4" name="文本框 3"/>
            <p:cNvSpPr txBox="1"/>
            <p:nvPr/>
          </p:nvSpPr>
          <p:spPr>
            <a:xfrm>
              <a:off x="1485901" y="1061472"/>
              <a:ext cx="92375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A generating function is a device somewhat similar to a </a:t>
              </a:r>
              <a:r>
                <a:rPr lang="en-US" altLang="zh-CN" sz="24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bag. Instead </a:t>
              </a: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of carrying many little objects detachedly, which could be embarrassing, we put them all in a bag, and then we have only one object to carry, the bag</a:t>
              </a:r>
              <a:r>
                <a:rPr lang="en-US" altLang="zh-CN" sz="24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.</a:t>
              </a:r>
            </a:p>
            <a:p>
              <a:pPr algn="r"/>
              <a:r>
                <a:rPr lang="en-US" altLang="zh-CN" sz="24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—</a:t>
              </a: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George </a:t>
              </a:r>
              <a:r>
                <a:rPr lang="en-US" altLang="zh-CN" sz="24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Polya</a:t>
              </a: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, </a:t>
              </a:r>
              <a:r>
                <a:rPr lang="en-US" altLang="zh-CN" sz="24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Mathematics and plausible reasoning </a:t>
              </a: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(1954)</a:t>
              </a:r>
              <a:endPara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85900" y="959195"/>
              <a:ext cx="9422244" cy="21435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85900" y="3663108"/>
            <a:ext cx="9422244" cy="2143546"/>
            <a:chOff x="1485900" y="959195"/>
            <a:chExt cx="9422244" cy="2143546"/>
          </a:xfrm>
        </p:grpSpPr>
        <p:sp>
          <p:nvSpPr>
            <p:cNvPr id="8" name="文本框 7"/>
            <p:cNvSpPr txBox="1"/>
            <p:nvPr/>
          </p:nvSpPr>
          <p:spPr>
            <a:xfrm>
              <a:off x="1485901" y="1061472"/>
              <a:ext cx="92375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Generating </a:t>
              </a: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function is a clothesline on which we hang up a sequence of numbers for display.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—Herbert Wilf, </a:t>
              </a:r>
              <a:r>
                <a:rPr lang="en-US" altLang="zh-CN" sz="2400" i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Generatingfunctionology</a:t>
              </a: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 (1994)</a:t>
              </a:r>
              <a:endPara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85900" y="959195"/>
              <a:ext cx="9422244" cy="21435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6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1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生成函数解递归式</a:t>
            </a:r>
            <a:r>
              <a:rPr lang="en-US" altLang="zh-CN" dirty="0" smtClean="0"/>
              <a:t>  Fibonacci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6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生成函数</a:t>
            </a:r>
            <a:r>
              <a:rPr lang="zh-CN" altLang="en-US" dirty="0" smtClean="0"/>
              <a:t>解线性递归式（通解）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对于递归式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其生成函数为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−…−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为序列</a:t>
                </a:r>
                <a:r>
                  <a:rPr lang="en-US" altLang="zh-CN" b="0" dirty="0" smtClean="0"/>
                  <a:t>0, 0, …,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d</a:t>
                </a:r>
                <a:r>
                  <a:rPr lang="zh-CN" altLang="en-US" b="0" dirty="0" smtClean="0"/>
                  <a:t>个</a:t>
                </a:r>
                <a:r>
                  <a:rPr lang="en-US" altLang="zh-CN" b="0" dirty="0" smtClean="0"/>
                  <a:t>0</a:t>
                </a:r>
                <a:r>
                  <a:rPr lang="zh-CN" altLang="en-US" b="0" dirty="0" smtClean="0"/>
                  <a:t>）的生成函数</a:t>
                </a:r>
                <a:endParaRPr lang="en-US" altLang="zh-CN" b="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 …−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1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生成函数解递归式 </a:t>
            </a:r>
            <a:r>
              <a:rPr lang="en-US" altLang="zh-CN" b="1" dirty="0" smtClean="0"/>
              <a:t>Catalan numbers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593410"/>
            <a:ext cx="9459941" cy="3273990"/>
          </a:xfrm>
        </p:spPr>
      </p:pic>
    </p:spTree>
    <p:extLst>
      <p:ext uri="{BB962C8B-B14F-4D97-AF65-F5344CB8AC3E}">
        <p14:creationId xmlns:p14="http://schemas.microsoft.com/office/powerpoint/2010/main" val="14683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7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en.wikipedia.org/wiki/Generating_function</a:t>
            </a:r>
            <a:endParaRPr lang="en-US" altLang="zh-CN" sz="2000" dirty="0" smtClean="0"/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hlinkClick r:id="rId4"/>
              </a:rPr>
              <a:t>http://tcs.nju.edu.cn/wiki/index.php/%E7%BB%84%E5%90%88%E6%95%B0%E5%AD%A6_(Spring_2015)/</a:t>
            </a:r>
            <a:r>
              <a:rPr lang="en-US" altLang="zh-CN" sz="2000" dirty="0" smtClean="0">
                <a:hlinkClick r:id="rId4"/>
              </a:rPr>
              <a:t>Generating_functions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hlinkClick r:id="rId5"/>
              </a:rPr>
              <a:t>https://</a:t>
            </a:r>
            <a:r>
              <a:rPr lang="en-US" altLang="zh-CN" sz="2000" dirty="0" smtClean="0">
                <a:hlinkClick r:id="rId5"/>
              </a:rPr>
              <a:t>ocw.mit.edu/courses/electrical-engineering-and-computer-science/6-042j-mathematics-for-computer-science-fall-2010/readings/MIT6_042JF10_chap12.pdf</a:t>
            </a:r>
            <a:r>
              <a:rPr lang="en-US" altLang="zh-CN" sz="2000" dirty="0" smtClean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hlinkClick r:id="rId6"/>
              </a:rPr>
              <a:t>http://math.mit.edu/~</a:t>
            </a:r>
            <a:r>
              <a:rPr lang="en-US" altLang="zh-CN" sz="2000" dirty="0" smtClean="0">
                <a:hlinkClick r:id="rId6"/>
              </a:rPr>
              <a:t>goemans/18310S15/generating-function-notes.pdf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82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3382" y="1731818"/>
            <a:ext cx="8728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生成函数（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Generating Function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）是一种形式幂级数，其每一项可以提供关于这个序列的信息。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生成函数可以分为很多种，包括</a:t>
            </a:r>
            <a:r>
              <a:rPr lang="zh-CN" altLang="en-US" sz="2800" b="1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普通生成函数（</a:t>
            </a:r>
            <a:r>
              <a:rPr lang="en-US" altLang="zh-CN" sz="2800" b="1" u="sng" dirty="0">
                <a:latin typeface="等线" panose="02010600030101010101" pitchFamily="2" charset="-122"/>
                <a:ea typeface="等线" panose="02010600030101010101" pitchFamily="2" charset="-122"/>
              </a:rPr>
              <a:t>ordinary generating function </a:t>
            </a:r>
            <a:r>
              <a:rPr lang="en-US" altLang="zh-CN" sz="2800" b="1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, OGF</a:t>
            </a:r>
            <a:r>
              <a:rPr lang="zh-CN" altLang="en-US" sz="2800" b="1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800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指数生成函数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L</a:t>
            </a:r>
            <a:r>
              <a:rPr lang="zh-CN" altLang="en-US" sz="2800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级数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800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贝尔级数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2800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狄利克雷级数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0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普通生成函数（</a:t>
            </a:r>
            <a:r>
              <a:rPr lang="en-US" altLang="zh-CN" dirty="0" smtClean="0"/>
              <a:t>OGF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r>
                  <a:rPr lang="zh-CN" altLang="en-US" dirty="0" smtClean="0"/>
                  <a:t> 其普通生成函数为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057269"/>
            <a:ext cx="9483294" cy="8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生成函数的代数运算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生成函数的代数运算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Shift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生成函数的代数运算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Addition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生成函数的代数运算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Convolution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45" y="2344236"/>
            <a:ext cx="6383482" cy="35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3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1450</TotalTime>
  <Words>670</Words>
  <Application>Microsoft Office PowerPoint</Application>
  <PresentationFormat>宽屏</PresentationFormat>
  <Paragraphs>154</Paragraphs>
  <Slides>35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华文楷体</vt:lpstr>
      <vt:lpstr>Cambria Math</vt:lpstr>
      <vt:lpstr>Franklin Gothic Book</vt:lpstr>
      <vt:lpstr>Crop</vt:lpstr>
      <vt:lpstr>生成函数求解递归式</vt:lpstr>
      <vt:lpstr>什么是“生成函数”</vt:lpstr>
      <vt:lpstr>PowerPoint 演示文稿</vt:lpstr>
      <vt:lpstr>PowerPoint 演示文稿</vt:lpstr>
      <vt:lpstr>普通生成函数（OGF）</vt:lpstr>
      <vt:lpstr>生成函数的代数运算</vt:lpstr>
      <vt:lpstr>生成函数的代数运算</vt:lpstr>
      <vt:lpstr>生成函数的代数运算</vt:lpstr>
      <vt:lpstr>生成函数的代数运算</vt:lpstr>
      <vt:lpstr>生成函数的代数运算</vt:lpstr>
      <vt:lpstr>简单序列的生成函数</vt:lpstr>
      <vt:lpstr>简单序列的生成函数</vt:lpstr>
      <vt:lpstr>简单序列的生成函数</vt:lpstr>
      <vt:lpstr>简单序列的生成函数</vt:lpstr>
      <vt:lpstr>简单序列的生成函数</vt:lpstr>
      <vt:lpstr>生成函数解递归式</vt:lpstr>
      <vt:lpstr>生成函数求解递归式  汉诺塔问题</vt:lpstr>
      <vt:lpstr>生成函数求解递归式  汉诺塔问题</vt:lpstr>
      <vt:lpstr>生成函数求解递归式  汉诺塔问题</vt:lpstr>
      <vt:lpstr>生成函数求解递归式  汉诺塔问题</vt:lpstr>
      <vt:lpstr>生成函数求解递归式  汉诺塔问题</vt:lpstr>
      <vt:lpstr>生成函数解递归式  【一般步骤】</vt:lpstr>
      <vt:lpstr>生成函数解递归式  Fibonacci numbers</vt:lpstr>
      <vt:lpstr>生成函数解递归式  Fibonacci numbers</vt:lpstr>
      <vt:lpstr>生成函数解递归式  Fibonacci numbers</vt:lpstr>
      <vt:lpstr>生成函数解递归式  Fibonacci numbers</vt:lpstr>
      <vt:lpstr>生成函数解递归式  Fibonacci numbers</vt:lpstr>
      <vt:lpstr>生成函数解递归式  Fibonacci numbers</vt:lpstr>
      <vt:lpstr>生成函数解递归式  Fibonacci numbers</vt:lpstr>
      <vt:lpstr>生成函数解递归式  Fibonacci numbers</vt:lpstr>
      <vt:lpstr>生成函数解递归式  Fibonacci numbers</vt:lpstr>
      <vt:lpstr>生成函数解线性递归式（通解）</vt:lpstr>
      <vt:lpstr>生成函数解递归式 Catalan numbers </vt:lpstr>
      <vt:lpstr>谢谢大家！</vt:lpstr>
      <vt:lpstr>参考资料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Judy He</dc:creator>
  <cp:lastModifiedBy>Judy He</cp:lastModifiedBy>
  <cp:revision>42</cp:revision>
  <dcterms:created xsi:type="dcterms:W3CDTF">2018-04-07T03:39:14Z</dcterms:created>
  <dcterms:modified xsi:type="dcterms:W3CDTF">2018-04-11T07:56:39Z</dcterms:modified>
</cp:coreProperties>
</file>