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1" r:id="rId3"/>
    <p:sldId id="270" r:id="rId4"/>
    <p:sldId id="258" r:id="rId5"/>
    <p:sldId id="259" r:id="rId6"/>
    <p:sldId id="261" r:id="rId7"/>
    <p:sldId id="264" r:id="rId8"/>
    <p:sldId id="260" r:id="rId9"/>
    <p:sldId id="262" r:id="rId10"/>
    <p:sldId id="263" r:id="rId11"/>
    <p:sldId id="265" r:id="rId12"/>
    <p:sldId id="266" r:id="rId13"/>
    <p:sldId id="267" r:id="rId14"/>
    <p:sldId id="272" r:id="rId15"/>
    <p:sldId id="273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005" autoAdjust="0"/>
  </p:normalViewPr>
  <p:slideViewPr>
    <p:cSldViewPr snapToGrid="0">
      <p:cViewPr varScale="1">
        <p:scale>
          <a:sx n="52" d="100"/>
          <a:sy n="52" d="100"/>
        </p:scale>
        <p:origin x="12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5777D-AC20-4917-A882-0A157D847A01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54364-92CF-47F0-80C7-04408339D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6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</a:t>
            </a:r>
            <a:r>
              <a:rPr lang="en-US" altLang="zh-CN" dirty="0"/>
              <a:t>OT</a:t>
            </a:r>
            <a:r>
              <a:rPr lang="zh-CN" altLang="en-US" dirty="0"/>
              <a:t>的画风和之前完全不同</a:t>
            </a:r>
            <a:endParaRPr lang="en-US" altLang="zh-CN" dirty="0"/>
          </a:p>
          <a:p>
            <a:r>
              <a:rPr lang="zh-CN" altLang="en-US" dirty="0"/>
              <a:t>保证所有人都能听懂</a:t>
            </a:r>
            <a:endParaRPr lang="en-US" altLang="zh-CN" dirty="0"/>
          </a:p>
          <a:p>
            <a:r>
              <a:rPr lang="zh-CN" altLang="en-US" dirty="0"/>
              <a:t>但是一旦所有人都能听懂了</a:t>
            </a:r>
            <a:endParaRPr lang="en-US" altLang="zh-CN" dirty="0"/>
          </a:p>
          <a:p>
            <a:r>
              <a:rPr lang="zh-CN" altLang="en-US" dirty="0"/>
              <a:t>那么也就意味着所有人都能找茬了</a:t>
            </a:r>
            <a:endParaRPr lang="en-US" altLang="zh-CN" dirty="0"/>
          </a:p>
          <a:p>
            <a:r>
              <a:rPr lang="zh-CN" altLang="en-US" dirty="0"/>
              <a:t>我感到了压力</a:t>
            </a:r>
            <a:r>
              <a:rPr lang="en-US" altLang="zh-CN" dirty="0"/>
              <a:t>….</a:t>
            </a:r>
          </a:p>
          <a:p>
            <a:r>
              <a:rPr lang="zh-CN" altLang="en-US" dirty="0"/>
              <a:t>但是本着我们的基本原则</a:t>
            </a:r>
            <a:endParaRPr lang="en-US" altLang="zh-CN" dirty="0"/>
          </a:p>
          <a:p>
            <a:r>
              <a:rPr lang="zh-CN" altLang="en-US" dirty="0"/>
              <a:t>我还是会尽力把它讲得又快又好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54364-92CF-47F0-80C7-04408339D7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97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之前讨论的都是充要条件，但既然给我们的题目是这个，我们就回过头来再看一下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f</a:t>
            </a:r>
            <a:r>
              <a:rPr lang="zh-CN" altLang="en-US" dirty="0"/>
              <a:t>所需满足的特性</a:t>
            </a:r>
            <a:endParaRPr lang="en-US" altLang="zh-CN" dirty="0"/>
          </a:p>
          <a:p>
            <a:r>
              <a:rPr lang="zh-CN" altLang="en-US" dirty="0"/>
              <a:t>很有数学的对称美，再次坚定了我的决心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54364-92CF-47F0-80C7-04408339D7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4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我们先通过圈圈和箭头来直观地分析一下这个问题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54364-92CF-47F0-80C7-04408339D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4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要能复合，首先就得保证复合出来是一个函数。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对于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中的每一个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，在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作用下得到的值肯定都在</a:t>
                </a:r>
                <a:r>
                  <a:rPr lang="en-US" altLang="zh-CN" dirty="0" err="1"/>
                  <a:t>ranf</a:t>
                </a:r>
                <a:r>
                  <a:rPr lang="zh-CN" altLang="en-US" dirty="0"/>
                  <a:t>中，那这些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对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来说肯定都得有定义，所以能复合的前提条件就是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𝑅𝑎𝑛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)⊆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1200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要能复合，首先就得保证复合出来是一个函数。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对于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中的每一个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，在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作用下得到的值肯定都在</a:t>
                </a:r>
                <a:r>
                  <a:rPr lang="en-US" altLang="zh-CN" dirty="0" err="1"/>
                  <a:t>ranf</a:t>
                </a:r>
                <a:r>
                  <a:rPr lang="zh-CN" altLang="en-US" dirty="0"/>
                  <a:t>中，那这些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对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来说肯定都得有定义，所以能复合的前提条件就是</a:t>
                </a:r>
                <a:r>
                  <a:rPr lang="en-US" altLang="zh-CN" sz="1200" i="0" dirty="0">
                    <a:latin typeface="Cambria Math" panose="02040503050406030204" pitchFamily="18" charset="0"/>
                  </a:rPr>
                  <a:t>𝑅𝑎𝑛(𝑓)⊆</a:t>
                </a:r>
                <a:r>
                  <a:rPr lang="en-US" altLang="zh-CN" sz="12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</a:t>
                </a:r>
                <a:r>
                  <a:rPr lang="zh-CN" altLang="en-US" sz="1200" dirty="0"/>
                  <a:t>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54364-92CF-47F0-80C7-04408339D7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0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里面有一些元素不在</a:t>
            </a:r>
            <a:r>
              <a:rPr lang="en-US" altLang="zh-CN" dirty="0" err="1"/>
              <a:t>ranf</a:t>
            </a:r>
            <a:r>
              <a:rPr lang="zh-CN" altLang="en-US" dirty="0"/>
              <a:t>里，那这些元素都不会被</a:t>
            </a:r>
            <a:r>
              <a:rPr lang="en-US" altLang="zh-CN" dirty="0"/>
              <a:t>A</a:t>
            </a:r>
            <a:r>
              <a:rPr lang="zh-CN" altLang="en-US" dirty="0"/>
              <a:t>中的</a:t>
            </a:r>
            <a:r>
              <a:rPr lang="en-US" altLang="zh-CN" dirty="0"/>
              <a:t>x</a:t>
            </a:r>
            <a:r>
              <a:rPr lang="zh-CN" altLang="en-US" dirty="0"/>
              <a:t>映射到，所以对这个问题的讨论也是没有帮助的，我们干脆把它们扔掉，只考虑</a:t>
            </a:r>
            <a:r>
              <a:rPr lang="en-US" altLang="zh-CN" dirty="0"/>
              <a:t>g</a:t>
            </a:r>
            <a:r>
              <a:rPr lang="zh-CN" altLang="en-US" dirty="0"/>
              <a:t>在</a:t>
            </a:r>
            <a:r>
              <a:rPr lang="en-US" altLang="zh-CN" dirty="0" err="1"/>
              <a:t>ranf</a:t>
            </a:r>
            <a:r>
              <a:rPr lang="zh-CN" altLang="en-US" dirty="0"/>
              <a:t>上的限制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54364-92CF-47F0-80C7-04408339D7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7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54364-92CF-47F0-80C7-04408339D7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2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这个证明其实比较简单</a:t>
            </a:r>
            <a:endParaRPr lang="en-US" altLang="zh-CN" dirty="0"/>
          </a:p>
          <a:p>
            <a:r>
              <a:rPr lang="zh-CN" altLang="en-US" dirty="0"/>
              <a:t>充分应验了那句话</a:t>
            </a:r>
            <a:endParaRPr lang="en-US" altLang="zh-CN" dirty="0"/>
          </a:p>
          <a:p>
            <a:r>
              <a:rPr lang="zh-CN" altLang="en-US" dirty="0"/>
              <a:t>我们再来看看是不是充分条件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54364-92CF-47F0-80C7-04408339D7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17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说明这是一个充要条件</a:t>
            </a:r>
            <a:endParaRPr lang="en-US" altLang="zh-CN" dirty="0"/>
          </a:p>
          <a:p>
            <a:r>
              <a:rPr lang="zh-CN" altLang="en-US" dirty="0"/>
              <a:t>那对</a:t>
            </a:r>
            <a:r>
              <a:rPr lang="en-US" altLang="zh-CN" dirty="0"/>
              <a:t>f</a:t>
            </a:r>
            <a:r>
              <a:rPr lang="zh-CN" altLang="en-US" dirty="0"/>
              <a:t>有要求吗？因为之前已经对</a:t>
            </a:r>
            <a:r>
              <a:rPr lang="en-US" altLang="zh-CN" dirty="0"/>
              <a:t>g</a:t>
            </a:r>
            <a:r>
              <a:rPr lang="zh-CN" altLang="en-US" dirty="0"/>
              <a:t>做了限制了，所以其实</a:t>
            </a:r>
            <a:r>
              <a:rPr lang="en-US" altLang="zh-CN" dirty="0"/>
              <a:t>f</a:t>
            </a:r>
            <a:r>
              <a:rPr lang="zh-CN" altLang="en-US" dirty="0"/>
              <a:t>是不是满射都无所谓</a:t>
            </a:r>
            <a:endParaRPr lang="en-US" altLang="zh-CN" dirty="0"/>
          </a:p>
          <a:p>
            <a:r>
              <a:rPr lang="en-US" altLang="zh-CN" dirty="0"/>
              <a:t>G</a:t>
            </a:r>
            <a:r>
              <a:rPr lang="zh-CN" altLang="en-US" dirty="0"/>
              <a:t>的限制已经是满射了，那说明</a:t>
            </a:r>
            <a:r>
              <a:rPr lang="en-US" altLang="zh-CN" dirty="0"/>
              <a:t>g</a:t>
            </a:r>
            <a:r>
              <a:rPr lang="zh-CN" altLang="en-US" dirty="0"/>
              <a:t>肯定是个满射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54364-92CF-47F0-80C7-04408339D7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8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54364-92CF-47F0-80C7-04408339D7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35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54364-92CF-47F0-80C7-04408339D7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2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4C12-3AAF-4D49-85DA-A2FFAF0E8717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BD3D-E863-4A8A-92B0-1124096D9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4C12-3AAF-4D49-85DA-A2FFAF0E8717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BD3D-E863-4A8A-92B0-1124096D9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2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4C12-3AAF-4D49-85DA-A2FFAF0E8717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BD3D-E863-4A8A-92B0-1124096D9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3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4C12-3AAF-4D49-85DA-A2FFAF0E8717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BD3D-E863-4A8A-92B0-1124096D9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7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4C12-3AAF-4D49-85DA-A2FFAF0E8717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BD3D-E863-4A8A-92B0-1124096D9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7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4C12-3AAF-4D49-85DA-A2FFAF0E8717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BD3D-E863-4A8A-92B0-1124096D9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6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4C12-3AAF-4D49-85DA-A2FFAF0E8717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BD3D-E863-4A8A-92B0-1124096D9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3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4C12-3AAF-4D49-85DA-A2FFAF0E8717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BD3D-E863-4A8A-92B0-1124096D9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4C12-3AAF-4D49-85DA-A2FFAF0E8717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BD3D-E863-4A8A-92B0-1124096D9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6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4C12-3AAF-4D49-85DA-A2FFAF0E8717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BD3D-E863-4A8A-92B0-1124096D9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5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4C12-3AAF-4D49-85DA-A2FFAF0E8717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BD3D-E863-4A8A-92B0-1124096D9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6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4C12-3AAF-4D49-85DA-A2FFAF0E8717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8BD3D-E863-4A8A-92B0-1124096D9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8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3A5CF-520F-48AC-8F5A-476C580EE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538"/>
            <a:ext cx="9144000" cy="2387600"/>
          </a:xfrm>
        </p:spPr>
        <p:txBody>
          <a:bodyPr/>
          <a:lstStyle/>
          <a:p>
            <a:r>
              <a:rPr lang="en-US" altLang="zh-CN" dirty="0"/>
              <a:t>Open topic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CFCB4945-5584-42F0-B3BF-397F034E66F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33939" y="3679289"/>
                <a:ext cx="9144000" cy="16557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3200" dirty="0"/>
                  <a:t> 为满、单、双射时，</a:t>
                </a:r>
                <a:r>
                  <a:rPr lang="en-US" altLang="zh-CN" sz="3200" dirty="0"/>
                  <a:t>g</a:t>
                </a:r>
                <a:r>
                  <a:rPr lang="zh-CN" altLang="en-US" sz="3200" dirty="0"/>
                  <a:t>与</a:t>
                </a:r>
                <a:r>
                  <a:rPr lang="en-US" altLang="zh-CN" sz="3200" dirty="0"/>
                  <a:t>f</a:t>
                </a:r>
                <a:r>
                  <a:rPr lang="zh-CN" altLang="en-US" sz="3200" dirty="0"/>
                  <a:t>所需满足的特性</a:t>
                </a:r>
                <a:endParaRPr lang="en-US" altLang="zh-CN" sz="3200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刘恩萌 戴若石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CFCB4945-5584-42F0-B3BF-397F034E6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33939" y="3679289"/>
                <a:ext cx="9144000" cy="1655762"/>
              </a:xfrm>
              <a:blipFill>
                <a:blip r:embed="rId3"/>
                <a:stretch>
                  <a:fillRect t="-7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48BE919-4A0C-48B8-BBCE-6AA6C985A078}"/>
              </a:ext>
            </a:extLst>
          </p:cNvPr>
          <p:cNvSpPr txBox="1"/>
          <p:nvPr/>
        </p:nvSpPr>
        <p:spPr>
          <a:xfrm>
            <a:off x="4724401" y="5943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PS: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这是个性冷淡风的</a:t>
            </a: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ppt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56FF3E-FF8F-4F0E-A230-5A5A4526E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624" y="286287"/>
            <a:ext cx="3322517" cy="331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0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B53E02-675D-493C-80E4-E36F80DC5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03" y="561975"/>
            <a:ext cx="9353550" cy="676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58FEB3-9315-4757-B41A-D3FE7AD5D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5" y="1238250"/>
            <a:ext cx="9772650" cy="56197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A348A6C-3E0B-47EE-82B4-A76C6EB7E472}"/>
              </a:ext>
            </a:extLst>
          </p:cNvPr>
          <p:cNvSpPr txBox="1"/>
          <p:nvPr/>
        </p:nvSpPr>
        <p:spPr>
          <a:xfrm>
            <a:off x="457200" y="463354"/>
            <a:ext cx="1333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/>
              <a:t>必要性：</a:t>
            </a:r>
          </a:p>
        </p:txBody>
      </p:sp>
    </p:spTree>
    <p:extLst>
      <p:ext uri="{BB962C8B-B14F-4D97-AF65-F5344CB8AC3E}">
        <p14:creationId xmlns:p14="http://schemas.microsoft.com/office/powerpoint/2010/main" val="118584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31C2DB-DB71-42BC-872D-CA3DD6245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"/>
          <a:stretch/>
        </p:blipFill>
        <p:spPr>
          <a:xfrm>
            <a:off x="905003" y="790221"/>
            <a:ext cx="9344025" cy="52775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B7C87C-3734-44D3-9C3B-98494E2038FD}"/>
              </a:ext>
            </a:extLst>
          </p:cNvPr>
          <p:cNvSpPr txBox="1"/>
          <p:nvPr/>
        </p:nvSpPr>
        <p:spPr>
          <a:xfrm>
            <a:off x="1080507" y="360999"/>
            <a:ext cx="2115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充分性：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D5A8EF-A665-4932-85DA-E42BDC727C54}"/>
              </a:ext>
            </a:extLst>
          </p:cNvPr>
          <p:cNvSpPr txBox="1"/>
          <p:nvPr/>
        </p:nvSpPr>
        <p:spPr>
          <a:xfrm>
            <a:off x="1252537" y="6136163"/>
            <a:ext cx="88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则有：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E0F0D4-2CEC-4D32-A1A0-BF0A05DBE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1" y="6143625"/>
            <a:ext cx="55340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4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FC5FD0-5807-46B8-9755-79979CAC0168}"/>
              </a:ext>
            </a:extLst>
          </p:cNvPr>
          <p:cNvSpPr txBox="1"/>
          <p:nvPr/>
        </p:nvSpPr>
        <p:spPr>
          <a:xfrm>
            <a:off x="561975" y="2108865"/>
            <a:ext cx="3009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r>
              <a:rPr lang="zh-CN" altLang="en-US" sz="4000" dirty="0"/>
              <a:t>、</a:t>
            </a:r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2</a:t>
            </a:r>
            <a:r>
              <a:rPr lang="zh-CN" altLang="en-US" sz="4000" dirty="0"/>
              <a:t>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4860BA-DC09-4E4D-B366-C447673F4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295525"/>
            <a:ext cx="8301038" cy="685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2D3EA9-296D-448B-B7F3-DA1AABA3A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4120008"/>
            <a:ext cx="10270298" cy="54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7730695-D3AF-4F93-BDE2-0143857B424C}"/>
              </a:ext>
            </a:extLst>
          </p:cNvPr>
          <p:cNvSpPr txBox="1"/>
          <p:nvPr/>
        </p:nvSpPr>
        <p:spPr>
          <a:xfrm>
            <a:off x="942975" y="2524125"/>
            <a:ext cx="2162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Bijective</a:t>
            </a:r>
            <a:r>
              <a:rPr lang="zh-CN" altLang="en-US" sz="4000" dirty="0"/>
              <a:t>：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B770E6F2-11D9-4AA8-948A-DD7D59889409}"/>
              </a:ext>
            </a:extLst>
          </p:cNvPr>
          <p:cNvSpPr/>
          <p:nvPr/>
        </p:nvSpPr>
        <p:spPr>
          <a:xfrm>
            <a:off x="3422822" y="1458096"/>
            <a:ext cx="1276350" cy="303770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F3F218-53C0-4442-8A96-978E1FF870A5}"/>
              </a:ext>
            </a:extLst>
          </p:cNvPr>
          <p:cNvSpPr txBox="1"/>
          <p:nvPr/>
        </p:nvSpPr>
        <p:spPr>
          <a:xfrm>
            <a:off x="4781550" y="1055757"/>
            <a:ext cx="323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surjective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E3B97E-0ACA-4263-8C01-C5F24A4D7F46}"/>
                  </a:ext>
                </a:extLst>
              </p:cNvPr>
              <p:cNvSpPr txBox="1"/>
              <p:nvPr/>
            </p:nvSpPr>
            <p:spPr>
              <a:xfrm>
                <a:off x="5124450" y="2598807"/>
                <a:ext cx="12763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E3B97E-0ACA-4263-8C01-C5F24A4D7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50" y="2598807"/>
                <a:ext cx="127635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9077D4E-D9B0-4765-ADEC-9F641D624E5A}"/>
              </a:ext>
            </a:extLst>
          </p:cNvPr>
          <p:cNvSpPr txBox="1"/>
          <p:nvPr/>
        </p:nvSpPr>
        <p:spPr>
          <a:xfrm>
            <a:off x="4781550" y="4141857"/>
            <a:ext cx="2447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injective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039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4860BA-DC09-4E4D-B366-C447673F4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4" y="609250"/>
            <a:ext cx="9325490" cy="7704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2D3EA9-296D-448B-B7F3-DA1AABA3A1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" r="22577" b="-1"/>
          <a:stretch/>
        </p:blipFill>
        <p:spPr>
          <a:xfrm>
            <a:off x="455559" y="2792627"/>
            <a:ext cx="10035327" cy="636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34DC8-71A0-4BB8-807E-5154FD8E50B8}"/>
                  </a:ext>
                </a:extLst>
              </p:cNvPr>
              <p:cNvSpPr txBox="1"/>
              <p:nvPr/>
            </p:nvSpPr>
            <p:spPr>
              <a:xfrm>
                <a:off x="6505577" y="1379686"/>
                <a:ext cx="127635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zh-CN" altLang="en-US" sz="8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34DC8-71A0-4BB8-807E-5154FD8E5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7" y="1379686"/>
                <a:ext cx="1276350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31444F5-B31C-4B6F-9FAC-AB70EFCD14DF}"/>
                  </a:ext>
                </a:extLst>
              </p:cNvPr>
              <p:cNvSpPr txBox="1"/>
              <p:nvPr/>
            </p:nvSpPr>
            <p:spPr>
              <a:xfrm>
                <a:off x="2108886" y="1379685"/>
                <a:ext cx="178169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zh-CN" altLang="en-US" sz="8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31444F5-B31C-4B6F-9FAC-AB70EFCD1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86" y="1379685"/>
                <a:ext cx="1781690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3D153E9-B916-472A-A7C9-39E9DBF5E0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25" y="4502130"/>
            <a:ext cx="10856956" cy="10873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8ED8DC0-930A-4B2D-99FF-1236615855BC}"/>
              </a:ext>
            </a:extLst>
          </p:cNvPr>
          <p:cNvSpPr txBox="1"/>
          <p:nvPr/>
        </p:nvSpPr>
        <p:spPr>
          <a:xfrm>
            <a:off x="3492467" y="3232556"/>
            <a:ext cx="3262432" cy="1087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0" dirty="0"/>
              <a:t>=</a:t>
            </a:r>
            <a:endParaRPr lang="zh-CN" altLang="en-US" sz="20000" dirty="0"/>
          </a:p>
        </p:txBody>
      </p:sp>
    </p:spTree>
    <p:extLst>
      <p:ext uri="{BB962C8B-B14F-4D97-AF65-F5344CB8AC3E}">
        <p14:creationId xmlns:p14="http://schemas.microsoft.com/office/powerpoint/2010/main" val="10691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5DAF88EA-F44E-47E6-9BCE-DF336D96A1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661936"/>
                  </p:ext>
                </p:extLst>
              </p:nvPr>
            </p:nvGraphicFramePr>
            <p:xfrm>
              <a:off x="1458097" y="1359243"/>
              <a:ext cx="8847438" cy="525162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49146">
                      <a:extLst>
                        <a:ext uri="{9D8B030D-6E8A-4147-A177-3AD203B41FA5}">
                          <a16:colId xmlns:a16="http://schemas.microsoft.com/office/drawing/2014/main" val="887617110"/>
                        </a:ext>
                      </a:extLst>
                    </a:gridCol>
                    <a:gridCol w="2949146">
                      <a:extLst>
                        <a:ext uri="{9D8B030D-6E8A-4147-A177-3AD203B41FA5}">
                          <a16:colId xmlns:a16="http://schemas.microsoft.com/office/drawing/2014/main" val="2071776256"/>
                        </a:ext>
                      </a:extLst>
                    </a:gridCol>
                    <a:gridCol w="2949146">
                      <a:extLst>
                        <a:ext uri="{9D8B030D-6E8A-4147-A177-3AD203B41FA5}">
                          <a16:colId xmlns:a16="http://schemas.microsoft.com/office/drawing/2014/main" val="1842839148"/>
                        </a:ext>
                      </a:extLst>
                    </a:gridCol>
                  </a:tblGrid>
                  <a:tr h="13129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zh-CN" altLang="en-US" sz="4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zh-CN" altLang="en-US" sz="4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zh-CN" alt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275187"/>
                      </a:ext>
                    </a:extLst>
                  </a:tr>
                  <a:tr h="1312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>
                              <a:solidFill>
                                <a:schemeClr val="tx1"/>
                              </a:solidFill>
                            </a:rPr>
                            <a:t>满射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>
                              <a:solidFill>
                                <a:schemeClr val="tx1"/>
                              </a:solidFill>
                            </a:rPr>
                            <a:t>无要求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/>
                            <a:t>满射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7291230"/>
                      </a:ext>
                    </a:extLst>
                  </a:tr>
                  <a:tr h="1312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>
                              <a:solidFill>
                                <a:schemeClr val="tx1"/>
                              </a:solidFill>
                            </a:rPr>
                            <a:t>单射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/>
                            <a:t>单射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/>
                            <a:t>无要求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281452"/>
                      </a:ext>
                    </a:extLst>
                  </a:tr>
                  <a:tr h="1312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/>
                            <a:t>双射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/>
                            <a:t>单射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/>
                            <a:t>满射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0964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5DAF88EA-F44E-47E6-9BCE-DF336D96A1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661936"/>
                  </p:ext>
                </p:extLst>
              </p:nvPr>
            </p:nvGraphicFramePr>
            <p:xfrm>
              <a:off x="1458097" y="1359243"/>
              <a:ext cx="8847438" cy="5251624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49146">
                      <a:extLst>
                        <a:ext uri="{9D8B030D-6E8A-4147-A177-3AD203B41FA5}">
                          <a16:colId xmlns:a16="http://schemas.microsoft.com/office/drawing/2014/main" val="887617110"/>
                        </a:ext>
                      </a:extLst>
                    </a:gridCol>
                    <a:gridCol w="2949146">
                      <a:extLst>
                        <a:ext uri="{9D8B030D-6E8A-4147-A177-3AD203B41FA5}">
                          <a16:colId xmlns:a16="http://schemas.microsoft.com/office/drawing/2014/main" val="2071776256"/>
                        </a:ext>
                      </a:extLst>
                    </a:gridCol>
                    <a:gridCol w="2949146">
                      <a:extLst>
                        <a:ext uri="{9D8B030D-6E8A-4147-A177-3AD203B41FA5}">
                          <a16:colId xmlns:a16="http://schemas.microsoft.com/office/drawing/2014/main" val="1842839148"/>
                        </a:ext>
                      </a:extLst>
                    </a:gridCol>
                  </a:tblGrid>
                  <a:tr h="13129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7" t="-463" r="-200826" b="-300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207" t="-463" r="-100826" b="-300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207" t="-463" r="-826" b="-3004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275187"/>
                      </a:ext>
                    </a:extLst>
                  </a:tr>
                  <a:tr h="1312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>
                              <a:solidFill>
                                <a:schemeClr val="tx1"/>
                              </a:solidFill>
                            </a:rPr>
                            <a:t>满射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>
                              <a:solidFill>
                                <a:schemeClr val="tx1"/>
                              </a:solidFill>
                            </a:rPr>
                            <a:t>无要求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/>
                            <a:t>满射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7291230"/>
                      </a:ext>
                    </a:extLst>
                  </a:tr>
                  <a:tr h="1312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>
                              <a:solidFill>
                                <a:schemeClr val="tx1"/>
                              </a:solidFill>
                            </a:rPr>
                            <a:t>单射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/>
                            <a:t>单射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/>
                            <a:t>无要求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1281452"/>
                      </a:ext>
                    </a:extLst>
                  </a:tr>
                  <a:tr h="1312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/>
                            <a:t>双射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/>
                            <a:t>单射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000" dirty="0"/>
                            <a:t>满射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0964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36FBCB-1390-4AD2-BE81-ABA2DCEB6F0C}"/>
                  </a:ext>
                </a:extLst>
              </p:cNvPr>
              <p:cNvSpPr txBox="1"/>
              <p:nvPr/>
            </p:nvSpPr>
            <p:spPr>
              <a:xfrm>
                <a:off x="889686" y="457198"/>
                <a:ext cx="9984259" cy="118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5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3500" dirty="0"/>
                  <a:t> 为满、单、双射时，</a:t>
                </a:r>
                <a:r>
                  <a:rPr lang="en-US" altLang="zh-CN" sz="3500" dirty="0"/>
                  <a:t>g</a:t>
                </a:r>
                <a:r>
                  <a:rPr lang="zh-CN" altLang="en-US" sz="3500" dirty="0"/>
                  <a:t>与</a:t>
                </a:r>
                <a:r>
                  <a:rPr lang="en-US" altLang="zh-CN" sz="3500" dirty="0"/>
                  <a:t>f</a:t>
                </a:r>
                <a:r>
                  <a:rPr lang="zh-CN" altLang="en-US" sz="3500" dirty="0"/>
                  <a:t>所需满足的特性</a:t>
                </a:r>
                <a:endParaRPr lang="en-US" altLang="zh-CN" sz="3500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36FBCB-1390-4AD2-BE81-ABA2DCEB6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86" y="457198"/>
                <a:ext cx="9984259" cy="1184940"/>
              </a:xfrm>
              <a:prstGeom prst="rect">
                <a:avLst/>
              </a:prstGeom>
              <a:blipFill>
                <a:blip r:embed="rId4"/>
                <a:stretch>
                  <a:fillRect t="-7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435D8BD-267A-4E41-AAED-45FD9EB4C4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12" y="3181867"/>
            <a:ext cx="358188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6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8342F6-3605-4AF9-98EE-8B8953948A5B}"/>
              </a:ext>
            </a:extLst>
          </p:cNvPr>
          <p:cNvSpPr txBox="1"/>
          <p:nvPr/>
        </p:nvSpPr>
        <p:spPr>
          <a:xfrm>
            <a:off x="1449988" y="1062682"/>
            <a:ext cx="9292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>
                <a:latin typeface="AR BERKLEY" panose="02000000000000000000" pitchFamily="2" charset="0"/>
              </a:rPr>
              <a:t>THANKS</a:t>
            </a:r>
            <a:endParaRPr lang="zh-CN" altLang="en-US" sz="12000" dirty="0">
              <a:latin typeface="AR BERKLEY" panose="02000000000000000000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77A0E7-1D9D-427A-870E-5094FF7C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834" y="2898358"/>
            <a:ext cx="3587923" cy="339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6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BDC2B-589A-4BD4-B9F8-F817B439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0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>
                <a:latin typeface="黑体" panose="02010609060101010101" pitchFamily="49" charset="-122"/>
                <a:ea typeface="黑体" panose="02010609060101010101" pitchFamily="49" charset="-122"/>
              </a:rPr>
              <a:t>直观分析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0DEA6E-5D55-4AB4-B663-AFEB1B52D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54" y="2772289"/>
            <a:ext cx="2624524" cy="33638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B6C121-BC58-4564-91B7-9B5CCA2F5C9F}"/>
                  </a:ext>
                </a:extLst>
              </p:cNvPr>
              <p:cNvSpPr txBox="1"/>
              <p:nvPr/>
            </p:nvSpPr>
            <p:spPr>
              <a:xfrm>
                <a:off x="838200" y="690304"/>
                <a:ext cx="96403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3000" dirty="0"/>
                  <a:t> 为满、单、双射时，</a:t>
                </a:r>
                <a:r>
                  <a:rPr lang="en-US" altLang="zh-CN" sz="3000" dirty="0"/>
                  <a:t>g</a:t>
                </a:r>
                <a:r>
                  <a:rPr lang="zh-CN" altLang="en-US" sz="3000" dirty="0"/>
                  <a:t>与</a:t>
                </a:r>
                <a:r>
                  <a:rPr lang="en-US" altLang="zh-CN" sz="3000" dirty="0"/>
                  <a:t>f</a:t>
                </a:r>
                <a:r>
                  <a:rPr lang="zh-CN" altLang="en-US" sz="3000" dirty="0"/>
                  <a:t>所需满足的特性</a:t>
                </a:r>
                <a:endParaRPr lang="en-US" altLang="zh-CN" sz="3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B6C121-BC58-4564-91B7-9B5CCA2F5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90304"/>
                <a:ext cx="9640330" cy="830997"/>
              </a:xfrm>
              <a:prstGeom prst="rect">
                <a:avLst/>
              </a:prstGeom>
              <a:blipFill>
                <a:blip r:embed="rId4"/>
                <a:stretch>
                  <a:fillRect t="-8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4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09D75AF-5683-40CB-AF6D-BC997D15A975}"/>
              </a:ext>
            </a:extLst>
          </p:cNvPr>
          <p:cNvSpPr/>
          <p:nvPr/>
        </p:nvSpPr>
        <p:spPr>
          <a:xfrm>
            <a:off x="1640206" y="1367878"/>
            <a:ext cx="1838325" cy="3362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4DE7004-6E83-4F37-AB4A-D45B36B78AB8}"/>
              </a:ext>
            </a:extLst>
          </p:cNvPr>
          <p:cNvSpPr/>
          <p:nvPr/>
        </p:nvSpPr>
        <p:spPr>
          <a:xfrm>
            <a:off x="4600945" y="887404"/>
            <a:ext cx="1990725" cy="3362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1FB0606-5F76-472B-9FF0-77A82C03F310}"/>
              </a:ext>
            </a:extLst>
          </p:cNvPr>
          <p:cNvSpPr/>
          <p:nvPr/>
        </p:nvSpPr>
        <p:spPr>
          <a:xfrm>
            <a:off x="7972423" y="1362075"/>
            <a:ext cx="2181227" cy="3362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23044F2-1600-46EC-98B8-7C055F612954}"/>
              </a:ext>
            </a:extLst>
          </p:cNvPr>
          <p:cNvSpPr/>
          <p:nvPr/>
        </p:nvSpPr>
        <p:spPr>
          <a:xfrm>
            <a:off x="4567980" y="2270475"/>
            <a:ext cx="1962150" cy="318135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2118C1-E363-4C44-BFF6-AA154B832174}"/>
              </a:ext>
            </a:extLst>
          </p:cNvPr>
          <p:cNvSpPr txBox="1"/>
          <p:nvPr/>
        </p:nvSpPr>
        <p:spPr>
          <a:xfrm>
            <a:off x="2178098" y="2295525"/>
            <a:ext cx="777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/>
              <a:t>A</a:t>
            </a:r>
            <a:endParaRPr lang="zh-CN" altLang="en-US" sz="8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331624-2947-4CC3-B0FD-3A874BD92D86}"/>
              </a:ext>
            </a:extLst>
          </p:cNvPr>
          <p:cNvSpPr txBox="1"/>
          <p:nvPr/>
        </p:nvSpPr>
        <p:spPr>
          <a:xfrm>
            <a:off x="4942997" y="551808"/>
            <a:ext cx="1458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/>
              <a:t>B</a:t>
            </a:r>
            <a:endParaRPr lang="zh-CN" altLang="en-US" sz="8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DCC795-A8CC-4B52-BEEB-FD1DC3DE83F3}"/>
              </a:ext>
            </a:extLst>
          </p:cNvPr>
          <p:cNvSpPr txBox="1"/>
          <p:nvPr/>
        </p:nvSpPr>
        <p:spPr>
          <a:xfrm>
            <a:off x="5241129" y="3966880"/>
            <a:ext cx="45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C</a:t>
            </a:r>
            <a:endParaRPr lang="zh-CN" altLang="en-US" sz="8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3D943D-29BB-4D07-9357-0FFC221C779C}"/>
              </a:ext>
            </a:extLst>
          </p:cNvPr>
          <p:cNvSpPr txBox="1"/>
          <p:nvPr/>
        </p:nvSpPr>
        <p:spPr>
          <a:xfrm>
            <a:off x="8796336" y="2343150"/>
            <a:ext cx="61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D</a:t>
            </a:r>
            <a:endParaRPr lang="zh-CN" altLang="en-US" sz="8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A77C4EC-83D2-4756-9452-F46F075D569C}"/>
              </a:ext>
            </a:extLst>
          </p:cNvPr>
          <p:cNvCxnSpPr/>
          <p:nvPr/>
        </p:nvCxnSpPr>
        <p:spPr>
          <a:xfrm>
            <a:off x="3562350" y="2957244"/>
            <a:ext cx="1028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6F6A8ED-1FCE-49FB-9E89-616C01FBBFFD}"/>
              </a:ext>
            </a:extLst>
          </p:cNvPr>
          <p:cNvCxnSpPr>
            <a:cxnSpLocks/>
          </p:cNvCxnSpPr>
          <p:nvPr/>
        </p:nvCxnSpPr>
        <p:spPr>
          <a:xfrm flipV="1">
            <a:off x="7386637" y="3448050"/>
            <a:ext cx="585786" cy="1709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58EFC2D-0ADD-4150-BB5C-122C3B968F7A}"/>
              </a:ext>
            </a:extLst>
          </p:cNvPr>
          <p:cNvSpPr txBox="1"/>
          <p:nvPr/>
        </p:nvSpPr>
        <p:spPr>
          <a:xfrm>
            <a:off x="3916681" y="2027574"/>
            <a:ext cx="45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f</a:t>
            </a:r>
            <a:endParaRPr lang="zh-CN" altLang="en-US" sz="6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5237F3-05B0-4353-8B9D-800CDB6C8E64}"/>
              </a:ext>
            </a:extLst>
          </p:cNvPr>
          <p:cNvSpPr txBox="1"/>
          <p:nvPr/>
        </p:nvSpPr>
        <p:spPr>
          <a:xfrm>
            <a:off x="7440928" y="2678609"/>
            <a:ext cx="45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g</a:t>
            </a:r>
            <a:endParaRPr lang="zh-CN" altLang="en-US" sz="4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DC7E74-515C-41B1-A7D1-31B7859DE6D3}"/>
              </a:ext>
            </a:extLst>
          </p:cNvPr>
          <p:cNvSpPr txBox="1"/>
          <p:nvPr/>
        </p:nvSpPr>
        <p:spPr>
          <a:xfrm>
            <a:off x="2482962" y="2196510"/>
            <a:ext cx="45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·</a:t>
            </a:r>
            <a:endParaRPr lang="zh-CN" altLang="en-US" sz="4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C803DB-3FE8-4C52-8ECD-35D1C53C2A7B}"/>
              </a:ext>
            </a:extLst>
          </p:cNvPr>
          <p:cNvSpPr txBox="1"/>
          <p:nvPr/>
        </p:nvSpPr>
        <p:spPr>
          <a:xfrm>
            <a:off x="5573447" y="2210843"/>
            <a:ext cx="4571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·</a:t>
            </a:r>
            <a:endParaRPr lang="zh-CN" altLang="en-US" sz="4400" dirty="0"/>
          </a:p>
          <a:p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1F1F721-9DBD-4B53-96AA-F943655F220A}"/>
              </a:ext>
            </a:extLst>
          </p:cNvPr>
          <p:cNvCxnSpPr>
            <a:cxnSpLocks/>
          </p:cNvCxnSpPr>
          <p:nvPr/>
        </p:nvCxnSpPr>
        <p:spPr>
          <a:xfrm>
            <a:off x="2650332" y="2581230"/>
            <a:ext cx="3021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7F58D9A-17F3-498F-A4F6-CC8CEF71EE8E}"/>
                  </a:ext>
                </a:extLst>
              </p:cNvPr>
              <p:cNvSpPr txBox="1"/>
              <p:nvPr/>
            </p:nvSpPr>
            <p:spPr>
              <a:xfrm flipH="1">
                <a:off x="2178098" y="5652047"/>
                <a:ext cx="785907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/>
                  <a:t>能</a:t>
                </a:r>
                <a14:m>
                  <m:oMath xmlns:m="http://schemas.openxmlformats.org/officeDocument/2006/math">
                    <m:r>
                      <a:rPr lang="zh-CN" altLang="en-US" sz="4000" i="1" dirty="0">
                        <a:latin typeface="Cambria Math" panose="02040503050406030204" pitchFamily="18" charset="0"/>
                      </a:rPr>
                      <m:t>复合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4000" i="1" dirty="0">
                        <a:latin typeface="Cambria Math" panose="02040503050406030204" pitchFamily="18" charset="0"/>
                      </a:rPr>
                      <m:t>前提</m:t>
                    </m:r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条件</m:t>
                    </m:r>
                    <m:r>
                      <a:rPr lang="zh-CN" altLang="en-US" sz="4000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𝑅𝑎𝑛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000" i="1" dirty="0" smtClean="0">
                        <a:latin typeface="Cambria Math" panose="02040503050406030204" pitchFamily="18" charset="0"/>
                      </a:rPr>
                      <m:t>)⊆</m:t>
                    </m:r>
                    <m:r>
                      <a:rPr lang="en-US" altLang="zh-CN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sz="4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7F58D9A-17F3-498F-A4F6-CC8CEF71E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78098" y="5652047"/>
                <a:ext cx="7859078" cy="984885"/>
              </a:xfrm>
              <a:prstGeom prst="rect">
                <a:avLst/>
              </a:prstGeom>
              <a:blipFill>
                <a:blip r:embed="rId3"/>
                <a:stretch>
                  <a:fillRect l="-2713" t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79DE79-80F4-4772-946E-4213A4110DCC}"/>
                  </a:ext>
                </a:extLst>
              </p:cNvPr>
              <p:cNvSpPr txBox="1"/>
              <p:nvPr/>
            </p:nvSpPr>
            <p:spPr>
              <a:xfrm>
                <a:off x="4752972" y="2962972"/>
                <a:ext cx="9191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dirty="0">
                          <a:latin typeface="Cambria Math" panose="02040503050406030204" pitchFamily="18" charset="0"/>
                        </a:rPr>
                        <m:t>𝑅𝑎𝑛</m:t>
                      </m:r>
                      <m:r>
                        <a:rPr lang="en-US" altLang="zh-CN" sz="4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4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79DE79-80F4-4772-946E-4213A4110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72" y="2962972"/>
                <a:ext cx="919162" cy="707886"/>
              </a:xfrm>
              <a:prstGeom prst="rect">
                <a:avLst/>
              </a:prstGeom>
              <a:blipFill>
                <a:blip r:embed="rId4"/>
                <a:stretch>
                  <a:fillRect r="-8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8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13F06732-12D1-4D1E-92E1-5FE9F5DB9109}"/>
              </a:ext>
            </a:extLst>
          </p:cNvPr>
          <p:cNvSpPr/>
          <p:nvPr/>
        </p:nvSpPr>
        <p:spPr>
          <a:xfrm>
            <a:off x="1640206" y="1367878"/>
            <a:ext cx="1838325" cy="3362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A</a:t>
            </a:r>
            <a:endParaRPr lang="zh-CN" altLang="en-US" sz="80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C9E4861-DA2C-4212-A2C7-EE7678B8B46C}"/>
              </a:ext>
            </a:extLst>
          </p:cNvPr>
          <p:cNvSpPr/>
          <p:nvPr/>
        </p:nvSpPr>
        <p:spPr>
          <a:xfrm>
            <a:off x="5212082" y="1367877"/>
            <a:ext cx="1826894" cy="3362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ran(f)</a:t>
            </a:r>
            <a:endParaRPr lang="zh-CN" altLang="en-US" sz="4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CF8B81B-F694-4E57-9885-3317AC4D9888}"/>
              </a:ext>
            </a:extLst>
          </p:cNvPr>
          <p:cNvSpPr/>
          <p:nvPr/>
        </p:nvSpPr>
        <p:spPr>
          <a:xfrm>
            <a:off x="8772527" y="1367876"/>
            <a:ext cx="1838325" cy="33623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D</a:t>
            </a:r>
            <a:endParaRPr lang="zh-CN" altLang="en-US" sz="8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A2ED663-65E4-4812-A229-6F09098F71E8}"/>
              </a:ext>
            </a:extLst>
          </p:cNvPr>
          <p:cNvSpPr/>
          <p:nvPr/>
        </p:nvSpPr>
        <p:spPr>
          <a:xfrm>
            <a:off x="5476875" y="1838324"/>
            <a:ext cx="1314450" cy="244792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B14A8C-1658-4850-A19C-1D2B24B3242D}"/>
              </a:ext>
            </a:extLst>
          </p:cNvPr>
          <p:cNvSpPr txBox="1"/>
          <p:nvPr/>
        </p:nvSpPr>
        <p:spPr>
          <a:xfrm>
            <a:off x="5600700" y="1367876"/>
            <a:ext cx="133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C</a:t>
            </a:r>
            <a:endParaRPr lang="zh-CN" altLang="en-US" sz="8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C7FD7-30D4-4F1C-93D5-9DAF03C75D27}"/>
              </a:ext>
            </a:extLst>
          </p:cNvPr>
          <p:cNvSpPr/>
          <p:nvPr/>
        </p:nvSpPr>
        <p:spPr>
          <a:xfrm>
            <a:off x="5976845" y="4154283"/>
            <a:ext cx="314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/>
              <a:t>·</a:t>
            </a:r>
            <a:endParaRPr lang="zh-CN" altLang="en-US" sz="4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F9798A-D6A6-40A9-A5F5-2E832FF250E5}"/>
              </a:ext>
            </a:extLst>
          </p:cNvPr>
          <p:cNvSpPr/>
          <p:nvPr/>
        </p:nvSpPr>
        <p:spPr>
          <a:xfrm>
            <a:off x="9534434" y="4154283"/>
            <a:ext cx="314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/>
              <a:t>·</a:t>
            </a:r>
            <a:endParaRPr lang="zh-CN" altLang="en-US" sz="4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550D9E6-2CF9-4A66-8734-74D613CB8D6C}"/>
              </a:ext>
            </a:extLst>
          </p:cNvPr>
          <p:cNvCxnSpPr/>
          <p:nvPr/>
        </p:nvCxnSpPr>
        <p:spPr>
          <a:xfrm>
            <a:off x="6210300" y="4508226"/>
            <a:ext cx="3324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08A4100-D8C1-4BD6-8973-7DBA0421F7F4}"/>
              </a:ext>
            </a:extLst>
          </p:cNvPr>
          <p:cNvSpPr txBox="1"/>
          <p:nvPr/>
        </p:nvSpPr>
        <p:spPr>
          <a:xfrm>
            <a:off x="7503273" y="4138894"/>
            <a:ext cx="105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无意义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CA5C42-D856-4C16-B46A-37DC3179FF9B}"/>
              </a:ext>
            </a:extLst>
          </p:cNvPr>
          <p:cNvCxnSpPr>
            <a:cxnSpLocks/>
          </p:cNvCxnSpPr>
          <p:nvPr/>
        </p:nvCxnSpPr>
        <p:spPr>
          <a:xfrm>
            <a:off x="3562350" y="2957244"/>
            <a:ext cx="1914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66A455E-5862-4B45-B988-81951AE41696}"/>
              </a:ext>
            </a:extLst>
          </p:cNvPr>
          <p:cNvCxnSpPr>
            <a:cxnSpLocks/>
          </p:cNvCxnSpPr>
          <p:nvPr/>
        </p:nvCxnSpPr>
        <p:spPr>
          <a:xfrm>
            <a:off x="7134225" y="3062019"/>
            <a:ext cx="15430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2D6619-3298-402D-BDB8-124CCA575281}"/>
              </a:ext>
            </a:extLst>
          </p:cNvPr>
          <p:cNvSpPr txBox="1"/>
          <p:nvPr/>
        </p:nvSpPr>
        <p:spPr>
          <a:xfrm>
            <a:off x="4221481" y="2291952"/>
            <a:ext cx="24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</a:t>
            </a:r>
            <a:endParaRPr lang="zh-CN" altLang="en-US" sz="4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2070F6-8E4D-4D60-8788-F875C077546E}"/>
              </a:ext>
            </a:extLst>
          </p:cNvPr>
          <p:cNvSpPr txBox="1"/>
          <p:nvPr/>
        </p:nvSpPr>
        <p:spPr>
          <a:xfrm>
            <a:off x="7703298" y="2354133"/>
            <a:ext cx="659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g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B28BF71-3938-4C20-B124-BCEC064BEE92}"/>
                  </a:ext>
                </a:extLst>
              </p:cNvPr>
              <p:cNvSpPr txBox="1"/>
              <p:nvPr/>
            </p:nvSpPr>
            <p:spPr>
              <a:xfrm>
                <a:off x="2879885" y="5376443"/>
                <a:ext cx="6491288" cy="767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/>
                  <a:t>只需要考虑</a:t>
                </a:r>
                <a:r>
                  <a:rPr lang="en-US" altLang="zh-CN" sz="4000" dirty="0"/>
                  <a:t>ran(f)</a:t>
                </a:r>
                <a:r>
                  <a:rPr lang="zh-CN" altLang="en-US" sz="4000" dirty="0"/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4000" dirty="0">
                        <a:latin typeface="Cambria Math" panose="02040503050406030204" pitchFamily="18" charset="0"/>
                      </a:rPr>
                      <m:t>g</m:t>
                    </m:r>
                    <m:sSub>
                      <m:sSubPr>
                        <m:ctrlPr>
                          <a:rPr lang="en-US" altLang="zh-CN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4000" i="1" dirty="0">
                            <a:latin typeface="Cambria Math" panose="02040503050406030204" pitchFamily="18" charset="0"/>
                          </a:rPr>
                          <m:t>ran</m:t>
                        </m:r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B28BF71-3938-4C20-B124-BCEC064BE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885" y="5376443"/>
                <a:ext cx="6491288" cy="767069"/>
              </a:xfrm>
              <a:prstGeom prst="rect">
                <a:avLst/>
              </a:prstGeom>
              <a:blipFill>
                <a:blip r:embed="rId3"/>
                <a:stretch>
                  <a:fillRect l="-3286" t="-13492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88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998698A0-ABA7-4236-83D8-9385C91A7FB6}"/>
              </a:ext>
            </a:extLst>
          </p:cNvPr>
          <p:cNvGrpSpPr/>
          <p:nvPr/>
        </p:nvGrpSpPr>
        <p:grpSpPr>
          <a:xfrm>
            <a:off x="1640205" y="1367876"/>
            <a:ext cx="8934451" cy="4464459"/>
            <a:chOff x="1640205" y="1367876"/>
            <a:chExt cx="8934451" cy="446445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D46F1AC1-FF5B-4A8D-832F-F1A59799C345}"/>
                </a:ext>
              </a:extLst>
            </p:cNvPr>
            <p:cNvSpPr/>
            <p:nvPr/>
          </p:nvSpPr>
          <p:spPr>
            <a:xfrm>
              <a:off x="1640205" y="1367876"/>
              <a:ext cx="1838325" cy="3362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4CFFCDB4-C3D5-4600-ACE2-8B5EBD931A74}"/>
                    </a:ext>
                  </a:extLst>
                </p:cNvPr>
                <p:cNvSpPr/>
                <p:nvPr/>
              </p:nvSpPr>
              <p:spPr>
                <a:xfrm>
                  <a:off x="5268208" y="1367876"/>
                  <a:ext cx="1838325" cy="3362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:endParaRPr lang="en-US" altLang="zh-CN" sz="4000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4CFFCDB4-C3D5-4600-ACE2-8B5EBD931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208" y="1367876"/>
                  <a:ext cx="1838325" cy="336232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A95F809E-AF7A-4D22-86E2-2B04AA39A039}"/>
                    </a:ext>
                  </a:extLst>
                </p:cNvPr>
                <p:cNvSpPr/>
                <p:nvPr/>
              </p:nvSpPr>
              <p:spPr>
                <a:xfrm>
                  <a:off x="8736331" y="1367876"/>
                  <a:ext cx="1838325" cy="3362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</p:txBody>
            </p:sp>
          </mc:Choice>
          <mc:Fallback xmlns="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A95F809E-AF7A-4D22-86E2-2B04AA39A0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331" y="1367876"/>
                  <a:ext cx="1838325" cy="336232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F449FB8-27D0-4019-9A64-CFD706382680}"/>
                </a:ext>
              </a:extLst>
            </p:cNvPr>
            <p:cNvSpPr txBox="1"/>
            <p:nvPr/>
          </p:nvSpPr>
          <p:spPr>
            <a:xfrm>
              <a:off x="5359717" y="5124449"/>
              <a:ext cx="14954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Ran(f)</a:t>
              </a:r>
              <a:endParaRPr lang="zh-CN" altLang="en-US" sz="40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4DAE90C-6A2E-4E8A-9B1D-66D711FD5701}"/>
                </a:ext>
              </a:extLst>
            </p:cNvPr>
            <p:cNvSpPr txBox="1"/>
            <p:nvPr/>
          </p:nvSpPr>
          <p:spPr>
            <a:xfrm>
              <a:off x="2306955" y="5124449"/>
              <a:ext cx="5048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A</a:t>
              </a:r>
              <a:endParaRPr lang="zh-CN" altLang="en-US" sz="40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1416B1E-A956-438E-835C-459ED7D9E7DB}"/>
                </a:ext>
              </a:extLst>
            </p:cNvPr>
            <p:cNvSpPr/>
            <p:nvPr/>
          </p:nvSpPr>
          <p:spPr>
            <a:xfrm>
              <a:off x="9405264" y="5124449"/>
              <a:ext cx="50045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/>
                <a:t>D</a:t>
              </a:r>
              <a:endParaRPr lang="zh-CN" altLang="en-US" sz="40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C488DF6-E28C-4558-97E6-12E3E31F3080}"/>
                </a:ext>
              </a:extLst>
            </p:cNvPr>
            <p:cNvCxnSpPr>
              <a:cxnSpLocks/>
            </p:cNvCxnSpPr>
            <p:nvPr/>
          </p:nvCxnSpPr>
          <p:spPr>
            <a:xfrm>
              <a:off x="3562350" y="2957244"/>
              <a:ext cx="15811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164EE5E-47CB-45E6-A430-1B6A694BCAB3}"/>
                </a:ext>
              </a:extLst>
            </p:cNvPr>
            <p:cNvCxnSpPr>
              <a:cxnSpLocks/>
            </p:cNvCxnSpPr>
            <p:nvPr/>
          </p:nvCxnSpPr>
          <p:spPr>
            <a:xfrm>
              <a:off x="7155181" y="2952213"/>
              <a:ext cx="15811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5B0283B-7D41-41B4-9CD4-AD61658D1428}"/>
                </a:ext>
              </a:extLst>
            </p:cNvPr>
            <p:cNvSpPr txBox="1"/>
            <p:nvPr/>
          </p:nvSpPr>
          <p:spPr>
            <a:xfrm>
              <a:off x="4202489" y="2244327"/>
              <a:ext cx="341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/>
                <a:t>f</a:t>
              </a:r>
              <a:endParaRPr lang="zh-CN" altLang="en-US" sz="4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99A4CDE-1BA1-4119-89C1-988F66C0A375}"/>
                </a:ext>
              </a:extLst>
            </p:cNvPr>
            <p:cNvSpPr txBox="1"/>
            <p:nvPr/>
          </p:nvSpPr>
          <p:spPr>
            <a:xfrm>
              <a:off x="7807632" y="2244327"/>
              <a:ext cx="457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g</a:t>
              </a:r>
              <a:endParaRPr lang="zh-CN" altLang="en-US" sz="4000" dirty="0"/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BB981B-DEB2-4D75-BFBB-388279A38C21}"/>
              </a:ext>
            </a:extLst>
          </p:cNvPr>
          <p:cNvCxnSpPr/>
          <p:nvPr/>
        </p:nvCxnSpPr>
        <p:spPr>
          <a:xfrm>
            <a:off x="6187370" y="1847850"/>
            <a:ext cx="330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2D19490-EB3E-40E1-992C-BD379E954247}"/>
              </a:ext>
            </a:extLst>
          </p:cNvPr>
          <p:cNvCxnSpPr/>
          <p:nvPr/>
        </p:nvCxnSpPr>
        <p:spPr>
          <a:xfrm>
            <a:off x="6198823" y="2457450"/>
            <a:ext cx="330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ECB6CE-B12C-4E58-95E1-D3B6BA4AD3D8}"/>
              </a:ext>
            </a:extLst>
          </p:cNvPr>
          <p:cNvCxnSpPr/>
          <p:nvPr/>
        </p:nvCxnSpPr>
        <p:spPr>
          <a:xfrm>
            <a:off x="6198823" y="3049038"/>
            <a:ext cx="330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5799BC-F2E9-4725-9A0B-B7C2B83A1F8B}"/>
              </a:ext>
            </a:extLst>
          </p:cNvPr>
          <p:cNvCxnSpPr/>
          <p:nvPr/>
        </p:nvCxnSpPr>
        <p:spPr>
          <a:xfrm>
            <a:off x="6198823" y="3686175"/>
            <a:ext cx="330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EF24583-B5E4-4FCA-8B22-85C18CEEF674}"/>
                  </a:ext>
                </a:extLst>
              </p:cNvPr>
              <p:cNvSpPr txBox="1"/>
              <p:nvPr/>
            </p:nvSpPr>
            <p:spPr>
              <a:xfrm>
                <a:off x="967313" y="5772931"/>
                <a:ext cx="10463019" cy="1072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dirty="0"/>
                  <a:t>f</a:t>
                </a:r>
                <a:r>
                  <a:rPr lang="zh-CN" altLang="en-US" sz="3000" dirty="0"/>
                  <a:t>从</a:t>
                </a:r>
                <a:r>
                  <a:rPr lang="en-US" altLang="zh-CN" sz="3000" dirty="0"/>
                  <a:t>A</a:t>
                </a:r>
                <a:r>
                  <a:rPr lang="zh-CN" altLang="en-US" sz="3000" dirty="0"/>
                  <a:t>到</a:t>
                </a:r>
                <a:r>
                  <a:rPr lang="en-US" altLang="zh-CN" sz="3000" dirty="0"/>
                  <a:t>ran(f)</a:t>
                </a:r>
                <a:r>
                  <a:rPr lang="zh-CN" altLang="en-US" sz="3000" dirty="0"/>
                  <a:t>一定为满射，如果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000" dirty="0">
                        <a:latin typeface="Cambria Math" panose="02040503050406030204" pitchFamily="18" charset="0"/>
                      </a:rPr>
                      <m:t>g</m:t>
                    </m:r>
                    <m:sSub>
                      <m:sSubPr>
                        <m:ctrlPr>
                          <a:rPr lang="en-US" altLang="zh-CN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000" i="1" dirty="0">
                            <a:latin typeface="Cambria Math" panose="02040503050406030204" pitchFamily="18" charset="0"/>
                          </a:rPr>
                          <m:t>ran</m:t>
                        </m:r>
                        <m:r>
                          <a:rPr lang="en-US" altLang="zh-CN" sz="3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3000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3000" dirty="0"/>
                  <a:t>不是满射，那么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3000" dirty="0"/>
                  <a:t> 也一定不是满射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EF24583-B5E4-4FCA-8B22-85C18CEEF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13" y="5772931"/>
                <a:ext cx="10463019" cy="1072658"/>
              </a:xfrm>
              <a:prstGeom prst="rect">
                <a:avLst/>
              </a:prstGeom>
              <a:blipFill>
                <a:blip r:embed="rId5"/>
                <a:stretch>
                  <a:fillRect l="-1399" t="-6818"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38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12807D-7137-4EF5-BE68-23010CA3E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293"/>
            <a:ext cx="12127732" cy="36814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DFCC8-A500-4594-80C9-81D7EB89899B}"/>
              </a:ext>
            </a:extLst>
          </p:cNvPr>
          <p:cNvSpPr txBox="1"/>
          <p:nvPr/>
        </p:nvSpPr>
        <p:spPr>
          <a:xfrm>
            <a:off x="530054" y="736687"/>
            <a:ext cx="2608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必要性</a:t>
            </a:r>
            <a:r>
              <a:rPr lang="zh-CN" altLang="en-US" b="1" dirty="0"/>
              <a:t>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866499-8786-48CB-91A9-90FC6307F3B0}"/>
              </a:ext>
            </a:extLst>
          </p:cNvPr>
          <p:cNvSpPr txBox="1"/>
          <p:nvPr/>
        </p:nvSpPr>
        <p:spPr>
          <a:xfrm>
            <a:off x="530054" y="5751981"/>
            <a:ext cx="872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证明就像做生意，买进来，再卖出去                           </a:t>
            </a:r>
            <a:r>
              <a:rPr lang="en-US" altLang="zh-CN" dirty="0"/>
              <a:t>——</a:t>
            </a:r>
            <a:r>
              <a:rPr lang="zh-CN" altLang="en-US" dirty="0"/>
              <a:t>秦大师</a:t>
            </a:r>
          </a:p>
        </p:txBody>
      </p:sp>
    </p:spTree>
    <p:extLst>
      <p:ext uri="{BB962C8B-B14F-4D97-AF65-F5344CB8AC3E}">
        <p14:creationId xmlns:p14="http://schemas.microsoft.com/office/powerpoint/2010/main" val="38878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67B6C4-52FD-4E50-B46F-5AF8B1567AA3}"/>
              </a:ext>
            </a:extLst>
          </p:cNvPr>
          <p:cNvSpPr txBox="1"/>
          <p:nvPr/>
        </p:nvSpPr>
        <p:spPr>
          <a:xfrm>
            <a:off x="396446" y="726043"/>
            <a:ext cx="3644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充分性：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623D4E-1E47-4D6A-9AEC-6B9E6AFAE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137"/>
            <a:ext cx="12011025" cy="398621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E4EE72-1937-4594-BF0D-5D8A3053EBFF}"/>
              </a:ext>
            </a:extLst>
          </p:cNvPr>
          <p:cNvSpPr txBox="1"/>
          <p:nvPr/>
        </p:nvSpPr>
        <p:spPr>
          <a:xfrm>
            <a:off x="750060" y="5485930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则有：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28A0CF-E1AC-48DD-A67D-8A4557F5E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447118"/>
            <a:ext cx="10270298" cy="5434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7CD2B7-0F17-420E-ABDD-EF8F2ECE9F5E}"/>
              </a:ext>
            </a:extLst>
          </p:cNvPr>
          <p:cNvSpPr txBox="1"/>
          <p:nvPr/>
        </p:nvSpPr>
        <p:spPr>
          <a:xfrm>
            <a:off x="2578186" y="5990520"/>
            <a:ext cx="8958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对</a:t>
            </a:r>
            <a:r>
              <a:rPr lang="en-US" altLang="zh-CN" sz="3000" dirty="0"/>
              <a:t>f</a:t>
            </a:r>
            <a:r>
              <a:rPr lang="zh-CN" altLang="en-US" sz="3000" dirty="0"/>
              <a:t>有要求吗？</a:t>
            </a:r>
          </a:p>
        </p:txBody>
      </p:sp>
    </p:spTree>
    <p:extLst>
      <p:ext uri="{BB962C8B-B14F-4D97-AF65-F5344CB8AC3E}">
        <p14:creationId xmlns:p14="http://schemas.microsoft.com/office/powerpoint/2010/main" val="395624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70CEE40-B3C9-4B7C-8AA3-BA124F15B239}"/>
              </a:ext>
            </a:extLst>
          </p:cNvPr>
          <p:cNvGrpSpPr/>
          <p:nvPr/>
        </p:nvGrpSpPr>
        <p:grpSpPr>
          <a:xfrm>
            <a:off x="1640205" y="1205951"/>
            <a:ext cx="8934451" cy="4464459"/>
            <a:chOff x="1640205" y="1367876"/>
            <a:chExt cx="8934451" cy="4464459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EA28C473-9A54-4FC6-A887-83F83CDDD80C}"/>
                </a:ext>
              </a:extLst>
            </p:cNvPr>
            <p:cNvSpPr/>
            <p:nvPr/>
          </p:nvSpPr>
          <p:spPr>
            <a:xfrm>
              <a:off x="1640205" y="1367876"/>
              <a:ext cx="1838325" cy="3362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8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CF88908E-479D-4990-92B9-EA16F403A1FD}"/>
                    </a:ext>
                  </a:extLst>
                </p:cNvPr>
                <p:cNvSpPr/>
                <p:nvPr/>
              </p:nvSpPr>
              <p:spPr>
                <a:xfrm>
                  <a:off x="5268208" y="1367876"/>
                  <a:ext cx="1838325" cy="3362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</p:txBody>
            </p:sp>
          </mc:Choice>
          <mc:Fallback xmlns="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CF88908E-479D-4990-92B9-EA16F403A1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208" y="1367876"/>
                  <a:ext cx="1838325" cy="336232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B059FF7D-252D-42F7-A271-94D08E74146E}"/>
                    </a:ext>
                  </a:extLst>
                </p:cNvPr>
                <p:cNvSpPr/>
                <p:nvPr/>
              </p:nvSpPr>
              <p:spPr>
                <a:xfrm>
                  <a:off x="8736331" y="1367876"/>
                  <a:ext cx="1838325" cy="3362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B059FF7D-252D-42F7-A271-94D08E7414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331" y="1367876"/>
                  <a:ext cx="1838325" cy="336232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B28F03-37AF-4BE7-8671-0B813EB7043F}"/>
                </a:ext>
              </a:extLst>
            </p:cNvPr>
            <p:cNvSpPr txBox="1"/>
            <p:nvPr/>
          </p:nvSpPr>
          <p:spPr>
            <a:xfrm>
              <a:off x="5359717" y="5124449"/>
              <a:ext cx="14954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Ran(f)</a:t>
              </a:r>
              <a:endParaRPr lang="zh-CN" altLang="en-US" sz="40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B957F1D-9A0A-4D6B-8BCC-110A23F06C0F}"/>
                </a:ext>
              </a:extLst>
            </p:cNvPr>
            <p:cNvSpPr txBox="1"/>
            <p:nvPr/>
          </p:nvSpPr>
          <p:spPr>
            <a:xfrm>
              <a:off x="2306955" y="5124449"/>
              <a:ext cx="5048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A</a:t>
              </a:r>
              <a:endParaRPr lang="zh-CN" altLang="en-US" sz="40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E22723-81A1-4A09-AEA8-58887FC6EA4A}"/>
                </a:ext>
              </a:extLst>
            </p:cNvPr>
            <p:cNvSpPr/>
            <p:nvPr/>
          </p:nvSpPr>
          <p:spPr>
            <a:xfrm>
              <a:off x="9405264" y="5124449"/>
              <a:ext cx="50045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/>
                <a:t>D</a:t>
              </a:r>
              <a:endParaRPr lang="zh-CN" altLang="en-US" sz="40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070CE05-7AA1-4077-92AF-BD03F5B90B4E}"/>
                </a:ext>
              </a:extLst>
            </p:cNvPr>
            <p:cNvCxnSpPr>
              <a:cxnSpLocks/>
            </p:cNvCxnSpPr>
            <p:nvPr/>
          </p:nvCxnSpPr>
          <p:spPr>
            <a:xfrm>
              <a:off x="3562350" y="2957244"/>
              <a:ext cx="15811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1A10BE7-87E1-4CFA-9DE7-CFC440C99203}"/>
                </a:ext>
              </a:extLst>
            </p:cNvPr>
            <p:cNvCxnSpPr>
              <a:cxnSpLocks/>
            </p:cNvCxnSpPr>
            <p:nvPr/>
          </p:nvCxnSpPr>
          <p:spPr>
            <a:xfrm>
              <a:off x="7155181" y="2952213"/>
              <a:ext cx="15811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A5EE546-E06A-4D5A-97F8-ED883EABDD16}"/>
                </a:ext>
              </a:extLst>
            </p:cNvPr>
            <p:cNvSpPr txBox="1"/>
            <p:nvPr/>
          </p:nvSpPr>
          <p:spPr>
            <a:xfrm>
              <a:off x="4202489" y="2244327"/>
              <a:ext cx="341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/>
                <a:t>f</a:t>
              </a:r>
              <a:endParaRPr lang="zh-CN" altLang="en-US" sz="4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BBD7466-3022-4EF7-91B4-A428EA7D40F5}"/>
                </a:ext>
              </a:extLst>
            </p:cNvPr>
            <p:cNvSpPr txBox="1"/>
            <p:nvPr/>
          </p:nvSpPr>
          <p:spPr>
            <a:xfrm>
              <a:off x="7807632" y="2244327"/>
              <a:ext cx="457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g</a:t>
              </a:r>
              <a:endParaRPr lang="zh-CN" altLang="en-US" sz="4000" dirty="0"/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2EA9876-FD55-4826-9A66-9E76878EB5FF}"/>
              </a:ext>
            </a:extLst>
          </p:cNvPr>
          <p:cNvCxnSpPr/>
          <p:nvPr/>
        </p:nvCxnSpPr>
        <p:spPr>
          <a:xfrm>
            <a:off x="6145161" y="1691148"/>
            <a:ext cx="3372465" cy="27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B3BC870-7AFB-401B-A12D-EC0BA29E30D0}"/>
              </a:ext>
            </a:extLst>
          </p:cNvPr>
          <p:cNvCxnSpPr>
            <a:cxnSpLocks/>
          </p:cNvCxnSpPr>
          <p:nvPr/>
        </p:nvCxnSpPr>
        <p:spPr>
          <a:xfrm flipV="1">
            <a:off x="6187370" y="3902636"/>
            <a:ext cx="3359142" cy="24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8FA8670-DF0C-4AA8-AC69-FCFD0C9D2A0D}"/>
              </a:ext>
            </a:extLst>
          </p:cNvPr>
          <p:cNvCxnSpPr/>
          <p:nvPr/>
        </p:nvCxnSpPr>
        <p:spPr>
          <a:xfrm>
            <a:off x="6174047" y="3568299"/>
            <a:ext cx="3372465" cy="27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B0B2E9B-51E2-4955-8DAE-DCDEC5818776}"/>
              </a:ext>
            </a:extLst>
          </p:cNvPr>
          <p:cNvCxnSpPr/>
          <p:nvPr/>
        </p:nvCxnSpPr>
        <p:spPr>
          <a:xfrm>
            <a:off x="6187370" y="2945450"/>
            <a:ext cx="3372465" cy="27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ACAE7B-D32B-4DD6-80DB-D4ABDC1A8326}"/>
              </a:ext>
            </a:extLst>
          </p:cNvPr>
          <p:cNvCxnSpPr/>
          <p:nvPr/>
        </p:nvCxnSpPr>
        <p:spPr>
          <a:xfrm>
            <a:off x="6174047" y="2318299"/>
            <a:ext cx="3372465" cy="27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40E9522-A4E7-4BC1-BDC5-37D6C8027C4F}"/>
                  </a:ext>
                </a:extLst>
              </p:cNvPr>
              <p:cNvSpPr/>
              <p:nvPr/>
            </p:nvSpPr>
            <p:spPr>
              <a:xfrm>
                <a:off x="1877954" y="5765441"/>
                <a:ext cx="8436092" cy="598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3000" dirty="0"/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000" dirty="0">
                        <a:latin typeface="Cambria Math" panose="02040503050406030204" pitchFamily="18" charset="0"/>
                      </a:rPr>
                      <m:t>g</m:t>
                    </m:r>
                    <m:sSub>
                      <m:sSubPr>
                        <m:ctrlPr>
                          <a:rPr lang="en-US" altLang="zh-CN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000" i="1" dirty="0">
                            <a:latin typeface="Cambria Math" panose="02040503050406030204" pitchFamily="18" charset="0"/>
                          </a:rPr>
                          <m:t>ran</m:t>
                        </m:r>
                        <m:r>
                          <a:rPr lang="en-US" altLang="zh-CN" sz="3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3000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3000" dirty="0"/>
                  <a:t>不是单射，那么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3000" dirty="0"/>
                  <a:t> 也一定不是单射</a:t>
                </a: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40E9522-A4E7-4BC1-BDC5-37D6C8027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954" y="5765441"/>
                <a:ext cx="8436092" cy="598434"/>
              </a:xfrm>
              <a:prstGeom prst="rect">
                <a:avLst/>
              </a:prstGeom>
              <a:blipFill>
                <a:blip r:embed="rId5"/>
                <a:stretch>
                  <a:fillRect l="-1662" t="-12245" r="-939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53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21407B0-3EA1-4621-84EC-D69AC7E1C7D4}"/>
              </a:ext>
            </a:extLst>
          </p:cNvPr>
          <p:cNvGrpSpPr/>
          <p:nvPr/>
        </p:nvGrpSpPr>
        <p:grpSpPr>
          <a:xfrm>
            <a:off x="1640205" y="1205951"/>
            <a:ext cx="8934451" cy="4464459"/>
            <a:chOff x="1640205" y="1367876"/>
            <a:chExt cx="8934451" cy="4464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88D3ECC6-B421-4C01-98BA-906942C42AB0}"/>
                    </a:ext>
                  </a:extLst>
                </p:cNvPr>
                <p:cNvSpPr/>
                <p:nvPr/>
              </p:nvSpPr>
              <p:spPr>
                <a:xfrm>
                  <a:off x="1640205" y="1367876"/>
                  <a:ext cx="1838325" cy="3362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88D3ECC6-B421-4C01-98BA-906942C42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205" y="1367876"/>
                  <a:ext cx="1838325" cy="3362325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219A2CAA-0DBA-4E9D-9463-E12E31B68468}"/>
                    </a:ext>
                  </a:extLst>
                </p:cNvPr>
                <p:cNvSpPr/>
                <p:nvPr/>
              </p:nvSpPr>
              <p:spPr>
                <a:xfrm>
                  <a:off x="5268208" y="1367876"/>
                  <a:ext cx="1838325" cy="3362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</p:txBody>
            </p:sp>
          </mc:Choice>
          <mc:Fallback xmlns="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219A2CAA-0DBA-4E9D-9463-E12E31B68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208" y="1367876"/>
                  <a:ext cx="1838325" cy="336232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956E5A97-6292-4420-88E5-739D48F7F278}"/>
                    </a:ext>
                  </a:extLst>
                </p:cNvPr>
                <p:cNvSpPr/>
                <p:nvPr/>
              </p:nvSpPr>
              <p:spPr>
                <a:xfrm>
                  <a:off x="8736331" y="1367876"/>
                  <a:ext cx="1838325" cy="3362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4000" dirty="0"/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956E5A97-6292-4420-88E5-739D48F7F2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331" y="1367876"/>
                  <a:ext cx="1838325" cy="336232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3836E2C-FE5F-4D55-B024-8E4D1BD41A4E}"/>
                </a:ext>
              </a:extLst>
            </p:cNvPr>
            <p:cNvSpPr txBox="1"/>
            <p:nvPr/>
          </p:nvSpPr>
          <p:spPr>
            <a:xfrm>
              <a:off x="5359717" y="5124449"/>
              <a:ext cx="14954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Ran(f)</a:t>
              </a:r>
              <a:endParaRPr lang="zh-CN" altLang="en-US" sz="40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816BD41-7CBE-4BB6-8015-D1A833A19A3C}"/>
                </a:ext>
              </a:extLst>
            </p:cNvPr>
            <p:cNvSpPr txBox="1"/>
            <p:nvPr/>
          </p:nvSpPr>
          <p:spPr>
            <a:xfrm>
              <a:off x="2306955" y="5124449"/>
              <a:ext cx="5048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A</a:t>
              </a:r>
              <a:endParaRPr lang="zh-CN" altLang="en-US" sz="40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3DF478B-BDF9-470E-A0BB-BFBE8480687C}"/>
                </a:ext>
              </a:extLst>
            </p:cNvPr>
            <p:cNvSpPr/>
            <p:nvPr/>
          </p:nvSpPr>
          <p:spPr>
            <a:xfrm>
              <a:off x="9405264" y="5124449"/>
              <a:ext cx="50045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/>
                <a:t>D</a:t>
              </a:r>
              <a:endParaRPr lang="zh-CN" altLang="en-US" sz="40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95AE729-1F4B-4B29-8C8C-62EF574CC9B4}"/>
                </a:ext>
              </a:extLst>
            </p:cNvPr>
            <p:cNvCxnSpPr>
              <a:cxnSpLocks/>
            </p:cNvCxnSpPr>
            <p:nvPr/>
          </p:nvCxnSpPr>
          <p:spPr>
            <a:xfrm>
              <a:off x="3562350" y="2957244"/>
              <a:ext cx="15811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56FC0B2-DDC5-4151-B61B-78F5C47E502C}"/>
                </a:ext>
              </a:extLst>
            </p:cNvPr>
            <p:cNvCxnSpPr>
              <a:cxnSpLocks/>
            </p:cNvCxnSpPr>
            <p:nvPr/>
          </p:nvCxnSpPr>
          <p:spPr>
            <a:xfrm>
              <a:off x="7155181" y="2952213"/>
              <a:ext cx="15811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C74CE2B-2FEC-48A2-94D4-9D10A50A907B}"/>
                </a:ext>
              </a:extLst>
            </p:cNvPr>
            <p:cNvSpPr txBox="1"/>
            <p:nvPr/>
          </p:nvSpPr>
          <p:spPr>
            <a:xfrm>
              <a:off x="4202489" y="2244327"/>
              <a:ext cx="341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/>
                <a:t>f</a:t>
              </a:r>
              <a:endParaRPr lang="zh-CN" altLang="en-US" sz="4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5F8CC09-F930-4CB6-9BFF-1FB3D1A35835}"/>
                </a:ext>
              </a:extLst>
            </p:cNvPr>
            <p:cNvSpPr txBox="1"/>
            <p:nvPr/>
          </p:nvSpPr>
          <p:spPr>
            <a:xfrm>
              <a:off x="7807632" y="2244327"/>
              <a:ext cx="457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g</a:t>
              </a:r>
              <a:endParaRPr lang="zh-CN" altLang="en-US" sz="4000" dirty="0"/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366A19-A2D0-4D1D-8F1F-CF224DF67BE9}"/>
              </a:ext>
            </a:extLst>
          </p:cNvPr>
          <p:cNvCxnSpPr/>
          <p:nvPr/>
        </p:nvCxnSpPr>
        <p:spPr>
          <a:xfrm>
            <a:off x="2559367" y="1704975"/>
            <a:ext cx="3479483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EDA5938-59BD-4B1C-AC41-4B23AC3081E3}"/>
              </a:ext>
            </a:extLst>
          </p:cNvPr>
          <p:cNvCxnSpPr/>
          <p:nvPr/>
        </p:nvCxnSpPr>
        <p:spPr>
          <a:xfrm>
            <a:off x="2553688" y="2324100"/>
            <a:ext cx="3456587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D88BF1-B3B6-42AA-A7AC-ED6DE1E8F00C}"/>
              </a:ext>
            </a:extLst>
          </p:cNvPr>
          <p:cNvCxnSpPr/>
          <p:nvPr/>
        </p:nvCxnSpPr>
        <p:spPr>
          <a:xfrm>
            <a:off x="2559367" y="2901015"/>
            <a:ext cx="3479483" cy="28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E1CC241-CB5E-4959-93F7-9881D75BB9BB}"/>
              </a:ext>
            </a:extLst>
          </p:cNvPr>
          <p:cNvCxnSpPr/>
          <p:nvPr/>
        </p:nvCxnSpPr>
        <p:spPr>
          <a:xfrm>
            <a:off x="2553688" y="3524250"/>
            <a:ext cx="3485162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8787100-06AA-4236-B7F8-E35E5C5A6698}"/>
              </a:ext>
            </a:extLst>
          </p:cNvPr>
          <p:cNvCxnSpPr/>
          <p:nvPr/>
        </p:nvCxnSpPr>
        <p:spPr>
          <a:xfrm flipV="1">
            <a:off x="2559367" y="3838575"/>
            <a:ext cx="3479483" cy="27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5C50B54-F46E-4848-A59F-2E8B73383949}"/>
              </a:ext>
            </a:extLst>
          </p:cNvPr>
          <p:cNvCxnSpPr/>
          <p:nvPr/>
        </p:nvCxnSpPr>
        <p:spPr>
          <a:xfrm>
            <a:off x="6187370" y="1971675"/>
            <a:ext cx="329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30CCC35-ACD6-4A06-ACA4-4FECF7624E0A}"/>
              </a:ext>
            </a:extLst>
          </p:cNvPr>
          <p:cNvCxnSpPr/>
          <p:nvPr/>
        </p:nvCxnSpPr>
        <p:spPr>
          <a:xfrm>
            <a:off x="6206420" y="2600325"/>
            <a:ext cx="329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3620CB9-99D2-42D8-AB47-1C33A73EC0A6}"/>
              </a:ext>
            </a:extLst>
          </p:cNvPr>
          <p:cNvCxnSpPr/>
          <p:nvPr/>
        </p:nvCxnSpPr>
        <p:spPr>
          <a:xfrm>
            <a:off x="6208348" y="3222636"/>
            <a:ext cx="329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96C2B90-F20E-4BAB-BCA7-6FD95D88B804}"/>
              </a:ext>
            </a:extLst>
          </p:cNvPr>
          <p:cNvCxnSpPr/>
          <p:nvPr/>
        </p:nvCxnSpPr>
        <p:spPr>
          <a:xfrm>
            <a:off x="6208348" y="3838575"/>
            <a:ext cx="3290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CFBC3B-C8E6-436E-AAD9-CEB6C2F3B7D0}"/>
                  </a:ext>
                </a:extLst>
              </p:cNvPr>
              <p:cNvSpPr/>
              <p:nvPr/>
            </p:nvSpPr>
            <p:spPr>
              <a:xfrm>
                <a:off x="1325501" y="5787659"/>
                <a:ext cx="10808043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3000" dirty="0"/>
                  <a:t>如果</a:t>
                </a:r>
                <a:r>
                  <a:rPr lang="en-US" altLang="zh-CN" sz="3000" dirty="0"/>
                  <a:t>f</a:t>
                </a:r>
                <a:r>
                  <a:rPr lang="zh-CN" altLang="en-US" sz="3000" dirty="0"/>
                  <a:t>从</a:t>
                </a:r>
                <a:r>
                  <a:rPr lang="en-US" altLang="zh-CN" sz="3000" dirty="0"/>
                  <a:t>A</a:t>
                </a:r>
                <a:r>
                  <a:rPr lang="zh-CN" altLang="en-US" sz="3000" dirty="0"/>
                  <a:t>到</a:t>
                </a:r>
                <a:r>
                  <a:rPr lang="en-US" altLang="zh-CN" sz="3000" dirty="0"/>
                  <a:t>ran(f)</a:t>
                </a:r>
                <a:r>
                  <a:rPr lang="zh-CN" altLang="en-US" sz="3000" dirty="0"/>
                  <a:t>不是单射，那么</a:t>
                </a:r>
                <a14:m>
                  <m:oMath xmlns:m="http://schemas.openxmlformats.org/officeDocument/2006/math">
                    <m:r>
                      <a:rPr lang="en-US" altLang="zh-CN" sz="3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3000" dirty="0"/>
                  <a:t> 也一定不是单射</a:t>
                </a: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CFBC3B-C8E6-436E-AAD9-CEB6C2F3B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501" y="5787659"/>
                <a:ext cx="10808043" cy="553998"/>
              </a:xfrm>
              <a:prstGeom prst="rect">
                <a:avLst/>
              </a:prstGeom>
              <a:blipFill>
                <a:blip r:embed="rId5"/>
                <a:stretch>
                  <a:fillRect l="-1297" t="-13187" b="-34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6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603</Words>
  <Application>Microsoft Office PowerPoint</Application>
  <PresentationFormat>宽屏</PresentationFormat>
  <Paragraphs>138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黑体</vt:lpstr>
      <vt:lpstr>华文行楷</vt:lpstr>
      <vt:lpstr>AR BERKLEY</vt:lpstr>
      <vt:lpstr>Arial</vt:lpstr>
      <vt:lpstr>Calibri</vt:lpstr>
      <vt:lpstr>Calibri Light</vt:lpstr>
      <vt:lpstr>Cambria Math</vt:lpstr>
      <vt:lpstr>Office Theme</vt:lpstr>
      <vt:lpstr>Open topic </vt:lpstr>
      <vt:lpstr>直观分析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戴若石</dc:creator>
  <cp:lastModifiedBy>913426715@qq.com</cp:lastModifiedBy>
  <cp:revision>26</cp:revision>
  <dcterms:created xsi:type="dcterms:W3CDTF">2017-12-10T13:13:53Z</dcterms:created>
  <dcterms:modified xsi:type="dcterms:W3CDTF">2017-12-11T04:29:33Z</dcterms:modified>
</cp:coreProperties>
</file>