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sldIdLst>
    <p:sldId id="256" r:id="rId2"/>
    <p:sldId id="316" r:id="rId3"/>
    <p:sldId id="314" r:id="rId4"/>
    <p:sldId id="303" r:id="rId5"/>
    <p:sldId id="319" r:id="rId6"/>
    <p:sldId id="279" r:id="rId7"/>
    <p:sldId id="320" r:id="rId8"/>
    <p:sldId id="307" r:id="rId9"/>
    <p:sldId id="308" r:id="rId10"/>
    <p:sldId id="280" r:id="rId11"/>
    <p:sldId id="281" r:id="rId12"/>
    <p:sldId id="282" r:id="rId13"/>
    <p:sldId id="283" r:id="rId14"/>
    <p:sldId id="286" r:id="rId15"/>
    <p:sldId id="302" r:id="rId16"/>
    <p:sldId id="287" r:id="rId17"/>
    <p:sldId id="288" r:id="rId18"/>
    <p:sldId id="322" r:id="rId19"/>
    <p:sldId id="289" r:id="rId20"/>
    <p:sldId id="290" r:id="rId21"/>
    <p:sldId id="291" r:id="rId22"/>
    <p:sldId id="293" r:id="rId23"/>
    <p:sldId id="295" r:id="rId24"/>
    <p:sldId id="294" r:id="rId25"/>
    <p:sldId id="296" r:id="rId26"/>
    <p:sldId id="298" r:id="rId27"/>
    <p:sldId id="299" r:id="rId28"/>
    <p:sldId id="323" r:id="rId29"/>
    <p:sldId id="324" r:id="rId30"/>
    <p:sldId id="325" r:id="rId31"/>
    <p:sldId id="300" r:id="rId32"/>
    <p:sldId id="313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0" autoAdjust="0"/>
  </p:normalViewPr>
  <p:slideViewPr>
    <p:cSldViewPr>
      <p:cViewPr varScale="1">
        <p:scale>
          <a:sx n="47" d="100"/>
          <a:sy n="47" d="100"/>
        </p:scale>
        <p:origin x="72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847B72-8569-4296-B677-A137B4EE709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0398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，所有的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的前驱的最短距离加上</a:t>
            </a:r>
            <a:r>
              <a:rPr lang="en-US" altLang="zh-CN" dirty="0" err="1" smtClean="0"/>
              <a:t>kj</a:t>
            </a:r>
            <a:r>
              <a:rPr lang="zh-CN" altLang="en-US" dirty="0" smtClean="0"/>
              <a:t>边之和的最小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，考虑一次性给出所有</a:t>
            </a:r>
            <a:r>
              <a:rPr lang="en-US" altLang="zh-CN" dirty="0" err="1" smtClean="0"/>
              <a:t>ij</a:t>
            </a:r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341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取这条路上，除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外的任意节点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子结构和子问题有着密切的关系：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之间仅仅通过</a:t>
            </a:r>
            <a:r>
              <a:rPr lang="en-US" altLang="zh-CN" dirty="0" smtClean="0"/>
              <a:t>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k-1}</a:t>
            </a:r>
            <a:r>
              <a:rPr lang="zh-CN" altLang="en-US" dirty="0" smtClean="0"/>
              <a:t>中的点联结的最短路就是子问题。原问题就是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之间仅仅通过</a:t>
            </a:r>
            <a:r>
              <a:rPr lang="en-US" altLang="zh-CN" dirty="0" smtClean="0"/>
              <a:t>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n}</a:t>
            </a:r>
            <a:r>
              <a:rPr lang="zh-CN" altLang="en-US" dirty="0" smtClean="0"/>
              <a:t>中的点联结的最短路。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916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k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{1,…,k-1}</a:t>
            </a:r>
            <a:r>
              <a:rPr lang="zh-CN" altLang="en-US" dirty="0" smtClean="0"/>
              <a:t>子问题，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{1,…,k-1}</a:t>
            </a:r>
            <a:r>
              <a:rPr lang="zh-CN" altLang="en-US" dirty="0" smtClean="0"/>
              <a:t>子问题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{1,…,k}</a:t>
            </a:r>
            <a:r>
              <a:rPr lang="zh-CN" altLang="en-US" dirty="0" smtClean="0"/>
              <a:t>子问题的解就是</a:t>
            </a:r>
            <a:r>
              <a:rPr lang="en-US" altLang="zh-CN" dirty="0" smtClean="0"/>
              <a:t>p1+p2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k-1}</a:t>
            </a:r>
            <a:r>
              <a:rPr lang="zh-CN" altLang="en-US" dirty="0" smtClean="0"/>
              <a:t>子问题解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00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只经过</a:t>
            </a:r>
            <a:r>
              <a:rPr lang="en-US" altLang="zh-CN" dirty="0" smtClean="0"/>
              <a:t>{1,2,…,k-1}</a:t>
            </a:r>
            <a:r>
              <a:rPr lang="zh-CN" altLang="en-US" dirty="0" smtClean="0"/>
              <a:t>的最短路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最多包含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条边的最短路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81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min</a:t>
            </a:r>
            <a:r>
              <a:rPr lang="zh-CN" altLang="en-US" dirty="0" smtClean="0"/>
              <a:t>运算中，前者无需遍历所有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325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N3</a:t>
            </a:r>
            <a:r>
              <a:rPr lang="zh-CN" altLang="en-US" dirty="0" smtClean="0"/>
              <a:t>方；</a:t>
            </a:r>
            <a:endParaRPr lang="en-US" altLang="zh-CN" dirty="0" smtClean="0"/>
          </a:p>
          <a:p>
            <a:r>
              <a:rPr lang="zh-CN" altLang="en-US" dirty="0" smtClean="0"/>
              <a:t>表象上看，内层循环无需线性而是常量级，但本质上看是子问题分析起到关键作用。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58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传递闭包是多源最短路问题的简化，但是简掉的是路径长度和路径本身。因为只需要观察存在性，因此可以用布尔运算代替加法和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，可以节省时间和空间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931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针对稀疏图，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O(v2lgv+VE),</a:t>
            </a:r>
            <a:r>
              <a:rPr lang="zh-CN" altLang="en-US" dirty="0" smtClean="0"/>
              <a:t>一般低于</a:t>
            </a:r>
            <a:r>
              <a:rPr lang="en-US" altLang="zh-CN" dirty="0" err="1" smtClean="0"/>
              <a:t>warshall</a:t>
            </a:r>
            <a:r>
              <a:rPr lang="zh-CN" altLang="en-US" dirty="0" smtClean="0"/>
              <a:t>算法；</a:t>
            </a:r>
            <a:endParaRPr lang="en-US" altLang="zh-CN" dirty="0" smtClean="0"/>
          </a:p>
          <a:p>
            <a:r>
              <a:rPr lang="zh-CN" altLang="en-US" dirty="0" smtClean="0"/>
              <a:t>判断图的性质：有无负权回路；有无负权边；</a:t>
            </a:r>
            <a:endParaRPr lang="en-US" altLang="zh-CN" dirty="0" smtClean="0"/>
          </a:p>
          <a:p>
            <a:r>
              <a:rPr lang="zh-CN" altLang="en-US" dirty="0" smtClean="0"/>
              <a:t>给权重新赋值，满足</a:t>
            </a:r>
            <a:r>
              <a:rPr lang="en-US" altLang="zh-CN" dirty="0" smtClean="0"/>
              <a:t>Dijkstra</a:t>
            </a:r>
            <a:r>
              <a:rPr lang="zh-CN" altLang="en-US" dirty="0" smtClean="0"/>
              <a:t>算法要求，然后运行</a:t>
            </a:r>
            <a:r>
              <a:rPr lang="en-US" altLang="zh-CN" dirty="0" smtClean="0"/>
              <a:t>V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486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调整所有边的权重，消除负权边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31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包含多于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条边的路径不可能最短；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ij</a:t>
            </a:r>
            <a:r>
              <a:rPr lang="zh-CN" altLang="en-US" dirty="0" smtClean="0"/>
              <a:t>之间的最短路径边数小于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，比如是等于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，那么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的计算过程中，</a:t>
            </a:r>
            <a:r>
              <a:rPr lang="en-US" altLang="zh-CN" dirty="0" err="1" smtClean="0"/>
              <a:t>Li,j</a:t>
            </a:r>
            <a:r>
              <a:rPr lang="zh-CN" altLang="en-US" dirty="0" smtClean="0"/>
              <a:t>的值的变化，会出现什么现象？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349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时，第一个计算式中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的首项，被包含在第二个计算式中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72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所有的包含了至多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</a:t>
            </a:r>
            <a:r>
              <a:rPr lang="en-US" altLang="zh-CN" dirty="0" err="1" smtClean="0"/>
              <a:t>ij</a:t>
            </a:r>
            <a:r>
              <a:rPr lang="zh-CN" altLang="en-US" dirty="0" smtClean="0"/>
              <a:t>最短路的权的表达矩阵。至多，而不是恰好。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971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809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仍然是至多包含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条边，而不是从包含了</a:t>
            </a:r>
            <a:r>
              <a:rPr lang="en-US" altLang="zh-CN" dirty="0" smtClean="0"/>
              <a:t>m-1</a:t>
            </a:r>
            <a:r>
              <a:rPr lang="zh-CN" altLang="en-US" dirty="0" smtClean="0"/>
              <a:t>条边，扩张到包含了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543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224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三方</a:t>
            </a:r>
            <a:r>
              <a:rPr lang="en-US" altLang="zh-CN" dirty="0" err="1" smtClean="0"/>
              <a:t>lgn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789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递归式，自底向上计算</a:t>
            </a:r>
            <a:r>
              <a:rPr lang="en-US" altLang="zh-CN" dirty="0" smtClean="0"/>
              <a:t>L</a:t>
            </a:r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）的构思最为关键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7B72-8569-4296-B677-A137B4EE7090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129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62894-4EC6-4997-8090-37AAEB14F5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3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E8001-FF2D-4EC5-9A96-F3946F9338E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52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ED995-6D31-4ACF-9F71-B4DD7FC80BE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793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F46AC-412D-45DC-AA9C-F4C49EB446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DE785-DBC2-4F87-AA24-C915084056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49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F7B90-C6B7-47D1-869B-A940CF76547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51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F13F7-E3FF-4647-A573-784DB7B603F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2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12973A-F647-4142-A1DF-F41B472F810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81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4831E-469F-431E-914A-D9708159D29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77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68C11-E8A1-4C76-9CF4-A5235132CF9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2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9F5E-4462-421D-869C-E33E19AD057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5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3AC91AD-8DD4-4767-A986-504789055F92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3-9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All-Pair Shortest Paths</a:t>
            </a:r>
            <a:endParaRPr lang="zh-CN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9" y="1212850"/>
            <a:ext cx="8008937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351088" y="1844675"/>
            <a:ext cx="8470939" cy="3809648"/>
            <a:chOff x="827584" y="1844824"/>
            <a:chExt cx="8470614" cy="380998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600926" y="1844824"/>
              <a:ext cx="4003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27584" y="2132187"/>
              <a:ext cx="28796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699174" y="2132187"/>
              <a:ext cx="3385289" cy="937501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084463" y="2946373"/>
              <a:ext cx="3213735" cy="270843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zh-CN" altLang="en-US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4</a:t>
              </a:r>
              <a:r>
                <a:rPr lang="zh-CN" altLang="en-US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：</a:t>
              </a:r>
              <a:endParaRPr lang="en-US" altLang="zh-C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“</a:t>
              </a:r>
              <a:r>
                <a:rPr lang="en-US" altLang="zh-CN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one more edge”</a:t>
              </a:r>
              <a:r>
                <a:rPr lang="zh-CN" altLang="en-US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宋体" charset="-122"/>
                </a:rPr>
                <a:t>体现在哪里？</a:t>
              </a:r>
              <a:endParaRPr lang="en-US" altLang="zh-C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03438" y="4046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自底向上计算</a:t>
            </a:r>
          </a:p>
        </p:txBody>
      </p:sp>
      <p:sp>
        <p:nvSpPr>
          <p:cNvPr id="4" name="爆炸形 1 3"/>
          <p:cNvSpPr/>
          <p:nvPr/>
        </p:nvSpPr>
        <p:spPr>
          <a:xfrm>
            <a:off x="407368" y="3429000"/>
            <a:ext cx="1696070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O(n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68760"/>
            <a:ext cx="66976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只需要扩展</a:t>
            </a:r>
            <a:r>
              <a:rPr lang="en-US" altLang="zh-CN" i="1" smtClean="0"/>
              <a:t>n</a:t>
            </a:r>
            <a:r>
              <a:rPr lang="en-US" altLang="zh-CN" smtClean="0"/>
              <a:t>-2</a:t>
            </a:r>
            <a:r>
              <a:rPr lang="zh-CN" altLang="en-US" smtClean="0"/>
              <a:t>次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090613"/>
            <a:ext cx="468153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880101" y="2205038"/>
            <a:ext cx="4475163" cy="963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爆炸形 1 5"/>
          <p:cNvSpPr/>
          <p:nvPr/>
        </p:nvSpPr>
        <p:spPr>
          <a:xfrm>
            <a:off x="9465954" y="3313856"/>
            <a:ext cx="1696070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O(n</a:t>
            </a:r>
            <a:r>
              <a:rPr lang="en-US" altLang="zh-CN" sz="2800" b="1" baseline="30000" dirty="0" smtClean="0"/>
              <a:t>4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7" y="1772817"/>
            <a:ext cx="7588863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5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为什么上述算法被称为“慢”算法，为什么它可能被加快？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15680" y="4653136"/>
                <a:ext cx="55491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653136"/>
                <a:ext cx="5549148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89258"/>
            <a:ext cx="9289121" cy="373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343502"/>
            <a:ext cx="10297144" cy="210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079776" y="4221088"/>
            <a:ext cx="1656184" cy="7920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88088" y="4797152"/>
            <a:ext cx="648072" cy="64807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440" y="1844824"/>
            <a:ext cx="1017161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为什么说这是一种“动态规划”算法？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你个人觉得，哪一步是至关重要的？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2684463" y="3264571"/>
            <a:ext cx="442912" cy="477837"/>
            <a:chOff x="611560" y="4319563"/>
            <a:chExt cx="443618" cy="477589"/>
          </a:xfrm>
        </p:grpSpPr>
        <p:sp>
          <p:nvSpPr>
            <p:cNvPr id="3" name="Oval 2"/>
            <p:cNvSpPr/>
            <p:nvPr/>
          </p:nvSpPr>
          <p:spPr>
            <a:xfrm>
              <a:off x="611560" y="4365576"/>
              <a:ext cx="432488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8" name="TextBox 3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6427788" y="3712246"/>
            <a:ext cx="444500" cy="477837"/>
            <a:chOff x="611560" y="4319563"/>
            <a:chExt cx="443618" cy="477589"/>
          </a:xfrm>
        </p:grpSpPr>
        <p:sp>
          <p:nvSpPr>
            <p:cNvPr id="6" name="Oval 5"/>
            <p:cNvSpPr/>
            <p:nvPr/>
          </p:nvSpPr>
          <p:spPr>
            <a:xfrm>
              <a:off x="611560" y="4365576"/>
              <a:ext cx="432527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6" name="TextBox 6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8712200" y="2947071"/>
            <a:ext cx="444500" cy="477837"/>
            <a:chOff x="611560" y="4319563"/>
            <a:chExt cx="443618" cy="477589"/>
          </a:xfrm>
        </p:grpSpPr>
        <p:sp>
          <p:nvSpPr>
            <p:cNvPr id="9" name="Oval 8"/>
            <p:cNvSpPr/>
            <p:nvPr/>
          </p:nvSpPr>
          <p:spPr>
            <a:xfrm>
              <a:off x="611560" y="4365576"/>
              <a:ext cx="432528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4" name="TextBox 9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3133726" y="3453482"/>
            <a:ext cx="3332163" cy="439738"/>
          </a:xfrm>
          <a:custGeom>
            <a:avLst/>
            <a:gdLst>
              <a:gd name="connsiteX0" fmla="*/ 0 w 3331924"/>
              <a:gd name="connsiteY0" fmla="*/ 51552 h 439859"/>
              <a:gd name="connsiteX1" fmla="*/ 1064713 w 3331924"/>
              <a:gd name="connsiteY1" fmla="*/ 1448 h 439859"/>
              <a:gd name="connsiteX2" fmla="*/ 2317315 w 3331924"/>
              <a:gd name="connsiteY2" fmla="*/ 101656 h 439859"/>
              <a:gd name="connsiteX3" fmla="*/ 3331924 w 3331924"/>
              <a:gd name="connsiteY3" fmla="*/ 439859 h 439859"/>
              <a:gd name="connsiteX4" fmla="*/ 3331924 w 3331924"/>
              <a:gd name="connsiteY4" fmla="*/ 439859 h 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1924" h="439859">
                <a:moveTo>
                  <a:pt x="0" y="51552"/>
                </a:moveTo>
                <a:cubicBezTo>
                  <a:pt x="339247" y="22324"/>
                  <a:pt x="678494" y="-6903"/>
                  <a:pt x="1064713" y="1448"/>
                </a:cubicBezTo>
                <a:cubicBezTo>
                  <a:pt x="1450932" y="9799"/>
                  <a:pt x="1939446" y="28587"/>
                  <a:pt x="2317315" y="101656"/>
                </a:cubicBezTo>
                <a:cubicBezTo>
                  <a:pt x="2695184" y="174725"/>
                  <a:pt x="3331924" y="439859"/>
                  <a:pt x="3331924" y="439859"/>
                </a:cubicBezTo>
                <a:lnTo>
                  <a:pt x="3331924" y="439859"/>
                </a:lnTo>
              </a:path>
            </a:pathLst>
          </a:custGeom>
          <a:noFill/>
          <a:ln>
            <a:solidFill>
              <a:srgbClr val="008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4006918" y="5107348"/>
            <a:ext cx="4841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假设这是从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/>
              <a:t>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/>
              <a:t>的最短通路，经过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691911" y="4293269"/>
            <a:ext cx="214909" cy="8140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TextBox 26"/>
          <p:cNvSpPr txBox="1">
            <a:spLocks noChangeArrowheads="1"/>
          </p:cNvSpPr>
          <p:nvPr/>
        </p:nvSpPr>
        <p:spPr bwMode="auto">
          <a:xfrm>
            <a:off x="3663950" y="3080421"/>
            <a:ext cx="1265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dirty="0"/>
              <a:t>’</a:t>
            </a:r>
            <a:endParaRPr lang="zh-CN" altLang="en-US" i="1" dirty="0"/>
          </a:p>
        </p:txBody>
      </p:sp>
      <p:cxnSp>
        <p:nvCxnSpPr>
          <p:cNvPr id="4" name="直接箭头连接符 3"/>
          <p:cNvCxnSpPr>
            <a:endCxn id="9" idx="2"/>
          </p:cNvCxnSpPr>
          <p:nvPr/>
        </p:nvCxnSpPr>
        <p:spPr>
          <a:xfrm flipV="1">
            <a:off x="6865938" y="3209007"/>
            <a:ext cx="1846262" cy="7400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5400" y="556745"/>
            <a:ext cx="10881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Warshall</a:t>
            </a:r>
            <a:r>
              <a:rPr lang="zh-CN" altLang="en-US" sz="4000" dirty="0" smtClean="0"/>
              <a:t>算法：一</a:t>
            </a:r>
            <a:r>
              <a:rPr lang="zh-CN" altLang="en-US" sz="4000" dirty="0"/>
              <a:t>种新的“子结构”观察视角：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016231" y="2521104"/>
            <a:ext cx="2707083" cy="1359414"/>
            <a:chOff x="4492230" y="2521104"/>
            <a:chExt cx="2707083" cy="1359414"/>
          </a:xfrm>
        </p:grpSpPr>
        <p:grpSp>
          <p:nvGrpSpPr>
            <p:cNvPr id="22" name="组合 21"/>
            <p:cNvGrpSpPr/>
            <p:nvPr/>
          </p:nvGrpSpPr>
          <p:grpSpPr>
            <a:xfrm>
              <a:off x="4492230" y="2521104"/>
              <a:ext cx="2707083" cy="1359414"/>
              <a:chOff x="4492230" y="2521104"/>
              <a:chExt cx="2707083" cy="135941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382819" y="3207419"/>
                <a:ext cx="1816494" cy="673099"/>
              </a:xfrm>
              <a:custGeom>
                <a:avLst/>
                <a:gdLst>
                  <a:gd name="connsiteX0" fmla="*/ 0 w 1929008"/>
                  <a:gd name="connsiteY0" fmla="*/ 589263 h 589263"/>
                  <a:gd name="connsiteX1" fmla="*/ 375781 w 1929008"/>
                  <a:gd name="connsiteY1" fmla="*/ 301164 h 589263"/>
                  <a:gd name="connsiteX2" fmla="*/ 977030 w 1929008"/>
                  <a:gd name="connsiteY2" fmla="*/ 88222 h 589263"/>
                  <a:gd name="connsiteX3" fmla="*/ 1615857 w 1929008"/>
                  <a:gd name="connsiteY3" fmla="*/ 13065 h 589263"/>
                  <a:gd name="connsiteX4" fmla="*/ 1929008 w 1929008"/>
                  <a:gd name="connsiteY4" fmla="*/ 539 h 58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008" h="589263">
                    <a:moveTo>
                      <a:pt x="0" y="589263"/>
                    </a:moveTo>
                    <a:cubicBezTo>
                      <a:pt x="106471" y="486967"/>
                      <a:pt x="212943" y="384671"/>
                      <a:pt x="375781" y="301164"/>
                    </a:cubicBezTo>
                    <a:cubicBezTo>
                      <a:pt x="538619" y="217657"/>
                      <a:pt x="770351" y="136238"/>
                      <a:pt x="977030" y="88222"/>
                    </a:cubicBezTo>
                    <a:cubicBezTo>
                      <a:pt x="1183709" y="40206"/>
                      <a:pt x="1457194" y="27679"/>
                      <a:pt x="1615857" y="13065"/>
                    </a:cubicBezTo>
                    <a:cubicBezTo>
                      <a:pt x="1774520" y="-1549"/>
                      <a:pt x="1851764" y="-505"/>
                      <a:pt x="1929008" y="539"/>
                    </a:cubicBezTo>
                  </a:path>
                </a:pathLst>
              </a:custGeom>
              <a:noFill/>
              <a:ln>
                <a:solidFill>
                  <a:srgbClr val="008000"/>
                </a:solidFill>
                <a:prstDash val="lg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492230" y="2521104"/>
                <a:ext cx="269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不再是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的直接前驱节点</a:t>
                </a:r>
                <a:endParaRPr lang="zh-CN" altLang="en-US" dirty="0"/>
              </a:p>
            </p:txBody>
          </p:sp>
        </p:grpSp>
        <p:sp>
          <p:nvSpPr>
            <p:cNvPr id="44" name="TextBox 26"/>
            <p:cNvSpPr txBox="1">
              <a:spLocks noChangeArrowheads="1"/>
            </p:cNvSpPr>
            <p:nvPr/>
          </p:nvSpPr>
          <p:spPr bwMode="auto">
            <a:xfrm>
              <a:off x="5352521" y="3031327"/>
              <a:ext cx="1265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r>
                <a:rPr lang="en-US" altLang="zh-CN" i="1" dirty="0" smtClean="0"/>
                <a:t>’</a:t>
              </a:r>
              <a:endParaRPr lang="zh-CN" altLang="en-US" i="1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006918" y="1757275"/>
            <a:ext cx="3445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&amp;(</a:t>
            </a:r>
            <a:r>
              <a:rPr lang="en-US" altLang="zh-CN" sz="3200" dirty="0" err="1">
                <a:solidFill>
                  <a:srgbClr val="FF0000"/>
                </a:solidFill>
              </a:rPr>
              <a:t>i,j</a:t>
            </a:r>
            <a:r>
              <a:rPr lang="en-US" altLang="zh-CN" sz="3200" dirty="0">
                <a:solidFill>
                  <a:srgbClr val="FF0000"/>
                </a:solidFill>
              </a:rPr>
              <a:t>)=&amp;(</a:t>
            </a:r>
            <a:r>
              <a:rPr lang="en-US" altLang="zh-CN" sz="3200" dirty="0" err="1">
                <a:solidFill>
                  <a:srgbClr val="FF0000"/>
                </a:solidFill>
              </a:rPr>
              <a:t>i,k</a:t>
            </a:r>
            <a:r>
              <a:rPr lang="en-US" altLang="zh-CN" sz="3200" dirty="0">
                <a:solidFill>
                  <a:srgbClr val="FF0000"/>
                </a:solidFill>
              </a:rPr>
              <a:t>)+&amp;(</a:t>
            </a:r>
            <a:r>
              <a:rPr lang="en-US" altLang="zh-CN" sz="3200" dirty="0" err="1">
                <a:solidFill>
                  <a:srgbClr val="FF0000"/>
                </a:solidFill>
              </a:rPr>
              <a:t>k,j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选一个“特定”的</a:t>
            </a:r>
            <a:r>
              <a:rPr lang="en-US" altLang="zh-CN" i="1" smtClean="0"/>
              <a:t>k</a:t>
            </a:r>
            <a:r>
              <a:rPr lang="zh-CN" altLang="en-US" smtClean="0"/>
              <a:t>点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121967"/>
            <a:ext cx="10513168" cy="559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488" y="1916832"/>
            <a:ext cx="9577064" cy="25545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从递归的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视角考虑，现在“子问题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”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有什么不同了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8640"/>
            <a:ext cx="11822607" cy="64087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48328" y="1196752"/>
            <a:ext cx="792088" cy="5760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620" y="3483006"/>
            <a:ext cx="11822607" cy="320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48089" y="4018541"/>
            <a:ext cx="4868191" cy="1527110"/>
            <a:chOff x="3748089" y="4018541"/>
            <a:chExt cx="4868191" cy="1527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48089" y="4960876"/>
                  <a:ext cx="4868191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它代表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了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=11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吗</m:t>
                        </m:r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？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089" y="4960876"/>
                  <a:ext cx="4868191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769118" y="4018541"/>
                  <a:ext cx="4236865" cy="6046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是</m:t>
                      </m:r>
                    </m:oMath>
                  </a14:m>
                  <a:r>
                    <a:rPr lang="zh-CN" altLang="en-US" sz="3200" dirty="0" smtClean="0"/>
                    <a:t>什么意思？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118" y="4018541"/>
                  <a:ext cx="4236865" cy="6046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6816080" y="2852936"/>
            <a:ext cx="1800200" cy="7200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8701" y="514350"/>
            <a:ext cx="5889625" cy="287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9" y="1268760"/>
            <a:ext cx="71294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云形 7"/>
          <p:cNvSpPr/>
          <p:nvPr/>
        </p:nvSpPr>
        <p:spPr>
          <a:xfrm>
            <a:off x="7508821" y="1731374"/>
            <a:ext cx="4223792" cy="34563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对比这两个递归式，从效率上看你有什么感觉？</a:t>
            </a:r>
            <a:endParaRPr lang="zh-CN" altLang="en-US" sz="3200" b="1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1" y="3459566"/>
            <a:ext cx="6840924" cy="983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算法的输入形式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0" y="1877162"/>
            <a:ext cx="4320480" cy="3505295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492896"/>
            <a:ext cx="5761308" cy="28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764704"/>
            <a:ext cx="1036915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5" y="1484785"/>
            <a:ext cx="6545751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你觉得</a:t>
            </a:r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Floyd-</a:t>
            </a:r>
            <a:r>
              <a:rPr lang="en-US" altLang="zh-CN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Warshall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算法是如何将复杂度的阶降下来的？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7" y="1556793"/>
            <a:ext cx="7930745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12:</a:t>
            </a:r>
          </a:p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传递闭包问题与最短路径问题为什么能够联系在一起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并用基本相同的方法解决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" y="2564904"/>
            <a:ext cx="4439624" cy="165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采用布尔矩阵，利用逻辑运算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357312"/>
            <a:ext cx="7362272" cy="46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951983" y="4653137"/>
            <a:ext cx="5993401" cy="10801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1484785"/>
            <a:ext cx="7812230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13: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为什么在计算传递闭包时</a:t>
            </a:r>
            <a:r>
              <a:rPr lang="en-US" altLang="zh-CN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 矩阵计算能够发挥更加直接的作用</a:t>
            </a:r>
            <a:r>
              <a:rPr lang="en-US" altLang="zh-CN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23592" y="4293096"/>
            <a:ext cx="79751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你试试证明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en-US" altLang="zh-CN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是图的邻接矩阵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则</a:t>
            </a:r>
            <a:r>
              <a:rPr lang="en-US" altLang="zh-CN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中某一项等于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当且仅当 其对应的两点之间存在长度恰好是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的通路。这个结论很容易利用归纳法推广到传递闭包算法的证明。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124745"/>
            <a:ext cx="7272808" cy="43704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14</a:t>
            </a: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可以说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Johnson</a:t>
            </a: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算法体现了“尽可能”“有效”利用单源最短路算法的思想。你能否说说“尽可能”和“有效”体现在何处？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92313" y="404813"/>
            <a:ext cx="8229600" cy="919162"/>
          </a:xfrm>
        </p:spPr>
        <p:txBody>
          <a:bodyPr/>
          <a:lstStyle/>
          <a:p>
            <a:r>
              <a:rPr lang="zh-CN" altLang="en-US" smtClean="0"/>
              <a:t>重复执行</a:t>
            </a:r>
            <a:r>
              <a:rPr lang="en-US" altLang="zh-CN" smtClean="0"/>
              <a:t>Dijstra</a:t>
            </a:r>
            <a:r>
              <a:rPr lang="zh-CN" altLang="en-US" smtClean="0"/>
              <a:t>算法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79651" y="1557339"/>
            <a:ext cx="7777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但是</a:t>
            </a:r>
            <a:r>
              <a:rPr lang="en-US" altLang="zh-CN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Dijstra</a:t>
            </a: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算法不能用于边带有负值权的图！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2500" y="2953475"/>
            <a:ext cx="6991016" cy="181588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15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这个问题是如何解决的？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7886" y="548680"/>
            <a:ext cx="10748714" cy="4464496"/>
            <a:chOff x="2135188" y="782639"/>
            <a:chExt cx="7848600" cy="3006724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188" y="782639"/>
              <a:ext cx="78486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188" y="1484313"/>
              <a:ext cx="7848600" cy="23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ounded Rectangle 1"/>
            <p:cNvSpPr/>
            <p:nvPr/>
          </p:nvSpPr>
          <p:spPr>
            <a:xfrm>
              <a:off x="2135188" y="782639"/>
              <a:ext cx="3924300" cy="35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圆角矩形标注 6"/>
          <p:cNvSpPr/>
          <p:nvPr/>
        </p:nvSpPr>
        <p:spPr>
          <a:xfrm>
            <a:off x="9480376" y="4221088"/>
            <a:ext cx="2520280" cy="1108428"/>
          </a:xfrm>
          <a:prstGeom prst="wedgeRoundRectCallout">
            <a:avLst>
              <a:gd name="adj1" fmla="val -29400"/>
              <a:gd name="adj2" fmla="val -944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短</a:t>
            </a:r>
            <a:r>
              <a:rPr lang="zh-CN" altLang="en-US" sz="3200" dirty="0" smtClean="0">
                <a:solidFill>
                  <a:schemeClr val="tx1"/>
                </a:solidFill>
              </a:rPr>
              <a:t>路径保持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39816" y="5445224"/>
            <a:ext cx="2520280" cy="1108428"/>
          </a:xfrm>
          <a:prstGeom prst="wedgeRoundRectCallout">
            <a:avLst>
              <a:gd name="adj1" fmla="val -29400"/>
              <a:gd name="adj2" fmla="val -944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新权非负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836712"/>
            <a:ext cx="10698068" cy="422016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7408" y="1628800"/>
            <a:ext cx="4176464" cy="5040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943872" y="4221088"/>
            <a:ext cx="64087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639616" y="4581128"/>
            <a:ext cx="71287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7448" y="5015204"/>
            <a:ext cx="7056784" cy="41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标注 10"/>
          <p:cNvSpPr/>
          <p:nvPr/>
        </p:nvSpPr>
        <p:spPr>
          <a:xfrm>
            <a:off x="9192344" y="5056876"/>
            <a:ext cx="2520280" cy="1108428"/>
          </a:xfrm>
          <a:prstGeom prst="wedgeRoundRectCallout">
            <a:avLst>
              <a:gd name="adj1" fmla="val 11417"/>
              <a:gd name="adj2" fmla="val -1219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短</a:t>
            </a:r>
            <a:r>
              <a:rPr lang="zh-CN" altLang="en-US" sz="3200" dirty="0" smtClean="0">
                <a:solidFill>
                  <a:schemeClr val="tx1"/>
                </a:solidFill>
              </a:rPr>
              <a:t>路径保持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47528" y="5490951"/>
            <a:ext cx="2520280" cy="1108428"/>
          </a:xfrm>
          <a:prstGeom prst="wedgeRoundRectCallout">
            <a:avLst>
              <a:gd name="adj1" fmla="val 53242"/>
              <a:gd name="adj2" fmla="val -921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负环保持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836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短路径保持：</a:t>
            </a:r>
            <a:endParaRPr lang="zh-CN" altLang="en-US" sz="36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72816"/>
            <a:ext cx="5904656" cy="68328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27" y="3717032"/>
            <a:ext cx="6314345" cy="14919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432" y="286626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负环保持：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39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前驱节点矩阵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0????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?0???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??0??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?5403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????0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4,2</m:t>
                    </m:r>
                  </m:oMath>
                </a14:m>
                <a:r>
                  <a:rPr lang="en-US" altLang="zh-CN" dirty="0" smtClean="0"/>
                  <a:t>=5</a:t>
                </a:r>
                <a:r>
                  <a:rPr lang="zh-CN" altLang="en-US" dirty="0" smtClean="0"/>
                  <a:t>是什么意思？</a:t>
                </a:r>
                <a:endParaRPr lang="en-US" altLang="zh-CN" dirty="0"/>
              </a:p>
              <a:p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到节点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的最短路径是什么？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递归调用的顺序是</a:t>
                </a:r>
                <a:r>
                  <a:rPr lang="en-US" altLang="zh-CN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,4,2),</a:t>
                </a:r>
                <a:r>
                  <a:rPr lang="en-US" altLang="zh-CN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smtClean="0"/>
                  <a:t>4,5),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smtClean="0"/>
                  <a:t>4,3),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smtClean="0"/>
                  <a:t>4,4)</a:t>
                </a:r>
              </a:p>
              <a:p>
                <a:pPr lvl="1"/>
                <a:r>
                  <a:rPr lang="zh-CN" altLang="en-US" dirty="0" smtClean="0"/>
                  <a:t>输出的顺序是：</a:t>
                </a:r>
                <a:r>
                  <a:rPr lang="en-US" altLang="zh-CN" dirty="0" smtClean="0"/>
                  <a:t>4,3,5,2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43" y="1312507"/>
            <a:ext cx="64969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764704"/>
            <a:ext cx="921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任意的</a:t>
            </a:r>
            <a:r>
              <a:rPr lang="en-US" altLang="zh-CN" sz="3600" dirty="0" smtClean="0"/>
              <a:t>h</a:t>
            </a:r>
            <a:r>
              <a:rPr lang="zh-CN" altLang="en-US" sz="3600" dirty="0" smtClean="0"/>
              <a:t>函数都能是新权非负吗？如何做到？</a:t>
            </a:r>
            <a:endParaRPr lang="zh-CN" altLang="en-US" sz="36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022003"/>
            <a:ext cx="11089232" cy="407754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28800"/>
            <a:ext cx="6532150" cy="71660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6051793"/>
            <a:ext cx="6395574" cy="6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在什么情况下“有效（率）”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125539"/>
            <a:ext cx="54483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774825" y="4365626"/>
            <a:ext cx="5905500" cy="5762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573464"/>
            <a:ext cx="3024188" cy="6381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183563" y="4076700"/>
            <a:ext cx="2089150" cy="1500188"/>
            <a:chOff x="6660232" y="4077072"/>
            <a:chExt cx="2088232" cy="149939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236241" y="4077072"/>
              <a:ext cx="647415" cy="575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8" name="TextBox 5"/>
            <p:cNvSpPr txBox="1">
              <a:spLocks noChangeArrowheads="1"/>
            </p:cNvSpPr>
            <p:nvPr/>
          </p:nvSpPr>
          <p:spPr bwMode="auto">
            <a:xfrm>
              <a:off x="6660232" y="4653136"/>
              <a:ext cx="208823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00000"/>
                  </a:solidFill>
                </a:rPr>
                <a:t>如果</a:t>
              </a:r>
              <a:r>
                <a:rPr lang="en-US" altLang="zh-CN">
                  <a:solidFill>
                    <a:srgbClr val="C00000"/>
                  </a:solidFill>
                </a:rPr>
                <a:t>|</a:t>
              </a:r>
              <a:r>
                <a:rPr lang="en-US" altLang="zh-CN" i="1">
                  <a:solidFill>
                    <a:srgbClr val="C00000"/>
                  </a:solidFill>
                </a:rPr>
                <a:t>E</a:t>
              </a:r>
              <a:r>
                <a:rPr lang="en-US" altLang="zh-CN">
                  <a:solidFill>
                    <a:srgbClr val="C00000"/>
                  </a:solidFill>
                </a:rPr>
                <a:t>|</a:t>
              </a:r>
              <a:r>
                <a:rPr lang="en-US" altLang="zh-CN">
                  <a:solidFill>
                    <a:srgbClr val="C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>
                  <a:solidFill>
                    <a:srgbClr val="C00000"/>
                  </a:solidFill>
                  <a:sym typeface="Symbol" panose="05050102010706020507" pitchFamily="18" charset="2"/>
                </a:rPr>
                <a:t>O</a:t>
              </a:r>
              <a:r>
                <a:rPr lang="en-US" altLang="zh-CN">
                  <a:solidFill>
                    <a:srgbClr val="C00000"/>
                  </a:solidFill>
                  <a:sym typeface="Symbol" panose="05050102010706020507" pitchFamily="18" charset="2"/>
                </a:rPr>
                <a:t>(|</a:t>
              </a:r>
              <a:r>
                <a:rPr lang="en-US" altLang="zh-CN" i="1">
                  <a:solidFill>
                    <a:srgbClr val="C00000"/>
                  </a:solidFill>
                  <a:sym typeface="Symbol" panose="05050102010706020507" pitchFamily="18" charset="2"/>
                </a:rPr>
                <a:t>V</a:t>
              </a:r>
              <a:r>
                <a:rPr lang="en-US" altLang="zh-CN">
                  <a:solidFill>
                    <a:srgbClr val="C00000"/>
                  </a:solidFill>
                  <a:sym typeface="Symbol" panose="05050102010706020507" pitchFamily="18" charset="2"/>
                </a:rPr>
                <a:t>|), </a:t>
              </a:r>
              <a:r>
                <a:rPr lang="zh-CN" altLang="en-US">
                  <a:solidFill>
                    <a:srgbClr val="C00000"/>
                  </a:solidFill>
                  <a:sym typeface="Symbol" panose="05050102010706020507" pitchFamily="18" charset="2"/>
                </a:rPr>
                <a:t>则此算法效率好于</a:t>
              </a:r>
              <a:r>
                <a:rPr lang="en-US" altLang="zh-CN">
                  <a:solidFill>
                    <a:srgbClr val="C00000"/>
                  </a:solidFill>
                  <a:sym typeface="Symbol" panose="05050102010706020507" pitchFamily="18" charset="2"/>
                </a:rPr>
                <a:t>Floyd-Washall</a:t>
              </a:r>
              <a:r>
                <a:rPr lang="zh-CN" altLang="en-US">
                  <a:solidFill>
                    <a:srgbClr val="C00000"/>
                  </a:solidFill>
                  <a:sym typeface="Symbol" panose="05050102010706020507" pitchFamily="18" charset="2"/>
                </a:rPr>
                <a:t>算法。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我们如何在</a:t>
            </a:r>
            <a:r>
              <a:rPr lang="en-US" altLang="zh-CN" dirty="0" smtClean="0"/>
              <a:t>Floyd-</a:t>
            </a:r>
            <a:r>
              <a:rPr lang="en-US" altLang="zh-CN" dirty="0" err="1"/>
              <a:t>W</a:t>
            </a:r>
            <a:r>
              <a:rPr lang="en-US" altLang="zh-CN" smtClean="0"/>
              <a:t>arshall</a:t>
            </a:r>
            <a:r>
              <a:rPr lang="zh-CN" altLang="en-US" dirty="0" smtClean="0"/>
              <a:t>算法基础上，构造最短路径？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四川省决定在省内建设一个炼钢厂，集中冶炼省内开采出来的铁矿石。请问你对炼钢厂的选址有什么建议？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2684463" y="2431481"/>
            <a:ext cx="442912" cy="477837"/>
            <a:chOff x="611560" y="4319563"/>
            <a:chExt cx="443618" cy="477589"/>
          </a:xfrm>
        </p:grpSpPr>
        <p:sp>
          <p:nvSpPr>
            <p:cNvPr id="3" name="Oval 2"/>
            <p:cNvSpPr/>
            <p:nvPr/>
          </p:nvSpPr>
          <p:spPr>
            <a:xfrm>
              <a:off x="611560" y="4365576"/>
              <a:ext cx="432488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8" name="TextBox 3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6427788" y="2879156"/>
            <a:ext cx="444500" cy="477837"/>
            <a:chOff x="611560" y="4319563"/>
            <a:chExt cx="443618" cy="477589"/>
          </a:xfrm>
        </p:grpSpPr>
        <p:sp>
          <p:nvSpPr>
            <p:cNvPr id="6" name="Oval 5"/>
            <p:cNvSpPr/>
            <p:nvPr/>
          </p:nvSpPr>
          <p:spPr>
            <a:xfrm>
              <a:off x="611560" y="4365576"/>
              <a:ext cx="432527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6" name="TextBox 6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8712200" y="2113981"/>
            <a:ext cx="444500" cy="477837"/>
            <a:chOff x="611560" y="4319563"/>
            <a:chExt cx="443618" cy="477589"/>
          </a:xfrm>
        </p:grpSpPr>
        <p:sp>
          <p:nvSpPr>
            <p:cNvPr id="9" name="Oval 8"/>
            <p:cNvSpPr/>
            <p:nvPr/>
          </p:nvSpPr>
          <p:spPr>
            <a:xfrm>
              <a:off x="611560" y="4365576"/>
              <a:ext cx="432528" cy="4315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64" name="TextBox 9"/>
            <p:cNvSpPr txBox="1">
              <a:spLocks noChangeArrowheads="1"/>
            </p:cNvSpPr>
            <p:nvPr/>
          </p:nvSpPr>
          <p:spPr bwMode="auto">
            <a:xfrm>
              <a:off x="695138" y="4319563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3133726" y="2620392"/>
            <a:ext cx="3332163" cy="439738"/>
          </a:xfrm>
          <a:custGeom>
            <a:avLst/>
            <a:gdLst>
              <a:gd name="connsiteX0" fmla="*/ 0 w 3331924"/>
              <a:gd name="connsiteY0" fmla="*/ 51552 h 439859"/>
              <a:gd name="connsiteX1" fmla="*/ 1064713 w 3331924"/>
              <a:gd name="connsiteY1" fmla="*/ 1448 h 439859"/>
              <a:gd name="connsiteX2" fmla="*/ 2317315 w 3331924"/>
              <a:gd name="connsiteY2" fmla="*/ 101656 h 439859"/>
              <a:gd name="connsiteX3" fmla="*/ 3331924 w 3331924"/>
              <a:gd name="connsiteY3" fmla="*/ 439859 h 439859"/>
              <a:gd name="connsiteX4" fmla="*/ 3331924 w 3331924"/>
              <a:gd name="connsiteY4" fmla="*/ 439859 h 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1924" h="439859">
                <a:moveTo>
                  <a:pt x="0" y="51552"/>
                </a:moveTo>
                <a:cubicBezTo>
                  <a:pt x="339247" y="22324"/>
                  <a:pt x="678494" y="-6903"/>
                  <a:pt x="1064713" y="1448"/>
                </a:cubicBezTo>
                <a:cubicBezTo>
                  <a:pt x="1450932" y="9799"/>
                  <a:pt x="1939446" y="28587"/>
                  <a:pt x="2317315" y="101656"/>
                </a:cubicBezTo>
                <a:cubicBezTo>
                  <a:pt x="2695184" y="174725"/>
                  <a:pt x="3331924" y="439859"/>
                  <a:pt x="3331924" y="439859"/>
                </a:cubicBezTo>
                <a:lnTo>
                  <a:pt x="3331924" y="439859"/>
                </a:lnTo>
              </a:path>
            </a:pathLst>
          </a:custGeom>
          <a:noFill/>
          <a:ln>
            <a:solidFill>
              <a:srgbClr val="008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3841750" y="155200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假设这是从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/>
              <a:t>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/>
              <a:t>的最短通路，经过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33914" y="1920305"/>
            <a:ext cx="295275" cy="6540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54664" y="1920305"/>
            <a:ext cx="2485553" cy="6969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7368" y="3779270"/>
            <a:ext cx="11290075" cy="2303934"/>
            <a:chOff x="1230141" y="3789362"/>
            <a:chExt cx="10395294" cy="2066928"/>
          </a:xfrm>
        </p:grpSpPr>
        <p:pic>
          <p:nvPicPr>
            <p:cNvPr id="61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141" y="3789363"/>
              <a:ext cx="10395294" cy="2066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ounded Rectangle 25"/>
            <p:cNvSpPr/>
            <p:nvPr/>
          </p:nvSpPr>
          <p:spPr>
            <a:xfrm>
              <a:off x="1230141" y="3789362"/>
              <a:ext cx="1903585" cy="6010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162" name="TextBox 26"/>
          <p:cNvSpPr txBox="1">
            <a:spLocks noChangeArrowheads="1"/>
          </p:cNvSpPr>
          <p:nvPr/>
        </p:nvSpPr>
        <p:spPr bwMode="auto">
          <a:xfrm>
            <a:off x="3663950" y="2247331"/>
            <a:ext cx="1265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/>
              <a:t>’</a:t>
            </a:r>
            <a:endParaRPr lang="zh-CN" altLang="en-US" i="1"/>
          </a:p>
        </p:txBody>
      </p:sp>
      <p:cxnSp>
        <p:nvCxnSpPr>
          <p:cNvPr id="4" name="直接箭头连接符 3"/>
          <p:cNvCxnSpPr>
            <a:stCxn id="6166" idx="3"/>
            <a:endCxn id="9" idx="3"/>
          </p:cNvCxnSpPr>
          <p:nvPr/>
        </p:nvCxnSpPr>
        <p:spPr>
          <a:xfrm flipV="1">
            <a:off x="6872288" y="2528582"/>
            <a:ext cx="1903380" cy="581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87488" y="89737"/>
            <a:ext cx="900100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最优</a:t>
            </a:r>
            <a:r>
              <a:rPr lang="zh-CN" altLang="en-US" sz="3600" dirty="0" smtClean="0"/>
              <a:t>子结构：对于任意</a:t>
            </a:r>
            <a:r>
              <a:rPr lang="en-US" altLang="zh-CN" sz="3600" dirty="0" err="1" smtClean="0"/>
              <a:t>i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j</a:t>
            </a:r>
            <a:r>
              <a:rPr lang="zh-CN" altLang="en-US" sz="3600" dirty="0" smtClean="0"/>
              <a:t>间最短路</a:t>
            </a:r>
            <a:r>
              <a:rPr lang="en-US" altLang="zh-CN" sz="3600" dirty="0" smtClean="0"/>
              <a:t>p,</a:t>
            </a:r>
            <a:r>
              <a:rPr lang="zh-CN" altLang="en-US" sz="3600" dirty="0" smtClean="0"/>
              <a:t>其间的任意路径均最短</a:t>
            </a:r>
            <a:endParaRPr lang="zh-CN" altLang="en-US" sz="3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198000" y="5157192"/>
            <a:ext cx="6388287" cy="1449232"/>
            <a:chOff x="4198000" y="5157192"/>
            <a:chExt cx="6388287" cy="1449232"/>
          </a:xfrm>
        </p:grpSpPr>
        <p:sp>
          <p:nvSpPr>
            <p:cNvPr id="7" name="圆角矩形 6"/>
            <p:cNvSpPr/>
            <p:nvPr/>
          </p:nvSpPr>
          <p:spPr>
            <a:xfrm>
              <a:off x="5735960" y="5157192"/>
              <a:ext cx="3312368" cy="72008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98000" y="6083204"/>
              <a:ext cx="6388287" cy="52322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这</a:t>
              </a:r>
              <a:r>
                <a:rPr lang="zh-CN" altLang="en-US" sz="2800" dirty="0" smtClean="0"/>
                <a:t>对我们未来的“递归”有什么启发？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92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一种“最优解”的递归定义方式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00808"/>
            <a:ext cx="10736173" cy="885949"/>
          </a:xfrm>
        </p:spPr>
      </p:pic>
      <p:sp>
        <p:nvSpPr>
          <p:cNvPr id="7" name="矩形 6"/>
          <p:cNvSpPr/>
          <p:nvPr/>
        </p:nvSpPr>
        <p:spPr>
          <a:xfrm>
            <a:off x="4223792" y="2117514"/>
            <a:ext cx="7207781" cy="442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869926"/>
            <a:ext cx="10659963" cy="2048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6019" y="2843658"/>
            <a:ext cx="3457774" cy="442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8673" y="1484784"/>
                <a:ext cx="11953327" cy="359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问题</a:t>
                </a:r>
                <a:r>
                  <a:rPr lang="en-US" altLang="zh-CN" sz="54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1</a:t>
                </a:r>
                <a:r>
                  <a:rPr lang="zh-CN" altLang="en-US" sz="54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：</a:t>
                </a:r>
                <a:endParaRPr lang="en-US" altLang="zh-CN" sz="4800" b="1" i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Cambria Math" panose="02040503050406030204" pitchFamily="18" charset="0"/>
                  <a:ea typeface="宋体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800" b="1" i="1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在有</m:t>
                      </m:r>
                      <m:r>
                        <a:rPr lang="en-US" altLang="zh-CN" sz="4800" b="1" i="1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𝟏𝟎</m:t>
                      </m:r>
                      <m:r>
                        <a:rPr lang="zh-CN" altLang="en-US" sz="4800" b="1" i="1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个点的图中，</m:t>
                      </m:r>
                      <m:sSubSup>
                        <m:sSubSupPr>
                          <m:ctrlPr>
                            <a:rPr lang="en-US" altLang="zh-CN" sz="4800" b="1" i="1">
                              <a:ln w="17780" cmpd="sng">
                                <a:solidFill>
                                  <a:srgbClr val="FFFFFF"/>
                                </a:solidFill>
                                <a:prstDash val="solid"/>
                                <a:miter lim="800000"/>
                              </a:ln>
                              <a:gradFill rotWithShape="1">
                                <a:gsLst>
                                  <a:gs pos="0">
                                    <a:srgbClr val="000000">
                                      <a:tint val="92000"/>
                                      <a:shade val="100000"/>
                                      <a:satMod val="150000"/>
                                    </a:srgbClr>
                                  </a:gs>
                                  <a:gs pos="49000">
                                    <a:srgbClr val="000000">
                                      <a:tint val="89000"/>
                                      <a:shade val="90000"/>
                                      <a:satMod val="150000"/>
                                    </a:srgbClr>
                                  </a:gs>
                                  <a:gs pos="50000">
                                    <a:srgbClr val="000000">
                                      <a:tint val="100000"/>
                                      <a:shade val="75000"/>
                                      <a:satMod val="150000"/>
                                    </a:srgbClr>
                                  </a:gs>
                                  <a:gs pos="95000">
                                    <a:srgbClr val="000000">
                                      <a:shade val="47000"/>
                                      <a:satMod val="150000"/>
                                    </a:srgbClr>
                                  </a:gs>
                                  <a:gs pos="100000">
                                    <a:srgbClr val="000000">
                                      <a:shade val="39000"/>
                                      <a:satMod val="150000"/>
                                    </a:srgbClr>
                                  </a:gs>
                                </a:gsLst>
                                <a:lin ang="5400000"/>
                              </a:gradFill>
                              <a:effectLst>
                                <a:outerShdw blurRad="50800" algn="tl" rotWithShape="0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sz="4800" b="1" i="1">
                              <a:ln w="17780" cmpd="sng">
                                <a:solidFill>
                                  <a:srgbClr val="FFFFFF"/>
                                </a:solidFill>
                                <a:prstDash val="solid"/>
                                <a:miter lim="800000"/>
                              </a:ln>
                              <a:gradFill rotWithShape="1">
                                <a:gsLst>
                                  <a:gs pos="0">
                                    <a:srgbClr val="000000">
                                      <a:tint val="92000"/>
                                      <a:shade val="100000"/>
                                      <a:satMod val="150000"/>
                                    </a:srgbClr>
                                  </a:gs>
                                  <a:gs pos="49000">
                                    <a:srgbClr val="000000">
                                      <a:tint val="89000"/>
                                      <a:shade val="90000"/>
                                      <a:satMod val="150000"/>
                                    </a:srgbClr>
                                  </a:gs>
                                  <a:gs pos="50000">
                                    <a:srgbClr val="000000">
                                      <a:tint val="100000"/>
                                      <a:shade val="75000"/>
                                      <a:satMod val="150000"/>
                                    </a:srgbClr>
                                  </a:gs>
                                  <a:gs pos="95000">
                                    <a:srgbClr val="000000">
                                      <a:shade val="47000"/>
                                      <a:satMod val="150000"/>
                                    </a:srgbClr>
                                  </a:gs>
                                  <a:gs pos="100000">
                                    <a:srgbClr val="000000">
                                      <a:shade val="39000"/>
                                      <a:satMod val="150000"/>
                                    </a:srgbClr>
                                  </a:gs>
                                </a:gsLst>
                                <a:lin ang="5400000"/>
                              </a:gradFill>
                              <a:effectLst>
                                <a:outerShdw blurRad="50800" algn="tl" rotWithShape="0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宋体" charset="-122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4800" b="1" i="1">
                              <a:ln w="17780" cmpd="sng">
                                <a:solidFill>
                                  <a:srgbClr val="FFFFFF"/>
                                </a:solidFill>
                                <a:prstDash val="solid"/>
                                <a:miter lim="800000"/>
                              </a:ln>
                              <a:gradFill rotWithShape="1">
                                <a:gsLst>
                                  <a:gs pos="0">
                                    <a:srgbClr val="000000">
                                      <a:tint val="92000"/>
                                      <a:shade val="100000"/>
                                      <a:satMod val="150000"/>
                                    </a:srgbClr>
                                  </a:gs>
                                  <a:gs pos="49000">
                                    <a:srgbClr val="000000">
                                      <a:tint val="89000"/>
                                      <a:shade val="90000"/>
                                      <a:satMod val="150000"/>
                                    </a:srgbClr>
                                  </a:gs>
                                  <a:gs pos="50000">
                                    <a:srgbClr val="000000">
                                      <a:tint val="100000"/>
                                      <a:shade val="75000"/>
                                      <a:satMod val="150000"/>
                                    </a:srgbClr>
                                  </a:gs>
                                  <a:gs pos="95000">
                                    <a:srgbClr val="000000">
                                      <a:shade val="47000"/>
                                      <a:satMod val="150000"/>
                                    </a:srgbClr>
                                  </a:gs>
                                  <a:gs pos="100000">
                                    <a:srgbClr val="000000">
                                      <a:shade val="39000"/>
                                      <a:satMod val="150000"/>
                                    </a:srgbClr>
                                  </a:gs>
                                </a:gsLst>
                                <a:lin ang="5400000"/>
                              </a:gradFill>
                              <a:effectLst>
                                <a:outerShdw blurRad="50800" algn="tl" rotWithShape="0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宋体" charset="-122"/>
                            </a:rPr>
                            <m:t>𝒊𝒋</m:t>
                          </m:r>
                        </m:sub>
                        <m:sup>
                          <m:r>
                            <a:rPr lang="en-US" altLang="zh-CN" sz="4800" b="1" i="1" smtClean="0">
                              <a:ln w="17780" cmpd="sng">
                                <a:solidFill>
                                  <a:srgbClr val="FFFFFF"/>
                                </a:solidFill>
                                <a:prstDash val="solid"/>
                                <a:miter lim="800000"/>
                              </a:ln>
                              <a:gradFill rotWithShape="1">
                                <a:gsLst>
                                  <a:gs pos="0">
                                    <a:srgbClr val="000000">
                                      <a:tint val="92000"/>
                                      <a:shade val="100000"/>
                                      <a:satMod val="150000"/>
                                    </a:srgbClr>
                                  </a:gs>
                                  <a:gs pos="49000">
                                    <a:srgbClr val="000000">
                                      <a:tint val="89000"/>
                                      <a:shade val="90000"/>
                                      <a:satMod val="150000"/>
                                    </a:srgbClr>
                                  </a:gs>
                                  <a:gs pos="50000">
                                    <a:srgbClr val="000000">
                                      <a:tint val="100000"/>
                                      <a:shade val="75000"/>
                                      <a:satMod val="150000"/>
                                    </a:srgbClr>
                                  </a:gs>
                                  <a:gs pos="95000">
                                    <a:srgbClr val="000000">
                                      <a:shade val="47000"/>
                                      <a:satMod val="150000"/>
                                    </a:srgbClr>
                                  </a:gs>
                                  <a:gs pos="100000">
                                    <a:srgbClr val="000000">
                                      <a:shade val="39000"/>
                                      <a:satMod val="150000"/>
                                    </a:srgbClr>
                                  </a:gs>
                                </a:gsLst>
                                <a:lin ang="5400000"/>
                              </a:gradFill>
                              <a:effectLst>
                                <a:outerShdw blurRad="50800" algn="tl" rotWithShape="0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宋体" charset="-122"/>
                            </a:rPr>
                            <m:t>𝟔</m:t>
                          </m:r>
                        </m:sup>
                      </m:sSubSup>
                      <m:r>
                        <a:rPr lang="zh-CN" altLang="en-US" sz="4800" b="1" i="1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的</m:t>
                      </m:r>
                      <m:r>
                        <a:rPr lang="zh-CN" altLang="en-US" sz="4800" b="1" i="1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直观含义是什么？</m:t>
                      </m:r>
                    </m:oMath>
                  </m:oMathPara>
                </a14:m>
                <a:endParaRPr lang="en-US" altLang="zh-CN" sz="4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  <a:p>
                <a:pPr>
                  <a:spcBef>
                    <a:spcPts val="1200"/>
                  </a:spcBef>
                  <a:defRPr/>
                </a:pPr>
                <a:r>
                  <a:rPr lang="zh-CN" altLang="en-US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ij</m:t>
                        </m:r>
                      </m:sub>
                      <m:sup>
                        <m:r>
                          <a:rPr lang="en-US" altLang="zh-CN" sz="48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𝟔</m:t>
                        </m:r>
                      </m:sup>
                    </m:sSubSup>
                    <m:r>
                      <a:rPr lang="en-US" altLang="zh-CN" sz="4800" b="1" i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4800" b="1" i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𝟕</m:t>
                    </m:r>
                    <m:r>
                      <a:rPr lang="en-US" altLang="zh-CN" sz="4800" b="1" i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zh-CN" altLang="en-US" sz="4800" b="1" i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能认定</m:t>
                    </m:r>
                  </m:oMath>
                </a14:m>
                <a:r>
                  <a:rPr lang="en-US" altLang="zh-CN" sz="4800" b="1" i="1" dirty="0" err="1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ij</a:t>
                </a:r>
                <a:r>
                  <a:rPr lang="zh-CN" altLang="en-US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节点</a:t>
                </a:r>
                <a:r>
                  <a:rPr lang="zh-CN" alt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间的最短路径长度是</a:t>
                </a:r>
                <a:r>
                  <a:rPr lang="en-US" altLang="zh-CN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7</a:t>
                </a:r>
                <a:r>
                  <a:rPr lang="zh-CN" alt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吗？</a:t>
                </a:r>
                <a:endParaRPr lang="en-US" altLang="zh-CN" sz="4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73" y="1484784"/>
                <a:ext cx="11953327" cy="3599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一种“最优解”的递归定义方式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6" y="2492896"/>
            <a:ext cx="11539007" cy="40324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59696" y="1417639"/>
                <a:ext cx="4398063" cy="740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dirty="0" smtClean="0"/>
                  <a:t>怎么从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sz="3600" i="1">
                        <a:latin typeface="Cambria Math" panose="02040503050406030204" pitchFamily="18" charset="0"/>
                      </a:rPr>
                      <m:t>去</m:t>
                    </m:r>
                  </m:oMath>
                </a14:m>
                <a:r>
                  <a:rPr lang="zh-CN" altLang="en-US" sz="3600" dirty="0" smtClean="0"/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1417639"/>
                <a:ext cx="4398063" cy="740908"/>
              </a:xfrm>
              <a:prstGeom prst="rect">
                <a:avLst/>
              </a:prstGeom>
              <a:blipFill rotWithShape="0">
                <a:blip r:embed="rId4"/>
                <a:stretch>
                  <a:fillRect l="-4155" t="-14050" b="-17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/>
              <p:cNvSpPr/>
              <p:nvPr/>
            </p:nvSpPr>
            <p:spPr>
              <a:xfrm>
                <a:off x="2279576" y="1628801"/>
                <a:ext cx="8224816" cy="28189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问题</a:t>
                </a:r>
                <a:r>
                  <a:rPr lang="en-US" altLang="zh-CN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2</a:t>
                </a:r>
                <a:r>
                  <a:rPr lang="zh-CN" alt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：</a:t>
                </a:r>
                <a:endParaRPr lang="en-US" altLang="zh-CN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  <a:p>
                <a:pPr>
                  <a:spcBef>
                    <a:spcPts val="1200"/>
                  </a:spcBef>
                  <a:defRPr/>
                </a:pPr>
                <a:r>
                  <a:rPr lang="zh-CN" altLang="en-US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如果定义矩阵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𝑳</m:t>
                        </m:r>
                      </m:e>
                      <m:sup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𝒊𝒋</m:t>
                        </m:r>
                      </m:sub>
                      <m:sup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CN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),</a:t>
                </a:r>
                <a:r>
                  <a:rPr lang="en-US" altLang="zh-CN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𝑳</m:t>
                        </m:r>
                      </m:e>
                      <m:sup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𝑳</m:t>
                        </m:r>
                      </m:e>
                      <m:sup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𝟐</m:t>
                        </m:r>
                      </m:sup>
                    </m:sSup>
                    <m:r>
                      <a:rPr lang="en-US" altLang="zh-CN" sz="4800" b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endParaRPr lang="en-US" altLang="zh-CN" sz="4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ea typeface="宋体" charset="-122"/>
                </a:endParaRPr>
              </a:p>
              <a:p>
                <a:pPr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…,</m:t>
                        </m:r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𝑳</m:t>
                        </m:r>
                      </m:e>
                      <m:sup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−</m:t>
                        </m:r>
                        <m:r>
                          <a:rPr lang="en-US" altLang="zh-CN" sz="4800" b="1" i="1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48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分别表示什么含义</a:t>
                </a:r>
                <a:r>
                  <a:rPr lang="zh-CN" altLang="en-US" sz="4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？</a:t>
                </a:r>
                <a:endParaRPr lang="en-US" altLang="zh-CN" sz="4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628801"/>
                <a:ext cx="8224816" cy="2818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/>
              <p:nvPr/>
            </p:nvSpPr>
            <p:spPr>
              <a:xfrm>
                <a:off x="1703512" y="1556792"/>
                <a:ext cx="8872301" cy="38767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72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问题</a:t>
                </a:r>
                <a:r>
                  <a:rPr lang="en-US" altLang="zh-CN" sz="72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3</a:t>
                </a:r>
                <a:r>
                  <a:rPr lang="zh-CN" altLang="en-US" sz="72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：</a:t>
                </a:r>
                <a:endParaRPr lang="en-US" altLang="zh-CN" sz="7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  <a:p>
                <a:pPr>
                  <a:spcBef>
                    <a:spcPts val="1200"/>
                  </a:spcBef>
                  <a:defRPr/>
                </a:pPr>
                <a:r>
                  <a:rPr lang="zh-CN" altLang="en-US" sz="66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我们需要计算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SupPr>
                      <m:e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𝒊𝒋</m:t>
                        </m:r>
                      </m:sub>
                      <m:sup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sup>
                    </m:sSubSup>
                    <m:r>
                      <a:rPr lang="zh-CN" altLang="en-US" sz="6600" b="1" i="1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吗</m:t>
                    </m:r>
                  </m:oMath>
                </a14:m>
                <a:r>
                  <a:rPr lang="zh-CN" altLang="en-US" sz="66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？</a:t>
                </a:r>
                <a:endParaRPr lang="en-US" altLang="zh-CN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  <a:p>
                <a:pPr>
                  <a:spcBef>
                    <a:spcPts val="1200"/>
                  </a:spcBef>
                  <a:defRPr/>
                </a:pPr>
                <a:r>
                  <a:rPr lang="zh-CN" altLang="en-US" sz="66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为什么</a:t>
                </a:r>
                <a14:m>
                  <m:oMath xmlns:m="http://schemas.openxmlformats.org/officeDocument/2006/math">
                    <m:r>
                      <a:rPr lang="zh-CN" altLang="en-US" sz="6600" b="1" i="1" smtClean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𝜹</m:t>
                    </m:r>
                    <m:d>
                      <m:dPr>
                        <m:ctrlP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𝒊</m:t>
                        </m:r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,</m:t>
                        </m:r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𝒋</m:t>
                        </m:r>
                      </m:e>
                    </m:d>
                    <m:r>
                      <a:rPr lang="en-US" altLang="zh-CN" sz="6600" b="1" i="1" smtClean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SupPr>
                      <m:e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𝒊𝒋</m:t>
                        </m:r>
                      </m:sub>
                      <m:sup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−</m:t>
                        </m:r>
                        <m:r>
                          <a:rPr lang="en-US" altLang="zh-CN" sz="6600" b="1" i="1" smtClean="0">
                            <a:ln w="17780" cmpd="sng">
                              <a:solidFill>
                                <a:srgbClr val="FFFFFF"/>
                              </a:solidFill>
                              <a:prstDash val="solid"/>
                              <a:miter lim="800000"/>
                            </a:ln>
                            <a:gradFill rotWithShape="1">
                              <a:gsLst>
                                <a:gs pos="0">
                                  <a:srgbClr val="000000">
                                    <a:tint val="92000"/>
                                    <a:shade val="100000"/>
                                    <a:satMod val="150000"/>
                                  </a:srgbClr>
                                </a:gs>
                                <a:gs pos="49000">
                                  <a:srgbClr val="000000">
                                    <a:tint val="89000"/>
                                    <a:shade val="90000"/>
                                    <a:satMod val="150000"/>
                                  </a:srgbClr>
                                </a:gs>
                                <a:gs pos="50000">
                                  <a:srgbClr val="000000">
                                    <a:tint val="100000"/>
                                    <a:shade val="75000"/>
                                    <a:satMod val="150000"/>
                                  </a:srgbClr>
                                </a:gs>
                                <a:gs pos="95000">
                                  <a:srgbClr val="000000">
                                    <a:shade val="47000"/>
                                    <a:satMod val="150000"/>
                                  </a:srgbClr>
                                </a:gs>
                                <a:gs pos="100000">
                                  <a:srgbClr val="000000">
                                    <a:shade val="39000"/>
                                    <a:satMod val="150000"/>
                                  </a:srgbClr>
                                </a:gs>
                              </a:gsLst>
                              <a:lin ang="5400000"/>
                            </a:gradFill>
                            <a:effectLst>
                              <a:outerShdw blurRad="50800" algn="tl" rotWithShape="0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66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 ？</a:t>
                </a:r>
                <a:endParaRPr lang="en-US" altLang="zh-CN" sz="6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556792"/>
                <a:ext cx="8872301" cy="38767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2543</TotalTime>
  <Pages>0</Pages>
  <Words>1007</Words>
  <Characters>0</Characters>
  <Application>Microsoft Office PowerPoint</Application>
  <DocSecurity>0</DocSecurity>
  <PresentationFormat>宽屏</PresentationFormat>
  <Lines>0</Lines>
  <Paragraphs>122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华文行楷</vt:lpstr>
      <vt:lpstr>华文新魏</vt:lpstr>
      <vt:lpstr>楷体</vt:lpstr>
      <vt:lpstr>宋体</vt:lpstr>
      <vt:lpstr>微软雅黑</vt:lpstr>
      <vt:lpstr>Arial</vt:lpstr>
      <vt:lpstr>Cambria Math</vt:lpstr>
      <vt:lpstr>Garamond</vt:lpstr>
      <vt:lpstr>Symbol</vt:lpstr>
      <vt:lpstr>Times New Roman</vt:lpstr>
      <vt:lpstr>Wingdings</vt:lpstr>
      <vt:lpstr>default</vt:lpstr>
      <vt:lpstr>计算机问题求解 – 论题3-9     -  All-Pair Shortest Paths</vt:lpstr>
      <vt:lpstr>算法的输入形式</vt:lpstr>
      <vt:lpstr>前驱节点矩阵</vt:lpstr>
      <vt:lpstr>PowerPoint 演示文稿</vt:lpstr>
      <vt:lpstr>一种“最优解”的递归定义方式</vt:lpstr>
      <vt:lpstr>PowerPoint 演示文稿</vt:lpstr>
      <vt:lpstr>一种“最优解”的递归定义方式</vt:lpstr>
      <vt:lpstr>PowerPoint 演示文稿</vt:lpstr>
      <vt:lpstr>PowerPoint 演示文稿</vt:lpstr>
      <vt:lpstr>PowerPoint 演示文稿</vt:lpstr>
      <vt:lpstr>只需要扩展n-2次</vt:lpstr>
      <vt:lpstr>PowerPoint 演示文稿</vt:lpstr>
      <vt:lpstr>PowerPoint 演示文稿</vt:lpstr>
      <vt:lpstr>PowerPoint 演示文稿</vt:lpstr>
      <vt:lpstr>PowerPoint 演示文稿</vt:lpstr>
      <vt:lpstr>选一个“特定”的k点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采用布尔矩阵，利用逻辑运算</vt:lpstr>
      <vt:lpstr>PowerPoint 演示文稿</vt:lpstr>
      <vt:lpstr>PowerPoint 演示文稿</vt:lpstr>
      <vt:lpstr>重复执行Dijstra算法</vt:lpstr>
      <vt:lpstr>PowerPoint 演示文稿</vt:lpstr>
      <vt:lpstr>PowerPoint 演示文稿</vt:lpstr>
      <vt:lpstr>PowerPoint 演示文稿</vt:lpstr>
      <vt:lpstr>PowerPoint 演示文稿</vt:lpstr>
      <vt:lpstr>在什么情况下“有效（率）”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130</cp:revision>
  <cp:lastPrinted>1601-01-01T00:00:00Z</cp:lastPrinted>
  <dcterms:created xsi:type="dcterms:W3CDTF">2010-10-07T02:50:25Z</dcterms:created>
  <dcterms:modified xsi:type="dcterms:W3CDTF">2018-11-09T01:49:00Z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