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40"/>
  </p:notesMasterIdLst>
  <p:sldIdLst>
    <p:sldId id="256" r:id="rId2"/>
    <p:sldId id="275" r:id="rId3"/>
    <p:sldId id="276" r:id="rId4"/>
    <p:sldId id="274" r:id="rId5"/>
    <p:sldId id="278" r:id="rId6"/>
    <p:sldId id="279" r:id="rId7"/>
    <p:sldId id="280" r:id="rId8"/>
    <p:sldId id="281" r:id="rId9"/>
    <p:sldId id="306" r:id="rId10"/>
    <p:sldId id="308" r:id="rId11"/>
    <p:sldId id="310" r:id="rId12"/>
    <p:sldId id="307" r:id="rId13"/>
    <p:sldId id="284" r:id="rId14"/>
    <p:sldId id="286" r:id="rId15"/>
    <p:sldId id="287" r:id="rId16"/>
    <p:sldId id="313" r:id="rId17"/>
    <p:sldId id="314" r:id="rId18"/>
    <p:sldId id="315" r:id="rId19"/>
    <p:sldId id="290" r:id="rId20"/>
    <p:sldId id="291" r:id="rId21"/>
    <p:sldId id="292" r:id="rId22"/>
    <p:sldId id="293" r:id="rId23"/>
    <p:sldId id="294" r:id="rId24"/>
    <p:sldId id="316" r:id="rId25"/>
    <p:sldId id="317" r:id="rId26"/>
    <p:sldId id="296" r:id="rId27"/>
    <p:sldId id="300" r:id="rId28"/>
    <p:sldId id="301" r:id="rId29"/>
    <p:sldId id="302" r:id="rId30"/>
    <p:sldId id="303" r:id="rId31"/>
    <p:sldId id="305" r:id="rId32"/>
    <p:sldId id="318" r:id="rId33"/>
    <p:sldId id="319" r:id="rId34"/>
    <p:sldId id="320" r:id="rId35"/>
    <p:sldId id="321" r:id="rId36"/>
    <p:sldId id="322" r:id="rId37"/>
    <p:sldId id="323" r:id="rId38"/>
    <p:sldId id="324" r:id="rId3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2249" autoAdjust="0"/>
  </p:normalViewPr>
  <p:slideViewPr>
    <p:cSldViewPr>
      <p:cViewPr varScale="1">
        <p:scale>
          <a:sx n="73" d="100"/>
          <a:sy n="73" d="100"/>
        </p:scale>
        <p:origin x="786"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jpe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zh-CN" altLang="zh-CN"/>
          </a:p>
        </p:txBody>
      </p:sp>
      <p:sp>
        <p:nvSpPr>
          <p:cNvPr id="4100"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zh-CN" noProof="0" smtClean="0"/>
              <a:t>Click to edit Master text styles</a:t>
            </a:r>
          </a:p>
          <a:p>
            <a:pPr lvl="1"/>
            <a:r>
              <a:rPr lang="zh-CN" altLang="zh-CN" noProof="0" smtClean="0"/>
              <a:t>Second level</a:t>
            </a:r>
          </a:p>
          <a:p>
            <a:pPr lvl="2"/>
            <a:r>
              <a:rPr lang="zh-CN" altLang="zh-CN" noProof="0" smtClean="0"/>
              <a:t>Third level</a:t>
            </a:r>
          </a:p>
          <a:p>
            <a:pPr lvl="3"/>
            <a:r>
              <a:rPr lang="zh-CN" altLang="zh-CN" noProof="0" smtClean="0"/>
              <a:t>Fourth level</a:t>
            </a:r>
          </a:p>
          <a:p>
            <a:pPr lvl="4"/>
            <a:r>
              <a:rPr lang="zh-CN"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428B15B-9235-426D-9878-FB59FE0CC37A}" type="slidenum">
              <a:rPr lang="zh-CN" altLang="zh-CN"/>
              <a:pPr>
                <a:defRPr/>
              </a:pPr>
              <a:t>‹#›</a:t>
            </a:fld>
            <a:endParaRPr lang="zh-CN" altLang="zh-CN"/>
          </a:p>
        </p:txBody>
      </p:sp>
    </p:spTree>
    <p:extLst>
      <p:ext uri="{BB962C8B-B14F-4D97-AF65-F5344CB8AC3E}">
        <p14:creationId xmlns:p14="http://schemas.microsoft.com/office/powerpoint/2010/main" val="19965212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递归过程：直接、间接</a:t>
            </a:r>
            <a:endParaRPr lang="zh-CN" altLang="en-US" dirty="0" smtClean="0"/>
          </a:p>
        </p:txBody>
      </p:sp>
      <p:sp>
        <p:nvSpPr>
          <p:cNvPr id="7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0B33FB-2730-4028-9FC6-323E5E803368}" type="slidenum">
              <a:rPr lang="zh-CN" altLang="zh-CN" smtClean="0"/>
              <a:pPr/>
              <a:t>2</a:t>
            </a:fld>
            <a:endParaRPr lang="zh-CN" altLang="zh-CN" smtClean="0"/>
          </a:p>
        </p:txBody>
      </p:sp>
    </p:spTree>
    <p:extLst>
      <p:ext uri="{BB962C8B-B14F-4D97-AF65-F5344CB8AC3E}">
        <p14:creationId xmlns:p14="http://schemas.microsoft.com/office/powerpoint/2010/main" val="556378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非递归代价</a:t>
            </a:r>
            <a:r>
              <a:rPr lang="en-US" altLang="zh-CN" dirty="0" smtClean="0"/>
              <a:t>+</a:t>
            </a:r>
            <a:r>
              <a:rPr lang="zh-CN" altLang="en-US" dirty="0" smtClean="0"/>
              <a:t>递归代价（基础操作）</a:t>
            </a:r>
            <a:endParaRPr lang="zh-CN" altLang="en-US" dirty="0"/>
          </a:p>
        </p:txBody>
      </p:sp>
      <p:sp>
        <p:nvSpPr>
          <p:cNvPr id="4" name="灯片编号占位符 3"/>
          <p:cNvSpPr>
            <a:spLocks noGrp="1"/>
          </p:cNvSpPr>
          <p:nvPr>
            <p:ph type="sldNum" sz="quarter" idx="10"/>
          </p:nvPr>
        </p:nvSpPr>
        <p:spPr/>
        <p:txBody>
          <a:bodyPr/>
          <a:lstStyle/>
          <a:p>
            <a:pPr>
              <a:defRPr/>
            </a:pPr>
            <a:fld id="{8428B15B-9235-426D-9878-FB59FE0CC37A}" type="slidenum">
              <a:rPr lang="zh-CN" altLang="zh-CN" smtClean="0"/>
              <a:pPr>
                <a:defRPr/>
              </a:pPr>
              <a:t>18</a:t>
            </a:fld>
            <a:endParaRPr lang="zh-CN" altLang="zh-CN"/>
          </a:p>
        </p:txBody>
      </p:sp>
    </p:spTree>
    <p:extLst>
      <p:ext uri="{BB962C8B-B14F-4D97-AF65-F5344CB8AC3E}">
        <p14:creationId xmlns:p14="http://schemas.microsoft.com/office/powerpoint/2010/main" val="18120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558131-C7EF-4A72-A849-0BC7DD4C01CF}" type="slidenum">
              <a:rPr lang="zh-CN" altLang="en-US" smtClean="0"/>
              <a:pPr>
                <a:spcBef>
                  <a:spcPct val="0"/>
                </a:spcBef>
              </a:pPr>
              <a:t>19</a:t>
            </a:fld>
            <a:endParaRPr lang="en-US" altLang="zh-CN" smtClean="0"/>
          </a:p>
        </p:txBody>
      </p:sp>
      <p:sp>
        <p:nvSpPr>
          <p:cNvPr id="30723" name="Rectangle 2"/>
          <p:cNvSpPr>
            <a:spLocks noGrp="1" noRot="1" noChangeAspect="1" noChangeArrowheads="1" noTextEdit="1"/>
          </p:cNvSpPr>
          <p:nvPr>
            <p:ph type="sldImg"/>
          </p:nvPr>
        </p:nvSpPr>
        <p:spPr>
          <a:xfrm>
            <a:off x="381000" y="685800"/>
            <a:ext cx="6096000" cy="3429000"/>
          </a:xfrm>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74995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9C29781-C26D-44D1-AB30-58D362C26502}" type="slidenum">
              <a:rPr lang="zh-CN" altLang="en-US" smtClean="0"/>
              <a:pPr>
                <a:spcBef>
                  <a:spcPct val="0"/>
                </a:spcBef>
              </a:pPr>
              <a:t>20</a:t>
            </a:fld>
            <a:endParaRPr lang="en-US" altLang="zh-CN" smtClean="0"/>
          </a:p>
        </p:txBody>
      </p:sp>
      <p:sp>
        <p:nvSpPr>
          <p:cNvPr id="32771" name="Rectangle 2"/>
          <p:cNvSpPr>
            <a:spLocks noGrp="1" noRot="1" noChangeAspect="1" noChangeArrowheads="1" noTextEdit="1"/>
          </p:cNvSpPr>
          <p:nvPr>
            <p:ph type="sldImg"/>
          </p:nvPr>
        </p:nvSpPr>
        <p:spPr>
          <a:xfrm>
            <a:off x="381000" y="685800"/>
            <a:ext cx="6096000" cy="3429000"/>
          </a:xfrm>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223578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07CC43B-7227-4D51-98E0-2691B9CA1549}" type="slidenum">
              <a:rPr lang="zh-CN" altLang="en-US" smtClean="0"/>
              <a:pPr>
                <a:spcBef>
                  <a:spcPct val="0"/>
                </a:spcBef>
              </a:pPr>
              <a:t>21</a:t>
            </a:fld>
            <a:endParaRPr lang="en-US" altLang="zh-CN" smtClean="0"/>
          </a:p>
        </p:txBody>
      </p:sp>
      <p:sp>
        <p:nvSpPr>
          <p:cNvPr id="34819" name="Rectangle 2"/>
          <p:cNvSpPr>
            <a:spLocks noGrp="1" noRot="1" noChangeAspect="1" noChangeArrowheads="1" noTextEdit="1"/>
          </p:cNvSpPr>
          <p:nvPr>
            <p:ph type="sldImg"/>
          </p:nvPr>
        </p:nvSpPr>
        <p:spPr>
          <a:xfrm>
            <a:off x="381000" y="685800"/>
            <a:ext cx="6096000" cy="3429000"/>
          </a:xfrm>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161342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57341C9-5A7B-4457-84EB-F6385DB593FB}" type="slidenum">
              <a:rPr lang="zh-CN" altLang="en-US" smtClean="0"/>
              <a:pPr>
                <a:spcBef>
                  <a:spcPct val="0"/>
                </a:spcBef>
              </a:pPr>
              <a:t>22</a:t>
            </a:fld>
            <a:endParaRPr lang="en-US" altLang="zh-CN" smtClean="0"/>
          </a:p>
        </p:txBody>
      </p:sp>
      <p:sp>
        <p:nvSpPr>
          <p:cNvPr id="36867" name="Rectangle 2"/>
          <p:cNvSpPr>
            <a:spLocks noGrp="1" noRot="1" noChangeAspect="1" noChangeArrowheads="1" noTextEdit="1"/>
          </p:cNvSpPr>
          <p:nvPr>
            <p:ph type="sldImg"/>
          </p:nvPr>
        </p:nvSpPr>
        <p:spPr>
          <a:xfrm>
            <a:off x="381000" y="685800"/>
            <a:ext cx="6096000" cy="3429000"/>
          </a:xfrm>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其中，数学归纳法是证明中隐藏的关键。</a:t>
            </a:r>
          </a:p>
        </p:txBody>
      </p:sp>
    </p:spTree>
    <p:extLst>
      <p:ext uri="{BB962C8B-B14F-4D97-AF65-F5344CB8AC3E}">
        <p14:creationId xmlns:p14="http://schemas.microsoft.com/office/powerpoint/2010/main" val="281877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A93271-68DA-4C90-B227-8C5470EEFC02}" type="slidenum">
              <a:rPr lang="zh-CN" altLang="en-US" smtClean="0"/>
              <a:pPr>
                <a:spcBef>
                  <a:spcPct val="0"/>
                </a:spcBef>
              </a:pPr>
              <a:t>23</a:t>
            </a:fld>
            <a:endParaRPr lang="en-US" altLang="zh-CN" smtClean="0"/>
          </a:p>
        </p:txBody>
      </p:sp>
      <p:sp>
        <p:nvSpPr>
          <p:cNvPr id="38915" name="Rectangle 2"/>
          <p:cNvSpPr>
            <a:spLocks noGrp="1" noRot="1" noChangeAspect="1" noChangeArrowheads="1" noTextEdit="1"/>
          </p:cNvSpPr>
          <p:nvPr>
            <p:ph type="sldImg"/>
          </p:nvPr>
        </p:nvSpPr>
        <p:spPr>
          <a:xfrm>
            <a:off x="381000" y="685800"/>
            <a:ext cx="6096000" cy="3429000"/>
          </a:xfrm>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63620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xfrm>
            <a:off x="381000" y="685800"/>
            <a:ext cx="6096000" cy="3429000"/>
          </a:xfrm>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希腊雅典帕特农神庙</a:t>
            </a:r>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C9F7D3-3DE6-4921-9B93-877767B97099}" type="slidenum">
              <a:rPr lang="zh-CN" altLang="zh-CN" smtClean="0"/>
              <a:pPr/>
              <a:t>25</a:t>
            </a:fld>
            <a:endParaRPr lang="zh-CN" altLang="zh-CN" smtClean="0"/>
          </a:p>
        </p:txBody>
      </p:sp>
    </p:spTree>
    <p:extLst>
      <p:ext uri="{BB962C8B-B14F-4D97-AF65-F5344CB8AC3E}">
        <p14:creationId xmlns:p14="http://schemas.microsoft.com/office/powerpoint/2010/main" val="188454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381000" y="685800"/>
            <a:ext cx="6096000" cy="3429000"/>
          </a:xfrm>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非递归代价推广到</a:t>
            </a:r>
            <a:r>
              <a:rPr lang="en-US" altLang="zh-CN" smtClean="0"/>
              <a:t>n</a:t>
            </a:r>
            <a:r>
              <a:rPr lang="zh-CN" altLang="en-US" smtClean="0"/>
              <a:t>的</a:t>
            </a:r>
            <a:r>
              <a:rPr lang="en-US" altLang="zh-CN" smtClean="0"/>
              <a:t>c</a:t>
            </a:r>
            <a:r>
              <a:rPr lang="zh-CN" altLang="en-US" smtClean="0"/>
              <a:t>次幂；</a:t>
            </a:r>
            <a:r>
              <a:rPr lang="en-US" altLang="zh-CN" smtClean="0"/>
              <a:t>n</a:t>
            </a:r>
            <a:r>
              <a:rPr lang="zh-CN" altLang="en-US" smtClean="0"/>
              <a:t>的规模降低不再是“一半”</a:t>
            </a:r>
            <a:endParaRPr lang="en-US" altLang="zh-CN" smtClean="0"/>
          </a:p>
          <a:p>
            <a:r>
              <a:rPr lang="zh-CN" altLang="en-US" smtClean="0"/>
              <a:t>简单的用</a:t>
            </a:r>
            <a:r>
              <a:rPr lang="en-US" altLang="zh-CN" smtClean="0"/>
              <a:t>a</a:t>
            </a:r>
            <a:r>
              <a:rPr lang="zh-CN" altLang="en-US" smtClean="0"/>
              <a:t>和</a:t>
            </a:r>
            <a:r>
              <a:rPr lang="en-US" altLang="zh-CN" smtClean="0"/>
              <a:t>2</a:t>
            </a:r>
            <a:r>
              <a:rPr lang="zh-CN" altLang="en-US" smtClean="0"/>
              <a:t>相比，变成了</a:t>
            </a:r>
            <a:r>
              <a:rPr lang="en-US" altLang="zh-CN" smtClean="0"/>
              <a:t>logba</a:t>
            </a:r>
            <a:r>
              <a:rPr lang="zh-CN" altLang="en-US" smtClean="0"/>
              <a:t>和</a:t>
            </a:r>
            <a:r>
              <a:rPr lang="en-US" altLang="zh-CN" smtClean="0"/>
              <a:t>c</a:t>
            </a:r>
            <a:r>
              <a:rPr lang="zh-CN" altLang="en-US" smtClean="0"/>
              <a:t>的相比，为什么？其实本质是</a:t>
            </a:r>
            <a:r>
              <a:rPr lang="en-US" altLang="zh-CN" smtClean="0"/>
              <a:t>n</a:t>
            </a:r>
            <a:r>
              <a:rPr lang="zh-CN" altLang="en-US" smtClean="0"/>
              <a:t>的</a:t>
            </a:r>
            <a:r>
              <a:rPr lang="en-US" altLang="zh-CN" smtClean="0"/>
              <a:t>logba</a:t>
            </a:r>
            <a:r>
              <a:rPr lang="zh-CN" altLang="en-US" smtClean="0"/>
              <a:t>次幂和</a:t>
            </a:r>
            <a:r>
              <a:rPr lang="en-US" altLang="zh-CN" smtClean="0"/>
              <a:t>n</a:t>
            </a:r>
            <a:r>
              <a:rPr lang="zh-CN" altLang="en-US" smtClean="0"/>
              <a:t>的</a:t>
            </a:r>
            <a:r>
              <a:rPr lang="en-US" altLang="zh-CN" smtClean="0"/>
              <a:t>c</a:t>
            </a:r>
            <a:r>
              <a:rPr lang="zh-CN" altLang="en-US" smtClean="0"/>
              <a:t>次幂相比；</a:t>
            </a: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83A85A-35BC-419C-894B-4F25DE1DF675}" type="slidenum">
              <a:rPr lang="zh-CN" altLang="zh-CN" smtClean="0"/>
              <a:pPr/>
              <a:t>27</a:t>
            </a:fld>
            <a:endParaRPr lang="zh-CN" altLang="zh-CN" smtClean="0"/>
          </a:p>
        </p:txBody>
      </p:sp>
    </p:spTree>
    <p:extLst>
      <p:ext uri="{BB962C8B-B14F-4D97-AF65-F5344CB8AC3E}">
        <p14:creationId xmlns:p14="http://schemas.microsoft.com/office/powerpoint/2010/main" val="177631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a:t>
            </a:r>
            <a:r>
              <a:rPr lang="zh-CN" altLang="en-US" smtClean="0"/>
              <a:t>的</a:t>
            </a:r>
            <a:r>
              <a:rPr lang="en-US" altLang="zh-CN" smtClean="0"/>
              <a:t>c</a:t>
            </a:r>
            <a:r>
              <a:rPr lang="zh-CN" altLang="en-US" smtClean="0"/>
              <a:t>次幂是定理的使用局限性</a:t>
            </a:r>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AA94ED-1C95-4878-964C-7B74D5E033B1}" type="slidenum">
              <a:rPr lang="zh-CN" altLang="zh-CN" smtClean="0"/>
              <a:pPr/>
              <a:t>29</a:t>
            </a:fld>
            <a:endParaRPr lang="zh-CN" altLang="zh-CN" smtClean="0"/>
          </a:p>
        </p:txBody>
      </p:sp>
    </p:spTree>
    <p:extLst>
      <p:ext uri="{BB962C8B-B14F-4D97-AF65-F5344CB8AC3E}">
        <p14:creationId xmlns:p14="http://schemas.microsoft.com/office/powerpoint/2010/main" val="208223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xfrm>
            <a:off x="381000" y="685800"/>
            <a:ext cx="6096000" cy="3429000"/>
          </a:xfrm>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将</a:t>
            </a:r>
            <a:r>
              <a:rPr lang="en-US" altLang="zh-CN" smtClean="0"/>
              <a:t>n</a:t>
            </a:r>
            <a:r>
              <a:rPr lang="zh-CN" altLang="en-US" smtClean="0"/>
              <a:t>的</a:t>
            </a:r>
            <a:r>
              <a:rPr lang="en-US" altLang="zh-CN" smtClean="0"/>
              <a:t>c</a:t>
            </a:r>
            <a:r>
              <a:rPr lang="zh-CN" altLang="en-US" smtClean="0"/>
              <a:t>次幂扩展到带系数的</a:t>
            </a:r>
            <a:r>
              <a:rPr lang="en-US" altLang="zh-CN" smtClean="0"/>
              <a:t>n</a:t>
            </a:r>
            <a:r>
              <a:rPr lang="zh-CN" altLang="en-US" smtClean="0"/>
              <a:t>的</a:t>
            </a:r>
            <a:r>
              <a:rPr lang="en-US" altLang="zh-CN" smtClean="0"/>
              <a:t>c</a:t>
            </a:r>
            <a:r>
              <a:rPr lang="zh-CN" altLang="en-US" smtClean="0"/>
              <a:t>次幂。</a:t>
            </a:r>
            <a:endParaRPr lang="en-US" altLang="zh-CN" smtClean="0"/>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8850D3-5B79-464D-8367-37ADCBD4C20C}" type="slidenum">
              <a:rPr lang="zh-CN" altLang="zh-CN" smtClean="0"/>
              <a:pPr/>
              <a:t>30</a:t>
            </a:fld>
            <a:endParaRPr lang="zh-CN" altLang="zh-CN" smtClean="0"/>
          </a:p>
        </p:txBody>
      </p:sp>
    </p:spTree>
    <p:extLst>
      <p:ext uri="{BB962C8B-B14F-4D97-AF65-F5344CB8AC3E}">
        <p14:creationId xmlns:p14="http://schemas.microsoft.com/office/powerpoint/2010/main" val="862995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381000" y="685800"/>
            <a:ext cx="6096000" cy="3429000"/>
          </a:xfrm>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找</a:t>
            </a:r>
            <a:r>
              <a:rPr lang="zh-CN" altLang="en-US" dirty="0" smtClean="0"/>
              <a:t>界</a:t>
            </a:r>
            <a:r>
              <a:rPr lang="zh-CN" altLang="en-US" baseline="0" dirty="0" smtClean="0"/>
              <a:t> </a:t>
            </a:r>
            <a:r>
              <a:rPr lang="en-US" altLang="zh-CN" baseline="0" dirty="0" smtClean="0"/>
              <a:t>VS </a:t>
            </a:r>
            <a:r>
              <a:rPr lang="zh-CN" altLang="en-US" dirty="0" smtClean="0"/>
              <a:t>找</a:t>
            </a:r>
            <a:r>
              <a:rPr lang="en-US" altLang="zh-CN" dirty="0" smtClean="0"/>
              <a:t>n</a:t>
            </a:r>
            <a:r>
              <a:rPr lang="zh-CN" altLang="en-US" dirty="0" smtClean="0"/>
              <a:t>的表达式</a:t>
            </a:r>
          </a:p>
        </p:txBody>
      </p:sp>
      <p:sp>
        <p:nvSpPr>
          <p:cNvPr id="10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971E19-1EB7-41EA-A773-B8AFFE32870A}" type="slidenum">
              <a:rPr lang="zh-CN" altLang="zh-CN" smtClean="0"/>
              <a:pPr/>
              <a:t>4</a:t>
            </a:fld>
            <a:endParaRPr lang="zh-CN" altLang="zh-CN" smtClean="0"/>
          </a:p>
        </p:txBody>
      </p:sp>
    </p:spTree>
    <p:extLst>
      <p:ext uri="{BB962C8B-B14F-4D97-AF65-F5344CB8AC3E}">
        <p14:creationId xmlns:p14="http://schemas.microsoft.com/office/powerpoint/2010/main" val="4279964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381000" y="685800"/>
            <a:ext cx="6096000" cy="3429000"/>
          </a:xfrm>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更一般的形式是比较非递归开销和</a:t>
            </a:r>
            <a:r>
              <a:rPr lang="en-US" altLang="zh-CN" dirty="0" smtClean="0"/>
              <a:t>n</a:t>
            </a:r>
            <a:r>
              <a:rPr lang="zh-CN" altLang="en-US" dirty="0" smtClean="0"/>
              <a:t>的</a:t>
            </a:r>
            <a:r>
              <a:rPr lang="en-US" altLang="zh-CN" dirty="0" err="1" smtClean="0"/>
              <a:t>logba</a:t>
            </a:r>
            <a:r>
              <a:rPr lang="zh-CN" altLang="en-US" dirty="0" smtClean="0"/>
              <a:t>次幂的增长速度</a:t>
            </a:r>
            <a:r>
              <a:rPr lang="zh-CN" altLang="en-US" dirty="0" smtClean="0"/>
              <a:t>！</a:t>
            </a:r>
            <a:endParaRPr lang="en-US" altLang="zh-CN" dirty="0" smtClean="0"/>
          </a:p>
          <a:p>
            <a:r>
              <a:rPr lang="zh-CN" altLang="en-US" dirty="0" smtClean="0"/>
              <a:t>不再</a:t>
            </a:r>
            <a:r>
              <a:rPr lang="zh-CN" altLang="en-US" dirty="0" smtClean="0"/>
              <a:t>单纯以某个</a:t>
            </a:r>
            <a:r>
              <a:rPr lang="en-US" altLang="zh-CN" dirty="0" smtClean="0"/>
              <a:t>n</a:t>
            </a:r>
            <a:r>
              <a:rPr lang="zh-CN" altLang="en-US" dirty="0" smtClean="0"/>
              <a:t>的</a:t>
            </a:r>
            <a:r>
              <a:rPr lang="en-US" altLang="zh-CN" dirty="0" smtClean="0"/>
              <a:t>c</a:t>
            </a:r>
            <a:r>
              <a:rPr lang="zh-CN" altLang="en-US" dirty="0" smtClean="0"/>
              <a:t>次幂来表征非递归代价并在此基础上比较</a:t>
            </a:r>
            <a:r>
              <a:rPr lang="en-US" altLang="zh-CN" dirty="0" smtClean="0"/>
              <a:t>n</a:t>
            </a:r>
            <a:r>
              <a:rPr lang="zh-CN" altLang="en-US" dirty="0" smtClean="0"/>
              <a:t>的</a:t>
            </a:r>
            <a:r>
              <a:rPr lang="en-US" altLang="zh-CN" dirty="0" smtClean="0"/>
              <a:t>c</a:t>
            </a:r>
            <a:r>
              <a:rPr lang="zh-CN" altLang="en-US" dirty="0" smtClean="0"/>
              <a:t>次幂和</a:t>
            </a:r>
            <a:r>
              <a:rPr lang="en-US" altLang="zh-CN" dirty="0" smtClean="0"/>
              <a:t>n</a:t>
            </a:r>
            <a:r>
              <a:rPr lang="zh-CN" altLang="en-US" dirty="0" smtClean="0"/>
              <a:t>的</a:t>
            </a:r>
            <a:r>
              <a:rPr lang="en-US" altLang="zh-CN" dirty="0" err="1" smtClean="0"/>
              <a:t>logba</a:t>
            </a:r>
            <a:r>
              <a:rPr lang="zh-CN" altLang="en-US" dirty="0" smtClean="0"/>
              <a:t>次幂增长速度。</a:t>
            </a:r>
            <a:endParaRPr lang="en-US" altLang="zh-CN" dirty="0" smtClean="0"/>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288C36-4E27-4FA0-8CB0-3C4285B7BE6C}" type="slidenum">
              <a:rPr lang="zh-CN" altLang="zh-CN" smtClean="0"/>
              <a:pPr/>
              <a:t>31</a:t>
            </a:fld>
            <a:endParaRPr lang="zh-CN" altLang="zh-CN" smtClean="0"/>
          </a:p>
        </p:txBody>
      </p:sp>
    </p:spTree>
    <p:extLst>
      <p:ext uri="{BB962C8B-B14F-4D97-AF65-F5344CB8AC3E}">
        <p14:creationId xmlns:p14="http://schemas.microsoft.com/office/powerpoint/2010/main" val="121805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53733A2-DE56-4DF1-9865-06F9838F59C7}" type="slidenum">
              <a:rPr lang="zh-CN" altLang="en-US" smtClean="0"/>
              <a:pPr>
                <a:spcBef>
                  <a:spcPct val="0"/>
                </a:spcBef>
              </a:pPr>
              <a:t>33</a:t>
            </a:fld>
            <a:endParaRPr lang="en-US" altLang="zh-CN" smtClean="0"/>
          </a:p>
        </p:txBody>
      </p:sp>
      <p:sp>
        <p:nvSpPr>
          <p:cNvPr id="41987" name="Rectangle 2"/>
          <p:cNvSpPr>
            <a:spLocks noGrp="1" noRot="1" noChangeAspect="1" noChangeArrowheads="1" noTextEdit="1"/>
          </p:cNvSpPr>
          <p:nvPr>
            <p:ph type="sldImg"/>
          </p:nvPr>
        </p:nvSpPr>
        <p:spPr>
          <a:xfrm>
            <a:off x="381000" y="685800"/>
            <a:ext cx="6096000" cy="3429000"/>
          </a:xfrm>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67949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CCA0ED-E437-4B3E-930F-08AD388C952C}" type="slidenum">
              <a:rPr lang="zh-CN" altLang="en-US" smtClean="0"/>
              <a:pPr>
                <a:spcBef>
                  <a:spcPct val="0"/>
                </a:spcBef>
              </a:pPr>
              <a:t>34</a:t>
            </a:fld>
            <a:endParaRPr lang="en-US" altLang="zh-CN" smtClean="0"/>
          </a:p>
        </p:txBody>
      </p:sp>
      <p:sp>
        <p:nvSpPr>
          <p:cNvPr id="44035" name="Rectangle 2"/>
          <p:cNvSpPr>
            <a:spLocks noGrp="1" noRot="1" noChangeAspect="1" noChangeArrowheads="1" noTextEdit="1"/>
          </p:cNvSpPr>
          <p:nvPr>
            <p:ph type="sldImg"/>
          </p:nvPr>
        </p:nvSpPr>
        <p:spPr>
          <a:xfrm>
            <a:off x="381000" y="685800"/>
            <a:ext cx="6096000" cy="3429000"/>
          </a:xfrm>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a:t>
            </a:r>
            <a:r>
              <a:rPr lang="zh-CN" altLang="en-US" smtClean="0"/>
              <a:t>是一个</a:t>
            </a:r>
            <a:r>
              <a:rPr lang="en-US" altLang="zh-CN" smtClean="0"/>
              <a:t>eventually nondecreasing</a:t>
            </a:r>
            <a:r>
              <a:rPr lang="zh-CN" altLang="en-US" smtClean="0"/>
              <a:t>函数</a:t>
            </a:r>
          </a:p>
        </p:txBody>
      </p:sp>
    </p:spTree>
    <p:extLst>
      <p:ext uri="{BB962C8B-B14F-4D97-AF65-F5344CB8AC3E}">
        <p14:creationId xmlns:p14="http://schemas.microsoft.com/office/powerpoint/2010/main" val="2088456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DF8CF19-2725-4AEA-A47A-42164C176D45}" type="slidenum">
              <a:rPr lang="zh-CN" altLang="en-US" smtClean="0"/>
              <a:pPr>
                <a:spcBef>
                  <a:spcPct val="0"/>
                </a:spcBef>
              </a:pPr>
              <a:t>35</a:t>
            </a:fld>
            <a:endParaRPr lang="en-US" altLang="zh-CN" smtClean="0"/>
          </a:p>
        </p:txBody>
      </p:sp>
      <p:sp>
        <p:nvSpPr>
          <p:cNvPr id="46083" name="Rectangle 2"/>
          <p:cNvSpPr>
            <a:spLocks noGrp="1" noRot="1" noChangeAspect="1" noChangeArrowheads="1" noTextEdit="1"/>
          </p:cNvSpPr>
          <p:nvPr>
            <p:ph type="sldImg"/>
          </p:nvPr>
        </p:nvSpPr>
        <p:spPr>
          <a:xfrm>
            <a:off x="381000" y="685800"/>
            <a:ext cx="6096000" cy="3429000"/>
          </a:xfrm>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尽管我们在分析分治法效率时假定</a:t>
            </a:r>
            <a:r>
              <a:rPr lang="en-US" altLang="zh-CN" smtClean="0"/>
              <a:t>n</a:t>
            </a:r>
            <a:r>
              <a:rPr lang="zh-CN" altLang="en-US" smtClean="0"/>
              <a:t>是</a:t>
            </a:r>
            <a:r>
              <a:rPr lang="en-US" altLang="zh-CN" smtClean="0"/>
              <a:t>b</a:t>
            </a:r>
            <a:r>
              <a:rPr lang="zh-CN" altLang="en-US" smtClean="0"/>
              <a:t>的幂，但结论仍然适用非</a:t>
            </a:r>
            <a:r>
              <a:rPr lang="en-US" altLang="zh-CN" smtClean="0"/>
              <a:t>b</a:t>
            </a:r>
            <a:r>
              <a:rPr lang="zh-CN" altLang="en-US" smtClean="0"/>
              <a:t>幂的任意</a:t>
            </a:r>
            <a:r>
              <a:rPr lang="en-US" altLang="zh-CN" smtClean="0"/>
              <a:t>n</a:t>
            </a:r>
            <a:r>
              <a:rPr lang="zh-CN" altLang="en-US" smtClean="0"/>
              <a:t>！</a:t>
            </a:r>
          </a:p>
        </p:txBody>
      </p:sp>
    </p:spTree>
    <p:extLst>
      <p:ext uri="{BB962C8B-B14F-4D97-AF65-F5344CB8AC3E}">
        <p14:creationId xmlns:p14="http://schemas.microsoft.com/office/powerpoint/2010/main" val="152638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3BE10EE-BBCB-4000-B227-E773148A0015}" type="slidenum">
              <a:rPr lang="zh-CN" altLang="en-US" smtClean="0"/>
              <a:pPr>
                <a:spcBef>
                  <a:spcPct val="0"/>
                </a:spcBef>
              </a:pPr>
              <a:t>5</a:t>
            </a:fld>
            <a:endParaRPr lang="en-US" altLang="zh-CN" smtClean="0"/>
          </a:p>
        </p:txBody>
      </p:sp>
      <p:sp>
        <p:nvSpPr>
          <p:cNvPr id="12291" name="Rectangle 2"/>
          <p:cNvSpPr>
            <a:spLocks noGrp="1" noRot="1" noChangeAspect="1" noChangeArrowheads="1" noTextEdit="1"/>
          </p:cNvSpPr>
          <p:nvPr>
            <p:ph type="sldImg"/>
          </p:nvPr>
        </p:nvSpPr>
        <p:spPr>
          <a:xfrm>
            <a:off x="381000" y="685800"/>
            <a:ext cx="6096000" cy="3429000"/>
          </a:xfrm>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递归地思考问题：一个问题的解是否可以从一个更小规模的同类问题的解基础上经过简单处理而得到，但不需要知道更小规模的解到底是什么而仅仅只需要知道问题的</a:t>
            </a:r>
            <a:r>
              <a:rPr lang="en-US" altLang="zh-CN" smtClean="0"/>
              <a:t>base case</a:t>
            </a:r>
            <a:r>
              <a:rPr lang="zh-CN" altLang="en-US" smtClean="0"/>
              <a:t>如何解）？</a:t>
            </a:r>
          </a:p>
        </p:txBody>
      </p:sp>
    </p:spTree>
    <p:extLst>
      <p:ext uri="{BB962C8B-B14F-4D97-AF65-F5344CB8AC3E}">
        <p14:creationId xmlns:p14="http://schemas.microsoft.com/office/powerpoint/2010/main" val="1678137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A59ACFB-D49F-4B35-884B-366041ABA59C}" type="slidenum">
              <a:rPr lang="zh-CN" altLang="en-US" smtClean="0"/>
              <a:pPr>
                <a:spcBef>
                  <a:spcPct val="0"/>
                </a:spcBef>
              </a:pPr>
              <a:t>6</a:t>
            </a:fld>
            <a:endParaRPr lang="en-US" altLang="zh-CN" smtClean="0"/>
          </a:p>
        </p:txBody>
      </p:sp>
      <p:sp>
        <p:nvSpPr>
          <p:cNvPr id="14339" name="Rectangle 2"/>
          <p:cNvSpPr>
            <a:spLocks noGrp="1" noRot="1" noChangeAspect="1" noChangeArrowheads="1" noTextEdit="1"/>
          </p:cNvSpPr>
          <p:nvPr>
            <p:ph type="sldImg"/>
          </p:nvPr>
        </p:nvSpPr>
        <p:spPr>
          <a:xfrm>
            <a:off x="381000" y="685800"/>
            <a:ext cx="6096000" cy="3429000"/>
          </a:xfrm>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5188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第二轮的“幸存者”就是问题的解；</a:t>
            </a:r>
            <a:endParaRPr lang="en-US" altLang="zh-CN" dirty="0" smtClean="0"/>
          </a:p>
          <a:p>
            <a:r>
              <a:rPr lang="zh-CN" altLang="en-US" dirty="0" smtClean="0"/>
              <a:t>第二轮的“幸存者”是规模为</a:t>
            </a:r>
            <a:r>
              <a:rPr lang="en-US" altLang="zh-CN" dirty="0" smtClean="0"/>
              <a:t>n</a:t>
            </a:r>
            <a:r>
              <a:rPr lang="zh-CN" altLang="en-US" dirty="0" smtClean="0"/>
              <a:t>的问题的解；</a:t>
            </a:r>
            <a:endParaRPr lang="en-US" altLang="zh-CN" dirty="0" smtClean="0"/>
          </a:p>
          <a:p>
            <a:r>
              <a:rPr lang="zh-CN" altLang="en-US" dirty="0" smtClean="0"/>
              <a:t>规模为</a:t>
            </a:r>
            <a:r>
              <a:rPr lang="en-US" altLang="zh-CN" dirty="0" smtClean="0"/>
              <a:t>n</a:t>
            </a:r>
            <a:r>
              <a:rPr lang="zh-CN" altLang="en-US" dirty="0" smtClean="0"/>
              <a:t>的问题的解是规模为</a:t>
            </a:r>
            <a:r>
              <a:rPr lang="en-US" altLang="zh-CN" dirty="0" smtClean="0"/>
              <a:t>2n</a:t>
            </a:r>
            <a:r>
              <a:rPr lang="zh-CN" altLang="en-US" dirty="0" smtClean="0"/>
              <a:t>的问题的解；</a:t>
            </a:r>
            <a:endParaRPr lang="en-US" altLang="zh-CN" dirty="0" smtClean="0"/>
          </a:p>
          <a:p>
            <a:r>
              <a:rPr lang="zh-CN" altLang="en-US" dirty="0" smtClean="0"/>
              <a:t>如果在规模为</a:t>
            </a:r>
            <a:r>
              <a:rPr lang="en-US" altLang="zh-CN" dirty="0" smtClean="0"/>
              <a:t>n</a:t>
            </a:r>
            <a:r>
              <a:rPr lang="zh-CN" altLang="en-US" dirty="0" smtClean="0"/>
              <a:t>的问题中，第</a:t>
            </a:r>
            <a:r>
              <a:rPr lang="en-US" altLang="zh-CN" dirty="0" smtClean="0"/>
              <a:t>k</a:t>
            </a:r>
            <a:r>
              <a:rPr lang="zh-CN" altLang="en-US" dirty="0" smtClean="0"/>
              <a:t>个人“幸存”了，这个人在</a:t>
            </a:r>
            <a:r>
              <a:rPr lang="en-US" altLang="zh-CN" dirty="0" smtClean="0"/>
              <a:t>2n</a:t>
            </a:r>
            <a:r>
              <a:rPr lang="zh-CN" altLang="en-US" dirty="0" smtClean="0"/>
              <a:t>个人构成的问题中，排在</a:t>
            </a:r>
            <a:r>
              <a:rPr lang="en-US" altLang="zh-CN" dirty="0" smtClean="0"/>
              <a:t>2k-1</a:t>
            </a:r>
            <a:r>
              <a:rPr lang="zh-CN" altLang="en-US" dirty="0" smtClean="0"/>
              <a:t>位上；</a:t>
            </a:r>
            <a:endParaRPr lang="en-US" altLang="zh-CN" dirty="0" smtClean="0"/>
          </a:p>
          <a:p>
            <a:r>
              <a:rPr lang="en-US" altLang="zh-CN" dirty="0" smtClean="0"/>
              <a:t>J</a:t>
            </a:r>
            <a:r>
              <a:rPr lang="zh-CN" altLang="en-US" dirty="0" smtClean="0"/>
              <a:t>（</a:t>
            </a:r>
            <a:r>
              <a:rPr lang="en-US" altLang="zh-CN" dirty="0" smtClean="0"/>
              <a:t>2n</a:t>
            </a:r>
            <a:r>
              <a:rPr lang="zh-CN" altLang="en-US" dirty="0" smtClean="0"/>
              <a:t>）</a:t>
            </a:r>
            <a:r>
              <a:rPr lang="en-US" altLang="zh-CN" dirty="0" smtClean="0"/>
              <a:t>=2k-1=2J(n)-1</a:t>
            </a:r>
            <a:endParaRPr lang="zh-CN" altLang="en-US" dirty="0"/>
          </a:p>
        </p:txBody>
      </p:sp>
      <p:sp>
        <p:nvSpPr>
          <p:cNvPr id="4" name="灯片编号占位符 3"/>
          <p:cNvSpPr>
            <a:spLocks noGrp="1"/>
          </p:cNvSpPr>
          <p:nvPr>
            <p:ph type="sldNum" sz="quarter" idx="10"/>
          </p:nvPr>
        </p:nvSpPr>
        <p:spPr/>
        <p:txBody>
          <a:bodyPr/>
          <a:lstStyle/>
          <a:p>
            <a:pPr>
              <a:defRPr/>
            </a:pPr>
            <a:fld id="{8428B15B-9235-426D-9878-FB59FE0CC37A}" type="slidenum">
              <a:rPr lang="zh-CN" altLang="zh-CN" smtClean="0"/>
              <a:pPr>
                <a:defRPr/>
              </a:pPr>
              <a:t>9</a:t>
            </a:fld>
            <a:endParaRPr lang="zh-CN" altLang="zh-CN"/>
          </a:p>
        </p:txBody>
      </p:sp>
    </p:spTree>
    <p:extLst>
      <p:ext uri="{BB962C8B-B14F-4D97-AF65-F5344CB8AC3E}">
        <p14:creationId xmlns:p14="http://schemas.microsoft.com/office/powerpoint/2010/main" val="4257157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381000" y="685800"/>
            <a:ext cx="6096000" cy="3429000"/>
          </a:xfrm>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第二轮的“幸存者”就是问题的解；</a:t>
            </a:r>
            <a:endParaRPr lang="en-US" altLang="zh-CN" dirty="0" smtClean="0"/>
          </a:p>
          <a:p>
            <a:r>
              <a:rPr lang="zh-CN" altLang="en-US" dirty="0" smtClean="0"/>
              <a:t>第二轮的“幸存者”是规模为</a:t>
            </a:r>
            <a:r>
              <a:rPr lang="en-US" altLang="zh-CN" dirty="0" smtClean="0"/>
              <a:t>n</a:t>
            </a:r>
            <a:r>
              <a:rPr lang="zh-CN" altLang="en-US" dirty="0" smtClean="0"/>
              <a:t>的问题的解；</a:t>
            </a:r>
            <a:endParaRPr lang="en-US" altLang="zh-CN" dirty="0" smtClean="0"/>
          </a:p>
          <a:p>
            <a:r>
              <a:rPr lang="zh-CN" altLang="en-US" dirty="0" smtClean="0"/>
              <a:t>规模为</a:t>
            </a:r>
            <a:r>
              <a:rPr lang="en-US" altLang="zh-CN" dirty="0" smtClean="0"/>
              <a:t>n</a:t>
            </a:r>
            <a:r>
              <a:rPr lang="zh-CN" altLang="en-US" dirty="0" smtClean="0"/>
              <a:t>的问题的解是规模为</a:t>
            </a:r>
            <a:r>
              <a:rPr lang="en-US" altLang="zh-CN" dirty="0" smtClean="0"/>
              <a:t>2n</a:t>
            </a:r>
            <a:r>
              <a:rPr lang="zh-CN" altLang="en-US" dirty="0" smtClean="0"/>
              <a:t>的问题的解；</a:t>
            </a:r>
            <a:endParaRPr lang="en-US" altLang="zh-CN" dirty="0" smtClean="0"/>
          </a:p>
          <a:p>
            <a:r>
              <a:rPr lang="zh-CN" altLang="en-US" dirty="0" smtClean="0"/>
              <a:t>如果在规模为</a:t>
            </a:r>
            <a:r>
              <a:rPr lang="en-US" altLang="zh-CN" dirty="0" smtClean="0"/>
              <a:t>n</a:t>
            </a:r>
            <a:r>
              <a:rPr lang="zh-CN" altLang="en-US" dirty="0" smtClean="0"/>
              <a:t>的问题中，第</a:t>
            </a:r>
            <a:r>
              <a:rPr lang="en-US" altLang="zh-CN" dirty="0" smtClean="0"/>
              <a:t>k</a:t>
            </a:r>
            <a:r>
              <a:rPr lang="zh-CN" altLang="en-US" dirty="0" smtClean="0"/>
              <a:t>个人“幸存”了，这个人在</a:t>
            </a:r>
            <a:r>
              <a:rPr lang="en-US" altLang="zh-CN" dirty="0" smtClean="0"/>
              <a:t>2n</a:t>
            </a:r>
            <a:r>
              <a:rPr lang="zh-CN" altLang="en-US" dirty="0" smtClean="0"/>
              <a:t>个人构成的问题中，排在</a:t>
            </a:r>
            <a:r>
              <a:rPr lang="en-US" altLang="zh-CN" dirty="0" smtClean="0"/>
              <a:t>2k-1</a:t>
            </a:r>
            <a:r>
              <a:rPr lang="zh-CN" altLang="en-US" dirty="0" smtClean="0"/>
              <a:t>位上；</a:t>
            </a:r>
            <a:endParaRPr lang="en-US" altLang="zh-CN" dirty="0" smtClean="0"/>
          </a:p>
          <a:p>
            <a:r>
              <a:rPr lang="en-US" altLang="zh-CN" dirty="0" smtClean="0"/>
              <a:t>J</a:t>
            </a:r>
            <a:r>
              <a:rPr lang="zh-CN" altLang="en-US" dirty="0" smtClean="0"/>
              <a:t>（</a:t>
            </a:r>
            <a:r>
              <a:rPr lang="en-US" altLang="zh-CN" dirty="0" smtClean="0"/>
              <a:t>2n</a:t>
            </a:r>
            <a:r>
              <a:rPr lang="zh-CN" altLang="en-US" dirty="0" smtClean="0"/>
              <a:t>）</a:t>
            </a:r>
            <a:r>
              <a:rPr lang="en-US" altLang="zh-CN" dirty="0" smtClean="0"/>
              <a:t>=2k-1=2J(n)-1</a:t>
            </a:r>
            <a:endParaRPr lang="zh-CN" altLang="en-US" dirty="0"/>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AD8F64-3F2B-4CDE-95DE-91F8E4EB2546}" type="slidenum">
              <a:rPr lang="zh-CN" altLang="zh-CN" smtClean="0"/>
              <a:pPr/>
              <a:t>10</a:t>
            </a:fld>
            <a:endParaRPr lang="zh-CN" altLang="zh-CN" smtClean="0"/>
          </a:p>
        </p:txBody>
      </p:sp>
    </p:spTree>
    <p:extLst>
      <p:ext uri="{BB962C8B-B14F-4D97-AF65-F5344CB8AC3E}">
        <p14:creationId xmlns:p14="http://schemas.microsoft.com/office/powerpoint/2010/main" val="1833407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第二轮的“幸存者”就是问题的解；</a:t>
            </a:r>
            <a:endParaRPr lang="en-US" altLang="zh-CN" dirty="0" smtClean="0"/>
          </a:p>
          <a:p>
            <a:r>
              <a:rPr lang="zh-CN" altLang="en-US" dirty="0" smtClean="0"/>
              <a:t>第二轮的“幸存者”是规模为</a:t>
            </a:r>
            <a:r>
              <a:rPr lang="en-US" altLang="zh-CN" dirty="0" smtClean="0"/>
              <a:t>n</a:t>
            </a:r>
            <a:r>
              <a:rPr lang="zh-CN" altLang="en-US" dirty="0" smtClean="0"/>
              <a:t>的问题的解；</a:t>
            </a:r>
            <a:endParaRPr lang="en-US" altLang="zh-CN" dirty="0" smtClean="0"/>
          </a:p>
          <a:p>
            <a:r>
              <a:rPr lang="zh-CN" altLang="en-US" dirty="0" smtClean="0"/>
              <a:t>规模为</a:t>
            </a:r>
            <a:r>
              <a:rPr lang="en-US" altLang="zh-CN" dirty="0" smtClean="0"/>
              <a:t>n</a:t>
            </a:r>
            <a:r>
              <a:rPr lang="zh-CN" altLang="en-US" dirty="0" smtClean="0"/>
              <a:t>的问题的解是规模为</a:t>
            </a:r>
            <a:r>
              <a:rPr lang="en-US" altLang="zh-CN" dirty="0" smtClean="0"/>
              <a:t>2n</a:t>
            </a:r>
            <a:r>
              <a:rPr lang="zh-CN" altLang="en-US" dirty="0" smtClean="0"/>
              <a:t>的问题的解；</a:t>
            </a:r>
            <a:endParaRPr lang="en-US" altLang="zh-CN" dirty="0" smtClean="0"/>
          </a:p>
          <a:p>
            <a:r>
              <a:rPr lang="zh-CN" altLang="en-US" dirty="0" smtClean="0"/>
              <a:t>如果在规模为</a:t>
            </a:r>
            <a:r>
              <a:rPr lang="en-US" altLang="zh-CN" dirty="0" smtClean="0"/>
              <a:t>n</a:t>
            </a:r>
            <a:r>
              <a:rPr lang="zh-CN" altLang="en-US" dirty="0" smtClean="0"/>
              <a:t>的问题中，第</a:t>
            </a:r>
            <a:r>
              <a:rPr lang="en-US" altLang="zh-CN" dirty="0" smtClean="0"/>
              <a:t>k</a:t>
            </a:r>
            <a:r>
              <a:rPr lang="zh-CN" altLang="en-US" dirty="0" smtClean="0"/>
              <a:t>个人“幸存”了，这个人在</a:t>
            </a:r>
            <a:r>
              <a:rPr lang="en-US" altLang="zh-CN" dirty="0" smtClean="0"/>
              <a:t>2n</a:t>
            </a:r>
            <a:r>
              <a:rPr lang="zh-CN" altLang="en-US" dirty="0" smtClean="0"/>
              <a:t>个人构成的问题中，排在</a:t>
            </a:r>
            <a:r>
              <a:rPr lang="en-US" altLang="zh-CN" dirty="0" smtClean="0"/>
              <a:t>2k-1</a:t>
            </a:r>
            <a:r>
              <a:rPr lang="zh-CN" altLang="en-US" dirty="0" smtClean="0"/>
              <a:t>位上；</a:t>
            </a:r>
            <a:endParaRPr lang="en-US" altLang="zh-CN" dirty="0" smtClean="0"/>
          </a:p>
          <a:p>
            <a:r>
              <a:rPr lang="en-US" altLang="zh-CN" dirty="0" smtClean="0"/>
              <a:t>J</a:t>
            </a:r>
            <a:r>
              <a:rPr lang="zh-CN" altLang="en-US" dirty="0" smtClean="0"/>
              <a:t>（</a:t>
            </a:r>
            <a:r>
              <a:rPr lang="en-US" altLang="zh-CN" dirty="0" smtClean="0"/>
              <a:t>2n</a:t>
            </a:r>
            <a:r>
              <a:rPr lang="zh-CN" altLang="en-US" dirty="0" smtClean="0"/>
              <a:t>）</a:t>
            </a:r>
            <a:r>
              <a:rPr lang="en-US" altLang="zh-CN" dirty="0" smtClean="0"/>
              <a:t>=2k-1=2J(n)-1</a:t>
            </a:r>
            <a:endParaRPr lang="zh-CN" altLang="en-US" dirty="0"/>
          </a:p>
        </p:txBody>
      </p:sp>
      <p:sp>
        <p:nvSpPr>
          <p:cNvPr id="4" name="灯片编号占位符 3"/>
          <p:cNvSpPr>
            <a:spLocks noGrp="1"/>
          </p:cNvSpPr>
          <p:nvPr>
            <p:ph type="sldNum" sz="quarter" idx="10"/>
          </p:nvPr>
        </p:nvSpPr>
        <p:spPr/>
        <p:txBody>
          <a:bodyPr/>
          <a:lstStyle/>
          <a:p>
            <a:pPr>
              <a:defRPr/>
            </a:pPr>
            <a:fld id="{8428B15B-9235-426D-9878-FB59FE0CC37A}" type="slidenum">
              <a:rPr lang="zh-CN" altLang="zh-CN" smtClean="0"/>
              <a:pPr>
                <a:defRPr/>
              </a:pPr>
              <a:t>11</a:t>
            </a:fld>
            <a:endParaRPr lang="zh-CN" altLang="zh-CN"/>
          </a:p>
        </p:txBody>
      </p:sp>
    </p:spTree>
    <p:extLst>
      <p:ext uri="{BB962C8B-B14F-4D97-AF65-F5344CB8AC3E}">
        <p14:creationId xmlns:p14="http://schemas.microsoft.com/office/powerpoint/2010/main" val="1388100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a:t>
            </a:r>
            <a:r>
              <a:rPr lang="zh-CN" altLang="en-US" dirty="0" smtClean="0"/>
              <a:t>的</a:t>
            </a:r>
            <a:r>
              <a:rPr lang="en-US" altLang="zh-CN" dirty="0" smtClean="0"/>
              <a:t>m</a:t>
            </a:r>
            <a:r>
              <a:rPr lang="zh-CN" altLang="en-US" dirty="0" smtClean="0"/>
              <a:t>次幂到</a:t>
            </a:r>
            <a:r>
              <a:rPr lang="en-US" altLang="zh-CN" dirty="0" smtClean="0"/>
              <a:t>m+1</a:t>
            </a:r>
            <a:r>
              <a:rPr lang="zh-CN" altLang="en-US" dirty="0" smtClean="0"/>
              <a:t>次幂之间有</a:t>
            </a:r>
            <a:r>
              <a:rPr lang="en-US" altLang="zh-CN" dirty="0" smtClean="0"/>
              <a:t>2</a:t>
            </a:r>
            <a:r>
              <a:rPr lang="zh-CN" altLang="en-US" dirty="0" smtClean="0"/>
              <a:t>的</a:t>
            </a:r>
            <a:r>
              <a:rPr lang="en-US" altLang="zh-CN" dirty="0" smtClean="0"/>
              <a:t>m-1</a:t>
            </a:r>
            <a:r>
              <a:rPr lang="zh-CN" altLang="en-US" dirty="0" smtClean="0"/>
              <a:t>次幂个数，恰好也有</a:t>
            </a:r>
            <a:r>
              <a:rPr lang="en-US" altLang="zh-CN" dirty="0" smtClean="0"/>
              <a:t>2</a:t>
            </a:r>
            <a:r>
              <a:rPr lang="zh-CN" altLang="en-US" dirty="0" smtClean="0"/>
              <a:t>的</a:t>
            </a:r>
            <a:r>
              <a:rPr lang="en-US" altLang="zh-CN" dirty="0" smtClean="0"/>
              <a:t>m-1</a:t>
            </a:r>
            <a:r>
              <a:rPr lang="zh-CN" altLang="en-US" dirty="0" smtClean="0"/>
              <a:t>次幂个奇数。每个</a:t>
            </a:r>
            <a:r>
              <a:rPr lang="en-US" altLang="zh-CN" dirty="0" smtClean="0"/>
              <a:t>2</a:t>
            </a:r>
            <a:r>
              <a:rPr lang="en-US" altLang="zh-CN" baseline="30000" dirty="0" smtClean="0"/>
              <a:t>m</a:t>
            </a:r>
            <a:r>
              <a:rPr lang="en-US" altLang="zh-CN" dirty="0" smtClean="0"/>
              <a:t>+l</a:t>
            </a:r>
            <a:r>
              <a:rPr lang="zh-CN" altLang="en-US" dirty="0" smtClean="0"/>
              <a:t>都对应一个奇数：</a:t>
            </a:r>
            <a:r>
              <a:rPr lang="en-US" altLang="zh-CN" dirty="0" smtClean="0"/>
              <a:t>2l+1</a:t>
            </a:r>
            <a:endParaRPr lang="zh-CN" altLang="en-US" dirty="0"/>
          </a:p>
        </p:txBody>
      </p:sp>
      <p:sp>
        <p:nvSpPr>
          <p:cNvPr id="4" name="灯片编号占位符 3"/>
          <p:cNvSpPr>
            <a:spLocks noGrp="1"/>
          </p:cNvSpPr>
          <p:nvPr>
            <p:ph type="sldNum" sz="quarter" idx="10"/>
          </p:nvPr>
        </p:nvSpPr>
        <p:spPr/>
        <p:txBody>
          <a:bodyPr/>
          <a:lstStyle/>
          <a:p>
            <a:pPr>
              <a:defRPr/>
            </a:pPr>
            <a:fld id="{8428B15B-9235-426D-9878-FB59FE0CC37A}" type="slidenum">
              <a:rPr lang="zh-CN" altLang="zh-CN" smtClean="0"/>
              <a:pPr>
                <a:defRPr/>
              </a:pPr>
              <a:t>13</a:t>
            </a:fld>
            <a:endParaRPr lang="zh-CN" altLang="zh-CN"/>
          </a:p>
        </p:txBody>
      </p:sp>
    </p:spTree>
    <p:extLst>
      <p:ext uri="{BB962C8B-B14F-4D97-AF65-F5344CB8AC3E}">
        <p14:creationId xmlns:p14="http://schemas.microsoft.com/office/powerpoint/2010/main" val="160569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齐</a:t>
            </a:r>
            <a:r>
              <a:rPr lang="zh-CN" altLang="en-US" dirty="0" smtClean="0"/>
              <a:t>次：</a:t>
            </a:r>
            <a:r>
              <a:rPr lang="en-US" altLang="zh-CN" dirty="0" smtClean="0"/>
              <a:t>homogeneous</a:t>
            </a:r>
            <a:r>
              <a:rPr lang="zh-CN" altLang="en-US" dirty="0" smtClean="0"/>
              <a:t>，不包含常数项</a:t>
            </a:r>
            <a:endParaRPr lang="zh-CN" altLang="en-US" dirty="0"/>
          </a:p>
        </p:txBody>
      </p:sp>
      <p:sp>
        <p:nvSpPr>
          <p:cNvPr id="4" name="灯片编号占位符 3"/>
          <p:cNvSpPr>
            <a:spLocks noGrp="1"/>
          </p:cNvSpPr>
          <p:nvPr>
            <p:ph type="sldNum" sz="quarter" idx="10"/>
          </p:nvPr>
        </p:nvSpPr>
        <p:spPr/>
        <p:txBody>
          <a:bodyPr/>
          <a:lstStyle/>
          <a:p>
            <a:pPr>
              <a:defRPr/>
            </a:pPr>
            <a:fld id="{8428B15B-9235-426D-9878-FB59FE0CC37A}" type="slidenum">
              <a:rPr lang="zh-CN" altLang="zh-CN" smtClean="0"/>
              <a:pPr>
                <a:defRPr/>
              </a:pPr>
              <a:t>16</a:t>
            </a:fld>
            <a:endParaRPr lang="zh-CN" altLang="zh-CN"/>
          </a:p>
        </p:txBody>
      </p:sp>
    </p:spTree>
    <p:extLst>
      <p:ext uri="{BB962C8B-B14F-4D97-AF65-F5344CB8AC3E}">
        <p14:creationId xmlns:p14="http://schemas.microsoft.com/office/powerpoint/2010/main" val="2127389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 name="Rectangle 2"/>
          <p:cNvSpPr>
            <a:spLocks noGrp="1" noChangeArrowheads="1"/>
          </p:cNvSpPr>
          <p:nvPr>
            <p:ph type="ctrTitle"/>
          </p:nvPr>
        </p:nvSpPr>
        <p:spPr>
          <a:xfrm>
            <a:off x="1219201" y="1524000"/>
            <a:ext cx="10164233" cy="1752600"/>
          </a:xfrm>
        </p:spPr>
        <p:txBody>
          <a:bodyPr/>
          <a:lstStyle>
            <a:lvl1pPr>
              <a:defRPr sz="5000"/>
            </a:lvl1pPr>
          </a:lstStyle>
          <a:p>
            <a:r>
              <a:rPr lang="zh-CN"/>
              <a:t>单击此处编辑母版标题样式</a:t>
            </a:r>
          </a:p>
        </p:txBody>
      </p:sp>
      <p:sp>
        <p:nvSpPr>
          <p:cNvPr id="2051"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a:xfrm>
            <a:off x="4165600" y="6243638"/>
            <a:ext cx="3860800" cy="457200"/>
          </a:xfrm>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a:lvl1pPr>
          </a:lstStyle>
          <a:p>
            <a:pPr>
              <a:defRPr/>
            </a:pPr>
            <a:fld id="{3B4E3EE1-BA61-4445-AD46-3E12B03DED56}" type="slidenum">
              <a:rPr lang="zh-CN" altLang="zh-CN"/>
              <a:pPr>
                <a:defRPr/>
              </a:pPr>
              <a:t>‹#›</a:t>
            </a:fld>
            <a:endParaRPr lang="zh-CN" altLang="zh-CN"/>
          </a:p>
        </p:txBody>
      </p:sp>
    </p:spTree>
    <p:extLst>
      <p:ext uri="{BB962C8B-B14F-4D97-AF65-F5344CB8AC3E}">
        <p14:creationId xmlns:p14="http://schemas.microsoft.com/office/powerpoint/2010/main" val="97179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8D47B2-0F4F-44BD-8890-4595668D71A4}" type="slidenum">
              <a:rPr lang="zh-CN" altLang="zh-CN"/>
              <a:pPr>
                <a:defRPr/>
              </a:pPr>
              <a:t>‹#›</a:t>
            </a:fld>
            <a:endParaRPr lang="zh-CN" altLang="zh-CN"/>
          </a:p>
        </p:txBody>
      </p:sp>
    </p:spTree>
    <p:extLst>
      <p:ext uri="{BB962C8B-B14F-4D97-AF65-F5344CB8AC3E}">
        <p14:creationId xmlns:p14="http://schemas.microsoft.com/office/powerpoint/2010/main" val="382323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A15FCF93-92A2-4204-AEEC-C0A9A6E08ABE}" type="slidenum">
              <a:rPr lang="zh-CN" altLang="zh-CN"/>
              <a:pPr>
                <a:defRPr/>
              </a:pPr>
              <a:t>‹#›</a:t>
            </a:fld>
            <a:endParaRPr lang="zh-CN" altLang="zh-CN"/>
          </a:p>
        </p:txBody>
      </p:sp>
    </p:spTree>
    <p:extLst>
      <p:ext uri="{BB962C8B-B14F-4D97-AF65-F5344CB8AC3E}">
        <p14:creationId xmlns:p14="http://schemas.microsoft.com/office/powerpoint/2010/main" val="347599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38151" y="1941513"/>
            <a:ext cx="5369983"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011334" y="1941513"/>
            <a:ext cx="53721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a:xfrm>
            <a:off x="4578351" y="6343650"/>
            <a:ext cx="2540000" cy="457200"/>
          </a:xfrm>
        </p:spPr>
        <p:txBody>
          <a:bodyPr/>
          <a:lstStyle>
            <a:lvl1pPr>
              <a:defRPr/>
            </a:lvl1pPr>
          </a:lstStyle>
          <a:p>
            <a:pPr>
              <a:defRPr/>
            </a:pPr>
            <a:endParaRPr lang="en-US" altLang="zh-CN"/>
          </a:p>
        </p:txBody>
      </p:sp>
      <p:sp>
        <p:nvSpPr>
          <p:cNvPr id="6" name="Footer Placeholder 5"/>
          <p:cNvSpPr>
            <a:spLocks noGrp="1"/>
          </p:cNvSpPr>
          <p:nvPr>
            <p:ph type="ftr" sz="quarter" idx="11"/>
          </p:nvPr>
        </p:nvSpPr>
        <p:spPr>
          <a:xfrm>
            <a:off x="8144933" y="6343650"/>
            <a:ext cx="3860800" cy="457200"/>
          </a:xfrm>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a:xfrm>
            <a:off x="194733" y="6361113"/>
            <a:ext cx="2540000" cy="457200"/>
          </a:xfrm>
        </p:spPr>
        <p:txBody>
          <a:bodyPr/>
          <a:lstStyle>
            <a:lvl1pPr>
              <a:defRPr/>
            </a:lvl1pPr>
          </a:lstStyle>
          <a:p>
            <a:pPr>
              <a:defRPr/>
            </a:pPr>
            <a:fld id="{7A397465-9651-4FEE-B432-22276E521255}" type="slidenum">
              <a:rPr lang="zh-CN" altLang="en-US"/>
              <a:pPr>
                <a:defRPr/>
              </a:pPr>
              <a:t>‹#›</a:t>
            </a:fld>
            <a:endParaRPr lang="en-US" altLang="zh-CN"/>
          </a:p>
        </p:txBody>
      </p:sp>
    </p:spTree>
    <p:extLst>
      <p:ext uri="{BB962C8B-B14F-4D97-AF65-F5344CB8AC3E}">
        <p14:creationId xmlns:p14="http://schemas.microsoft.com/office/powerpoint/2010/main" val="71024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536CB2-6D79-4DF2-829E-B21C693880BE}" type="slidenum">
              <a:rPr lang="zh-CN" altLang="zh-CN"/>
              <a:pPr>
                <a:defRPr/>
              </a:pPr>
              <a:t>‹#›</a:t>
            </a:fld>
            <a:endParaRPr lang="zh-CN" altLang="zh-CN"/>
          </a:p>
        </p:txBody>
      </p:sp>
    </p:spTree>
    <p:extLst>
      <p:ext uri="{BB962C8B-B14F-4D97-AF65-F5344CB8AC3E}">
        <p14:creationId xmlns:p14="http://schemas.microsoft.com/office/powerpoint/2010/main" val="1300971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5CA735-75D2-4746-8149-99DE87ECB451}" type="slidenum">
              <a:rPr lang="zh-CN" altLang="zh-CN"/>
              <a:pPr>
                <a:defRPr/>
              </a:pPr>
              <a:t>‹#›</a:t>
            </a:fld>
            <a:endParaRPr lang="zh-CN" altLang="zh-CN"/>
          </a:p>
        </p:txBody>
      </p:sp>
    </p:spTree>
    <p:extLst>
      <p:ext uri="{BB962C8B-B14F-4D97-AF65-F5344CB8AC3E}">
        <p14:creationId xmlns:p14="http://schemas.microsoft.com/office/powerpoint/2010/main" val="404044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35F616F8-5B83-46AA-B52C-4C9EEC7F5813}" type="slidenum">
              <a:rPr lang="zh-CN" altLang="zh-CN"/>
              <a:pPr>
                <a:defRPr/>
              </a:pPr>
              <a:t>‹#›</a:t>
            </a:fld>
            <a:endParaRPr lang="zh-CN" altLang="zh-CN"/>
          </a:p>
        </p:txBody>
      </p:sp>
    </p:spTree>
    <p:extLst>
      <p:ext uri="{BB962C8B-B14F-4D97-AF65-F5344CB8AC3E}">
        <p14:creationId xmlns:p14="http://schemas.microsoft.com/office/powerpoint/2010/main" val="127485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43C0BDA1-727E-4FD1-87F3-74BF08175685}" type="slidenum">
              <a:rPr lang="zh-CN" altLang="zh-CN"/>
              <a:pPr>
                <a:defRPr/>
              </a:pPr>
              <a:t>‹#›</a:t>
            </a:fld>
            <a:endParaRPr lang="zh-CN" altLang="zh-CN"/>
          </a:p>
        </p:txBody>
      </p:sp>
    </p:spTree>
    <p:extLst>
      <p:ext uri="{BB962C8B-B14F-4D97-AF65-F5344CB8AC3E}">
        <p14:creationId xmlns:p14="http://schemas.microsoft.com/office/powerpoint/2010/main" val="38244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79D0C5D8-3CC3-433E-8747-01857CD43295}" type="slidenum">
              <a:rPr lang="zh-CN" altLang="zh-CN"/>
              <a:pPr>
                <a:defRPr/>
              </a:pPr>
              <a:t>‹#›</a:t>
            </a:fld>
            <a:endParaRPr lang="zh-CN" altLang="zh-CN"/>
          </a:p>
        </p:txBody>
      </p:sp>
    </p:spTree>
    <p:extLst>
      <p:ext uri="{BB962C8B-B14F-4D97-AF65-F5344CB8AC3E}">
        <p14:creationId xmlns:p14="http://schemas.microsoft.com/office/powerpoint/2010/main" val="29454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A58DD8AE-9043-4FCF-A55D-71F71E0F89DE}" type="slidenum">
              <a:rPr lang="zh-CN" altLang="zh-CN"/>
              <a:pPr>
                <a:defRPr/>
              </a:pPr>
              <a:t>‹#›</a:t>
            </a:fld>
            <a:endParaRPr lang="zh-CN" altLang="zh-CN"/>
          </a:p>
        </p:txBody>
      </p:sp>
    </p:spTree>
    <p:extLst>
      <p:ext uri="{BB962C8B-B14F-4D97-AF65-F5344CB8AC3E}">
        <p14:creationId xmlns:p14="http://schemas.microsoft.com/office/powerpoint/2010/main" val="280937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C4261817-8683-4728-A220-B57BE227A133}" type="slidenum">
              <a:rPr lang="zh-CN" altLang="zh-CN"/>
              <a:pPr>
                <a:defRPr/>
              </a:pPr>
              <a:t>‹#›</a:t>
            </a:fld>
            <a:endParaRPr lang="zh-CN" altLang="zh-CN"/>
          </a:p>
        </p:txBody>
      </p:sp>
    </p:spTree>
    <p:extLst>
      <p:ext uri="{BB962C8B-B14F-4D97-AF65-F5344CB8AC3E}">
        <p14:creationId xmlns:p14="http://schemas.microsoft.com/office/powerpoint/2010/main" val="57061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EDDD34-E892-480E-9B25-57AC0198CB5F}" type="slidenum">
              <a:rPr lang="zh-CN" altLang="zh-CN"/>
              <a:pPr>
                <a:defRPr/>
              </a:pPr>
              <a:t>‹#›</a:t>
            </a:fld>
            <a:endParaRPr lang="zh-CN" altLang="zh-CN"/>
          </a:p>
        </p:txBody>
      </p:sp>
    </p:spTree>
    <p:extLst>
      <p:ext uri="{BB962C8B-B14F-4D97-AF65-F5344CB8AC3E}">
        <p14:creationId xmlns:p14="http://schemas.microsoft.com/office/powerpoint/2010/main" val="19409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F56B652B-E843-4A25-AE7A-403B6A715BF7}" type="slidenum">
              <a:rPr lang="zh-CN" altLang="zh-CN"/>
              <a:pPr>
                <a:defRPr/>
              </a:pPr>
              <a:t>‹#›</a:t>
            </a:fld>
            <a:endParaRPr lang="zh-CN" altLang="zh-CN"/>
          </a:p>
        </p:txBody>
      </p:sp>
      <p:sp>
        <p:nvSpPr>
          <p:cNvPr id="1031" name="未知"/>
          <p:cNvSpPr>
            <a:spLocks/>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04"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5" r:id="rId12"/>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9.png"/><Relationship Id="rId3" Type="http://schemas.openxmlformats.org/officeDocument/2006/relationships/notesSlide" Target="../notesSlides/notesSlide9.xml"/><Relationship Id="rId7" Type="http://schemas.openxmlformats.org/officeDocument/2006/relationships/image" Target="../media/image15.wmf"/><Relationship Id="rId12"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6.wmf"/></Relationships>
</file>

<file path=ppt/slides/_rels/slide1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1.xml"/><Relationship Id="rId7" Type="http://schemas.openxmlformats.org/officeDocument/2006/relationships/image" Target="../media/image15.wmf"/><Relationship Id="rId12"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6.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2.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png"/><Relationship Id="rId5" Type="http://schemas.openxmlformats.org/officeDocument/2006/relationships/image" Target="../media/image24.wmf"/><Relationship Id="rId4" Type="http://schemas.openxmlformats.org/officeDocument/2006/relationships/oleObject" Target="../embeddings/oleObject9.bin"/><Relationship Id="rId9" Type="http://schemas.openxmlformats.org/officeDocument/2006/relationships/image" Target="../media/image25.wmf"/></Relationships>
</file>

<file path=ppt/slides/_rels/slide2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13.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11.bin"/><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30.wmf"/><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notesSlide" Target="../notesSlides/notesSlide15.xml"/><Relationship Id="rId7" Type="http://schemas.openxmlformats.org/officeDocument/2006/relationships/image" Target="../media/image32.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31.wmf"/><Relationship Id="rId10" Type="http://schemas.openxmlformats.org/officeDocument/2006/relationships/image" Target="../media/image33.wmf"/><Relationship Id="rId4" Type="http://schemas.openxmlformats.org/officeDocument/2006/relationships/oleObject" Target="../embeddings/oleObject14.bin"/><Relationship Id="rId9"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45.png"/><Relationship Id="rId5" Type="http://schemas.openxmlformats.org/officeDocument/2006/relationships/image" Target="../media/image44.emf"/><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4.jpeg"/><Relationship Id="rId5" Type="http://schemas.openxmlformats.org/officeDocument/2006/relationships/image" Target="../media/image48.wmf"/><Relationship Id="rId4"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49.wmf"/><Relationship Id="rId5" Type="http://schemas.openxmlformats.org/officeDocument/2006/relationships/oleObject" Target="../embeddings/oleObject19.bin"/><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Generating_function" TargetMode="External"/><Relationship Id="rId2" Type="http://schemas.openxmlformats.org/officeDocument/2006/relationships/hyperlink" Target="http://tcs.nju.edu.cn/wiki/index.php/%E7%BB%84%E5%90%88%E6%95%B0%E5%AD%A6_(Spring_2015)/Generating_func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zh-CN" altLang="zh-CN" dirty="0" smtClean="0">
                <a:solidFill>
                  <a:srgbClr val="C00000"/>
                </a:solidFill>
                <a:latin typeface="华文行楷" panose="02010800040101010101" pitchFamily="2" charset="-122"/>
                <a:ea typeface="华文行楷" panose="02010800040101010101" pitchFamily="2" charset="-122"/>
              </a:rPr>
              <a:t>计算机问题求解</a:t>
            </a:r>
            <a:r>
              <a:rPr lang="zh-CN" altLang="en-US" dirty="0" smtClean="0"/>
              <a:t> </a:t>
            </a:r>
            <a:r>
              <a:rPr lang="en-US" altLang="zh-CN" dirty="0" smtClean="0"/>
              <a:t>–</a:t>
            </a:r>
            <a:r>
              <a:rPr lang="zh-CN" altLang="en-US" dirty="0" smtClean="0"/>
              <a:t> </a:t>
            </a:r>
            <a:r>
              <a:rPr lang="zh-CN" altLang="en-US" sz="4000" dirty="0">
                <a:latin typeface="楷体" panose="02010609060101010101" pitchFamily="49" charset="-122"/>
                <a:ea typeface="楷体" panose="02010609060101010101" pitchFamily="49" charset="-122"/>
              </a:rPr>
              <a:t>论题</a:t>
            </a:r>
            <a:r>
              <a:rPr lang="en-US" altLang="zh-CN" sz="4000" dirty="0" smtClean="0">
                <a:latin typeface="楷体" panose="02010609060101010101" pitchFamily="49" charset="-122"/>
                <a:ea typeface="楷体" panose="02010609060101010101" pitchFamily="49" charset="-122"/>
              </a:rPr>
              <a:t>2-5</a:t>
            </a:r>
            <a:r>
              <a:rPr lang="zh-CN" altLang="zh-CN" dirty="0" smtClean="0"/>
              <a:t/>
            </a:r>
            <a:br>
              <a:rPr lang="zh-CN" altLang="zh-CN" dirty="0" smtClean="0"/>
            </a:br>
            <a:r>
              <a:rPr lang="zh-CN" altLang="zh-CN" dirty="0" smtClean="0"/>
              <a:t>    -  </a:t>
            </a:r>
            <a:r>
              <a:rPr lang="zh-CN" altLang="en-US" sz="4800" dirty="0">
                <a:latin typeface="楷体" panose="02010609060101010101" pitchFamily="49" charset="-122"/>
                <a:ea typeface="楷体" panose="02010609060101010101" pitchFamily="49" charset="-122"/>
              </a:rPr>
              <a:t>递归及其数学基础</a:t>
            </a:r>
            <a:endParaRPr lang="zh-CN" altLang="zh-CN" sz="4800" dirty="0">
              <a:latin typeface="楷体" panose="02010609060101010101" pitchFamily="49" charset="-122"/>
              <a:ea typeface="楷体" panose="02010609060101010101" pitchFamily="49" charset="-122"/>
            </a:endParaRPr>
          </a:p>
        </p:txBody>
      </p:sp>
      <p:sp>
        <p:nvSpPr>
          <p:cNvPr id="5123" name="Rectangle 3"/>
          <p:cNvSpPr>
            <a:spLocks noGrp="1" noChangeArrowheads="1"/>
          </p:cNvSpPr>
          <p:nvPr>
            <p:ph type="subTitle" idx="1"/>
          </p:nvPr>
        </p:nvSpPr>
        <p:spPr/>
        <p:txBody>
          <a:bodyPr/>
          <a:lstStyle/>
          <a:p>
            <a:pPr eaLnBrk="1" hangingPunct="1"/>
            <a:r>
              <a:rPr lang="zh-CN" altLang="zh-CN" dirty="0" smtClean="0"/>
              <a:t>201</a:t>
            </a:r>
            <a:r>
              <a:rPr lang="en-US" altLang="zh-CN" dirty="0"/>
              <a:t>8</a:t>
            </a:r>
            <a:r>
              <a:rPr lang="zh-CN" altLang="zh-CN" dirty="0" smtClean="0"/>
              <a:t>年</a:t>
            </a:r>
            <a:r>
              <a:rPr lang="en-US" altLang="zh-CN" dirty="0" smtClean="0"/>
              <a:t>04</a:t>
            </a:r>
            <a:r>
              <a:rPr lang="zh-CN" altLang="en-US" dirty="0" smtClean="0"/>
              <a:t>月</a:t>
            </a:r>
            <a:r>
              <a:rPr lang="en-US" altLang="zh-CN" dirty="0" smtClean="0"/>
              <a:t>04</a:t>
            </a:r>
            <a:r>
              <a:rPr lang="zh-CN" altLang="zh-CN" dirty="0" smtClean="0"/>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3170238" y="214313"/>
            <a:ext cx="7497762" cy="1143000"/>
          </a:xfrm>
        </p:spPr>
        <p:txBody>
          <a:bodyPr/>
          <a:lstStyle/>
          <a:p>
            <a:r>
              <a:rPr lang="en-US" altLang="zh-CN" smtClean="0"/>
              <a:t>For 2</a:t>
            </a:r>
            <a:r>
              <a:rPr lang="en-US" altLang="zh-CN" i="1" smtClean="0"/>
              <a:t>n</a:t>
            </a:r>
            <a:r>
              <a:rPr lang="en-US" altLang="zh-CN" smtClean="0"/>
              <a:t> Persons (</a:t>
            </a:r>
            <a:r>
              <a:rPr lang="en-US" altLang="zh-CN" i="1" smtClean="0"/>
              <a:t>n</a:t>
            </a:r>
            <a:r>
              <a:rPr lang="en-US" altLang="zh-CN" smtClean="0"/>
              <a:t>=1,2,3,... )</a:t>
            </a:r>
            <a:endParaRPr lang="zh-CN" altLang="en-US" smtClean="0"/>
          </a:p>
        </p:txBody>
      </p:sp>
      <p:sp>
        <p:nvSpPr>
          <p:cNvPr id="80" name="椭圆 79"/>
          <p:cNvSpPr/>
          <p:nvPr/>
        </p:nvSpPr>
        <p:spPr>
          <a:xfrm>
            <a:off x="1608461" y="1557338"/>
            <a:ext cx="2509837" cy="2527300"/>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8436" name="Picture 2" descr="C:\Program Files\Microsoft Office\MEDIA\CAGCAT10\j030295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4148" y="1262064"/>
            <a:ext cx="307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2" descr="C:\Program Files\Microsoft Office\MEDIA\CAGCAT10\j030295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673" y="3681414"/>
            <a:ext cx="307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2" descr="C:\Program Files\Microsoft Office\MEDIA\CAGCAT10\j03029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7098" y="1438276"/>
            <a:ext cx="3079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2" descr="C:\Program Files\Microsoft Office\MEDIA\CAGCAT10\j03029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198" y="1438276"/>
            <a:ext cx="3079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2" descr="C:\Program Files\Microsoft Office\MEDIA\CAGCAT10\j03029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0035" y="3800476"/>
            <a:ext cx="30956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2" descr="C:\Program Files\Microsoft Office\MEDIA\CAGCAT10\j03029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985" y="3740151"/>
            <a:ext cx="30956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TextBox 88"/>
          <p:cNvSpPr txBox="1">
            <a:spLocks noChangeArrowheads="1"/>
          </p:cNvSpPr>
          <p:nvPr/>
        </p:nvSpPr>
        <p:spPr bwMode="auto">
          <a:xfrm>
            <a:off x="2897510" y="1203326"/>
            <a:ext cx="2349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8443" name="TextBox 89"/>
          <p:cNvSpPr txBox="1">
            <a:spLocks noChangeArrowheads="1"/>
          </p:cNvSpPr>
          <p:nvPr/>
        </p:nvSpPr>
        <p:spPr bwMode="auto">
          <a:xfrm>
            <a:off x="3365822" y="1379538"/>
            <a:ext cx="234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8444" name="TextBox 90"/>
          <p:cNvSpPr txBox="1">
            <a:spLocks noChangeArrowheads="1"/>
          </p:cNvSpPr>
          <p:nvPr/>
        </p:nvSpPr>
        <p:spPr bwMode="auto">
          <a:xfrm>
            <a:off x="1484635" y="1346201"/>
            <a:ext cx="944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i="1">
              <a:solidFill>
                <a:srgbClr val="FF0000"/>
              </a:solidFill>
              <a:latin typeface="Times New Roman" panose="02020603050405020304" pitchFamily="18" charset="0"/>
              <a:cs typeface="Times New Roman" panose="02020603050405020304" pitchFamily="18" charset="0"/>
            </a:endParaRPr>
          </a:p>
        </p:txBody>
      </p:sp>
      <p:pic>
        <p:nvPicPr>
          <p:cNvPr id="18445" name="Picture 2" descr="C:\Program Files\Microsoft Office\MEDIA\CAGCAT10\j03029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198" y="1792288"/>
            <a:ext cx="3095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TextBox 92"/>
          <p:cNvSpPr txBox="1">
            <a:spLocks noChangeArrowheads="1"/>
          </p:cNvSpPr>
          <p:nvPr/>
        </p:nvSpPr>
        <p:spPr bwMode="auto">
          <a:xfrm>
            <a:off x="1127448" y="1774826"/>
            <a:ext cx="930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pic>
        <p:nvPicPr>
          <p:cNvPr id="18447" name="Picture 2" descr="C:\Program Files\Microsoft Office\MEDIA\CAGCAT10\j030295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5861" y="1773239"/>
            <a:ext cx="307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TextBox 94"/>
          <p:cNvSpPr txBox="1">
            <a:spLocks noChangeArrowheads="1"/>
          </p:cNvSpPr>
          <p:nvPr/>
        </p:nvSpPr>
        <p:spPr bwMode="auto">
          <a:xfrm>
            <a:off x="3838898" y="1770063"/>
            <a:ext cx="233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5</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8449" name="TextBox 95"/>
          <p:cNvSpPr txBox="1">
            <a:spLocks noChangeArrowheads="1"/>
          </p:cNvSpPr>
          <p:nvPr/>
        </p:nvSpPr>
        <p:spPr bwMode="auto">
          <a:xfrm>
            <a:off x="1627511" y="3917951"/>
            <a:ext cx="801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8450" name="TextBox 96"/>
          <p:cNvSpPr txBox="1">
            <a:spLocks noChangeArrowheads="1"/>
          </p:cNvSpPr>
          <p:nvPr/>
        </p:nvSpPr>
        <p:spPr bwMode="auto">
          <a:xfrm>
            <a:off x="2956247" y="4035426"/>
            <a:ext cx="742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8451" name="TextBox 97"/>
          <p:cNvSpPr txBox="1">
            <a:spLocks noChangeArrowheads="1"/>
          </p:cNvSpPr>
          <p:nvPr/>
        </p:nvSpPr>
        <p:spPr bwMode="auto">
          <a:xfrm>
            <a:off x="3483298" y="3800476"/>
            <a:ext cx="644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39" name="椭圆 38"/>
          <p:cNvSpPr/>
          <p:nvPr/>
        </p:nvSpPr>
        <p:spPr bwMode="auto">
          <a:xfrm>
            <a:off x="6661150" y="1557338"/>
            <a:ext cx="2509838" cy="2527300"/>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8465" name="Picture 2" descr="C:\Program Files\Microsoft Office\MEDIA\CAGCAT10\j030295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7001" y="1262051"/>
            <a:ext cx="308022" cy="43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6" name="Picture 2" descr="C:\Program Files\Microsoft Office\MEDIA\CAGCAT10\j030295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1625" y="3680932"/>
            <a:ext cx="308022" cy="43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7" name="Picture 2" descr="C:\Program Files\Microsoft Office\MEDIA\CAGCAT10\j03029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9869" y="1438230"/>
            <a:ext cx="308022" cy="43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8" name="Picture 2" descr="C:\Program Files\Microsoft Office\MEDIA\CAGCAT10\j03029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132" y="1438230"/>
            <a:ext cx="308022" cy="43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9" name="Picture 2" descr="C:\Program Files\Microsoft Office\MEDIA\CAGCAT10\j03029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2905" y="3799972"/>
            <a:ext cx="309611" cy="434891"/>
          </a:xfrm>
          <a:prstGeom prst="rect">
            <a:avLst/>
          </a:prstGeom>
          <a:solidFill>
            <a:srgbClr val="FF0000"/>
          </a:solidFill>
          <a:ln w="9525">
            <a:solidFill>
              <a:srgbClr val="000000"/>
            </a:solidFill>
            <a:miter lim="800000"/>
            <a:headEnd/>
            <a:tailEnd/>
          </a:ln>
        </p:spPr>
      </p:pic>
      <p:pic>
        <p:nvPicPr>
          <p:cNvPr id="18470" name="Picture 2" descr="C:\Program Files\Microsoft Office\MEDIA\CAGCAT10\j03029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5774" y="3739659"/>
            <a:ext cx="309611" cy="43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71" name="TextBox 88"/>
          <p:cNvSpPr txBox="1">
            <a:spLocks noChangeArrowheads="1"/>
          </p:cNvSpPr>
          <p:nvPr/>
        </p:nvSpPr>
        <p:spPr bwMode="auto">
          <a:xfrm>
            <a:off x="7950399" y="1203325"/>
            <a:ext cx="2349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8472" name="TextBox 89"/>
          <p:cNvSpPr txBox="1">
            <a:spLocks noChangeArrowheads="1"/>
          </p:cNvSpPr>
          <p:nvPr/>
        </p:nvSpPr>
        <p:spPr bwMode="auto">
          <a:xfrm>
            <a:off x="8418784" y="1379503"/>
            <a:ext cx="234986" cy="46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endParaRPr lang="zh-CN" altLang="en-US" sz="2400" b="1">
              <a:solidFill>
                <a:srgbClr val="FF0000"/>
              </a:solidFill>
              <a:latin typeface="Times New Roman" panose="02020603050405020304" pitchFamily="18" charset="0"/>
              <a:cs typeface="Times New Roman" panose="02020603050405020304" pitchFamily="18" charset="0"/>
            </a:endParaRPr>
          </a:p>
        </p:txBody>
      </p:sp>
      <p:pic>
        <p:nvPicPr>
          <p:cNvPr id="18473" name="Picture 2" descr="C:\Program Files\Microsoft Office\MEDIA\CAGCAT10\j03029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9897" y="1792173"/>
            <a:ext cx="309610" cy="436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74" name="Picture 2" descr="C:\Program Files\Microsoft Office\MEDIA\CAGCAT10\j030295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8867" y="1773127"/>
            <a:ext cx="308022" cy="43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75" name="TextBox 94"/>
          <p:cNvSpPr txBox="1">
            <a:spLocks noChangeArrowheads="1"/>
          </p:cNvSpPr>
          <p:nvPr/>
        </p:nvSpPr>
        <p:spPr bwMode="auto">
          <a:xfrm>
            <a:off x="8891931" y="1769952"/>
            <a:ext cx="233398" cy="46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8476" name="TextBox 95"/>
          <p:cNvSpPr txBox="1">
            <a:spLocks noChangeArrowheads="1"/>
          </p:cNvSpPr>
          <p:nvPr/>
        </p:nvSpPr>
        <p:spPr bwMode="auto">
          <a:xfrm>
            <a:off x="6680203" y="3917425"/>
            <a:ext cx="801811" cy="46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m</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8477" name="TextBox 96"/>
          <p:cNvSpPr txBox="1">
            <a:spLocks noChangeArrowheads="1"/>
          </p:cNvSpPr>
          <p:nvPr/>
        </p:nvSpPr>
        <p:spPr bwMode="auto">
          <a:xfrm>
            <a:off x="7894770" y="4069149"/>
            <a:ext cx="524014" cy="46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dirty="0">
                <a:solidFill>
                  <a:srgbClr val="FF0000"/>
                </a:solidFill>
                <a:latin typeface="Times New Roman" panose="02020603050405020304" pitchFamily="18" charset="0"/>
                <a:cs typeface="Times New Roman" panose="02020603050405020304" pitchFamily="18" charset="0"/>
              </a:rPr>
              <a:t>m</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8478" name="TextBox 97"/>
          <p:cNvSpPr txBox="1">
            <a:spLocks noChangeArrowheads="1"/>
          </p:cNvSpPr>
          <p:nvPr/>
        </p:nvSpPr>
        <p:spPr bwMode="auto">
          <a:xfrm>
            <a:off x="8536277" y="3799972"/>
            <a:ext cx="768061" cy="46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m-1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8462" name="文本框 1"/>
          <p:cNvSpPr txBox="1">
            <a:spLocks noChangeArrowheads="1"/>
          </p:cNvSpPr>
          <p:nvPr/>
        </p:nvSpPr>
        <p:spPr bwMode="auto">
          <a:xfrm>
            <a:off x="4091070" y="1769952"/>
            <a:ext cx="262882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smtClean="0"/>
              <a:t>将“第二轮”的问题看做规模为</a:t>
            </a:r>
            <a:r>
              <a:rPr lang="en-US" altLang="zh-CN" sz="2400" dirty="0" smtClean="0"/>
              <a:t>n</a:t>
            </a:r>
            <a:r>
              <a:rPr lang="zh-CN" altLang="en-US" sz="2400" dirty="0" smtClean="0"/>
              <a:t>的问题</a:t>
            </a:r>
            <a:endParaRPr lang="zh-CN" altLang="en-US" sz="2400" dirty="0"/>
          </a:p>
        </p:txBody>
      </p:sp>
      <p:sp>
        <p:nvSpPr>
          <p:cNvPr id="4" name="右箭头 3"/>
          <p:cNvSpPr/>
          <p:nvPr/>
        </p:nvSpPr>
        <p:spPr bwMode="auto">
          <a:xfrm>
            <a:off x="4332288" y="2832874"/>
            <a:ext cx="2269880" cy="380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a:spLocks noChangeArrowheads="1"/>
          </p:cNvSpPr>
          <p:nvPr/>
        </p:nvSpPr>
        <p:spPr bwMode="auto">
          <a:xfrm>
            <a:off x="767408" y="4828927"/>
            <a:ext cx="107212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t>规模为</a:t>
            </a:r>
            <a:r>
              <a:rPr lang="en-US" altLang="zh-CN" sz="2800" dirty="0" smtClean="0"/>
              <a:t>n</a:t>
            </a:r>
            <a:r>
              <a:rPr lang="zh-CN" altLang="en-US" sz="2800" dirty="0" smtClean="0"/>
              <a:t>的问题中，解是</a:t>
            </a:r>
            <a:r>
              <a:rPr lang="en-US" altLang="zh-CN" sz="2800" dirty="0" smtClean="0"/>
              <a:t>m</a:t>
            </a:r>
            <a:r>
              <a:rPr lang="zh-CN" altLang="en-US" sz="2800" dirty="0" smtClean="0"/>
              <a:t>，这个</a:t>
            </a:r>
            <a:r>
              <a:rPr lang="en-US" altLang="zh-CN" sz="2800" dirty="0" smtClean="0"/>
              <a:t>m</a:t>
            </a:r>
            <a:r>
              <a:rPr lang="zh-CN" altLang="en-US" sz="2800" dirty="0" smtClean="0"/>
              <a:t>在</a:t>
            </a:r>
            <a:r>
              <a:rPr lang="en-US" altLang="zh-CN" sz="2800" dirty="0" smtClean="0"/>
              <a:t>2n</a:t>
            </a:r>
            <a:r>
              <a:rPr lang="zh-CN" altLang="en-US" sz="2800" dirty="0" smtClean="0"/>
              <a:t>规模问题中，位置在哪里？</a:t>
            </a:r>
            <a:endParaRPr lang="zh-CN" altLang="en-US" sz="2800" dirty="0"/>
          </a:p>
        </p:txBody>
      </p:sp>
      <p:sp>
        <p:nvSpPr>
          <p:cNvPr id="59" name="椭圆形标注 58"/>
          <p:cNvSpPr/>
          <p:nvPr/>
        </p:nvSpPr>
        <p:spPr bwMode="auto">
          <a:xfrm>
            <a:off x="8888756" y="2610014"/>
            <a:ext cx="3102995" cy="1489599"/>
          </a:xfrm>
          <a:prstGeom prst="wedgeEllipseCallout">
            <a:avLst>
              <a:gd name="adj1" fmla="val -76161"/>
              <a:gd name="adj2" fmla="val 3346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461" name="TextBox 145"/>
          <p:cNvSpPr txBox="1">
            <a:spLocks noChangeArrowheads="1"/>
          </p:cNvSpPr>
          <p:nvPr/>
        </p:nvSpPr>
        <p:spPr bwMode="auto">
          <a:xfrm>
            <a:off x="9421572" y="2832873"/>
            <a:ext cx="22332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smtClean="0"/>
              <a:t>假设在规模为</a:t>
            </a:r>
            <a:r>
              <a:rPr lang="en-US" altLang="zh-CN" sz="2400" dirty="0" smtClean="0"/>
              <a:t>n</a:t>
            </a:r>
            <a:r>
              <a:rPr lang="zh-CN" altLang="en-US" sz="2400" dirty="0" smtClean="0"/>
              <a:t>的问题中，解是</a:t>
            </a:r>
            <a:r>
              <a:rPr lang="en-US" altLang="zh-CN" sz="2400" dirty="0" smtClean="0"/>
              <a:t>m</a:t>
            </a:r>
            <a:r>
              <a:rPr lang="zh-CN" altLang="en-US" sz="2400" dirty="0" smtClean="0"/>
              <a:t>：</a:t>
            </a:r>
            <a:r>
              <a:rPr lang="en-US" altLang="zh-CN" sz="2400" dirty="0" smtClean="0"/>
              <a:t>J(n)=m</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3170238" y="214313"/>
            <a:ext cx="7497762" cy="1143000"/>
          </a:xfrm>
        </p:spPr>
        <p:txBody>
          <a:bodyPr/>
          <a:lstStyle/>
          <a:p>
            <a:r>
              <a:rPr lang="en-US" altLang="zh-CN" smtClean="0"/>
              <a:t>For 2</a:t>
            </a:r>
            <a:r>
              <a:rPr lang="en-US" altLang="zh-CN" i="1" smtClean="0"/>
              <a:t>n</a:t>
            </a:r>
            <a:r>
              <a:rPr lang="en-US" altLang="zh-CN" smtClean="0"/>
              <a:t> Persons (</a:t>
            </a:r>
            <a:r>
              <a:rPr lang="en-US" altLang="zh-CN" i="1" smtClean="0"/>
              <a:t>n</a:t>
            </a:r>
            <a:r>
              <a:rPr lang="en-US" altLang="zh-CN" smtClean="0"/>
              <a:t>=1,2,3,... )</a:t>
            </a:r>
            <a:endParaRPr lang="zh-CN" altLang="en-US" smtClean="0"/>
          </a:p>
        </p:txBody>
      </p:sp>
      <p:sp>
        <p:nvSpPr>
          <p:cNvPr id="3" name="椭圆 2"/>
          <p:cNvSpPr/>
          <p:nvPr/>
        </p:nvSpPr>
        <p:spPr>
          <a:xfrm>
            <a:off x="2355850" y="1346201"/>
            <a:ext cx="3060700" cy="3059113"/>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7412"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1725" y="989013"/>
            <a:ext cx="376238"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789" y="1203326"/>
            <a:ext cx="3762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4" y="1203326"/>
            <a:ext cx="3762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664" y="3989388"/>
            <a:ext cx="3762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Box 12"/>
          <p:cNvSpPr txBox="1">
            <a:spLocks noChangeArrowheads="1"/>
          </p:cNvSpPr>
          <p:nvPr/>
        </p:nvSpPr>
        <p:spPr bwMode="auto">
          <a:xfrm>
            <a:off x="3927475" y="917576"/>
            <a:ext cx="285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7419" name="TextBox 17"/>
          <p:cNvSpPr txBox="1">
            <a:spLocks noChangeArrowheads="1"/>
          </p:cNvSpPr>
          <p:nvPr/>
        </p:nvSpPr>
        <p:spPr bwMode="auto">
          <a:xfrm>
            <a:off x="4498975" y="1131889"/>
            <a:ext cx="285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7420" name="TextBox 20"/>
          <p:cNvSpPr txBox="1">
            <a:spLocks noChangeArrowheads="1"/>
          </p:cNvSpPr>
          <p:nvPr/>
        </p:nvSpPr>
        <p:spPr bwMode="auto">
          <a:xfrm>
            <a:off x="2641601" y="1060451"/>
            <a:ext cx="714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endParaRPr lang="zh-CN" altLang="en-US" sz="2400" b="1" i="1">
              <a:solidFill>
                <a:srgbClr val="FF0000"/>
              </a:solidFill>
              <a:latin typeface="Times New Roman" panose="02020603050405020304" pitchFamily="18" charset="0"/>
              <a:cs typeface="Times New Roman" panose="02020603050405020304" pitchFamily="18" charset="0"/>
            </a:endParaRPr>
          </a:p>
        </p:txBody>
      </p:sp>
      <p:pic>
        <p:nvPicPr>
          <p:cNvPr id="17421"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89" y="1631951"/>
            <a:ext cx="3762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2" name="TextBox 102"/>
          <p:cNvSpPr txBox="1">
            <a:spLocks noChangeArrowheads="1"/>
          </p:cNvSpPr>
          <p:nvPr/>
        </p:nvSpPr>
        <p:spPr bwMode="auto">
          <a:xfrm>
            <a:off x="1855788" y="1560514"/>
            <a:ext cx="785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pic>
        <p:nvPicPr>
          <p:cNvPr id="17423"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100" y="1606550"/>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4" name="TextBox 56"/>
          <p:cNvSpPr txBox="1">
            <a:spLocks noChangeArrowheads="1"/>
          </p:cNvSpPr>
          <p:nvPr/>
        </p:nvSpPr>
        <p:spPr bwMode="auto">
          <a:xfrm>
            <a:off x="5075238" y="1603376"/>
            <a:ext cx="285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00" name="虚尾箭头 99"/>
          <p:cNvSpPr/>
          <p:nvPr/>
        </p:nvSpPr>
        <p:spPr>
          <a:xfrm rot="415129">
            <a:off x="5440349" y="2138135"/>
            <a:ext cx="1330325" cy="596900"/>
          </a:xfrm>
          <a:prstGeom prst="stripedRightArrow">
            <a:avLst/>
          </a:prstGeom>
          <a:gradFill flip="none"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446" name="TextBox 100"/>
          <p:cNvSpPr txBox="1">
            <a:spLocks noChangeArrowheads="1"/>
          </p:cNvSpPr>
          <p:nvPr/>
        </p:nvSpPr>
        <p:spPr bwMode="auto">
          <a:xfrm>
            <a:off x="5350019" y="1785938"/>
            <a:ext cx="1643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i="1"/>
              <a:t>n</a:t>
            </a:r>
            <a:r>
              <a:rPr lang="zh-CN" altLang="en-US" sz="1800"/>
              <a:t> </a:t>
            </a:r>
            <a:r>
              <a:rPr lang="en-US" altLang="zh-CN" sz="1800"/>
              <a:t>persons left</a:t>
            </a:r>
            <a:endParaRPr lang="zh-CN" altLang="en-US" sz="1800" i="1"/>
          </a:p>
        </p:txBody>
      </p:sp>
      <p:sp>
        <p:nvSpPr>
          <p:cNvPr id="2" name="文本框 1"/>
          <p:cNvSpPr txBox="1">
            <a:spLocks noChangeArrowheads="1"/>
          </p:cNvSpPr>
          <p:nvPr/>
        </p:nvSpPr>
        <p:spPr bwMode="auto">
          <a:xfrm>
            <a:off x="3631578" y="5060538"/>
            <a:ext cx="15744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t>？</a:t>
            </a:r>
            <a:r>
              <a:rPr lang="en-US" altLang="zh-CN" sz="2800" dirty="0" smtClean="0"/>
              <a:t>=J(2n)</a:t>
            </a:r>
            <a:endParaRPr lang="zh-CN" altLang="en-US" sz="2800" dirty="0"/>
          </a:p>
        </p:txBody>
      </p:sp>
      <p:grpSp>
        <p:nvGrpSpPr>
          <p:cNvPr id="11" name="组合 10"/>
          <p:cNvGrpSpPr/>
          <p:nvPr/>
        </p:nvGrpSpPr>
        <p:grpSpPr>
          <a:xfrm>
            <a:off x="9249008" y="2263579"/>
            <a:ext cx="2725359" cy="1602292"/>
            <a:chOff x="9249008" y="2263579"/>
            <a:chExt cx="2725359" cy="1602292"/>
          </a:xfrm>
        </p:grpSpPr>
        <p:sp>
          <p:nvSpPr>
            <p:cNvPr id="55" name="椭圆形标注 54"/>
            <p:cNvSpPr/>
            <p:nvPr/>
          </p:nvSpPr>
          <p:spPr bwMode="auto">
            <a:xfrm>
              <a:off x="9249008" y="2263579"/>
              <a:ext cx="2725359" cy="1602292"/>
            </a:xfrm>
            <a:prstGeom prst="wedgeEllipseCallout">
              <a:avLst>
                <a:gd name="adj1" fmla="val -78207"/>
                <a:gd name="adj2" fmla="val 471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6" name="TextBox 145"/>
            <p:cNvSpPr txBox="1">
              <a:spLocks noChangeArrowheads="1"/>
            </p:cNvSpPr>
            <p:nvPr/>
          </p:nvSpPr>
          <p:spPr bwMode="auto">
            <a:xfrm>
              <a:off x="9584336" y="2464560"/>
              <a:ext cx="22332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smtClean="0"/>
                <a:t>假设在规模为</a:t>
              </a:r>
              <a:r>
                <a:rPr lang="en-US" altLang="zh-CN" sz="2400" dirty="0" smtClean="0"/>
                <a:t>n</a:t>
              </a:r>
              <a:r>
                <a:rPr lang="zh-CN" altLang="en-US" sz="2400" dirty="0" smtClean="0"/>
                <a:t>的问题中，解是</a:t>
              </a:r>
              <a:r>
                <a:rPr lang="en-US" altLang="zh-CN" sz="2400" dirty="0" smtClean="0"/>
                <a:t>m</a:t>
              </a:r>
              <a:r>
                <a:rPr lang="zh-CN" altLang="en-US" sz="2400" dirty="0" smtClean="0"/>
                <a:t>：</a:t>
              </a:r>
              <a:r>
                <a:rPr lang="en-US" altLang="zh-CN" sz="2400" dirty="0" smtClean="0"/>
                <a:t>J(n)=m</a:t>
              </a:r>
              <a:endParaRPr lang="zh-CN" altLang="en-US" sz="2400" dirty="0"/>
            </a:p>
          </p:txBody>
        </p:sp>
      </p:grpSp>
      <p:grpSp>
        <p:nvGrpSpPr>
          <p:cNvPr id="9" name="组合 8"/>
          <p:cNvGrpSpPr/>
          <p:nvPr/>
        </p:nvGrpSpPr>
        <p:grpSpPr>
          <a:xfrm>
            <a:off x="6853609" y="1238251"/>
            <a:ext cx="2643188" cy="3327400"/>
            <a:chOff x="6853609" y="1238251"/>
            <a:chExt cx="2643188" cy="3327400"/>
          </a:xfrm>
        </p:grpSpPr>
        <p:sp>
          <p:nvSpPr>
            <p:cNvPr id="40" name="椭圆 39"/>
            <p:cNvSpPr/>
            <p:nvPr/>
          </p:nvSpPr>
          <p:spPr bwMode="auto">
            <a:xfrm>
              <a:off x="6853609" y="1592264"/>
              <a:ext cx="2509838" cy="2527300"/>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41" name="Picture 2" descr="C:\Program Files\Microsoft Office\MEDIA\CAGCAT10\j030295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9460" y="1296977"/>
              <a:ext cx="308022" cy="43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 descr="C:\Program Files\Microsoft Office\MEDIA\CAGCAT10\j030295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4084" y="3715858"/>
              <a:ext cx="308022" cy="43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 descr="C:\Program Files\Microsoft Office\MEDIA\CAGCAT10\j030295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2328" y="1473156"/>
              <a:ext cx="308022" cy="43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 descr="C:\Program Files\Microsoft Office\MEDIA\CAGCAT10\j030295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6591" y="1473156"/>
              <a:ext cx="308022" cy="43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88"/>
            <p:cNvSpPr txBox="1">
              <a:spLocks noChangeArrowheads="1"/>
            </p:cNvSpPr>
            <p:nvPr/>
          </p:nvSpPr>
          <p:spPr bwMode="auto">
            <a:xfrm>
              <a:off x="8142858" y="1238251"/>
              <a:ext cx="2349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48" name="TextBox 89"/>
            <p:cNvSpPr txBox="1">
              <a:spLocks noChangeArrowheads="1"/>
            </p:cNvSpPr>
            <p:nvPr/>
          </p:nvSpPr>
          <p:spPr bwMode="auto">
            <a:xfrm>
              <a:off x="8611243" y="1414429"/>
              <a:ext cx="234986" cy="46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endParaRPr lang="zh-CN" altLang="en-US" sz="2400" b="1">
                <a:solidFill>
                  <a:srgbClr val="FF0000"/>
                </a:solidFill>
                <a:latin typeface="Times New Roman" panose="02020603050405020304" pitchFamily="18" charset="0"/>
                <a:cs typeface="Times New Roman" panose="02020603050405020304" pitchFamily="18" charset="0"/>
              </a:endParaRPr>
            </a:p>
          </p:txBody>
        </p:sp>
        <p:pic>
          <p:nvPicPr>
            <p:cNvPr id="49" name="Picture 2" descr="C:\Program Files\Microsoft Office\MEDIA\CAGCAT10\j030295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2356" y="1827099"/>
              <a:ext cx="309610" cy="436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 descr="C:\Program Files\Microsoft Office\MEDIA\CAGCAT10\j030295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11326" y="1808053"/>
              <a:ext cx="308022" cy="43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94"/>
            <p:cNvSpPr txBox="1">
              <a:spLocks noChangeArrowheads="1"/>
            </p:cNvSpPr>
            <p:nvPr/>
          </p:nvSpPr>
          <p:spPr bwMode="auto">
            <a:xfrm>
              <a:off x="9084390" y="1804878"/>
              <a:ext cx="233398" cy="46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53" name="TextBox 96"/>
            <p:cNvSpPr txBox="1">
              <a:spLocks noChangeArrowheads="1"/>
            </p:cNvSpPr>
            <p:nvPr/>
          </p:nvSpPr>
          <p:spPr bwMode="auto">
            <a:xfrm>
              <a:off x="8087229" y="4104075"/>
              <a:ext cx="524014" cy="46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dirty="0">
                  <a:solidFill>
                    <a:srgbClr val="FF0000"/>
                  </a:solidFill>
                  <a:latin typeface="Times New Roman" panose="02020603050405020304" pitchFamily="18" charset="0"/>
                  <a:cs typeface="Times New Roman" panose="02020603050405020304" pitchFamily="18" charset="0"/>
                </a:rPr>
                <a:t>m</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54" name="TextBox 97"/>
            <p:cNvSpPr txBox="1">
              <a:spLocks noChangeArrowheads="1"/>
            </p:cNvSpPr>
            <p:nvPr/>
          </p:nvSpPr>
          <p:spPr bwMode="auto">
            <a:xfrm>
              <a:off x="8728736" y="3834898"/>
              <a:ext cx="768061" cy="46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m-1</a:t>
              </a:r>
              <a:endParaRPr lang="zh-CN" altLang="en-US" sz="2400" b="1">
                <a:solidFill>
                  <a:srgbClr val="FF0000"/>
                </a:solidFill>
                <a:latin typeface="Times New Roman" panose="02020603050405020304" pitchFamily="18" charset="0"/>
                <a:cs typeface="Times New Roman" panose="02020603050405020304" pitchFamily="18" charset="0"/>
              </a:endParaRPr>
            </a:p>
          </p:txBody>
        </p:sp>
        <p:pic>
          <p:nvPicPr>
            <p:cNvPr id="57" name="Picture 2" descr="C:\Program Files\Microsoft Office\MEDIA\CAGCAT10\j030295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8234" y="3771789"/>
              <a:ext cx="352479" cy="49510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grpSp>
      <p:grpSp>
        <p:nvGrpSpPr>
          <p:cNvPr id="10" name="组合 9"/>
          <p:cNvGrpSpPr/>
          <p:nvPr/>
        </p:nvGrpSpPr>
        <p:grpSpPr>
          <a:xfrm>
            <a:off x="4943872" y="3174585"/>
            <a:ext cx="3060700" cy="847552"/>
            <a:chOff x="4943872" y="3174585"/>
            <a:chExt cx="3060700" cy="847552"/>
          </a:xfrm>
        </p:grpSpPr>
        <p:pic>
          <p:nvPicPr>
            <p:cNvPr id="45" name="Picture 2" descr="C:\Program Files\Microsoft Office\MEDIA\CAGCAT10\j030295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872" y="3527032"/>
              <a:ext cx="352479" cy="49510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
          <p:nvSpPr>
            <p:cNvPr id="4" name="文本框 3"/>
            <p:cNvSpPr txBox="1"/>
            <p:nvPr/>
          </p:nvSpPr>
          <p:spPr>
            <a:xfrm>
              <a:off x="5181152" y="3174585"/>
              <a:ext cx="622300" cy="646331"/>
            </a:xfrm>
            <a:prstGeom prst="rect">
              <a:avLst/>
            </a:prstGeom>
            <a:noFill/>
          </p:spPr>
          <p:txBody>
            <a:bodyPr wrap="square" rtlCol="0">
              <a:spAutoFit/>
            </a:bodyPr>
            <a:lstStyle/>
            <a:p>
              <a:r>
                <a:rPr lang="zh-CN" altLang="en-US" sz="3600" b="1" dirty="0" smtClean="0">
                  <a:solidFill>
                    <a:srgbClr val="FF0000"/>
                  </a:solidFill>
                </a:rPr>
                <a:t>？</a:t>
              </a:r>
              <a:endParaRPr lang="zh-CN" altLang="en-US" sz="3600" b="1" dirty="0">
                <a:solidFill>
                  <a:srgbClr val="FF0000"/>
                </a:solidFill>
              </a:endParaRPr>
            </a:p>
          </p:txBody>
        </p:sp>
        <p:cxnSp>
          <p:nvCxnSpPr>
            <p:cNvPr id="6" name="直接箭头连接符 5"/>
            <p:cNvCxnSpPr/>
            <p:nvPr/>
          </p:nvCxnSpPr>
          <p:spPr>
            <a:xfrm flipH="1" flipV="1">
              <a:off x="5409241" y="3715859"/>
              <a:ext cx="2595331" cy="297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3" name="文本框 62"/>
          <p:cNvSpPr txBox="1">
            <a:spLocks noChangeArrowheads="1"/>
          </p:cNvSpPr>
          <p:nvPr/>
        </p:nvSpPr>
        <p:spPr bwMode="auto">
          <a:xfrm>
            <a:off x="5086100" y="5060538"/>
            <a:ext cx="12153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smtClean="0"/>
              <a:t>=2m-1</a:t>
            </a:r>
            <a:endParaRPr lang="zh-CN" altLang="en-US" sz="2800" dirty="0"/>
          </a:p>
        </p:txBody>
      </p:sp>
      <p:sp>
        <p:nvSpPr>
          <p:cNvPr id="64" name="文本框 63"/>
          <p:cNvSpPr txBox="1">
            <a:spLocks noChangeArrowheads="1"/>
          </p:cNvSpPr>
          <p:nvPr/>
        </p:nvSpPr>
        <p:spPr bwMode="auto">
          <a:xfrm>
            <a:off x="6141652" y="5060538"/>
            <a:ext cx="15359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smtClean="0"/>
              <a:t>=2J(n)-1</a:t>
            </a:r>
            <a:endParaRPr lang="zh-CN" altLang="en-US" sz="2800" dirty="0"/>
          </a:p>
        </p:txBody>
      </p:sp>
    </p:spTree>
    <p:extLst>
      <p:ext uri="{BB962C8B-B14F-4D97-AF65-F5344CB8AC3E}">
        <p14:creationId xmlns:p14="http://schemas.microsoft.com/office/powerpoint/2010/main" val="254079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7446" grpId="0"/>
      <p:bldP spid="2" grpId="0"/>
      <p:bldP spid="63" grpId="0"/>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0" y="293689"/>
            <a:ext cx="8604250" cy="687387"/>
          </a:xfrm>
        </p:spPr>
        <p:txBody>
          <a:bodyPr>
            <a:normAutofit fontScale="90000"/>
          </a:bodyPr>
          <a:lstStyle/>
          <a:p>
            <a:pPr>
              <a:defRPr/>
            </a:pPr>
            <a:r>
              <a:rPr lang="en-US" altLang="zh-CN" sz="4000" dirty="0"/>
              <a:t>And What about 2</a:t>
            </a:r>
            <a:r>
              <a:rPr lang="en-US" altLang="zh-CN" sz="4000" i="1" dirty="0"/>
              <a:t>n+</a:t>
            </a:r>
            <a:r>
              <a:rPr lang="en-US" altLang="zh-CN" sz="4000" dirty="0"/>
              <a:t>1 Persons </a:t>
            </a:r>
            <a:r>
              <a:rPr lang="en-US" altLang="zh-CN" sz="3100" dirty="0"/>
              <a:t>(</a:t>
            </a:r>
            <a:r>
              <a:rPr lang="en-US" altLang="zh-CN" sz="3100" i="1" dirty="0"/>
              <a:t>n</a:t>
            </a:r>
            <a:r>
              <a:rPr lang="en-US" altLang="zh-CN" sz="3100" dirty="0"/>
              <a:t>=1,2,3,... )</a:t>
            </a:r>
            <a:endParaRPr lang="zh-CN" altLang="en-US" sz="3100" dirty="0"/>
          </a:p>
        </p:txBody>
      </p:sp>
      <p:sp>
        <p:nvSpPr>
          <p:cNvPr id="3" name="椭圆 2"/>
          <p:cNvSpPr/>
          <p:nvPr/>
        </p:nvSpPr>
        <p:spPr>
          <a:xfrm>
            <a:off x="2224088" y="1370013"/>
            <a:ext cx="3060700" cy="3060700"/>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20484"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1077913"/>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3941763"/>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25" y="1227138"/>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900" y="1227138"/>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839" y="4084638"/>
            <a:ext cx="3762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4013200"/>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Box 12"/>
          <p:cNvSpPr txBox="1">
            <a:spLocks noChangeArrowheads="1"/>
          </p:cNvSpPr>
          <p:nvPr/>
        </p:nvSpPr>
        <p:spPr bwMode="auto">
          <a:xfrm>
            <a:off x="3748088" y="863601"/>
            <a:ext cx="285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20491" name="TextBox 17"/>
          <p:cNvSpPr txBox="1">
            <a:spLocks noChangeArrowheads="1"/>
          </p:cNvSpPr>
          <p:nvPr/>
        </p:nvSpPr>
        <p:spPr bwMode="auto">
          <a:xfrm>
            <a:off x="4367213" y="1155701"/>
            <a:ext cx="285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20492" name="TextBox 20"/>
          <p:cNvSpPr txBox="1">
            <a:spLocks noChangeArrowheads="1"/>
          </p:cNvSpPr>
          <p:nvPr/>
        </p:nvSpPr>
        <p:spPr bwMode="auto">
          <a:xfrm>
            <a:off x="2247901" y="1084263"/>
            <a:ext cx="976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pic>
        <p:nvPicPr>
          <p:cNvPr id="20493"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1655763"/>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4" name="TextBox 102"/>
          <p:cNvSpPr txBox="1">
            <a:spLocks noChangeArrowheads="1"/>
          </p:cNvSpPr>
          <p:nvPr/>
        </p:nvSpPr>
        <p:spPr bwMode="auto">
          <a:xfrm>
            <a:off x="1890714" y="1584326"/>
            <a:ext cx="619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endParaRPr lang="zh-CN" altLang="en-US" sz="2400" b="1">
              <a:solidFill>
                <a:srgbClr val="FF0000"/>
              </a:solidFill>
              <a:latin typeface="Times New Roman" panose="02020603050405020304" pitchFamily="18" charset="0"/>
              <a:cs typeface="Times New Roman" panose="02020603050405020304" pitchFamily="18" charset="0"/>
            </a:endParaRPr>
          </a:p>
        </p:txBody>
      </p:sp>
      <p:pic>
        <p:nvPicPr>
          <p:cNvPr id="20495"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338" y="1631950"/>
            <a:ext cx="3746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6" name="TextBox 56"/>
          <p:cNvSpPr txBox="1">
            <a:spLocks noChangeArrowheads="1"/>
          </p:cNvSpPr>
          <p:nvPr/>
        </p:nvSpPr>
        <p:spPr bwMode="auto">
          <a:xfrm>
            <a:off x="4943475" y="1628776"/>
            <a:ext cx="285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20497" name="TextBox 75"/>
          <p:cNvSpPr txBox="1">
            <a:spLocks noChangeArrowheads="1"/>
          </p:cNvSpPr>
          <p:nvPr/>
        </p:nvSpPr>
        <p:spPr bwMode="auto">
          <a:xfrm>
            <a:off x="2438401" y="4227513"/>
            <a:ext cx="78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20498" name="TextBox 76"/>
          <p:cNvSpPr txBox="1">
            <a:spLocks noChangeArrowheads="1"/>
          </p:cNvSpPr>
          <p:nvPr/>
        </p:nvSpPr>
        <p:spPr bwMode="auto">
          <a:xfrm>
            <a:off x="3867151" y="4370388"/>
            <a:ext cx="78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endParaRPr lang="zh-CN" altLang="en-US" sz="2400" b="1" i="1">
              <a:solidFill>
                <a:srgbClr val="FF0000"/>
              </a:solidFill>
              <a:latin typeface="Times New Roman" panose="02020603050405020304" pitchFamily="18" charset="0"/>
              <a:cs typeface="Times New Roman" panose="02020603050405020304" pitchFamily="18" charset="0"/>
            </a:endParaRPr>
          </a:p>
        </p:txBody>
      </p:sp>
      <p:sp>
        <p:nvSpPr>
          <p:cNvPr id="20499" name="TextBox 77"/>
          <p:cNvSpPr txBox="1">
            <a:spLocks noChangeArrowheads="1"/>
          </p:cNvSpPr>
          <p:nvPr/>
        </p:nvSpPr>
        <p:spPr bwMode="auto">
          <a:xfrm>
            <a:off x="4510088" y="4084638"/>
            <a:ext cx="785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grpSp>
        <p:nvGrpSpPr>
          <p:cNvPr id="4" name="组合 42"/>
          <p:cNvGrpSpPr>
            <a:grpSpLocks/>
          </p:cNvGrpSpPr>
          <p:nvPr/>
        </p:nvGrpSpPr>
        <p:grpSpPr bwMode="auto">
          <a:xfrm>
            <a:off x="6296026" y="1584325"/>
            <a:ext cx="3000375" cy="3295650"/>
            <a:chOff x="5476552" y="2078082"/>
            <a:chExt cx="3000396" cy="3294921"/>
          </a:xfrm>
        </p:grpSpPr>
        <p:sp>
          <p:nvSpPr>
            <p:cNvPr id="80" name="椭圆 79"/>
            <p:cNvSpPr/>
            <p:nvPr/>
          </p:nvSpPr>
          <p:spPr>
            <a:xfrm>
              <a:off x="5957568" y="2432017"/>
              <a:ext cx="2509855" cy="2528328"/>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20508"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469" y="2137108"/>
              <a:ext cx="308197" cy="43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9"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840" y="4557181"/>
              <a:ext cx="308197" cy="43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0"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257" y="2314187"/>
              <a:ext cx="308197" cy="43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1"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9681" y="2314187"/>
              <a:ext cx="308197" cy="43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2"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627" y="4675233"/>
              <a:ext cx="308197" cy="43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3"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415" y="4616207"/>
              <a:ext cx="308197" cy="43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4" name="TextBox 88"/>
            <p:cNvSpPr txBox="1">
              <a:spLocks noChangeArrowheads="1"/>
            </p:cNvSpPr>
            <p:nvPr/>
          </p:nvSpPr>
          <p:spPr bwMode="auto">
            <a:xfrm>
              <a:off x="7246786" y="2078082"/>
              <a:ext cx="234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20515" name="TextBox 89"/>
            <p:cNvSpPr txBox="1">
              <a:spLocks noChangeArrowheads="1"/>
            </p:cNvSpPr>
            <p:nvPr/>
          </p:nvSpPr>
          <p:spPr bwMode="auto">
            <a:xfrm>
              <a:off x="7715419" y="2255160"/>
              <a:ext cx="234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5</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20516" name="TextBox 90"/>
            <p:cNvSpPr txBox="1">
              <a:spLocks noChangeArrowheads="1"/>
            </p:cNvSpPr>
            <p:nvPr/>
          </p:nvSpPr>
          <p:spPr bwMode="auto">
            <a:xfrm>
              <a:off x="5833742" y="2220958"/>
              <a:ext cx="944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i="1">
                <a:solidFill>
                  <a:srgbClr val="FF0000"/>
                </a:solidFill>
                <a:latin typeface="Times New Roman" panose="02020603050405020304" pitchFamily="18" charset="0"/>
                <a:cs typeface="Times New Roman" panose="02020603050405020304" pitchFamily="18" charset="0"/>
              </a:endParaRPr>
            </a:p>
          </p:txBody>
        </p:sp>
        <p:pic>
          <p:nvPicPr>
            <p:cNvPr id="20517"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623" y="2668344"/>
              <a:ext cx="308197" cy="43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8" name="TextBox 92"/>
            <p:cNvSpPr txBox="1">
              <a:spLocks noChangeArrowheads="1"/>
            </p:cNvSpPr>
            <p:nvPr/>
          </p:nvSpPr>
          <p:spPr bwMode="auto">
            <a:xfrm>
              <a:off x="5476552" y="2649586"/>
              <a:ext cx="9301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pic>
          <p:nvPicPr>
            <p:cNvPr id="20519"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4375" y="2648396"/>
              <a:ext cx="308197" cy="43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0" name="TextBox 94"/>
            <p:cNvSpPr txBox="1">
              <a:spLocks noChangeArrowheads="1"/>
            </p:cNvSpPr>
            <p:nvPr/>
          </p:nvSpPr>
          <p:spPr bwMode="auto">
            <a:xfrm>
              <a:off x="8187420" y="2645691"/>
              <a:ext cx="234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7</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20521" name="TextBox 95"/>
            <p:cNvSpPr txBox="1">
              <a:spLocks noChangeArrowheads="1"/>
            </p:cNvSpPr>
            <p:nvPr/>
          </p:nvSpPr>
          <p:spPr bwMode="auto">
            <a:xfrm>
              <a:off x="5976618" y="4793286"/>
              <a:ext cx="8015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20522" name="TextBox 96"/>
            <p:cNvSpPr txBox="1">
              <a:spLocks noChangeArrowheads="1"/>
            </p:cNvSpPr>
            <p:nvPr/>
          </p:nvSpPr>
          <p:spPr bwMode="auto">
            <a:xfrm>
              <a:off x="7305365" y="4911338"/>
              <a:ext cx="74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20523" name="TextBox 97"/>
            <p:cNvSpPr txBox="1">
              <a:spLocks noChangeArrowheads="1"/>
            </p:cNvSpPr>
            <p:nvPr/>
          </p:nvSpPr>
          <p:spPr bwMode="auto">
            <a:xfrm>
              <a:off x="7832577" y="4675233"/>
              <a:ext cx="644371" cy="46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grpSp>
      <p:grpSp>
        <p:nvGrpSpPr>
          <p:cNvPr id="9" name="组合 41"/>
          <p:cNvGrpSpPr>
            <a:grpSpLocks/>
          </p:cNvGrpSpPr>
          <p:nvPr/>
        </p:nvGrpSpPr>
        <p:grpSpPr bwMode="auto">
          <a:xfrm>
            <a:off x="5295901" y="2806700"/>
            <a:ext cx="1643063" cy="1354138"/>
            <a:chOff x="4476420" y="3299061"/>
            <a:chExt cx="1643074" cy="1354178"/>
          </a:xfrm>
        </p:grpSpPr>
        <p:sp>
          <p:nvSpPr>
            <p:cNvPr id="100" name="虚尾箭头 99"/>
            <p:cNvSpPr/>
            <p:nvPr/>
          </p:nvSpPr>
          <p:spPr>
            <a:xfrm rot="415129">
              <a:off x="4579609" y="3299061"/>
              <a:ext cx="1330334" cy="596918"/>
            </a:xfrm>
            <a:prstGeom prst="stripedRightArrow">
              <a:avLst/>
            </a:prstGeom>
            <a:gradFill flip="none"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0506" name="TextBox 100"/>
            <p:cNvSpPr txBox="1">
              <a:spLocks noChangeArrowheads="1"/>
            </p:cNvSpPr>
            <p:nvPr/>
          </p:nvSpPr>
          <p:spPr bwMode="auto">
            <a:xfrm>
              <a:off x="4476420" y="4006908"/>
              <a:ext cx="16430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do the same: </a:t>
              </a:r>
            </a:p>
            <a:p>
              <a:pPr eaLnBrk="1" hangingPunct="1">
                <a:spcBef>
                  <a:spcPct val="0"/>
                </a:spcBef>
                <a:buClrTx/>
                <a:buSzTx/>
                <a:buFontTx/>
                <a:buNone/>
              </a:pPr>
              <a:r>
                <a:rPr lang="en-US" altLang="zh-CN" sz="1800" i="1"/>
                <a:t>n</a:t>
              </a:r>
              <a:r>
                <a:rPr lang="zh-CN" altLang="en-US" sz="1800"/>
                <a:t> </a:t>
              </a:r>
              <a:r>
                <a:rPr lang="en-US" altLang="zh-CN" sz="1800"/>
                <a:t>persons left</a:t>
              </a:r>
              <a:endParaRPr lang="zh-CN" altLang="en-US" sz="1800" i="1"/>
            </a:p>
          </p:txBody>
        </p:sp>
      </p:grpSp>
      <p:sp>
        <p:nvSpPr>
          <p:cNvPr id="102" name="TextBox 101"/>
          <p:cNvSpPr txBox="1">
            <a:spLocks noChangeArrowheads="1"/>
          </p:cNvSpPr>
          <p:nvPr/>
        </p:nvSpPr>
        <p:spPr bwMode="auto">
          <a:xfrm>
            <a:off x="3187700" y="4997451"/>
            <a:ext cx="5680076" cy="461665"/>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Times New Roman" panose="02020603050405020304" pitchFamily="18" charset="0"/>
                <a:cs typeface="Times New Roman" panose="02020603050405020304" pitchFamily="18" charset="0"/>
              </a:rPr>
              <a:t>The </a:t>
            </a:r>
            <a:r>
              <a:rPr lang="en-US" altLang="zh-CN" sz="2400" dirty="0" smtClean="0">
                <a:latin typeface="Times New Roman" panose="02020603050405020304" pitchFamily="18" charset="0"/>
                <a:cs typeface="Times New Roman" panose="02020603050405020304" pitchFamily="18" charset="0"/>
              </a:rPr>
              <a:t>smaller problem’s solution </a:t>
            </a:r>
            <a:r>
              <a:rPr lang="en-US" altLang="zh-CN" sz="2400" dirty="0">
                <a:latin typeface="Times New Roman" panose="02020603050405020304" pitchFamily="18" charset="0"/>
                <a:cs typeface="Times New Roman" panose="02020603050405020304" pitchFamily="18" charset="0"/>
              </a:rPr>
              <a:t>is:  </a:t>
            </a:r>
            <a:r>
              <a:rPr lang="en-US" altLang="zh-CN" sz="2400" dirty="0" smtClean="0">
                <a:latin typeface="Times New Roman" panose="02020603050405020304" pitchFamily="18" charset="0"/>
                <a:cs typeface="Times New Roman" panose="02020603050405020304" pitchFamily="18" charset="0"/>
              </a:rPr>
              <a:t>J(</a:t>
            </a:r>
            <a:r>
              <a:rPr lang="en-US" altLang="zh-CN" sz="2400" i="1"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105" name="TextBox 104"/>
          <p:cNvSpPr txBox="1">
            <a:spLocks noChangeArrowheads="1"/>
          </p:cNvSpPr>
          <p:nvPr/>
        </p:nvSpPr>
        <p:spPr bwMode="auto">
          <a:xfrm>
            <a:off x="1487488" y="5649913"/>
            <a:ext cx="8450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dirty="0">
                <a:latin typeface="Times New Roman" panose="02020603050405020304" pitchFamily="18" charset="0"/>
                <a:cs typeface="Times New Roman" panose="02020603050405020304" pitchFamily="18" charset="0"/>
              </a:rPr>
              <a:t>And </a:t>
            </a:r>
            <a:r>
              <a:rPr lang="en-US" altLang="zh-CN" sz="2800" dirty="0" smtClean="0">
                <a:latin typeface="Times New Roman" panose="02020603050405020304" pitchFamily="18" charset="0"/>
                <a:cs typeface="Times New Roman" panose="02020603050405020304" pitchFamily="18" charset="0"/>
              </a:rPr>
              <a:t>the solution of the original problem 2n+1 is  </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106" name="TextBox 105"/>
          <p:cNvSpPr txBox="1">
            <a:spLocks noChangeArrowheads="1"/>
          </p:cNvSpPr>
          <p:nvPr/>
        </p:nvSpPr>
        <p:spPr bwMode="auto">
          <a:xfrm>
            <a:off x="8637688" y="5561246"/>
            <a:ext cx="187325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dirty="0" smtClean="0">
                <a:solidFill>
                  <a:srgbClr val="002060"/>
                </a:solidFill>
                <a:latin typeface="Times New Roman" panose="02020603050405020304" pitchFamily="18" charset="0"/>
                <a:cs typeface="Times New Roman" panose="02020603050405020304" pitchFamily="18" charset="0"/>
              </a:rPr>
              <a:t>2</a:t>
            </a:r>
            <a:r>
              <a:rPr lang="en-US" altLang="zh-CN" sz="3600" b="1" i="1" dirty="0" smtClean="0">
                <a:solidFill>
                  <a:srgbClr val="002060"/>
                </a:solidFill>
                <a:latin typeface="Times New Roman" panose="02020603050405020304" pitchFamily="18" charset="0"/>
                <a:cs typeface="Times New Roman" panose="02020603050405020304" pitchFamily="18" charset="0"/>
              </a:rPr>
              <a:t>J(n)+</a:t>
            </a:r>
            <a:r>
              <a:rPr lang="en-US" altLang="zh-CN" sz="3600" b="1" dirty="0" smtClean="0">
                <a:solidFill>
                  <a:srgbClr val="002060"/>
                </a:solidFill>
                <a:latin typeface="Times New Roman" panose="02020603050405020304" pitchFamily="18" charset="0"/>
                <a:cs typeface="Times New Roman" panose="02020603050405020304" pitchFamily="18" charset="0"/>
              </a:rPr>
              <a:t>1</a:t>
            </a:r>
            <a:endParaRPr lang="zh-CN" altLang="en-US" sz="36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additive="base">
                                        <p:cTn id="19" dur="500" fill="hold"/>
                                        <p:tgtEl>
                                          <p:spTgt spid="102"/>
                                        </p:tgtEl>
                                        <p:attrNameLst>
                                          <p:attrName>ppt_x</p:attrName>
                                        </p:attrNameLst>
                                      </p:cBhvr>
                                      <p:tavLst>
                                        <p:tav tm="0">
                                          <p:val>
                                            <p:strVal val="#ppt_x"/>
                                          </p:val>
                                        </p:tav>
                                        <p:tav tm="100000">
                                          <p:val>
                                            <p:strVal val="#ppt_x"/>
                                          </p:val>
                                        </p:tav>
                                      </p:tavLst>
                                    </p:anim>
                                    <p:anim calcmode="lin" valueType="num">
                                      <p:cBhvr additive="base">
                                        <p:cTn id="20"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
                                        </p:tgtEl>
                                        <p:attrNameLst>
                                          <p:attrName>style.visibility</p:attrName>
                                        </p:attrNameLst>
                                      </p:cBhvr>
                                      <p:to>
                                        <p:strVal val="visible"/>
                                      </p:to>
                                    </p:set>
                                    <p:anim calcmode="lin" valueType="num">
                                      <p:cBhvr additive="base">
                                        <p:cTn id="25" dur="500" fill="hold"/>
                                        <p:tgtEl>
                                          <p:spTgt spid="105"/>
                                        </p:tgtEl>
                                        <p:attrNameLst>
                                          <p:attrName>ppt_x</p:attrName>
                                        </p:attrNameLst>
                                      </p:cBhvr>
                                      <p:tavLst>
                                        <p:tav tm="0">
                                          <p:val>
                                            <p:strVal val="#ppt_x"/>
                                          </p:val>
                                        </p:tav>
                                        <p:tav tm="100000">
                                          <p:val>
                                            <p:strVal val="#ppt_x"/>
                                          </p:val>
                                        </p:tav>
                                      </p:tavLst>
                                    </p:anim>
                                    <p:anim calcmode="lin" valueType="num">
                                      <p:cBhvr additive="base">
                                        <p:cTn id="26"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6"/>
                                        </p:tgtEl>
                                        <p:attrNameLst>
                                          <p:attrName>style.visibility</p:attrName>
                                        </p:attrNameLst>
                                      </p:cBhvr>
                                      <p:to>
                                        <p:strVal val="visible"/>
                                      </p:to>
                                    </p:set>
                                    <p:anim calcmode="lin" valueType="num">
                                      <p:cBhvr additive="base">
                                        <p:cTn id="31" dur="500" fill="hold"/>
                                        <p:tgtEl>
                                          <p:spTgt spid="106"/>
                                        </p:tgtEl>
                                        <p:attrNameLst>
                                          <p:attrName>ppt_x</p:attrName>
                                        </p:attrNameLst>
                                      </p:cBhvr>
                                      <p:tavLst>
                                        <p:tav tm="0">
                                          <p:val>
                                            <p:strVal val="#ppt_x"/>
                                          </p:val>
                                        </p:tav>
                                        <p:tav tm="100000">
                                          <p:val>
                                            <p:strVal val="#ppt_x"/>
                                          </p:val>
                                        </p:tav>
                                      </p:tavLst>
                                    </p:anim>
                                    <p:anim calcmode="lin" valueType="num">
                                      <p:cBhvr additive="base">
                                        <p:cTn id="32"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5" grpId="0"/>
      <p:bldP spid="10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2063750" y="404814"/>
            <a:ext cx="8229600" cy="1139825"/>
          </a:xfrm>
        </p:spPr>
        <p:txBody>
          <a:bodyPr/>
          <a:lstStyle/>
          <a:p>
            <a:r>
              <a:rPr lang="zh-CN" altLang="en-US" smtClean="0"/>
              <a:t>递归方程：奇偶数分情况列出</a:t>
            </a:r>
          </a:p>
        </p:txBody>
      </p:sp>
      <p:pic>
        <p:nvPicPr>
          <p:cNvPr id="215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1196975"/>
            <a:ext cx="579755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911424" y="2634859"/>
            <a:ext cx="10885432" cy="2369880"/>
          </a:xfrm>
          <a:prstGeom prst="rect">
            <a:avLst/>
          </a:prstGeom>
          <a:noFill/>
        </p:spPr>
        <p:txBody>
          <a:bodyPr wrap="square">
            <a:spAutoFit/>
          </a:bodyPr>
          <a:lstStyle/>
          <a:p>
            <a:pPr eaLnBrk="1" hangingPunct="1">
              <a:defRPr/>
            </a:pPr>
            <a:r>
              <a:rPr lang="zh-CN"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问题</a:t>
            </a:r>
            <a:r>
              <a:rPr lang="en-US" altLang="zh-CN"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3</a:t>
            </a:r>
            <a:r>
              <a:rPr lang="zh-CN"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a:t>
            </a:r>
            <a:endParaRPr lang="en-US" altLang="zh-CN"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a:p>
            <a:pPr eaLnBrk="1" hangingPunct="1">
              <a:spcBef>
                <a:spcPts val="1200"/>
              </a:spcBef>
              <a:defRPr/>
            </a:pPr>
            <a:r>
              <a:rPr lang="zh-CN" alt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你能解出这个递归式吗？</a:t>
            </a:r>
            <a:endParaRPr lang="en-US" altLang="zh-CN"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a:p>
            <a:pPr eaLnBrk="1" hangingPunct="1">
              <a:spcBef>
                <a:spcPts val="1200"/>
              </a:spcBef>
              <a:defRPr/>
            </a:pPr>
            <a:r>
              <a:rPr lang="zh-CN" alt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你</a:t>
            </a:r>
            <a:r>
              <a:rPr lang="zh-CN" altLang="en-U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能看出什么规律吗？</a:t>
            </a:r>
            <a:endParaRPr lang="en-US" altLang="zh-CN"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005246815"/>
              </p:ext>
            </p:extLst>
          </p:nvPr>
        </p:nvGraphicFramePr>
        <p:xfrm>
          <a:off x="1487538" y="5166664"/>
          <a:ext cx="9109073" cy="914400"/>
        </p:xfrm>
        <a:graphic>
          <a:graphicData uri="http://schemas.openxmlformats.org/drawingml/2006/table">
            <a:tbl>
              <a:tblPr firstRow="1" bandRow="1">
                <a:tableStyleId>{5C22544A-7EE6-4342-B048-85BDC9FD1C3A}</a:tableStyleId>
              </a:tblPr>
              <a:tblGrid>
                <a:gridCol w="607275"/>
                <a:gridCol w="404844"/>
                <a:gridCol w="428126"/>
                <a:gridCol w="432075"/>
                <a:gridCol w="432075"/>
                <a:gridCol w="432075"/>
                <a:gridCol w="432075"/>
                <a:gridCol w="432075"/>
                <a:gridCol w="432075"/>
                <a:gridCol w="432075"/>
                <a:gridCol w="576100"/>
                <a:gridCol w="576100"/>
                <a:gridCol w="576100"/>
                <a:gridCol w="576100"/>
                <a:gridCol w="576100"/>
                <a:gridCol w="576100"/>
                <a:gridCol w="576100"/>
                <a:gridCol w="611603"/>
              </a:tblGrid>
              <a:tr h="370840">
                <a:tc>
                  <a:txBody>
                    <a:bodyPr/>
                    <a:lstStyle/>
                    <a:p>
                      <a:pPr algn="ctr"/>
                      <a:r>
                        <a:rPr lang="en-US" altLang="zh-CN" sz="2400" dirty="0" smtClean="0"/>
                        <a:t>n</a:t>
                      </a:r>
                      <a:endParaRPr lang="zh-CN" altLang="en-US" sz="2400" dirty="0"/>
                    </a:p>
                  </a:txBody>
                  <a:tcPr marL="91446" marR="91446"/>
                </a:tc>
                <a:tc>
                  <a:txBody>
                    <a:bodyPr/>
                    <a:lstStyle/>
                    <a:p>
                      <a:pPr algn="ctr"/>
                      <a:r>
                        <a:rPr lang="en-US" altLang="zh-CN" sz="2400" dirty="0" smtClean="0"/>
                        <a:t>1</a:t>
                      </a:r>
                      <a:endParaRPr lang="zh-CN" altLang="en-US" sz="2400" dirty="0"/>
                    </a:p>
                  </a:txBody>
                  <a:tcPr marL="91446" marR="91446"/>
                </a:tc>
                <a:tc>
                  <a:txBody>
                    <a:bodyPr/>
                    <a:lstStyle/>
                    <a:p>
                      <a:pPr algn="ctr"/>
                      <a:r>
                        <a:rPr lang="en-US" altLang="zh-CN" sz="2400" dirty="0" smtClean="0"/>
                        <a:t>2</a:t>
                      </a:r>
                      <a:endParaRPr lang="zh-CN" altLang="en-US" sz="2400" dirty="0"/>
                    </a:p>
                  </a:txBody>
                  <a:tcPr marL="91446" marR="91446"/>
                </a:tc>
                <a:tc>
                  <a:txBody>
                    <a:bodyPr/>
                    <a:lstStyle/>
                    <a:p>
                      <a:pPr algn="ctr"/>
                      <a:r>
                        <a:rPr lang="en-US" altLang="zh-CN" sz="2400" dirty="0" smtClean="0"/>
                        <a:t>3</a:t>
                      </a:r>
                      <a:endParaRPr lang="zh-CN" altLang="en-US" sz="2400" dirty="0"/>
                    </a:p>
                  </a:txBody>
                  <a:tcPr marL="91446" marR="91446"/>
                </a:tc>
                <a:tc>
                  <a:txBody>
                    <a:bodyPr/>
                    <a:lstStyle/>
                    <a:p>
                      <a:pPr algn="ctr"/>
                      <a:r>
                        <a:rPr lang="en-US" altLang="zh-CN" sz="2400" dirty="0" smtClean="0"/>
                        <a:t>4</a:t>
                      </a:r>
                      <a:endParaRPr lang="zh-CN" altLang="en-US" sz="2400" dirty="0"/>
                    </a:p>
                  </a:txBody>
                  <a:tcPr marL="91446" marR="91446"/>
                </a:tc>
                <a:tc>
                  <a:txBody>
                    <a:bodyPr/>
                    <a:lstStyle/>
                    <a:p>
                      <a:pPr algn="ctr"/>
                      <a:r>
                        <a:rPr lang="en-US" altLang="zh-CN" sz="2400" dirty="0" smtClean="0"/>
                        <a:t>5</a:t>
                      </a:r>
                      <a:endParaRPr lang="zh-CN" altLang="en-US" sz="2400" dirty="0"/>
                    </a:p>
                  </a:txBody>
                  <a:tcPr marL="91446" marR="91446"/>
                </a:tc>
                <a:tc>
                  <a:txBody>
                    <a:bodyPr/>
                    <a:lstStyle/>
                    <a:p>
                      <a:pPr algn="ctr"/>
                      <a:r>
                        <a:rPr lang="en-US" altLang="zh-CN" sz="2400" dirty="0" smtClean="0"/>
                        <a:t>6</a:t>
                      </a:r>
                      <a:endParaRPr lang="zh-CN" altLang="en-US" sz="2400" dirty="0"/>
                    </a:p>
                  </a:txBody>
                  <a:tcPr marL="91446" marR="91446"/>
                </a:tc>
                <a:tc>
                  <a:txBody>
                    <a:bodyPr/>
                    <a:lstStyle/>
                    <a:p>
                      <a:pPr algn="ctr"/>
                      <a:r>
                        <a:rPr lang="en-US" altLang="zh-CN" sz="2400" dirty="0" smtClean="0"/>
                        <a:t>7</a:t>
                      </a:r>
                      <a:endParaRPr lang="zh-CN" altLang="en-US" sz="2400" dirty="0"/>
                    </a:p>
                  </a:txBody>
                  <a:tcPr marL="91446" marR="91446"/>
                </a:tc>
                <a:tc>
                  <a:txBody>
                    <a:bodyPr/>
                    <a:lstStyle/>
                    <a:p>
                      <a:pPr algn="ctr"/>
                      <a:r>
                        <a:rPr lang="en-US" altLang="zh-CN" sz="2400" dirty="0" smtClean="0"/>
                        <a:t>8</a:t>
                      </a:r>
                      <a:endParaRPr lang="zh-CN" altLang="en-US" sz="2400" dirty="0"/>
                    </a:p>
                  </a:txBody>
                  <a:tcPr marL="91446" marR="91446"/>
                </a:tc>
                <a:tc>
                  <a:txBody>
                    <a:bodyPr/>
                    <a:lstStyle/>
                    <a:p>
                      <a:pPr algn="ctr"/>
                      <a:r>
                        <a:rPr lang="en-US" altLang="zh-CN" sz="2400" dirty="0" smtClean="0"/>
                        <a:t>9</a:t>
                      </a:r>
                      <a:endParaRPr lang="zh-CN" altLang="en-US" sz="2400" dirty="0"/>
                    </a:p>
                  </a:txBody>
                  <a:tcPr marL="91446" marR="91446"/>
                </a:tc>
                <a:tc>
                  <a:txBody>
                    <a:bodyPr/>
                    <a:lstStyle/>
                    <a:p>
                      <a:pPr algn="ctr"/>
                      <a:r>
                        <a:rPr lang="en-US" altLang="zh-CN" sz="2400" dirty="0" smtClean="0"/>
                        <a:t>10</a:t>
                      </a:r>
                      <a:endParaRPr lang="zh-CN" altLang="en-US" sz="2400" dirty="0"/>
                    </a:p>
                  </a:txBody>
                  <a:tcPr marL="91446" marR="91446"/>
                </a:tc>
                <a:tc>
                  <a:txBody>
                    <a:bodyPr/>
                    <a:lstStyle/>
                    <a:p>
                      <a:pPr algn="ctr"/>
                      <a:r>
                        <a:rPr lang="en-US" altLang="zh-CN" sz="2400" dirty="0" smtClean="0"/>
                        <a:t>11</a:t>
                      </a:r>
                      <a:endParaRPr lang="zh-CN" altLang="en-US" sz="2400" dirty="0"/>
                    </a:p>
                  </a:txBody>
                  <a:tcPr marL="91446" marR="91446"/>
                </a:tc>
                <a:tc>
                  <a:txBody>
                    <a:bodyPr/>
                    <a:lstStyle/>
                    <a:p>
                      <a:pPr algn="ctr"/>
                      <a:r>
                        <a:rPr lang="en-US" altLang="zh-CN" sz="2400" dirty="0" smtClean="0"/>
                        <a:t>12</a:t>
                      </a:r>
                      <a:endParaRPr lang="zh-CN" altLang="en-US" sz="2400" dirty="0"/>
                    </a:p>
                  </a:txBody>
                  <a:tcPr marL="91446" marR="91446"/>
                </a:tc>
                <a:tc>
                  <a:txBody>
                    <a:bodyPr/>
                    <a:lstStyle/>
                    <a:p>
                      <a:pPr algn="ctr"/>
                      <a:r>
                        <a:rPr lang="en-US" altLang="zh-CN" sz="2400" dirty="0" smtClean="0"/>
                        <a:t>13</a:t>
                      </a:r>
                      <a:endParaRPr lang="zh-CN" altLang="en-US" sz="2400" dirty="0"/>
                    </a:p>
                  </a:txBody>
                  <a:tcPr marL="91446" marR="91446"/>
                </a:tc>
                <a:tc>
                  <a:txBody>
                    <a:bodyPr/>
                    <a:lstStyle/>
                    <a:p>
                      <a:pPr algn="ctr"/>
                      <a:r>
                        <a:rPr lang="en-US" altLang="zh-CN" sz="2400" dirty="0" smtClean="0"/>
                        <a:t>14</a:t>
                      </a:r>
                      <a:endParaRPr lang="zh-CN" altLang="en-US" sz="2400" dirty="0"/>
                    </a:p>
                  </a:txBody>
                  <a:tcPr marL="91446" marR="91446"/>
                </a:tc>
                <a:tc>
                  <a:txBody>
                    <a:bodyPr/>
                    <a:lstStyle/>
                    <a:p>
                      <a:pPr algn="ctr"/>
                      <a:r>
                        <a:rPr lang="en-US" altLang="zh-CN" sz="2400" dirty="0" smtClean="0"/>
                        <a:t>15</a:t>
                      </a:r>
                      <a:endParaRPr lang="zh-CN" altLang="en-US" sz="2400" dirty="0"/>
                    </a:p>
                  </a:txBody>
                  <a:tcPr marL="91446" marR="91446"/>
                </a:tc>
                <a:tc>
                  <a:txBody>
                    <a:bodyPr/>
                    <a:lstStyle/>
                    <a:p>
                      <a:pPr algn="ctr"/>
                      <a:r>
                        <a:rPr lang="en-US" altLang="zh-CN" sz="2400" dirty="0" smtClean="0"/>
                        <a:t>16</a:t>
                      </a:r>
                      <a:endParaRPr lang="zh-CN" altLang="en-US" sz="2400" dirty="0"/>
                    </a:p>
                  </a:txBody>
                  <a:tcPr marL="91446" marR="91446"/>
                </a:tc>
                <a:tc>
                  <a:txBody>
                    <a:bodyPr/>
                    <a:lstStyle/>
                    <a:p>
                      <a:pPr algn="ctr"/>
                      <a:r>
                        <a:rPr lang="en-US" altLang="zh-CN" sz="2400" dirty="0" smtClean="0"/>
                        <a:t>17</a:t>
                      </a:r>
                      <a:endParaRPr lang="zh-CN" altLang="en-US" sz="2400" dirty="0"/>
                    </a:p>
                  </a:txBody>
                  <a:tcPr marL="91446" marR="91446"/>
                </a:tc>
              </a:tr>
              <a:tr h="370840">
                <a:tc>
                  <a:txBody>
                    <a:bodyPr/>
                    <a:lstStyle/>
                    <a:p>
                      <a:pPr algn="ctr"/>
                      <a:r>
                        <a:rPr lang="en-US" altLang="zh-CN" sz="2400" dirty="0" smtClean="0"/>
                        <a:t>J(n)</a:t>
                      </a:r>
                      <a:endParaRPr lang="zh-CN" altLang="en-US" sz="2400" dirty="0"/>
                    </a:p>
                  </a:txBody>
                  <a:tcPr marL="91446" marR="91446"/>
                </a:tc>
                <a:tc>
                  <a:txBody>
                    <a:bodyPr/>
                    <a:lstStyle/>
                    <a:p>
                      <a:pPr algn="ctr"/>
                      <a:r>
                        <a:rPr lang="en-US" altLang="zh-CN" sz="2400" dirty="0" smtClean="0"/>
                        <a:t>1</a:t>
                      </a:r>
                      <a:endParaRPr lang="zh-CN" altLang="en-US" sz="2400" dirty="0"/>
                    </a:p>
                  </a:txBody>
                  <a:tcPr marL="91446" marR="91446"/>
                </a:tc>
                <a:tc>
                  <a:txBody>
                    <a:bodyPr/>
                    <a:lstStyle/>
                    <a:p>
                      <a:pPr algn="ctr"/>
                      <a:r>
                        <a:rPr lang="en-US" altLang="zh-CN" sz="2400" dirty="0" smtClean="0"/>
                        <a:t>1</a:t>
                      </a:r>
                      <a:endParaRPr lang="zh-CN" altLang="en-US" sz="2400" dirty="0"/>
                    </a:p>
                  </a:txBody>
                  <a:tcPr marL="91446" marR="91446"/>
                </a:tc>
                <a:tc>
                  <a:txBody>
                    <a:bodyPr/>
                    <a:lstStyle/>
                    <a:p>
                      <a:pPr algn="ctr"/>
                      <a:r>
                        <a:rPr lang="en-US" altLang="zh-CN" sz="2400" dirty="0" smtClean="0"/>
                        <a:t>3</a:t>
                      </a:r>
                      <a:endParaRPr lang="zh-CN" altLang="en-US" sz="2400" dirty="0"/>
                    </a:p>
                  </a:txBody>
                  <a:tcPr marL="91446" marR="91446"/>
                </a:tc>
                <a:tc>
                  <a:txBody>
                    <a:bodyPr/>
                    <a:lstStyle/>
                    <a:p>
                      <a:pPr algn="ctr"/>
                      <a:r>
                        <a:rPr lang="en-US" altLang="zh-CN" sz="2400" dirty="0" smtClean="0"/>
                        <a:t>1</a:t>
                      </a:r>
                      <a:endParaRPr lang="zh-CN" altLang="en-US" sz="2400" dirty="0"/>
                    </a:p>
                  </a:txBody>
                  <a:tcPr marL="91446" marR="91446"/>
                </a:tc>
                <a:tc>
                  <a:txBody>
                    <a:bodyPr/>
                    <a:lstStyle/>
                    <a:p>
                      <a:pPr algn="ctr"/>
                      <a:r>
                        <a:rPr lang="en-US" altLang="zh-CN" sz="2400" dirty="0" smtClean="0"/>
                        <a:t>3</a:t>
                      </a:r>
                      <a:endParaRPr lang="zh-CN" altLang="en-US" sz="2400" dirty="0"/>
                    </a:p>
                  </a:txBody>
                  <a:tcPr marL="91446" marR="91446"/>
                </a:tc>
                <a:tc>
                  <a:txBody>
                    <a:bodyPr/>
                    <a:lstStyle/>
                    <a:p>
                      <a:pPr algn="ctr"/>
                      <a:r>
                        <a:rPr lang="en-US" altLang="zh-CN" sz="2400" dirty="0" smtClean="0"/>
                        <a:t>5</a:t>
                      </a:r>
                      <a:endParaRPr lang="zh-CN" altLang="en-US" sz="2400" dirty="0"/>
                    </a:p>
                  </a:txBody>
                  <a:tcPr marL="91446" marR="91446"/>
                </a:tc>
                <a:tc>
                  <a:txBody>
                    <a:bodyPr/>
                    <a:lstStyle/>
                    <a:p>
                      <a:pPr algn="ctr"/>
                      <a:r>
                        <a:rPr lang="en-US" altLang="zh-CN" sz="2400" dirty="0" smtClean="0"/>
                        <a:t>7</a:t>
                      </a:r>
                      <a:endParaRPr lang="zh-CN" altLang="en-US" sz="2400" dirty="0"/>
                    </a:p>
                  </a:txBody>
                  <a:tcPr marL="91446" marR="91446"/>
                </a:tc>
                <a:tc>
                  <a:txBody>
                    <a:bodyPr/>
                    <a:lstStyle/>
                    <a:p>
                      <a:pPr algn="ctr"/>
                      <a:r>
                        <a:rPr lang="en-US" altLang="zh-CN" sz="2400" dirty="0" smtClean="0"/>
                        <a:t>1</a:t>
                      </a:r>
                      <a:endParaRPr lang="zh-CN" altLang="en-US" sz="2400" dirty="0"/>
                    </a:p>
                  </a:txBody>
                  <a:tcPr marL="91446" marR="91446"/>
                </a:tc>
                <a:tc>
                  <a:txBody>
                    <a:bodyPr/>
                    <a:lstStyle/>
                    <a:p>
                      <a:pPr algn="ctr"/>
                      <a:r>
                        <a:rPr lang="en-US" altLang="zh-CN" sz="2400" dirty="0" smtClean="0"/>
                        <a:t>3</a:t>
                      </a:r>
                      <a:endParaRPr lang="zh-CN" altLang="en-US" sz="2400" dirty="0"/>
                    </a:p>
                  </a:txBody>
                  <a:tcPr marL="91446" marR="91446"/>
                </a:tc>
                <a:tc>
                  <a:txBody>
                    <a:bodyPr/>
                    <a:lstStyle/>
                    <a:p>
                      <a:pPr algn="ctr"/>
                      <a:r>
                        <a:rPr lang="en-US" altLang="zh-CN" sz="2400" dirty="0" smtClean="0"/>
                        <a:t>5</a:t>
                      </a:r>
                      <a:endParaRPr lang="zh-CN" altLang="en-US" sz="2400" dirty="0"/>
                    </a:p>
                  </a:txBody>
                  <a:tcPr marL="91446" marR="91446"/>
                </a:tc>
                <a:tc>
                  <a:txBody>
                    <a:bodyPr/>
                    <a:lstStyle/>
                    <a:p>
                      <a:pPr algn="ctr"/>
                      <a:r>
                        <a:rPr lang="en-US" altLang="zh-CN" sz="2400" dirty="0" smtClean="0"/>
                        <a:t>7</a:t>
                      </a:r>
                      <a:endParaRPr lang="zh-CN" altLang="en-US" sz="2400" dirty="0"/>
                    </a:p>
                  </a:txBody>
                  <a:tcPr marL="91446" marR="91446"/>
                </a:tc>
                <a:tc>
                  <a:txBody>
                    <a:bodyPr/>
                    <a:lstStyle/>
                    <a:p>
                      <a:pPr algn="ctr"/>
                      <a:r>
                        <a:rPr lang="en-US" altLang="zh-CN" sz="2400" dirty="0" smtClean="0"/>
                        <a:t>9</a:t>
                      </a:r>
                      <a:endParaRPr lang="zh-CN" altLang="en-US" sz="2400" dirty="0"/>
                    </a:p>
                  </a:txBody>
                  <a:tcPr marL="91446" marR="91446"/>
                </a:tc>
                <a:tc>
                  <a:txBody>
                    <a:bodyPr/>
                    <a:lstStyle/>
                    <a:p>
                      <a:pPr algn="ctr"/>
                      <a:r>
                        <a:rPr lang="en-US" altLang="zh-CN" sz="2400" dirty="0" smtClean="0"/>
                        <a:t>11</a:t>
                      </a:r>
                      <a:endParaRPr lang="zh-CN" altLang="en-US" sz="2400" dirty="0"/>
                    </a:p>
                  </a:txBody>
                  <a:tcPr marL="91446" marR="91446"/>
                </a:tc>
                <a:tc>
                  <a:txBody>
                    <a:bodyPr/>
                    <a:lstStyle/>
                    <a:p>
                      <a:pPr algn="ctr"/>
                      <a:r>
                        <a:rPr lang="en-US" altLang="zh-CN" sz="2400" dirty="0" smtClean="0"/>
                        <a:t>13</a:t>
                      </a:r>
                      <a:endParaRPr lang="zh-CN" altLang="en-US" sz="2400" dirty="0"/>
                    </a:p>
                  </a:txBody>
                  <a:tcPr marL="91446" marR="91446"/>
                </a:tc>
                <a:tc>
                  <a:txBody>
                    <a:bodyPr/>
                    <a:lstStyle/>
                    <a:p>
                      <a:pPr algn="ctr"/>
                      <a:r>
                        <a:rPr lang="en-US" altLang="zh-CN" sz="2400" dirty="0" smtClean="0"/>
                        <a:t>15</a:t>
                      </a:r>
                      <a:endParaRPr lang="zh-CN" altLang="en-US" sz="2400" dirty="0"/>
                    </a:p>
                  </a:txBody>
                  <a:tcPr marL="91446" marR="91446"/>
                </a:tc>
                <a:tc>
                  <a:txBody>
                    <a:bodyPr/>
                    <a:lstStyle/>
                    <a:p>
                      <a:pPr algn="ctr"/>
                      <a:r>
                        <a:rPr lang="en-US" altLang="zh-CN" sz="2400" dirty="0" smtClean="0"/>
                        <a:t>1</a:t>
                      </a:r>
                      <a:endParaRPr lang="zh-CN" altLang="en-US" sz="2400" dirty="0"/>
                    </a:p>
                  </a:txBody>
                  <a:tcPr marL="91446" marR="91446"/>
                </a:tc>
                <a:tc>
                  <a:txBody>
                    <a:bodyPr/>
                    <a:lstStyle/>
                    <a:p>
                      <a:pPr algn="ctr"/>
                      <a:r>
                        <a:rPr lang="en-US" altLang="zh-CN" sz="2400" dirty="0" smtClean="0"/>
                        <a:t>3</a:t>
                      </a:r>
                      <a:endParaRPr lang="zh-CN" altLang="en-US" sz="2400" dirty="0"/>
                    </a:p>
                  </a:txBody>
                  <a:tcPr marL="91446" marR="91446"/>
                </a:tc>
              </a:tr>
            </a:tbl>
          </a:graphicData>
        </a:graphic>
      </p:graphicFrame>
      <p:grpSp>
        <p:nvGrpSpPr>
          <p:cNvPr id="7" name="组合 6"/>
          <p:cNvGrpSpPr>
            <a:grpSpLocks/>
          </p:cNvGrpSpPr>
          <p:nvPr/>
        </p:nvGrpSpPr>
        <p:grpSpPr bwMode="auto">
          <a:xfrm>
            <a:off x="2495600" y="5004739"/>
            <a:ext cx="6913562" cy="1243012"/>
            <a:chOff x="1043608" y="2906713"/>
            <a:chExt cx="6912768" cy="1242367"/>
          </a:xfrm>
        </p:grpSpPr>
        <p:cxnSp>
          <p:nvCxnSpPr>
            <p:cNvPr id="6" name="直接连接符 5"/>
            <p:cNvCxnSpPr/>
            <p:nvPr/>
          </p:nvCxnSpPr>
          <p:spPr>
            <a:xfrm>
              <a:off x="1043608" y="2906713"/>
              <a:ext cx="0" cy="12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907109" y="2906713"/>
              <a:ext cx="0" cy="12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635697" y="2906713"/>
              <a:ext cx="0" cy="12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956376" y="2906713"/>
              <a:ext cx="0" cy="12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2063751" y="404814"/>
            <a:ext cx="7497763" cy="839787"/>
          </a:xfrm>
        </p:spPr>
        <p:txBody>
          <a:bodyPr/>
          <a:lstStyle/>
          <a:p>
            <a:r>
              <a:rPr lang="en-US" altLang="zh-CN" sz="4800" dirty="0"/>
              <a:t>Eureka!</a:t>
            </a:r>
            <a:endParaRPr lang="zh-CN" altLang="en-US" sz="4800" dirty="0"/>
          </a:p>
        </p:txBody>
      </p:sp>
      <p:sp>
        <p:nvSpPr>
          <p:cNvPr id="3" name="TextBox 2"/>
          <p:cNvSpPr txBox="1"/>
          <p:nvPr/>
        </p:nvSpPr>
        <p:spPr>
          <a:xfrm>
            <a:off x="1315754" y="1270140"/>
            <a:ext cx="9589640" cy="2062162"/>
          </a:xfrm>
          <a:prstGeom prst="rect">
            <a:avLst/>
          </a:prstGeom>
          <a:noFill/>
        </p:spPr>
        <p:txBody>
          <a:bodyPr wrap="square">
            <a:spAutoFit/>
          </a:bodyPr>
          <a:lstStyle/>
          <a:p>
            <a:pPr eaLnBrk="1" hangingPunct="1">
              <a:defRPr/>
            </a:pPr>
            <a:r>
              <a:rPr lang="en-US" altLang="zh-CN" sz="3200" dirty="0">
                <a:latin typeface="Times New Roman" pitchFamily="18" charset="0"/>
                <a:ea typeface="宋体" charset="-122"/>
                <a:cs typeface="Times New Roman" pitchFamily="18" charset="0"/>
              </a:rPr>
              <a:t>If we write </a:t>
            </a:r>
            <a:r>
              <a:rPr lang="en-US" altLang="zh-CN" sz="3200" i="1" dirty="0">
                <a:latin typeface="Times New Roman" pitchFamily="18" charset="0"/>
                <a:ea typeface="宋体" charset="-122"/>
                <a:cs typeface="Times New Roman" pitchFamily="18" charset="0"/>
              </a:rPr>
              <a:t>n</a:t>
            </a:r>
            <a:r>
              <a:rPr lang="en-US" altLang="zh-CN" sz="3200" dirty="0">
                <a:latin typeface="Times New Roman" pitchFamily="18" charset="0"/>
                <a:ea typeface="宋体" charset="-122"/>
                <a:cs typeface="Times New Roman" pitchFamily="18" charset="0"/>
              </a:rPr>
              <a:t> in the form</a:t>
            </a:r>
            <a:r>
              <a:rPr lang="en-US" altLang="zh-CN" sz="3200" i="1" dirty="0">
                <a:latin typeface="Times New Roman" pitchFamily="18" charset="0"/>
                <a:ea typeface="宋体" charset="-122"/>
                <a:cs typeface="Times New Roman" pitchFamily="18" charset="0"/>
              </a:rPr>
              <a:t> n </a:t>
            </a:r>
            <a:r>
              <a:rPr lang="en-US" altLang="zh-CN" sz="3200" dirty="0">
                <a:latin typeface="Times New Roman" pitchFamily="18" charset="0"/>
                <a:ea typeface="宋体" charset="-122"/>
                <a:cs typeface="Times New Roman" pitchFamily="18" charset="0"/>
              </a:rPr>
              <a:t>= 2</a:t>
            </a:r>
            <a:r>
              <a:rPr lang="en-US" altLang="zh-CN" sz="3200" baseline="30000" dirty="0">
                <a:latin typeface="Times New Roman" pitchFamily="18" charset="0"/>
                <a:ea typeface="宋体" charset="-122"/>
                <a:cs typeface="Times New Roman" pitchFamily="18" charset="0"/>
              </a:rPr>
              <a:t>m</a:t>
            </a:r>
            <a:r>
              <a:rPr lang="en-US" altLang="zh-CN" sz="3200" dirty="0">
                <a:latin typeface="Times New Roman" pitchFamily="18" charset="0"/>
                <a:ea typeface="宋体" charset="-122"/>
                <a:cs typeface="Times New Roman" pitchFamily="18" charset="0"/>
              </a:rPr>
              <a:t> +</a:t>
            </a:r>
            <a:r>
              <a:rPr lang="en-US" altLang="zh-CN" sz="3200" i="1" dirty="0">
                <a:latin typeface="Times New Roman" pitchFamily="18" charset="0"/>
                <a:ea typeface="宋体" charset="-122"/>
                <a:cs typeface="Times New Roman" pitchFamily="18" charset="0"/>
              </a:rPr>
              <a:t> l</a:t>
            </a:r>
            <a:r>
              <a:rPr lang="en-US" altLang="zh-CN" sz="3200" dirty="0">
                <a:latin typeface="Times New Roman" pitchFamily="18" charset="0"/>
                <a:ea typeface="宋体" charset="-122"/>
                <a:cs typeface="Times New Roman" pitchFamily="18" charset="0"/>
              </a:rPr>
              <a:t>, </a:t>
            </a:r>
          </a:p>
          <a:p>
            <a:pPr eaLnBrk="1" hangingPunct="1">
              <a:defRPr/>
            </a:pPr>
            <a:r>
              <a:rPr lang="en-US" altLang="zh-CN" sz="2800" dirty="0">
                <a:solidFill>
                  <a:schemeClr val="accent5">
                    <a:lumMod val="75000"/>
                  </a:schemeClr>
                </a:solidFill>
                <a:latin typeface="Times New Roman" pitchFamily="18" charset="0"/>
                <a:ea typeface="宋体" charset="-122"/>
                <a:cs typeface="Times New Roman" pitchFamily="18" charset="0"/>
              </a:rPr>
              <a:t>(where 2</a:t>
            </a:r>
            <a:r>
              <a:rPr lang="en-US" altLang="zh-CN" sz="2800" baseline="30000" dirty="0">
                <a:solidFill>
                  <a:schemeClr val="accent5">
                    <a:lumMod val="75000"/>
                  </a:schemeClr>
                </a:solidFill>
                <a:latin typeface="Times New Roman" pitchFamily="18" charset="0"/>
                <a:ea typeface="宋体" charset="-122"/>
                <a:cs typeface="Times New Roman" pitchFamily="18" charset="0"/>
              </a:rPr>
              <a:t>m</a:t>
            </a:r>
            <a:r>
              <a:rPr lang="en-US" altLang="zh-CN" sz="2800" dirty="0">
                <a:solidFill>
                  <a:schemeClr val="accent5">
                    <a:lumMod val="75000"/>
                  </a:schemeClr>
                </a:solidFill>
                <a:latin typeface="Times New Roman" pitchFamily="18" charset="0"/>
                <a:ea typeface="宋体" charset="-122"/>
                <a:cs typeface="Times New Roman" pitchFamily="18" charset="0"/>
              </a:rPr>
              <a:t> is the largest power of 2 not exceeding </a:t>
            </a:r>
            <a:r>
              <a:rPr lang="en-US" altLang="zh-CN" sz="2800" i="1" dirty="0">
                <a:solidFill>
                  <a:schemeClr val="accent5">
                    <a:lumMod val="75000"/>
                  </a:schemeClr>
                </a:solidFill>
                <a:latin typeface="Times New Roman" pitchFamily="18" charset="0"/>
                <a:ea typeface="宋体" charset="-122"/>
                <a:cs typeface="Times New Roman" pitchFamily="18" charset="0"/>
              </a:rPr>
              <a:t>n</a:t>
            </a:r>
            <a:r>
              <a:rPr lang="en-US" altLang="zh-CN" sz="2800" dirty="0">
                <a:solidFill>
                  <a:schemeClr val="accent5">
                    <a:lumMod val="75000"/>
                  </a:schemeClr>
                </a:solidFill>
                <a:latin typeface="Times New Roman" pitchFamily="18" charset="0"/>
                <a:ea typeface="宋体" charset="-122"/>
                <a:cs typeface="Times New Roman" pitchFamily="18" charset="0"/>
              </a:rPr>
              <a:t> and where </a:t>
            </a:r>
            <a:r>
              <a:rPr lang="en-US" altLang="zh-CN" sz="2800" i="1" dirty="0">
                <a:solidFill>
                  <a:schemeClr val="accent5">
                    <a:lumMod val="75000"/>
                  </a:schemeClr>
                </a:solidFill>
                <a:latin typeface="Times New Roman" pitchFamily="18" charset="0"/>
                <a:ea typeface="宋体" charset="-122"/>
                <a:cs typeface="Times New Roman" pitchFamily="18" charset="0"/>
              </a:rPr>
              <a:t>l</a:t>
            </a:r>
            <a:r>
              <a:rPr lang="en-US" altLang="zh-CN" sz="2800" dirty="0">
                <a:solidFill>
                  <a:schemeClr val="accent5">
                    <a:lumMod val="75000"/>
                  </a:schemeClr>
                </a:solidFill>
                <a:latin typeface="Times New Roman" pitchFamily="18" charset="0"/>
                <a:ea typeface="宋体" charset="-122"/>
                <a:cs typeface="Times New Roman" pitchFamily="18" charset="0"/>
              </a:rPr>
              <a:t> is what's left)</a:t>
            </a:r>
            <a:r>
              <a:rPr lang="en-US" altLang="zh-CN" sz="3200" dirty="0">
                <a:latin typeface="Times New Roman" pitchFamily="18" charset="0"/>
                <a:ea typeface="宋体" charset="-122"/>
                <a:cs typeface="Times New Roman" pitchFamily="18" charset="0"/>
              </a:rPr>
              <a:t>, </a:t>
            </a:r>
          </a:p>
          <a:p>
            <a:pPr eaLnBrk="1" hangingPunct="1">
              <a:defRPr/>
            </a:pPr>
            <a:r>
              <a:rPr lang="en-US" altLang="zh-CN" sz="3200" dirty="0">
                <a:latin typeface="Times New Roman" pitchFamily="18" charset="0"/>
                <a:ea typeface="宋体" charset="-122"/>
                <a:cs typeface="Times New Roman" pitchFamily="18" charset="0"/>
              </a:rPr>
              <a:t>the solution to our recurrence seems to be: </a:t>
            </a:r>
            <a:endParaRPr lang="zh-CN" altLang="en-US" sz="3200" i="1" dirty="0">
              <a:latin typeface="Times New Roman" pitchFamily="18" charset="0"/>
              <a:ea typeface="宋体" charset="-122"/>
              <a:cs typeface="Times New Roman" pitchFamily="18" charset="0"/>
            </a:endParaRP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3279776"/>
            <a:ext cx="66436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2532063" y="4089400"/>
            <a:ext cx="73580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dirty="0">
                <a:latin typeface="Times New Roman" panose="02020603050405020304" pitchFamily="18" charset="0"/>
                <a:cs typeface="Times New Roman" panose="02020603050405020304" pitchFamily="18" charset="0"/>
              </a:rPr>
              <a:t>As an example: J(100) = J(64+36) = 36*2+1 = 73</a:t>
            </a:r>
            <a:endParaRPr lang="zh-CN" alt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2639617" y="4637227"/>
            <a:ext cx="6941915" cy="1354217"/>
          </a:xfrm>
          <a:prstGeom prst="rect">
            <a:avLst/>
          </a:prstGeom>
          <a:noFill/>
        </p:spPr>
        <p:txBody>
          <a:bodyPr>
            <a:spAutoFit/>
          </a:bodyPr>
          <a:lstStyle/>
          <a:p>
            <a:pPr eaLnBrk="1" hangingPunct="1">
              <a:defRPr/>
            </a:pPr>
            <a:r>
              <a:rPr lang="zh-CN" altLang="en-US" sz="4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rPr>
              <a:t>问题</a:t>
            </a:r>
            <a:r>
              <a:rPr lang="en-US" altLang="zh-CN" sz="4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rPr>
              <a:t>4</a:t>
            </a:r>
            <a:r>
              <a:rPr lang="zh-CN" altLang="en-US" sz="4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rPr>
              <a:t>：</a:t>
            </a:r>
            <a:endParaRPr lang="en-US" altLang="zh-CN" sz="4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endParaRPr>
          </a:p>
          <a:p>
            <a:pPr eaLnBrk="1" hangingPunct="1">
              <a:spcBef>
                <a:spcPts val="1200"/>
              </a:spcBef>
              <a:defRPr/>
            </a:pPr>
            <a:r>
              <a:rPr lang="zh-CN" altLang="en-US"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rPr>
              <a:t>你能否想出一种简单易行的计算办法？</a:t>
            </a:r>
            <a:endParaRPr lang="en-US" altLang="zh-CN"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2357438"/>
            <a:ext cx="64293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标题 1"/>
          <p:cNvSpPr>
            <a:spLocks noGrp="1"/>
          </p:cNvSpPr>
          <p:nvPr>
            <p:ph type="title"/>
          </p:nvPr>
        </p:nvSpPr>
        <p:spPr/>
        <p:txBody>
          <a:bodyPr/>
          <a:lstStyle/>
          <a:p>
            <a:r>
              <a:rPr lang="zh-CN" altLang="en-US" smtClean="0"/>
              <a:t>用二进制表示</a:t>
            </a:r>
          </a:p>
        </p:txBody>
      </p:sp>
      <p:sp>
        <p:nvSpPr>
          <p:cNvPr id="23556" name="内容占位符 2"/>
          <p:cNvSpPr>
            <a:spLocks noGrp="1"/>
          </p:cNvSpPr>
          <p:nvPr>
            <p:ph idx="1"/>
          </p:nvPr>
        </p:nvSpPr>
        <p:spPr>
          <a:xfrm>
            <a:off x="2243138" y="1125539"/>
            <a:ext cx="7497762" cy="3348037"/>
          </a:xfrm>
        </p:spPr>
        <p:txBody>
          <a:bodyPr/>
          <a:lstStyle/>
          <a:p>
            <a:r>
              <a:rPr lang="en-US" altLang="zh-CN" smtClean="0"/>
              <a:t>Suppose </a:t>
            </a:r>
            <a:r>
              <a:rPr lang="en-US" altLang="zh-CN" i="1" smtClean="0"/>
              <a:t>n</a:t>
            </a:r>
            <a:r>
              <a:rPr lang="en-US" altLang="zh-CN" smtClean="0"/>
              <a:t>’s binary expansion is : </a:t>
            </a:r>
          </a:p>
          <a:p>
            <a:endParaRPr lang="en-US" altLang="zh-CN" smtClean="0"/>
          </a:p>
          <a:p>
            <a:pPr>
              <a:spcBef>
                <a:spcPts val="1200"/>
              </a:spcBef>
            </a:pPr>
            <a:r>
              <a:rPr lang="en-US" altLang="zh-CN" smtClean="0"/>
              <a:t>then: </a:t>
            </a:r>
          </a:p>
        </p:txBody>
      </p:sp>
      <p:pic>
        <p:nvPicPr>
          <p:cNvPr id="235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150" y="1643064"/>
            <a:ext cx="46434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3000375" y="5157789"/>
            <a:ext cx="6408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C00000"/>
                </a:solidFill>
                <a:latin typeface="华文新魏" panose="02010800040101010101" pitchFamily="2" charset="-122"/>
                <a:ea typeface="华文新魏" panose="02010800040101010101" pitchFamily="2" charset="-122"/>
              </a:rPr>
              <a:t>例如</a:t>
            </a:r>
            <a:r>
              <a:rPr lang="zh-CN" altLang="en-US" sz="2400">
                <a:solidFill>
                  <a:srgbClr val="C00000"/>
                </a:solidFill>
                <a:latin typeface="华文新魏" panose="02010800040101010101" pitchFamily="2" charset="-122"/>
                <a:ea typeface="华文新魏" panose="02010800040101010101" pitchFamily="2" charset="-122"/>
                <a:sym typeface="Wingdings" panose="05000000000000000000" pitchFamily="2" charset="2"/>
              </a:rPr>
              <a:t>：</a:t>
            </a:r>
            <a:r>
              <a:rPr lang="en-US" altLang="zh-CN" sz="2400">
                <a:solidFill>
                  <a:srgbClr val="C00000"/>
                </a:solidFill>
                <a:latin typeface="华文新魏" panose="02010800040101010101" pitchFamily="2" charset="-122"/>
                <a:ea typeface="华文新魏" panose="02010800040101010101" pitchFamily="2" charset="-122"/>
                <a:sym typeface="Wingdings" panose="05000000000000000000" pitchFamily="2" charset="2"/>
              </a:rPr>
              <a:t>100</a:t>
            </a:r>
            <a:r>
              <a:rPr lang="zh-CN" altLang="en-US" sz="2400">
                <a:solidFill>
                  <a:srgbClr val="C00000"/>
                </a:solidFill>
                <a:latin typeface="华文新魏" panose="02010800040101010101" pitchFamily="2" charset="-122"/>
                <a:ea typeface="华文新魏" panose="02010800040101010101" pitchFamily="2" charset="-122"/>
                <a:sym typeface="Wingdings" panose="05000000000000000000" pitchFamily="2" charset="2"/>
              </a:rPr>
              <a:t> </a:t>
            </a:r>
            <a:r>
              <a:rPr lang="en-US" altLang="zh-CN" sz="2400">
                <a:solidFill>
                  <a:srgbClr val="C00000"/>
                </a:solidFill>
                <a:latin typeface="华文新魏" panose="02010800040101010101" pitchFamily="2" charset="-122"/>
                <a:ea typeface="华文新魏" panose="02010800040101010101" pitchFamily="2" charset="-122"/>
                <a:sym typeface="Wingdings" panose="05000000000000000000" pitchFamily="2" charset="2"/>
              </a:rPr>
              <a:t>=</a:t>
            </a:r>
            <a:r>
              <a:rPr lang="zh-CN" altLang="en-US" sz="2400">
                <a:solidFill>
                  <a:srgbClr val="C00000"/>
                </a:solidFill>
                <a:latin typeface="华文新魏" panose="02010800040101010101" pitchFamily="2" charset="-122"/>
                <a:ea typeface="华文新魏" panose="02010800040101010101" pitchFamily="2" charset="-122"/>
                <a:sym typeface="Wingdings" panose="05000000000000000000" pitchFamily="2" charset="2"/>
              </a:rPr>
              <a:t> </a:t>
            </a:r>
            <a:r>
              <a:rPr lang="en-US" altLang="zh-CN" sz="2400">
                <a:solidFill>
                  <a:srgbClr val="C00000"/>
                </a:solidFill>
                <a:latin typeface="华文新魏" panose="02010800040101010101" pitchFamily="2" charset="-122"/>
                <a:ea typeface="华文新魏" panose="02010800040101010101" pitchFamily="2" charset="-122"/>
                <a:sym typeface="Wingdings" panose="05000000000000000000" pitchFamily="2" charset="2"/>
              </a:rPr>
              <a:t>(1100100)</a:t>
            </a:r>
            <a:r>
              <a:rPr lang="en-US" altLang="zh-CN" sz="2400" baseline="-25000">
                <a:solidFill>
                  <a:srgbClr val="C00000"/>
                </a:solidFill>
                <a:latin typeface="华文新魏" panose="02010800040101010101" pitchFamily="2" charset="-122"/>
                <a:ea typeface="华文新魏" panose="02010800040101010101" pitchFamily="2" charset="-122"/>
                <a:sym typeface="Wingdings" panose="05000000000000000000" pitchFamily="2" charset="2"/>
              </a:rPr>
              <a:t>2</a:t>
            </a:r>
            <a:r>
              <a:rPr lang="zh-CN" altLang="en-US" sz="2400">
                <a:solidFill>
                  <a:srgbClr val="C00000"/>
                </a:solidFill>
                <a:latin typeface="华文新魏" panose="02010800040101010101" pitchFamily="2" charset="-122"/>
                <a:ea typeface="华文新魏" panose="02010800040101010101" pitchFamily="2" charset="-122"/>
                <a:sym typeface="Wingdings" panose="05000000000000000000" pitchFamily="2" charset="2"/>
              </a:rPr>
              <a:t> </a:t>
            </a:r>
            <a:r>
              <a:rPr lang="zh-CN" altLang="en-US" sz="2400">
                <a:solidFill>
                  <a:srgbClr val="C00000"/>
                </a:solidFill>
                <a:latin typeface="华文新魏" panose="02010800040101010101" pitchFamily="2" charset="-122"/>
                <a:ea typeface="华文新魏" panose="02010800040101010101" pitchFamily="2" charset="-122"/>
                <a:sym typeface="Symbol" panose="05050102010706020507" pitchFamily="18" charset="2"/>
              </a:rPr>
              <a:t> </a:t>
            </a:r>
            <a:r>
              <a:rPr lang="en-US" altLang="zh-CN" sz="2400">
                <a:solidFill>
                  <a:srgbClr val="C00000"/>
                </a:solidFill>
                <a:latin typeface="华文新魏" panose="02010800040101010101" pitchFamily="2" charset="-122"/>
                <a:ea typeface="华文新魏" panose="02010800040101010101" pitchFamily="2" charset="-122"/>
                <a:sym typeface="Symbol" panose="05050102010706020507" pitchFamily="18" charset="2"/>
              </a:rPr>
              <a:t>(1001001)</a:t>
            </a:r>
            <a:r>
              <a:rPr lang="en-US" altLang="zh-CN" sz="2400" baseline="-25000">
                <a:solidFill>
                  <a:srgbClr val="C00000"/>
                </a:solidFill>
                <a:latin typeface="华文新魏" panose="02010800040101010101" pitchFamily="2" charset="-122"/>
                <a:ea typeface="华文新魏" panose="02010800040101010101" pitchFamily="2" charset="-122"/>
                <a:sym typeface="Symbol" panose="05050102010706020507" pitchFamily="18" charset="2"/>
              </a:rPr>
              <a:t>2</a:t>
            </a:r>
            <a:r>
              <a:rPr lang="zh-CN" altLang="en-US" sz="2400">
                <a:solidFill>
                  <a:srgbClr val="C00000"/>
                </a:solidFill>
                <a:latin typeface="华文新魏" panose="02010800040101010101" pitchFamily="2" charset="-122"/>
                <a:ea typeface="华文新魏" panose="02010800040101010101" pitchFamily="2" charset="-122"/>
                <a:sym typeface="Symbol" panose="05050102010706020507" pitchFamily="18" charset="2"/>
              </a:rPr>
              <a:t> </a:t>
            </a:r>
            <a:r>
              <a:rPr lang="en-US" altLang="zh-CN" sz="2400">
                <a:solidFill>
                  <a:srgbClr val="C00000"/>
                </a:solidFill>
                <a:latin typeface="华文新魏" panose="02010800040101010101" pitchFamily="2" charset="-122"/>
                <a:ea typeface="华文新魏" panose="02010800040101010101" pitchFamily="2" charset="-122"/>
                <a:sym typeface="Symbol" panose="05050102010706020507" pitchFamily="18" charset="2"/>
              </a:rPr>
              <a:t>=</a:t>
            </a:r>
            <a:r>
              <a:rPr lang="zh-CN" altLang="en-US" sz="2400">
                <a:solidFill>
                  <a:srgbClr val="C00000"/>
                </a:solidFill>
                <a:latin typeface="华文新魏" panose="02010800040101010101" pitchFamily="2" charset="-122"/>
                <a:ea typeface="华文新魏" panose="02010800040101010101" pitchFamily="2" charset="-122"/>
                <a:sym typeface="Symbol" panose="05050102010706020507" pitchFamily="18" charset="2"/>
              </a:rPr>
              <a:t> </a:t>
            </a:r>
            <a:r>
              <a:rPr lang="en-US" altLang="zh-CN" sz="2400">
                <a:solidFill>
                  <a:srgbClr val="C00000"/>
                </a:solidFill>
                <a:latin typeface="华文新魏" panose="02010800040101010101" pitchFamily="2" charset="-122"/>
                <a:ea typeface="华文新魏" panose="02010800040101010101" pitchFamily="2" charset="-122"/>
                <a:sym typeface="Symbol" panose="05050102010706020507" pitchFamily="18" charset="2"/>
              </a:rPr>
              <a:t>73</a:t>
            </a:r>
            <a:r>
              <a:rPr lang="zh-CN" altLang="en-US" sz="2400" baseline="-25000">
                <a:solidFill>
                  <a:srgbClr val="C00000"/>
                </a:solidFill>
                <a:latin typeface="华文新魏" panose="02010800040101010101" pitchFamily="2" charset="-122"/>
                <a:ea typeface="华文新魏" panose="02010800040101010101" pitchFamily="2" charset="-122"/>
                <a:sym typeface="Wingdings" panose="05000000000000000000" pitchFamily="2" charset="2"/>
              </a:rPr>
              <a:t> </a:t>
            </a:r>
            <a:endParaRPr lang="zh-CN" altLang="en-US" sz="2400">
              <a:solidFill>
                <a:srgbClr val="C0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3716288" y="1450790"/>
            <a:ext cx="8126288" cy="4387625"/>
          </a:xfrm>
          <a:prstGeom prst="roundRect">
            <a:avLst>
              <a:gd name="adj" fmla="val 379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关于递归式的几个“性质”</a:t>
            </a:r>
            <a:endParaRPr lang="zh-CN" altLang="en-US" dirty="0"/>
          </a:p>
        </p:txBody>
      </p:sp>
      <p:sp>
        <p:nvSpPr>
          <p:cNvPr id="3" name="内容占位符 2"/>
          <p:cNvSpPr>
            <a:spLocks noGrp="1"/>
          </p:cNvSpPr>
          <p:nvPr>
            <p:ph idx="1"/>
          </p:nvPr>
        </p:nvSpPr>
        <p:spPr/>
        <p:txBody>
          <a:bodyPr/>
          <a:lstStyle/>
          <a:p>
            <a:r>
              <a:rPr lang="zh-CN" altLang="en-US" dirty="0" smtClean="0"/>
              <a:t>线性递归式</a:t>
            </a:r>
            <a:endParaRPr lang="en-US" altLang="zh-CN" dirty="0" smtClean="0"/>
          </a:p>
          <a:p>
            <a:endParaRPr lang="en-US" altLang="zh-CN" dirty="0"/>
          </a:p>
          <a:p>
            <a:r>
              <a:rPr lang="zh-CN" altLang="en-US" dirty="0" smtClean="0"/>
              <a:t>一阶递归式</a:t>
            </a:r>
            <a:endParaRPr lang="en-US" altLang="zh-CN" dirty="0" smtClean="0"/>
          </a:p>
          <a:p>
            <a:endParaRPr lang="en-US" altLang="zh-CN" dirty="0"/>
          </a:p>
          <a:p>
            <a:r>
              <a:rPr lang="en-US" altLang="zh-CN" dirty="0" smtClean="0"/>
              <a:t>K</a:t>
            </a:r>
            <a:r>
              <a:rPr lang="zh-CN" altLang="en-US" dirty="0" smtClean="0"/>
              <a:t>阶递归式</a:t>
            </a:r>
            <a:endParaRPr lang="en-US" altLang="zh-CN" dirty="0" smtClean="0"/>
          </a:p>
          <a:p>
            <a:endParaRPr lang="en-US" altLang="zh-CN" dirty="0"/>
          </a:p>
          <a:p>
            <a:r>
              <a:rPr lang="zh-CN" altLang="en-US" dirty="0" smtClean="0"/>
              <a:t>齐次递归式</a:t>
            </a:r>
            <a:endParaRPr lang="zh-CN" altLang="en-US" dirty="0"/>
          </a:p>
        </p:txBody>
      </p:sp>
      <p:graphicFrame>
        <p:nvGraphicFramePr>
          <p:cNvPr id="6" name="Object 7"/>
          <p:cNvGraphicFramePr>
            <a:graphicFrameLocks noChangeAspect="1"/>
          </p:cNvGraphicFramePr>
          <p:nvPr>
            <p:extLst>
              <p:ext uri="{D42A27DB-BD31-4B8C-83A1-F6EECF244321}">
                <p14:modId xmlns:p14="http://schemas.microsoft.com/office/powerpoint/2010/main" val="4089423523"/>
              </p:ext>
            </p:extLst>
          </p:nvPr>
        </p:nvGraphicFramePr>
        <p:xfrm>
          <a:off x="7536160" y="1894345"/>
          <a:ext cx="2362200" cy="647700"/>
        </p:xfrm>
        <a:graphic>
          <a:graphicData uri="http://schemas.openxmlformats.org/presentationml/2006/ole">
            <mc:AlternateContent xmlns:mc="http://schemas.openxmlformats.org/markup-compatibility/2006">
              <mc:Choice xmlns:v="urn:schemas-microsoft-com:vml" Requires="v">
                <p:oleObj spid="_x0000_s71822" name="Equation" r:id="rId4" imgW="761669" imgH="228501" progId="Equation.3">
                  <p:embed/>
                </p:oleObj>
              </mc:Choice>
              <mc:Fallback>
                <p:oleObj name="Equation" r:id="rId4" imgW="761669"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6160" y="1894345"/>
                        <a:ext cx="2362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1868013608"/>
              </p:ext>
            </p:extLst>
          </p:nvPr>
        </p:nvGraphicFramePr>
        <p:xfrm>
          <a:off x="4065712" y="1985353"/>
          <a:ext cx="2057400" cy="609600"/>
        </p:xfrm>
        <a:graphic>
          <a:graphicData uri="http://schemas.openxmlformats.org/presentationml/2006/ole">
            <mc:AlternateContent xmlns:mc="http://schemas.openxmlformats.org/markup-compatibility/2006">
              <mc:Choice xmlns:v="urn:schemas-microsoft-com:vml" Requires="v">
                <p:oleObj spid="_x0000_s71823" name="Equation" r:id="rId6" imgW="711200" imgH="228600" progId="Equation.3">
                  <p:embed/>
                </p:oleObj>
              </mc:Choice>
              <mc:Fallback>
                <p:oleObj name="Equation" r:id="rId6" imgW="7112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5712" y="1985353"/>
                        <a:ext cx="205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3502926740"/>
              </p:ext>
            </p:extLst>
          </p:nvPr>
        </p:nvGraphicFramePr>
        <p:xfrm>
          <a:off x="7498060" y="2777650"/>
          <a:ext cx="2438400" cy="685800"/>
        </p:xfrm>
        <a:graphic>
          <a:graphicData uri="http://schemas.openxmlformats.org/presentationml/2006/ole">
            <mc:AlternateContent xmlns:mc="http://schemas.openxmlformats.org/markup-compatibility/2006">
              <mc:Choice xmlns:v="urn:schemas-microsoft-com:vml" Requires="v">
                <p:oleObj spid="_x0000_s71824" name="Equation" r:id="rId8" imgW="876300" imgH="228600" progId="Equation.3">
                  <p:embed/>
                </p:oleObj>
              </mc:Choice>
              <mc:Fallback>
                <p:oleObj name="Equation" r:id="rId8" imgW="8763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8060" y="2777650"/>
                        <a:ext cx="243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1307721182"/>
              </p:ext>
            </p:extLst>
          </p:nvPr>
        </p:nvGraphicFramePr>
        <p:xfrm>
          <a:off x="4065712" y="2777650"/>
          <a:ext cx="2590800" cy="685800"/>
        </p:xfrm>
        <a:graphic>
          <a:graphicData uri="http://schemas.openxmlformats.org/presentationml/2006/ole">
            <mc:AlternateContent xmlns:mc="http://schemas.openxmlformats.org/markup-compatibility/2006">
              <mc:Choice xmlns:v="urn:schemas-microsoft-com:vml" Requires="v">
                <p:oleObj spid="_x0000_s71825" name="Equation" r:id="rId10" imgW="914400" imgH="241300" progId="Equation.3">
                  <p:embed/>
                </p:oleObj>
              </mc:Choice>
              <mc:Fallback>
                <p:oleObj name="Equation" r:id="rId10" imgW="9144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5712" y="2777650"/>
                        <a:ext cx="259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1" name="文本框 10"/>
              <p:cNvSpPr txBox="1"/>
              <p:nvPr/>
            </p:nvSpPr>
            <p:spPr>
              <a:xfrm>
                <a:off x="4065712" y="3790201"/>
                <a:ext cx="245349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T</m:t>
                          </m:r>
                        </m:e>
                        <m:sub>
                          <m:r>
                            <m:rPr>
                              <m:sty m:val="p"/>
                            </m:rPr>
                            <a:rPr lang="en-US" altLang="zh-CN" sz="2800" b="0" i="0" smtClean="0">
                              <a:latin typeface="Cambria Math" panose="02040503050406030204" pitchFamily="18" charset="0"/>
                            </a:rPr>
                            <m:t>n</m:t>
                          </m:r>
                        </m:sub>
                      </m:sSub>
                      <m:r>
                        <a:rPr lang="en-US" altLang="zh-CN" sz="2800" b="0" i="0" smtClean="0">
                          <a:latin typeface="Cambria Math" panose="02040503050406030204" pitchFamily="18" charset="0"/>
                        </a:rPr>
                        <m:t>=2</m:t>
                      </m:r>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T</m:t>
                          </m:r>
                        </m:e>
                        <m:sub>
                          <m:r>
                            <m:rPr>
                              <m:sty m:val="p"/>
                            </m:rPr>
                            <a:rPr lang="en-US" altLang="zh-CN" sz="2800" b="0" i="0" smtClean="0">
                              <a:latin typeface="Cambria Math" panose="02040503050406030204" pitchFamily="18" charset="0"/>
                            </a:rPr>
                            <m:t>n</m:t>
                          </m:r>
                          <m:r>
                            <a:rPr lang="en-US" altLang="zh-CN" sz="2800" b="0" i="0" smtClean="0">
                              <a:latin typeface="Cambria Math" panose="02040503050406030204" pitchFamily="18" charset="0"/>
                            </a:rPr>
                            <m:t>−1</m:t>
                          </m:r>
                        </m:sub>
                      </m:sSub>
                      <m:r>
                        <a:rPr lang="en-US" altLang="zh-CN" sz="2800" b="0" i="0" smtClean="0">
                          <a:latin typeface="Cambria Math" panose="02040503050406030204" pitchFamily="18" charset="0"/>
                        </a:rPr>
                        <m:t>+1</m:t>
                      </m:r>
                    </m:oMath>
                  </m:oMathPara>
                </a14:m>
                <a:endParaRPr lang="zh-CN" altLang="en-US" sz="28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065712" y="3790201"/>
                <a:ext cx="2453492" cy="430887"/>
              </a:xfrm>
              <a:prstGeom prst="rect">
                <a:avLst/>
              </a:prstGeom>
              <a:blipFill rotWithShape="0">
                <a:blip r:embed="rId12"/>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13">
            <a:clrChange>
              <a:clrFrom>
                <a:srgbClr val="FFFFFF"/>
              </a:clrFrom>
              <a:clrTo>
                <a:srgbClr val="FFFFFF">
                  <a:alpha val="0"/>
                </a:srgbClr>
              </a:clrTo>
            </a:clrChange>
          </a:blip>
          <a:stretch>
            <a:fillRect/>
          </a:stretch>
        </p:blipFill>
        <p:spPr>
          <a:xfrm>
            <a:off x="4065712" y="4653136"/>
            <a:ext cx="7776864" cy="588687"/>
          </a:xfrm>
          <a:prstGeom prst="rect">
            <a:avLst/>
          </a:prstGeom>
          <a:noFill/>
          <a:ln>
            <a:noFill/>
          </a:ln>
        </p:spPr>
      </p:pic>
    </p:spTree>
    <p:extLst>
      <p:ext uri="{BB962C8B-B14F-4D97-AF65-F5344CB8AC3E}">
        <p14:creationId xmlns:p14="http://schemas.microsoft.com/office/powerpoint/2010/main" val="1594304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一阶线性递归式的通解</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583" y="1417639"/>
            <a:ext cx="10741061" cy="1363289"/>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91" y="3068960"/>
            <a:ext cx="11016233" cy="2774663"/>
          </a:xfrm>
          <a:prstGeom prst="rect">
            <a:avLst/>
          </a:prstGeom>
        </p:spPr>
      </p:pic>
    </p:spTree>
    <p:extLst>
      <p:ext uri="{BB962C8B-B14F-4D97-AF65-F5344CB8AC3E}">
        <p14:creationId xmlns:p14="http://schemas.microsoft.com/office/powerpoint/2010/main" val="939915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5</a:t>
            </a:r>
            <a:r>
              <a:rPr lang="zh-CN" altLang="en-US" dirty="0" smtClean="0"/>
              <a:t>：如何从定理</a:t>
            </a:r>
            <a:r>
              <a:rPr lang="en-US" altLang="zh-CN" dirty="0" smtClean="0"/>
              <a:t>4.1</a:t>
            </a:r>
            <a:r>
              <a:rPr lang="zh-CN" altLang="en-US" dirty="0" smtClean="0"/>
              <a:t>得到通解？</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9600" y="1600201"/>
                <a:ext cx="11103024" cy="4530725"/>
              </a:xfrm>
            </p:spPr>
            <p:txBody>
              <a:bodyPr/>
              <a:lstStyle/>
              <a:p>
                <a14:m>
                  <m:oMath xmlns:m="http://schemas.openxmlformats.org/officeDocument/2006/math">
                    <m:r>
                      <m:rPr>
                        <m:sty m:val="p"/>
                      </m:rPr>
                      <a:rPr lang="en-US" altLang="zh-CN" i="1" smtClean="0">
                        <a:latin typeface="Cambria Math" panose="02040503050406030204" pitchFamily="18" charset="0"/>
                      </a:rPr>
                      <m:t>T</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n</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     </m:t>
                    </m:r>
                    <m:r>
                      <a:rPr lang="zh-CN" altLang="en-US" b="0" i="1" smtClean="0">
                        <a:latin typeface="Cambria Math" panose="02040503050406030204" pitchFamily="18" charset="0"/>
                      </a:rPr>
                      <m:t>和</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𝑟</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m:rPr>
                                      <m:brk m:alnAt="7"/>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&gt;0</m:t>
                              </m:r>
                            </m:e>
                          </m:mr>
                          <m:mr>
                            <m:e>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=0</m:t>
                              </m:r>
                            </m:e>
                          </m:mr>
                        </m:m>
                      </m:e>
                    </m:d>
                  </m:oMath>
                </a14:m>
                <a:endParaRPr lang="en-US" altLang="zh-CN" dirty="0" smtClean="0"/>
              </a:p>
              <a:p>
                <a:endParaRPr lang="en-US" altLang="zh-CN" b="0" dirty="0" smtClean="0"/>
              </a:p>
              <a:p>
                <a:r>
                  <a:rPr lang="zh-CN" altLang="en-US" dirty="0"/>
                  <a:t>本质</a:t>
                </a:r>
                <a:r>
                  <a:rPr lang="zh-CN" altLang="en-US" dirty="0" smtClean="0"/>
                  <a:t>上，定理</a:t>
                </a:r>
                <a14:m>
                  <m:oMath xmlns:m="http://schemas.openxmlformats.org/officeDocument/2006/math">
                    <m:r>
                      <a:rPr lang="en-US" altLang="zh-CN" b="0" i="1" smtClean="0">
                        <a:latin typeface="Cambria Math" panose="02040503050406030204" pitchFamily="18" charset="0"/>
                      </a:rPr>
                      <m:t>4.1</m:t>
                    </m:r>
                    <m:r>
                      <a:rPr lang="zh-CN" altLang="en-US" b="0" i="1" smtClean="0">
                        <a:latin typeface="Cambria Math" panose="02040503050406030204" pitchFamily="18" charset="0"/>
                      </a:rPr>
                      <m:t>是</m:t>
                    </m:r>
                    <m:r>
                      <a:rPr lang="zh-CN" altLang="en-US" i="1">
                        <a:latin typeface="Cambria Math" panose="02040503050406030204" pitchFamily="18" charset="0"/>
                      </a:rPr>
                      <m:t>这样</m:t>
                    </m:r>
                    <m:r>
                      <a:rPr lang="zh-CN" altLang="en-US" b="0" i="1" smtClean="0">
                        <a:latin typeface="Cambria Math" panose="02040503050406030204" pitchFamily="18" charset="0"/>
                      </a:rPr>
                      <m:t>的：</m:t>
                    </m:r>
                  </m:oMath>
                </a14:m>
                <a:endParaRPr lang="en-US" altLang="zh-CN" b="0" dirty="0" smtClean="0"/>
              </a:p>
              <a:p>
                <a14:m>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𝑖</m:t>
                            </m:r>
                          </m:sup>
                        </m:sSup>
                      </m:e>
                    </m:nary>
                  </m:oMath>
                </a14:m>
                <a:endParaRPr lang="en-US" altLang="zh-CN" b="0" dirty="0" smtClean="0"/>
              </a:p>
              <a:p>
                <a:r>
                  <a:rPr lang="zh-CN" altLang="en-US" dirty="0" smtClean="0"/>
                  <a:t>所以，通解似乎可以是：</a:t>
                </a:r>
                <a:endParaRPr lang="en-US" altLang="zh-CN" dirty="0" smtClean="0"/>
              </a:p>
              <a:p>
                <a14:m>
                  <m:oMath xmlns:m="http://schemas.openxmlformats.org/officeDocument/2006/math">
                    <m:r>
                      <m:rPr>
                        <m:sty m:val="p"/>
                      </m:rPr>
                      <a:rPr lang="en-US" altLang="zh-CN" i="1" smtClean="0">
                        <a:latin typeface="Cambria Math" panose="02040503050406030204" pitchFamily="18" charset="0"/>
                      </a:rPr>
                      <m:t>T</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n</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𝑎</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nary>
                  </m:oMath>
                </a14:m>
                <a:endParaRPr lang="en-US" altLang="zh-CN" b="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9600" y="1600201"/>
                <a:ext cx="11103024" cy="4530725"/>
              </a:xfrm>
              <a:blipFill rotWithShape="0">
                <a:blip r:embed="rId3"/>
                <a:stretch>
                  <a:fillRect l="-439"/>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432" y="1484784"/>
            <a:ext cx="4437825" cy="1152128"/>
          </a:xfrm>
          <a:prstGeom prst="rect">
            <a:avLst/>
          </a:prstGeom>
        </p:spPr>
      </p:pic>
      <p:sp>
        <p:nvSpPr>
          <p:cNvPr id="5" name="文本框 4"/>
          <p:cNvSpPr txBox="1"/>
          <p:nvPr/>
        </p:nvSpPr>
        <p:spPr>
          <a:xfrm>
            <a:off x="1847528" y="5592317"/>
            <a:ext cx="8712968" cy="1077218"/>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en-US" sz="3200" dirty="0" smtClean="0"/>
              <a:t>问题</a:t>
            </a:r>
            <a:r>
              <a:rPr lang="en-US" altLang="zh-CN" sz="3200" dirty="0" smtClean="0"/>
              <a:t>6</a:t>
            </a:r>
            <a:r>
              <a:rPr lang="zh-CN" altLang="en-US" sz="3200" dirty="0" smtClean="0"/>
              <a:t>：这个递归式以及通解和我们看到的</a:t>
            </a:r>
            <a:r>
              <a:rPr lang="zh-CN" altLang="en-US" sz="3200" dirty="0"/>
              <a:t>分治</a:t>
            </a:r>
            <a:r>
              <a:rPr lang="zh-CN" altLang="en-US" sz="3200" dirty="0" smtClean="0"/>
              <a:t>法递归式及其通解本质上有区别吗？</a:t>
            </a:r>
            <a:endParaRPr lang="zh-CN" altLang="en-US" sz="3200" dirty="0"/>
          </a:p>
        </p:txBody>
      </p:sp>
    </p:spTree>
    <p:extLst>
      <p:ext uri="{BB962C8B-B14F-4D97-AF65-F5344CB8AC3E}">
        <p14:creationId xmlns:p14="http://schemas.microsoft.com/office/powerpoint/2010/main" val="196474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
          <p:cNvSpPr>
            <a:spLocks noChangeArrowheads="1"/>
          </p:cNvSpPr>
          <p:nvPr/>
        </p:nvSpPr>
        <p:spPr bwMode="auto">
          <a:xfrm>
            <a:off x="6026448" y="3418880"/>
            <a:ext cx="3886200" cy="1905000"/>
          </a:xfrm>
          <a:prstGeom prst="ellipse">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9699" name="Oval 3"/>
          <p:cNvSpPr>
            <a:spLocks noChangeArrowheads="1"/>
          </p:cNvSpPr>
          <p:nvPr/>
        </p:nvSpPr>
        <p:spPr bwMode="auto">
          <a:xfrm>
            <a:off x="2354560" y="3404592"/>
            <a:ext cx="3810000" cy="1905000"/>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9700" name="Rectangle 4"/>
          <p:cNvSpPr>
            <a:spLocks noGrp="1" noChangeArrowheads="1"/>
          </p:cNvSpPr>
          <p:nvPr>
            <p:ph type="title"/>
          </p:nvPr>
        </p:nvSpPr>
        <p:spPr/>
        <p:txBody>
          <a:bodyPr/>
          <a:lstStyle/>
          <a:p>
            <a:pPr eaLnBrk="1" hangingPunct="1"/>
            <a:r>
              <a:rPr lang="zh-CN" altLang="en-US" dirty="0" smtClean="0"/>
              <a:t>线性齐次递归式及其通解</a:t>
            </a:r>
            <a:endParaRPr lang="en-US" altLang="zh-CN" dirty="0" smtClean="0"/>
          </a:p>
        </p:txBody>
      </p:sp>
      <p:sp>
        <p:nvSpPr>
          <p:cNvPr id="29702" name="Text Box 6"/>
          <p:cNvSpPr txBox="1">
            <a:spLocks noChangeArrowheads="1"/>
          </p:cNvSpPr>
          <p:nvPr/>
        </p:nvSpPr>
        <p:spPr bwMode="auto">
          <a:xfrm>
            <a:off x="1811846" y="2681705"/>
            <a:ext cx="84292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200" dirty="0">
                <a:latin typeface="Times New Roman" panose="02020603050405020304" pitchFamily="18" charset="0"/>
              </a:rPr>
              <a:t>is called linear homogeneous relation of degree </a:t>
            </a:r>
            <a:r>
              <a:rPr kumimoji="1" lang="en-US" altLang="zh-CN" sz="3200" i="1" dirty="0">
                <a:latin typeface="Times New Roman" panose="02020603050405020304" pitchFamily="18" charset="0"/>
              </a:rPr>
              <a:t>k</a:t>
            </a:r>
            <a:r>
              <a:rPr kumimoji="1" lang="en-US" altLang="zh-CN" sz="3200" dirty="0">
                <a:latin typeface="Times New Roman" panose="02020603050405020304" pitchFamily="18" charset="0"/>
              </a:rPr>
              <a:t>.</a:t>
            </a:r>
          </a:p>
        </p:txBody>
      </p:sp>
      <p:graphicFrame>
        <p:nvGraphicFramePr>
          <p:cNvPr id="29703" name="Object 7"/>
          <p:cNvGraphicFramePr>
            <a:graphicFrameLocks noChangeAspect="1"/>
          </p:cNvGraphicFramePr>
          <p:nvPr>
            <p:extLst>
              <p:ext uri="{D42A27DB-BD31-4B8C-83A1-F6EECF244321}">
                <p14:modId xmlns:p14="http://schemas.microsoft.com/office/powerpoint/2010/main" val="2822480986"/>
              </p:ext>
            </p:extLst>
          </p:nvPr>
        </p:nvGraphicFramePr>
        <p:xfrm>
          <a:off x="3116560" y="3480792"/>
          <a:ext cx="2362200" cy="647700"/>
        </p:xfrm>
        <a:graphic>
          <a:graphicData uri="http://schemas.openxmlformats.org/presentationml/2006/ole">
            <mc:AlternateContent xmlns:mc="http://schemas.openxmlformats.org/markup-compatibility/2006">
              <mc:Choice xmlns:v="urn:schemas-microsoft-com:vml" Requires="v">
                <p:oleObj spid="_x0000_s29909" name="Equation" r:id="rId4" imgW="761669" imgH="228501" progId="Equation.3">
                  <p:embed/>
                </p:oleObj>
              </mc:Choice>
              <mc:Fallback>
                <p:oleObj name="Equation" r:id="rId4" imgW="761669" imgH="228501"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560" y="3480792"/>
                        <a:ext cx="2362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4" name="Object 8"/>
          <p:cNvGraphicFramePr>
            <a:graphicFrameLocks noChangeAspect="1"/>
          </p:cNvGraphicFramePr>
          <p:nvPr>
            <p:extLst>
              <p:ext uri="{D42A27DB-BD31-4B8C-83A1-F6EECF244321}">
                <p14:modId xmlns:p14="http://schemas.microsoft.com/office/powerpoint/2010/main" val="1561045009"/>
              </p:ext>
            </p:extLst>
          </p:nvPr>
        </p:nvGraphicFramePr>
        <p:xfrm>
          <a:off x="6697960" y="3480792"/>
          <a:ext cx="2057400" cy="609600"/>
        </p:xfrm>
        <a:graphic>
          <a:graphicData uri="http://schemas.openxmlformats.org/presentationml/2006/ole">
            <mc:AlternateContent xmlns:mc="http://schemas.openxmlformats.org/markup-compatibility/2006">
              <mc:Choice xmlns:v="urn:schemas-microsoft-com:vml" Requires="v">
                <p:oleObj spid="_x0000_s29910" name="Equation" r:id="rId6" imgW="711200" imgH="228600" progId="Equation.3">
                  <p:embed/>
                </p:oleObj>
              </mc:Choice>
              <mc:Fallback>
                <p:oleObj name="Equation" r:id="rId6" imgW="7112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7960" y="3480792"/>
                        <a:ext cx="205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5" name="Object 9"/>
          <p:cNvGraphicFramePr>
            <a:graphicFrameLocks noChangeAspect="1"/>
          </p:cNvGraphicFramePr>
          <p:nvPr>
            <p:extLst>
              <p:ext uri="{D42A27DB-BD31-4B8C-83A1-F6EECF244321}">
                <p14:modId xmlns:p14="http://schemas.microsoft.com/office/powerpoint/2010/main" val="2736991581"/>
              </p:ext>
            </p:extLst>
          </p:nvPr>
        </p:nvGraphicFramePr>
        <p:xfrm>
          <a:off x="3192760" y="4242792"/>
          <a:ext cx="2438400" cy="685800"/>
        </p:xfrm>
        <a:graphic>
          <a:graphicData uri="http://schemas.openxmlformats.org/presentationml/2006/ole">
            <mc:AlternateContent xmlns:mc="http://schemas.openxmlformats.org/markup-compatibility/2006">
              <mc:Choice xmlns:v="urn:schemas-microsoft-com:vml" Requires="v">
                <p:oleObj spid="_x0000_s29911" name="Equation" r:id="rId8" imgW="876300" imgH="228600" progId="Equation.3">
                  <p:embed/>
                </p:oleObj>
              </mc:Choice>
              <mc:Fallback>
                <p:oleObj name="Equation" r:id="rId8" imgW="87630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2760" y="4242792"/>
                        <a:ext cx="243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6" name="Object 10"/>
          <p:cNvGraphicFramePr>
            <a:graphicFrameLocks noChangeAspect="1"/>
          </p:cNvGraphicFramePr>
          <p:nvPr>
            <p:extLst>
              <p:ext uri="{D42A27DB-BD31-4B8C-83A1-F6EECF244321}">
                <p14:modId xmlns:p14="http://schemas.microsoft.com/office/powerpoint/2010/main" val="4019559554"/>
              </p:ext>
            </p:extLst>
          </p:nvPr>
        </p:nvGraphicFramePr>
        <p:xfrm>
          <a:off x="6697960" y="4242792"/>
          <a:ext cx="2590800" cy="685800"/>
        </p:xfrm>
        <a:graphic>
          <a:graphicData uri="http://schemas.openxmlformats.org/presentationml/2006/ole">
            <mc:AlternateContent xmlns:mc="http://schemas.openxmlformats.org/markup-compatibility/2006">
              <mc:Choice xmlns:v="urn:schemas-microsoft-com:vml" Requires="v">
                <p:oleObj spid="_x0000_s29912" name="Equation" r:id="rId10" imgW="914400" imgH="241300" progId="Equation.3">
                  <p:embed/>
                </p:oleObj>
              </mc:Choice>
              <mc:Fallback>
                <p:oleObj name="Equation" r:id="rId10" imgW="914400" imgH="2413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97960" y="4242792"/>
                        <a:ext cx="259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7" name="Oval 11"/>
          <p:cNvSpPr>
            <a:spLocks noChangeArrowheads="1"/>
          </p:cNvSpPr>
          <p:nvPr/>
        </p:nvSpPr>
        <p:spPr bwMode="auto">
          <a:xfrm>
            <a:off x="8393410" y="3428405"/>
            <a:ext cx="381000" cy="6858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9708" name="Oval 12"/>
          <p:cNvSpPr>
            <a:spLocks noChangeArrowheads="1"/>
          </p:cNvSpPr>
          <p:nvPr/>
        </p:nvSpPr>
        <p:spPr bwMode="auto">
          <a:xfrm>
            <a:off x="7317085" y="4257080"/>
            <a:ext cx="1066800" cy="7620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9709" name="Text Box 13"/>
          <p:cNvSpPr txBox="1">
            <a:spLocks noChangeArrowheads="1"/>
          </p:cNvSpPr>
          <p:nvPr/>
        </p:nvSpPr>
        <p:spPr bwMode="auto">
          <a:xfrm>
            <a:off x="3878560" y="5157192"/>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600">
                <a:solidFill>
                  <a:schemeClr val="tx2"/>
                </a:solidFill>
                <a:latin typeface="Matura MT Script Capitals" panose="03020802060602070202" pitchFamily="66" charset="0"/>
              </a:rPr>
              <a:t>Yes</a:t>
            </a:r>
          </a:p>
        </p:txBody>
      </p:sp>
      <p:sp>
        <p:nvSpPr>
          <p:cNvPr id="29710" name="Text Box 14"/>
          <p:cNvSpPr txBox="1">
            <a:spLocks noChangeArrowheads="1"/>
          </p:cNvSpPr>
          <p:nvPr/>
        </p:nvSpPr>
        <p:spPr bwMode="auto">
          <a:xfrm>
            <a:off x="7536160" y="5157192"/>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600">
                <a:solidFill>
                  <a:schemeClr val="tx2"/>
                </a:solidFill>
                <a:latin typeface="Matura MT Script Capitals" panose="03020802060602070202" pitchFamily="66" charset="0"/>
              </a:rPr>
              <a:t>No</a:t>
            </a:r>
          </a:p>
        </p:txBody>
      </p:sp>
      <mc:AlternateContent xmlns:mc="http://schemas.openxmlformats.org/markup-compatibility/2006">
        <mc:Choice xmlns:a14="http://schemas.microsoft.com/office/drawing/2010/main" Requires="a14">
          <p:sp>
            <p:nvSpPr>
              <p:cNvPr id="2" name="文本框 1"/>
              <p:cNvSpPr txBox="1"/>
              <p:nvPr/>
            </p:nvSpPr>
            <p:spPr>
              <a:xfrm>
                <a:off x="2711624" y="1288976"/>
                <a:ext cx="6149504" cy="98488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𝑛</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1</m:t>
                          </m:r>
                        </m:sub>
                      </m:s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2</m:t>
                          </m:r>
                        </m:sub>
                      </m:s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𝑟</m:t>
                          </m:r>
                        </m:e>
                        <m:sub>
                          <m:r>
                            <a:rPr lang="en-US" altLang="zh-CN" sz="3200" b="0" i="1" smtClean="0">
                              <a:latin typeface="Cambria Math" panose="02040503050406030204" pitchFamily="18" charset="0"/>
                            </a:rPr>
                            <m:t>𝑘</m:t>
                          </m:r>
                        </m:sub>
                      </m:s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sub>
                      </m:sSub>
                    </m:oMath>
                  </m:oMathPara>
                </a14:m>
                <a:endParaRPr lang="en-US" altLang="zh-CN" sz="3200" b="0" dirty="0" smtClean="0"/>
              </a:p>
              <a:p>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𝑘</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𝑎</m:t>
                          </m:r>
                        </m:e>
                        <m:sub>
                          <m:r>
                            <a:rPr lang="en-US" altLang="zh-CN" sz="3200" b="0" i="1" smtClean="0">
                              <a:latin typeface="Cambria Math" panose="02040503050406030204" pitchFamily="18" charset="0"/>
                            </a:rPr>
                            <m:t>𝑘</m:t>
                          </m:r>
                        </m:sub>
                      </m:sSub>
                    </m:oMath>
                  </m:oMathPara>
                </a14:m>
                <a:endParaRPr lang="zh-CN" altLang="en-US" sz="3200" dirty="0"/>
              </a:p>
            </p:txBody>
          </p:sp>
        </mc:Choice>
        <mc:Fallback>
          <p:sp>
            <p:nvSpPr>
              <p:cNvPr id="2" name="文本框 1"/>
              <p:cNvSpPr txBox="1">
                <a:spLocks noRot="1" noChangeAspect="1" noMove="1" noResize="1" noEditPoints="1" noAdjustHandles="1" noChangeArrowheads="1" noChangeShapeType="1" noTextEdit="1"/>
              </p:cNvSpPr>
              <p:nvPr/>
            </p:nvSpPr>
            <p:spPr>
              <a:xfrm>
                <a:off x="2711624" y="1288976"/>
                <a:ext cx="6149504" cy="984885"/>
              </a:xfrm>
              <a:prstGeom prst="rect">
                <a:avLst/>
              </a:prstGeom>
              <a:blipFill rotWithShape="0">
                <a:blip r:embed="rId1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3755046"/>
            <a:ext cx="6868243" cy="207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83432" y="807161"/>
            <a:ext cx="4608512" cy="92333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1" hangingPunct="1">
              <a:defRPr/>
            </a:pPr>
            <a:r>
              <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问题</a:t>
            </a:r>
            <a:r>
              <a:rPr lang="en-US" altLang="zh-CN"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1</a:t>
            </a:r>
            <a:r>
              <a:rPr lang="en-US" altLang="zh-CN"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a:t>
            </a:r>
            <a:endParaRPr lang="en-US" altLang="zh-CN"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p:txBody>
      </p:sp>
      <p:sp>
        <p:nvSpPr>
          <p:cNvPr id="6148" name="TextBox 2"/>
          <p:cNvSpPr txBox="1">
            <a:spLocks noChangeArrowheads="1"/>
          </p:cNvSpPr>
          <p:nvPr/>
        </p:nvSpPr>
        <p:spPr bwMode="auto">
          <a:xfrm>
            <a:off x="1270324" y="2133600"/>
            <a:ext cx="979422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600" b="1" dirty="0">
                <a:solidFill>
                  <a:srgbClr val="996633"/>
                </a:solidFill>
                <a:latin typeface="华文新魏" panose="02010800040101010101" pitchFamily="2" charset="-122"/>
                <a:ea typeface="华文新魏" panose="02010800040101010101" pitchFamily="2" charset="-122"/>
              </a:rPr>
              <a:t>以</a:t>
            </a:r>
            <a:r>
              <a:rPr lang="en-US" altLang="zh-CN" sz="3600" b="1" dirty="0">
                <a:solidFill>
                  <a:srgbClr val="996633"/>
                </a:solidFill>
                <a:latin typeface="华文新魏" panose="02010800040101010101" pitchFamily="2" charset="-122"/>
                <a:ea typeface="华文新魏" panose="02010800040101010101" pitchFamily="2" charset="-122"/>
              </a:rPr>
              <a:t>Hanoi Tower</a:t>
            </a:r>
            <a:r>
              <a:rPr lang="zh-CN" altLang="en-US" sz="3600" b="1" dirty="0">
                <a:solidFill>
                  <a:srgbClr val="996633"/>
                </a:solidFill>
                <a:latin typeface="华文新魏" panose="02010800040101010101" pitchFamily="2" charset="-122"/>
                <a:ea typeface="华文新魏" panose="02010800040101010101" pitchFamily="2" charset="-122"/>
              </a:rPr>
              <a:t>为例，说说你对“递归思想”、“递归过程”、“递归式”的理解。</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440238" y="5013325"/>
            <a:ext cx="3048000" cy="685800"/>
          </a:xfrm>
          <a:prstGeom prst="rect">
            <a:avLst/>
          </a:prstGeom>
          <a:solidFill>
            <a:srgbClr val="CCFFFF"/>
          </a:solidFill>
          <a:ln w="9525">
            <a:solidFill>
              <a:srgbClr val="00FFFF"/>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47" name="Rectangle 3"/>
          <p:cNvSpPr>
            <a:spLocks noGrp="1" noChangeArrowheads="1"/>
          </p:cNvSpPr>
          <p:nvPr>
            <p:ph type="title"/>
          </p:nvPr>
        </p:nvSpPr>
        <p:spPr/>
        <p:txBody>
          <a:bodyPr/>
          <a:lstStyle/>
          <a:p>
            <a:pPr eaLnBrk="1" hangingPunct="1"/>
            <a:r>
              <a:rPr lang="zh-CN" altLang="en-US" smtClean="0"/>
              <a:t>线性齐次递归式的特征方程</a:t>
            </a:r>
            <a:endParaRPr lang="en-US" altLang="zh-CN" smtClean="0"/>
          </a:p>
        </p:txBody>
      </p:sp>
      <p:sp>
        <p:nvSpPr>
          <p:cNvPr id="31748" name="Rectangle 4"/>
          <p:cNvSpPr>
            <a:spLocks noGrp="1" noChangeArrowheads="1"/>
          </p:cNvSpPr>
          <p:nvPr>
            <p:ph type="body" idx="1"/>
          </p:nvPr>
        </p:nvSpPr>
        <p:spPr>
          <a:xfrm>
            <a:off x="609601" y="1371600"/>
            <a:ext cx="10971214" cy="4114800"/>
          </a:xfrm>
        </p:spPr>
        <p:txBody>
          <a:bodyPr/>
          <a:lstStyle/>
          <a:p>
            <a:pPr eaLnBrk="1" hangingPunct="1"/>
            <a:r>
              <a:rPr lang="en-US" altLang="zh-CN" sz="2400" dirty="0"/>
              <a:t>For a linear homogeneous recurrence relation of degree </a:t>
            </a:r>
            <a:r>
              <a:rPr lang="en-US" altLang="zh-CN" sz="2400" i="1" dirty="0"/>
              <a:t>k</a:t>
            </a:r>
            <a:endParaRPr lang="en-US" altLang="zh-CN" sz="2400" dirty="0"/>
          </a:p>
          <a:p>
            <a:pPr eaLnBrk="1" hangingPunct="1"/>
            <a:endParaRPr lang="en-US" altLang="zh-CN" sz="2400" dirty="0"/>
          </a:p>
          <a:p>
            <a:pPr eaLnBrk="1" hangingPunct="1">
              <a:buFont typeface="Wingdings" panose="05000000000000000000" pitchFamily="2" charset="2"/>
              <a:buNone/>
            </a:pPr>
            <a:r>
              <a:rPr lang="en-US" altLang="zh-CN" sz="2400" dirty="0"/>
              <a:t>   the polynomial of degree </a:t>
            </a:r>
            <a:r>
              <a:rPr lang="en-US" altLang="zh-CN" sz="2400" i="1" dirty="0"/>
              <a:t>k</a:t>
            </a:r>
            <a:endParaRPr lang="en-US" altLang="zh-CN" sz="2400" dirty="0"/>
          </a:p>
          <a:p>
            <a:pPr eaLnBrk="1" hangingPunct="1">
              <a:buFont typeface="Wingdings" panose="05000000000000000000" pitchFamily="2" charset="2"/>
              <a:buNone/>
            </a:pPr>
            <a:endParaRPr lang="en-US" altLang="zh-CN" sz="2400" dirty="0"/>
          </a:p>
          <a:p>
            <a:pPr eaLnBrk="1" hangingPunct="1">
              <a:buFont typeface="Wingdings" panose="05000000000000000000" pitchFamily="2" charset="2"/>
              <a:buNone/>
            </a:pPr>
            <a:r>
              <a:rPr lang="en-US" altLang="zh-CN" sz="2400" dirty="0"/>
              <a:t>   is called its characteristic equation.</a:t>
            </a:r>
          </a:p>
          <a:p>
            <a:pPr eaLnBrk="1" hangingPunct="1">
              <a:buFont typeface="Wingdings" panose="05000000000000000000" pitchFamily="2" charset="2"/>
              <a:buNone/>
            </a:pPr>
            <a:endParaRPr lang="en-US" altLang="zh-CN" sz="2400" dirty="0"/>
          </a:p>
          <a:p>
            <a:pPr eaLnBrk="1" hangingPunct="1"/>
            <a:r>
              <a:rPr lang="en-US" altLang="zh-CN" sz="2400" dirty="0"/>
              <a:t>The characteristic equation of linear homogeneous recurrence relation of degree 2 </a:t>
            </a:r>
            <a:r>
              <a:rPr lang="en-US" altLang="zh-CN" sz="2400" dirty="0" smtClean="0"/>
              <a:t>                                     is</a:t>
            </a:r>
            <a:r>
              <a:rPr lang="en-US" altLang="zh-CN" sz="2400" dirty="0"/>
              <a:t>:</a:t>
            </a:r>
          </a:p>
        </p:txBody>
      </p:sp>
      <p:graphicFrame>
        <p:nvGraphicFramePr>
          <p:cNvPr id="31751" name="Object 7"/>
          <p:cNvGraphicFramePr>
            <a:graphicFrameLocks noChangeAspect="1"/>
          </p:cNvGraphicFramePr>
          <p:nvPr/>
        </p:nvGraphicFramePr>
        <p:xfrm>
          <a:off x="4727575" y="5013325"/>
          <a:ext cx="2286000" cy="609600"/>
        </p:xfrm>
        <a:graphic>
          <a:graphicData uri="http://schemas.openxmlformats.org/presentationml/2006/ole">
            <mc:AlternateContent xmlns:mc="http://schemas.openxmlformats.org/markup-compatibility/2006">
              <mc:Choice xmlns:v="urn:schemas-microsoft-com:vml" Requires="v">
                <p:oleObj spid="_x0000_s31860" name="Equation" r:id="rId4" imgW="889000" imgH="228600" progId="Equation.3">
                  <p:embed/>
                </p:oleObj>
              </mc:Choice>
              <mc:Fallback>
                <p:oleObj name="Equation" r:id="rId4" imgW="88900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575" y="5013325"/>
                        <a:ext cx="228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云形 1"/>
          <p:cNvSpPr/>
          <p:nvPr/>
        </p:nvSpPr>
        <p:spPr>
          <a:xfrm>
            <a:off x="7826375" y="4653136"/>
            <a:ext cx="3958257" cy="16561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rPr>
              <a:t>二阶线性齐次递归式的特征方程</a:t>
            </a:r>
            <a:endParaRPr lang="zh-CN" altLang="en-US" sz="2800" b="1" dirty="0">
              <a:solidFill>
                <a:schemeClr val="bg1"/>
              </a:solidFill>
            </a:endParaRPr>
          </a:p>
        </p:txBody>
      </p:sp>
      <mc:AlternateContent xmlns:mc="http://schemas.openxmlformats.org/markup-compatibility/2006">
        <mc:Choice xmlns:a14="http://schemas.microsoft.com/office/drawing/2010/main" Requires="a14">
          <p:sp>
            <p:nvSpPr>
              <p:cNvPr id="3" name="矩形 2"/>
              <p:cNvSpPr/>
              <p:nvPr/>
            </p:nvSpPr>
            <p:spPr>
              <a:xfrm>
                <a:off x="3566209" y="1849490"/>
                <a:ext cx="4796057"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𝑛</m:t>
                          </m:r>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𝑛</m:t>
                          </m:r>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𝑘</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𝑘</m:t>
                          </m:r>
                        </m:sub>
                      </m:sSub>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3566209" y="1849490"/>
                <a:ext cx="4796057" cy="461665"/>
              </a:xfrm>
              <a:prstGeom prst="rect">
                <a:avLst/>
              </a:prstGeom>
              <a:blipFill rotWithShape="0">
                <a:blip r:embed="rId6"/>
                <a:stretch>
                  <a:fillRect b="-52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3632855" y="2743006"/>
                <a:ext cx="4193520" cy="3758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𝑘</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1</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2</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𝑘</m:t>
                          </m:r>
                        </m:sub>
                      </m:sSub>
                    </m:oMath>
                  </m:oMathPara>
                </a14:m>
                <a:endParaRPr lang="zh-CN" altLang="en-US" sz="2400" dirty="0"/>
              </a:p>
            </p:txBody>
          </p:sp>
        </mc:Choice>
        <mc:Fallback>
          <p:sp>
            <p:nvSpPr>
              <p:cNvPr id="4" name="文本框 3"/>
              <p:cNvSpPr txBox="1">
                <a:spLocks noRot="1" noChangeAspect="1" noMove="1" noResize="1" noEditPoints="1" noAdjustHandles="1" noChangeArrowheads="1" noChangeShapeType="1" noTextEdit="1"/>
              </p:cNvSpPr>
              <p:nvPr/>
            </p:nvSpPr>
            <p:spPr>
              <a:xfrm>
                <a:off x="3632855" y="2743006"/>
                <a:ext cx="4193520" cy="375872"/>
              </a:xfrm>
              <a:prstGeom prst="rect">
                <a:avLst/>
              </a:prstGeom>
              <a:blipFill rotWithShape="0">
                <a:blip r:embed="rId7"/>
                <a:stretch>
                  <a:fillRect l="-436" b="-17742"/>
                </a:stretch>
              </a:blipFill>
            </p:spPr>
            <p:txBody>
              <a:bodyPr/>
              <a:lstStyle/>
              <a:p>
                <a:r>
                  <a:rPr lang="zh-CN" altLang="en-US">
                    <a:noFill/>
                  </a:rPr>
                  <a:t> </a:t>
                </a:r>
              </a:p>
            </p:txBody>
          </p:sp>
        </mc:Fallback>
      </mc:AlternateContent>
      <p:graphicFrame>
        <p:nvGraphicFramePr>
          <p:cNvPr id="11" name="Object 6"/>
          <p:cNvGraphicFramePr>
            <a:graphicFrameLocks noChangeAspect="1"/>
          </p:cNvGraphicFramePr>
          <p:nvPr>
            <p:extLst>
              <p:ext uri="{D42A27DB-BD31-4B8C-83A1-F6EECF244321}">
                <p14:modId xmlns:p14="http://schemas.microsoft.com/office/powerpoint/2010/main" val="2237658995"/>
              </p:ext>
            </p:extLst>
          </p:nvPr>
        </p:nvGraphicFramePr>
        <p:xfrm>
          <a:off x="2495600" y="4314462"/>
          <a:ext cx="2949575" cy="533400"/>
        </p:xfrm>
        <a:graphic>
          <a:graphicData uri="http://schemas.openxmlformats.org/presentationml/2006/ole">
            <mc:AlternateContent xmlns:mc="http://schemas.openxmlformats.org/markup-compatibility/2006">
              <mc:Choice xmlns:v="urn:schemas-microsoft-com:vml" Requires="v">
                <p:oleObj spid="_x0000_s31861" name="Equation" r:id="rId8" imgW="1054100" imgH="228600" progId="Equation.3">
                  <p:embed/>
                </p:oleObj>
              </mc:Choice>
              <mc:Fallback>
                <p:oleObj name="Equation" r:id="rId8" imgW="10541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5600" y="4314462"/>
                        <a:ext cx="29495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2"/>
          <p:cNvSpPr>
            <a:spLocks noChangeArrowheads="1"/>
          </p:cNvSpPr>
          <p:nvPr/>
        </p:nvSpPr>
        <p:spPr bwMode="auto">
          <a:xfrm>
            <a:off x="4583113" y="2492375"/>
            <a:ext cx="3429000" cy="990600"/>
          </a:xfrm>
          <a:prstGeom prst="ellipse">
            <a:avLst/>
          </a:pr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3795" name="Rectangle 3"/>
          <p:cNvSpPr>
            <a:spLocks noGrp="1" noChangeArrowheads="1"/>
          </p:cNvSpPr>
          <p:nvPr>
            <p:ph type="title"/>
          </p:nvPr>
        </p:nvSpPr>
        <p:spPr/>
        <p:txBody>
          <a:bodyPr/>
          <a:lstStyle/>
          <a:p>
            <a:pPr eaLnBrk="1" hangingPunct="1"/>
            <a:r>
              <a:rPr lang="zh-CN" altLang="en-US" dirty="0" smtClean="0"/>
              <a:t>解线性齐次递归式 </a:t>
            </a:r>
            <a:r>
              <a:rPr lang="en-US" altLang="zh-CN" dirty="0" smtClean="0"/>
              <a:t>–</a:t>
            </a:r>
            <a:r>
              <a:rPr lang="zh-CN" altLang="en-US" dirty="0" smtClean="0"/>
              <a:t> 解代数方程 </a:t>
            </a:r>
            <a:endParaRPr lang="en-US" altLang="zh-CN" dirty="0" smtClean="0"/>
          </a:p>
        </p:txBody>
      </p:sp>
      <mc:AlternateContent xmlns:mc="http://schemas.openxmlformats.org/markup-compatibility/2006">
        <mc:Choice xmlns:a14="http://schemas.microsoft.com/office/drawing/2010/main" Requires="a14">
          <p:sp>
            <p:nvSpPr>
              <p:cNvPr id="33796" name="Rectangle 4"/>
              <p:cNvSpPr>
                <a:spLocks noGrp="1" noChangeArrowheads="1"/>
              </p:cNvSpPr>
              <p:nvPr>
                <p:ph type="body" idx="1"/>
              </p:nvPr>
            </p:nvSpPr>
            <p:spPr>
              <a:xfrm>
                <a:off x="726778" y="1414353"/>
                <a:ext cx="10855622" cy="4114800"/>
              </a:xfrm>
            </p:spPr>
            <p:txBody>
              <a:bodyPr/>
              <a:lstStyle/>
              <a:p>
                <a:pPr eaLnBrk="1" hangingPunct="1">
                  <a:lnSpc>
                    <a:spcPct val="120000"/>
                  </a:lnSpc>
                </a:pPr>
                <a:r>
                  <a:rPr lang="en-US" altLang="zh-CN" sz="2400" dirty="0" smtClean="0"/>
                  <a:t>If the characteristic equation                      of the recurrence relation                                     has two </a:t>
                </a:r>
                <a:r>
                  <a:rPr lang="en-US" altLang="zh-CN" sz="2400" b="1" dirty="0">
                    <a:solidFill>
                      <a:srgbClr val="C00000"/>
                    </a:solidFill>
                  </a:rPr>
                  <a:t>distinct</a:t>
                </a:r>
                <a:r>
                  <a:rPr lang="en-US" altLang="zh-CN" sz="2400" dirty="0">
                    <a:solidFill>
                      <a:srgbClr val="C00000"/>
                    </a:solidFill>
                  </a:rPr>
                  <a:t> </a:t>
                </a:r>
                <a:r>
                  <a:rPr lang="en-US" altLang="zh-CN" sz="2400" dirty="0"/>
                  <a:t>roots </a:t>
                </a:r>
                <a:r>
                  <a:rPr lang="en-US" altLang="zh-CN" sz="2400" i="1" dirty="0"/>
                  <a:t>s</a:t>
                </a:r>
                <a:r>
                  <a:rPr lang="en-US" altLang="zh-CN" sz="2400" baseline="-25000" dirty="0"/>
                  <a:t>1</a:t>
                </a:r>
                <a:r>
                  <a:rPr lang="en-US" altLang="zh-CN" sz="2400" dirty="0"/>
                  <a:t> and </a:t>
                </a:r>
                <a:r>
                  <a:rPr lang="en-US" altLang="zh-CN" sz="2400" i="1" dirty="0"/>
                  <a:t>s</a:t>
                </a:r>
                <a:r>
                  <a:rPr lang="en-US" altLang="zh-CN" sz="2400" baseline="-25000" dirty="0"/>
                  <a:t>2</a:t>
                </a:r>
                <a:r>
                  <a:rPr lang="en-US" altLang="zh-CN" sz="2400" dirty="0"/>
                  <a:t>, then </a:t>
                </a:r>
              </a:p>
              <a:p>
                <a:pPr eaLnBrk="1" hangingPunct="1">
                  <a:lnSpc>
                    <a:spcPct val="120000"/>
                  </a:lnSpc>
                </a:pPr>
                <a:endParaRPr lang="en-US" altLang="zh-CN" sz="2400" dirty="0"/>
              </a:p>
              <a:p>
                <a:pPr eaLnBrk="1" hangingPunct="1">
                  <a:lnSpc>
                    <a:spcPct val="120000"/>
                  </a:lnSpc>
                  <a:buFont typeface="Wingdings" panose="05000000000000000000" pitchFamily="2" charset="2"/>
                  <a:buNone/>
                </a:pPr>
                <a:r>
                  <a:rPr lang="en-US" altLang="zh-CN" sz="2400" dirty="0"/>
                  <a:t>    </a:t>
                </a:r>
                <a:endParaRPr lang="en-US" altLang="zh-CN" sz="2400" dirty="0" smtClean="0"/>
              </a:p>
              <a:p>
                <a:pPr eaLnBrk="1" hangingPunct="1">
                  <a:lnSpc>
                    <a:spcPct val="120000"/>
                  </a:lnSpc>
                  <a:buFont typeface="Wingdings" panose="05000000000000000000" pitchFamily="2" charset="2"/>
                  <a:buNone/>
                </a:pPr>
                <a:r>
                  <a:rPr lang="en-US" altLang="zh-CN" sz="2400" dirty="0" smtClean="0"/>
                  <a:t>    where </a:t>
                </a:r>
                <a:r>
                  <a:rPr lang="en-US" altLang="zh-CN" sz="2400" i="1" dirty="0"/>
                  <a:t>u</a:t>
                </a:r>
                <a:r>
                  <a:rPr lang="en-US" altLang="zh-CN" sz="2400" dirty="0"/>
                  <a:t> and </a:t>
                </a:r>
                <a:r>
                  <a:rPr lang="en-US" altLang="zh-CN" sz="2400" i="1" dirty="0"/>
                  <a:t>v</a:t>
                </a:r>
                <a:r>
                  <a:rPr lang="en-US" altLang="zh-CN" sz="2400" dirty="0"/>
                  <a:t> depend on the initial conditions, is the explicit formula for the sequence.</a:t>
                </a:r>
              </a:p>
              <a:p>
                <a:pPr eaLnBrk="1" hangingPunct="1">
                  <a:lnSpc>
                    <a:spcPct val="120000"/>
                  </a:lnSpc>
                  <a:spcBef>
                    <a:spcPct val="50000"/>
                  </a:spcBef>
                </a:pPr>
                <a:r>
                  <a:rPr lang="en-US" altLang="zh-CN" sz="2400" dirty="0"/>
                  <a:t>If the equation has a single root </a:t>
                </a:r>
                <a:r>
                  <a:rPr lang="en-US" altLang="zh-CN" sz="2400" i="1" dirty="0"/>
                  <a:t>s</a:t>
                </a:r>
                <a:r>
                  <a:rPr lang="en-US" altLang="zh-CN" sz="2400" dirty="0"/>
                  <a:t>,  </a:t>
                </a:r>
                <a:r>
                  <a:rPr lang="en-US" altLang="zh-CN" sz="2400" dirty="0" smtClean="0"/>
                  <a:t>then</a:t>
                </a:r>
                <a:endParaRPr lang="en-US" altLang="zh-CN" sz="2400" dirty="0"/>
              </a:p>
              <a:p>
                <a:pPr marL="344487" lvl="1" indent="0" eaLnBrk="1" hangingPunct="1">
                  <a:lnSpc>
                    <a:spcPct val="120000"/>
                  </a:lnSpc>
                  <a:spcBef>
                    <a:spcPct val="50000"/>
                  </a:spcBef>
                  <a:buNone/>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𝑣𝑛</m:t>
                          </m:r>
                        </m:e>
                      </m:d>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𝑠</m:t>
                          </m:r>
                        </m:e>
                        <m:sup>
                          <m:r>
                            <a:rPr lang="en-US" altLang="zh-CN" sz="2800" b="0" i="1" smtClean="0">
                              <a:latin typeface="Cambria Math" panose="02040503050406030204" pitchFamily="18" charset="0"/>
                            </a:rPr>
                            <m:t>𝑛</m:t>
                          </m:r>
                        </m:sup>
                      </m:sSup>
                    </m:oMath>
                  </m:oMathPara>
                </a14:m>
                <a:endParaRPr lang="en-US" altLang="zh-CN" sz="2000" dirty="0"/>
              </a:p>
            </p:txBody>
          </p:sp>
        </mc:Choice>
        <mc:Fallback>
          <p:sp>
            <p:nvSpPr>
              <p:cNvPr id="33796" name="Rectangle 4"/>
              <p:cNvSpPr>
                <a:spLocks noGrp="1" noRot="1" noChangeAspect="1" noMove="1" noResize="1" noEditPoints="1" noAdjustHandles="1" noChangeArrowheads="1" noChangeShapeType="1" noTextEdit="1"/>
              </p:cNvSpPr>
              <p:nvPr>
                <p:ph type="body" idx="1"/>
              </p:nvPr>
            </p:nvSpPr>
            <p:spPr>
              <a:xfrm>
                <a:off x="726778" y="1414353"/>
                <a:ext cx="10855622" cy="4114800"/>
              </a:xfrm>
              <a:blipFill rotWithShape="0">
                <a:blip r:embed="rId4"/>
                <a:stretch>
                  <a:fillRect l="-225" t="-296" r="-17799"/>
                </a:stretch>
              </a:blipFill>
            </p:spPr>
            <p:txBody>
              <a:bodyPr/>
              <a:lstStyle/>
              <a:p>
                <a:r>
                  <a:rPr lang="zh-CN" altLang="en-US">
                    <a:noFill/>
                  </a:rPr>
                  <a:t> </a:t>
                </a:r>
              </a:p>
            </p:txBody>
          </p:sp>
        </mc:Fallback>
      </mc:AlternateContent>
      <p:graphicFrame>
        <p:nvGraphicFramePr>
          <p:cNvPr id="33797" name="Object 5"/>
          <p:cNvGraphicFramePr>
            <a:graphicFrameLocks noChangeAspect="1"/>
          </p:cNvGraphicFramePr>
          <p:nvPr>
            <p:extLst>
              <p:ext uri="{D42A27DB-BD31-4B8C-83A1-F6EECF244321}">
                <p14:modId xmlns:p14="http://schemas.microsoft.com/office/powerpoint/2010/main" val="1137919379"/>
              </p:ext>
            </p:extLst>
          </p:nvPr>
        </p:nvGraphicFramePr>
        <p:xfrm>
          <a:off x="5087939" y="1426645"/>
          <a:ext cx="1676400" cy="457200"/>
        </p:xfrm>
        <a:graphic>
          <a:graphicData uri="http://schemas.openxmlformats.org/presentationml/2006/ole">
            <mc:AlternateContent xmlns:mc="http://schemas.openxmlformats.org/markup-compatibility/2006">
              <mc:Choice xmlns:v="urn:schemas-microsoft-com:vml" Requires="v">
                <p:oleObj spid="_x0000_s33913" name="Equation" r:id="rId5" imgW="889000" imgH="228600" progId="Equation.3">
                  <p:embed/>
                </p:oleObj>
              </mc:Choice>
              <mc:Fallback>
                <p:oleObj name="Equation" r:id="rId5" imgW="8890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939" y="142664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9" name="Object 7"/>
          <p:cNvGraphicFramePr>
            <a:graphicFrameLocks noChangeAspect="1"/>
          </p:cNvGraphicFramePr>
          <p:nvPr/>
        </p:nvGraphicFramePr>
        <p:xfrm>
          <a:off x="5151438" y="2565400"/>
          <a:ext cx="2438400" cy="685800"/>
        </p:xfrm>
        <a:graphic>
          <a:graphicData uri="http://schemas.openxmlformats.org/presentationml/2006/ole">
            <mc:AlternateContent xmlns:mc="http://schemas.openxmlformats.org/markup-compatibility/2006">
              <mc:Choice xmlns:v="urn:schemas-microsoft-com:vml" Requires="v">
                <p:oleObj spid="_x0000_s33914" name="Equation" r:id="rId7" imgW="812447" imgH="241195" progId="Equation.3">
                  <p:embed/>
                </p:oleObj>
              </mc:Choice>
              <mc:Fallback>
                <p:oleObj name="Equation" r:id="rId7" imgW="812447" imgH="24119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1438" y="2565400"/>
                        <a:ext cx="243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6">
                                            <p:txEl>
                                              <p:pRg st="4" end="4"/>
                                            </p:txEl>
                                          </p:spTgt>
                                        </p:tgtEl>
                                        <p:attrNameLst>
                                          <p:attrName>style.visibility</p:attrName>
                                        </p:attrNameLst>
                                      </p:cBhvr>
                                      <p:to>
                                        <p:strVal val="visible"/>
                                      </p:to>
                                    </p:set>
                                    <p:animEffect transition="in" filter="fade">
                                      <p:cBhvr>
                                        <p:cTn id="7" dur="500"/>
                                        <p:tgtEl>
                                          <p:spTgt spid="3379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796">
                                            <p:txEl>
                                              <p:pRg st="5" end="5"/>
                                            </p:txEl>
                                          </p:spTgt>
                                        </p:tgtEl>
                                        <p:attrNameLst>
                                          <p:attrName>style.visibility</p:attrName>
                                        </p:attrNameLst>
                                      </p:cBhvr>
                                      <p:to>
                                        <p:strVal val="visible"/>
                                      </p:to>
                                    </p:set>
                                    <p:animEffect transition="in" filter="fade">
                                      <p:cBhvr>
                                        <p:cTn id="10" dur="500"/>
                                        <p:tgtEl>
                                          <p:spTgt spid="337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p:txBody>
          <a:bodyPr/>
          <a:lstStyle/>
          <a:p>
            <a:pPr eaLnBrk="1" hangingPunct="1"/>
            <a:r>
              <a:rPr lang="en-US" altLang="zh-CN" dirty="0" smtClean="0"/>
              <a:t>Proof of the Solution</a:t>
            </a:r>
          </a:p>
        </p:txBody>
      </p:sp>
      <p:graphicFrame>
        <p:nvGraphicFramePr>
          <p:cNvPr id="35844" name="Object 4"/>
          <p:cNvGraphicFramePr>
            <a:graphicFrameLocks noChangeAspect="1"/>
          </p:cNvGraphicFramePr>
          <p:nvPr>
            <p:extLst>
              <p:ext uri="{D42A27DB-BD31-4B8C-83A1-F6EECF244321}">
                <p14:modId xmlns:p14="http://schemas.microsoft.com/office/powerpoint/2010/main" val="4235961234"/>
              </p:ext>
            </p:extLst>
          </p:nvPr>
        </p:nvGraphicFramePr>
        <p:xfrm>
          <a:off x="1271464" y="1196752"/>
          <a:ext cx="9247188" cy="4907850"/>
        </p:xfrm>
        <a:graphic>
          <a:graphicData uri="http://schemas.openxmlformats.org/presentationml/2006/ole">
            <mc:AlternateContent xmlns:mc="http://schemas.openxmlformats.org/markup-compatibility/2006">
              <mc:Choice xmlns:v="urn:schemas-microsoft-com:vml" Requires="v">
                <p:oleObj spid="_x0000_s35892" name="公式" r:id="rId4" imgW="3352680" imgH="2006280" progId="Equation.3">
                  <p:embed/>
                </p:oleObj>
              </mc:Choice>
              <mc:Fallback>
                <p:oleObj name="公式" r:id="rId4" imgW="3352680" imgH="2006280" progId="Equation.3">
                  <p:embed/>
                  <p:pic>
                    <p:nvPicPr>
                      <p:cNvPr id="0" name="Object 4"/>
                      <p:cNvPicPr>
                        <a:picLocks noChangeAspect="1" noChangeArrowheads="1"/>
                      </p:cNvPicPr>
                      <p:nvPr/>
                    </p:nvPicPr>
                    <p:blipFill>
                      <a:blip r:embed="rId5"/>
                      <a:srcRect/>
                      <a:stretch>
                        <a:fillRect/>
                      </a:stretch>
                    </p:blipFill>
                    <p:spPr bwMode="auto">
                      <a:xfrm>
                        <a:off x="1271464" y="1196752"/>
                        <a:ext cx="9247188" cy="4907850"/>
                      </a:xfrm>
                      <a:prstGeom prst="rect">
                        <a:avLst/>
                      </a:prstGeom>
                      <a:noFill/>
                      <a:ln>
                        <a:noFill/>
                      </a:ln>
                    </p:spPr>
                  </p:pic>
                </p:oleObj>
              </mc:Fallback>
            </mc:AlternateContent>
          </a:graphicData>
        </a:graphic>
      </p:graphicFrame>
      <p:grpSp>
        <p:nvGrpSpPr>
          <p:cNvPr id="7" name="组合 6"/>
          <p:cNvGrpSpPr/>
          <p:nvPr/>
        </p:nvGrpSpPr>
        <p:grpSpPr>
          <a:xfrm>
            <a:off x="8400256" y="4891516"/>
            <a:ext cx="1555190" cy="1323439"/>
            <a:chOff x="8400256" y="4891516"/>
            <a:chExt cx="1555190" cy="1323439"/>
          </a:xfrm>
        </p:grpSpPr>
        <p:sp>
          <p:nvSpPr>
            <p:cNvPr id="2" name="右弧形箭头 1"/>
            <p:cNvSpPr/>
            <p:nvPr/>
          </p:nvSpPr>
          <p:spPr>
            <a:xfrm>
              <a:off x="8400256" y="5157192"/>
              <a:ext cx="288032" cy="79208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8744858" y="4891516"/>
              <a:ext cx="1210588" cy="1323439"/>
            </a:xfrm>
            <a:prstGeom prst="rect">
              <a:avLst/>
            </a:prstGeom>
            <a:noFill/>
          </p:spPr>
          <p:txBody>
            <a:bodyPr wrap="none" rtlCol="0">
              <a:spAutoFit/>
            </a:bodyPr>
            <a:lstStyle/>
            <a:p>
              <a:r>
                <a:rPr lang="zh-CN" altLang="en-US" sz="8000" dirty="0" smtClean="0"/>
                <a:t>？</a:t>
              </a:r>
              <a:endParaRPr lang="zh-CN" altLang="en-US" sz="8000" dirty="0"/>
            </a:p>
          </p:txBody>
        </p:sp>
      </p:grpSp>
      <p:sp>
        <p:nvSpPr>
          <p:cNvPr id="8" name="文本框 7"/>
          <p:cNvSpPr txBox="1"/>
          <p:nvPr/>
        </p:nvSpPr>
        <p:spPr>
          <a:xfrm>
            <a:off x="9495102" y="4581128"/>
            <a:ext cx="2160240" cy="2062103"/>
          </a:xfrm>
          <a:prstGeom prst="rect">
            <a:avLst/>
          </a:prstGeom>
          <a:solidFill>
            <a:schemeClr val="accent6">
              <a:lumMod val="20000"/>
              <a:lumOff val="80000"/>
            </a:schemeClr>
          </a:solidFill>
          <a:effectLst>
            <a:glow rad="228600">
              <a:schemeClr val="accent4">
                <a:satMod val="175000"/>
                <a:alpha val="40000"/>
              </a:schemeClr>
            </a:glow>
          </a:effectLst>
        </p:spPr>
        <p:txBody>
          <a:bodyPr wrap="square" rtlCol="0">
            <a:spAutoFit/>
          </a:bodyPr>
          <a:lstStyle/>
          <a:p>
            <a:r>
              <a:rPr lang="zh-CN" altLang="en-US" sz="3200" dirty="0" smtClean="0"/>
              <a:t>问题</a:t>
            </a:r>
            <a:r>
              <a:rPr lang="en-US" altLang="zh-CN" sz="3200" dirty="0" smtClean="0"/>
              <a:t>7</a:t>
            </a:r>
            <a:r>
              <a:rPr lang="zh-CN" altLang="en-US" sz="3200" dirty="0" smtClean="0"/>
              <a:t>：你能解决这个问号吗？</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Fibonacci Sequence</a:t>
            </a:r>
          </a:p>
        </p:txBody>
      </p:sp>
      <p:sp>
        <p:nvSpPr>
          <p:cNvPr id="37891" name="Text Box 3"/>
          <p:cNvSpPr txBox="1">
            <a:spLocks noChangeArrowheads="1"/>
          </p:cNvSpPr>
          <p:nvPr/>
        </p:nvSpPr>
        <p:spPr bwMode="auto">
          <a:xfrm>
            <a:off x="1874839" y="1098550"/>
            <a:ext cx="1844675" cy="1568450"/>
          </a:xfrm>
          <a:prstGeom prst="rect">
            <a:avLst/>
          </a:prstGeom>
          <a:solidFill>
            <a:srgbClr val="CCFFFF"/>
          </a:solidFill>
          <a:ln w="57150" cmpd="thinThick">
            <a:solidFill>
              <a:srgbClr val="99CC00"/>
            </a:solidFill>
            <a:miter lim="800000"/>
            <a:headEnd/>
            <a:tailEnd/>
          </a:ln>
          <a:effectLst>
            <a:outerShdw dist="107763" dir="13500000" algn="ctr" rotWithShape="0">
              <a:schemeClr val="bg2"/>
            </a:outerShdw>
          </a:effec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80000"/>
              </a:spcBef>
              <a:buClrTx/>
              <a:buSzTx/>
              <a:buFontTx/>
              <a:buNone/>
            </a:pPr>
            <a:r>
              <a:rPr kumimoji="1" lang="en-US" altLang="zh-CN" sz="2400" i="1">
                <a:latin typeface="Times New Roman" panose="02020603050405020304" pitchFamily="18" charset="0"/>
              </a:rPr>
              <a:t> f</a:t>
            </a:r>
            <a:r>
              <a:rPr kumimoji="1" lang="en-US" altLang="zh-CN" sz="2400" baseline="-25000">
                <a:latin typeface="Times New Roman" panose="02020603050405020304" pitchFamily="18" charset="0"/>
              </a:rPr>
              <a:t>1</a:t>
            </a:r>
            <a:r>
              <a:rPr kumimoji="1" lang="en-US" altLang="zh-CN" sz="2400">
                <a:latin typeface="Times New Roman" panose="02020603050405020304" pitchFamily="18" charset="0"/>
              </a:rPr>
              <a:t>=1</a:t>
            </a:r>
          </a:p>
          <a:p>
            <a:pPr eaLnBrk="1" hangingPunct="1">
              <a:spcBef>
                <a:spcPct val="50000"/>
              </a:spcBef>
              <a:buClrTx/>
              <a:buSzTx/>
              <a:buFontTx/>
              <a:buNone/>
            </a:pPr>
            <a:r>
              <a:rPr kumimoji="1" lang="en-US" altLang="zh-CN" sz="2400" i="1">
                <a:latin typeface="Times New Roman" panose="02020603050405020304" pitchFamily="18" charset="0"/>
              </a:rPr>
              <a:t> f</a:t>
            </a:r>
            <a:r>
              <a:rPr kumimoji="1" lang="en-US" altLang="zh-CN" sz="2400" baseline="-25000">
                <a:latin typeface="Times New Roman" panose="02020603050405020304" pitchFamily="18" charset="0"/>
              </a:rPr>
              <a:t>2</a:t>
            </a:r>
            <a:r>
              <a:rPr kumimoji="1" lang="en-US" altLang="zh-CN" sz="2400">
                <a:latin typeface="Times New Roman" panose="02020603050405020304" pitchFamily="18" charset="0"/>
              </a:rPr>
              <a:t>=1</a:t>
            </a:r>
          </a:p>
          <a:p>
            <a:pPr eaLnBrk="1" hangingPunct="1">
              <a:spcBef>
                <a:spcPct val="50000"/>
              </a:spcBef>
              <a:buClrTx/>
              <a:buSzTx/>
              <a:buFontTx/>
              <a:buNone/>
            </a:pPr>
            <a:r>
              <a:rPr kumimoji="1" lang="en-US" altLang="zh-CN" sz="2400" i="1">
                <a:latin typeface="Times New Roman" panose="02020603050405020304" pitchFamily="18" charset="0"/>
              </a:rPr>
              <a:t> f</a:t>
            </a:r>
            <a:r>
              <a:rPr kumimoji="1" lang="en-US" altLang="zh-CN" sz="2400" i="1" baseline="-25000">
                <a:latin typeface="Times New Roman" panose="02020603050405020304" pitchFamily="18" charset="0"/>
              </a:rPr>
              <a:t>n</a:t>
            </a:r>
            <a:r>
              <a:rPr kumimoji="1" lang="en-US" altLang="zh-CN" sz="2400" i="1">
                <a:latin typeface="Times New Roman" panose="02020603050405020304" pitchFamily="18" charset="0"/>
              </a:rPr>
              <a:t>= f</a:t>
            </a:r>
            <a:r>
              <a:rPr kumimoji="1" lang="en-US" altLang="zh-CN" sz="2400" i="1" baseline="-25000">
                <a:latin typeface="Times New Roman" panose="02020603050405020304" pitchFamily="18" charset="0"/>
              </a:rPr>
              <a:t>n</a:t>
            </a:r>
            <a:r>
              <a:rPr kumimoji="1" lang="en-US" altLang="zh-CN" sz="2400" baseline="-25000">
                <a:latin typeface="Times New Roman" panose="02020603050405020304" pitchFamily="18" charset="0"/>
              </a:rPr>
              <a:t>-1</a:t>
            </a:r>
            <a:r>
              <a:rPr kumimoji="1" lang="en-US" altLang="zh-CN" sz="2400" i="1">
                <a:latin typeface="Times New Roman" panose="02020603050405020304" pitchFamily="18" charset="0"/>
              </a:rPr>
              <a:t>+ f</a:t>
            </a:r>
            <a:r>
              <a:rPr kumimoji="1" lang="en-US" altLang="zh-CN" sz="2400" i="1" baseline="-25000">
                <a:latin typeface="Times New Roman" panose="02020603050405020304" pitchFamily="18" charset="0"/>
              </a:rPr>
              <a:t>n</a:t>
            </a:r>
            <a:r>
              <a:rPr kumimoji="1" lang="en-US" altLang="zh-CN" sz="2400" baseline="-25000">
                <a:latin typeface="Times New Roman" panose="02020603050405020304" pitchFamily="18" charset="0"/>
              </a:rPr>
              <a:t>-2</a:t>
            </a:r>
            <a:endParaRPr kumimoji="1" lang="en-US" altLang="zh-CN" sz="2400" i="1">
              <a:latin typeface="Times New Roman" panose="02020603050405020304" pitchFamily="18" charset="0"/>
            </a:endParaRPr>
          </a:p>
        </p:txBody>
      </p:sp>
      <p:sp>
        <p:nvSpPr>
          <p:cNvPr id="91140" name="AutoShape 4"/>
          <p:cNvSpPr>
            <a:spLocks noChangeArrowheads="1"/>
          </p:cNvSpPr>
          <p:nvPr/>
        </p:nvSpPr>
        <p:spPr bwMode="auto">
          <a:xfrm>
            <a:off x="4008438" y="1555750"/>
            <a:ext cx="1371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a:outerShdw dist="107763" dir="13500000" algn="ctr" rotWithShape="0">
              <a:schemeClr val="bg2"/>
            </a:outerShdw>
          </a:effectLst>
        </p:spPr>
        <p:txBody>
          <a:bodyPr wrap="none" anchor="ctr"/>
          <a:lstStyle/>
          <a:p>
            <a:pPr eaLnBrk="1" hangingPunct="1">
              <a:defRPr/>
            </a:pPr>
            <a:endParaRPr lang="zh-CN" altLang="en-US">
              <a:latin typeface="Arial" charset="0"/>
              <a:ea typeface="宋体" charset="-122"/>
            </a:endParaRPr>
          </a:p>
        </p:txBody>
      </p:sp>
      <p:sp>
        <p:nvSpPr>
          <p:cNvPr id="37893" name="Text Box 5"/>
          <p:cNvSpPr txBox="1">
            <a:spLocks noChangeArrowheads="1"/>
          </p:cNvSpPr>
          <p:nvPr/>
        </p:nvSpPr>
        <p:spPr bwMode="auto">
          <a:xfrm>
            <a:off x="5608638" y="147955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solidFill>
                  <a:schemeClr val="tx2"/>
                </a:solidFill>
                <a:latin typeface="Times New Roman" panose="02020603050405020304" pitchFamily="18" charset="0"/>
              </a:rPr>
              <a:t>1, 1, 2, 3, 5, 8, 13, 21, 34, ......</a:t>
            </a:r>
          </a:p>
        </p:txBody>
      </p:sp>
      <p:sp>
        <p:nvSpPr>
          <p:cNvPr id="37894" name="Text Box 6"/>
          <p:cNvSpPr txBox="1">
            <a:spLocks noChangeArrowheads="1"/>
          </p:cNvSpPr>
          <p:nvPr/>
        </p:nvSpPr>
        <p:spPr bwMode="auto">
          <a:xfrm>
            <a:off x="3398838" y="2241551"/>
            <a:ext cx="693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Explicit formula for Fibonacci Sequence</a:t>
            </a:r>
          </a:p>
          <a:p>
            <a:pPr eaLnBrk="1" hangingPunct="1">
              <a:buClrTx/>
              <a:buSzTx/>
              <a:buFontTx/>
              <a:buNone/>
            </a:pPr>
            <a:r>
              <a:rPr kumimoji="1" lang="en-US" altLang="zh-CN" sz="2000">
                <a:latin typeface="Times New Roman" panose="02020603050405020304" pitchFamily="18" charset="0"/>
              </a:rPr>
              <a:t>    The characteristic equation is </a:t>
            </a:r>
            <a:r>
              <a:rPr kumimoji="1" lang="en-US" altLang="zh-CN" sz="2000" i="1">
                <a:latin typeface="Times New Roman" panose="02020603050405020304" pitchFamily="18" charset="0"/>
              </a:rPr>
              <a:t>x</a:t>
            </a:r>
            <a:r>
              <a:rPr kumimoji="1" lang="en-US" altLang="zh-CN" sz="2000" baseline="30000">
                <a:latin typeface="Times New Roman" panose="02020603050405020304" pitchFamily="18" charset="0"/>
              </a:rPr>
              <a:t>2</a:t>
            </a:r>
            <a:r>
              <a:rPr kumimoji="1" lang="en-US" altLang="zh-CN" sz="2000">
                <a:latin typeface="Times New Roman" panose="02020603050405020304" pitchFamily="18" charset="0"/>
              </a:rPr>
              <a:t>-</a:t>
            </a:r>
            <a:r>
              <a:rPr kumimoji="1" lang="en-US" altLang="zh-CN" sz="2000" i="1">
                <a:latin typeface="Times New Roman" panose="02020603050405020304" pitchFamily="18" charset="0"/>
              </a:rPr>
              <a:t>x</a:t>
            </a:r>
            <a:r>
              <a:rPr kumimoji="1" lang="en-US" altLang="zh-CN" sz="2000">
                <a:latin typeface="Times New Roman" panose="02020603050405020304" pitchFamily="18" charset="0"/>
              </a:rPr>
              <a:t>-1=0, which has roots:</a:t>
            </a:r>
          </a:p>
        </p:txBody>
      </p:sp>
      <p:graphicFrame>
        <p:nvGraphicFramePr>
          <p:cNvPr id="37895" name="Object 8"/>
          <p:cNvGraphicFramePr>
            <a:graphicFrameLocks noChangeAspect="1"/>
          </p:cNvGraphicFramePr>
          <p:nvPr/>
        </p:nvGraphicFramePr>
        <p:xfrm>
          <a:off x="4313238" y="3079750"/>
          <a:ext cx="3429000" cy="812800"/>
        </p:xfrm>
        <a:graphic>
          <a:graphicData uri="http://schemas.openxmlformats.org/presentationml/2006/ole">
            <mc:AlternateContent xmlns:mc="http://schemas.openxmlformats.org/markup-compatibility/2006">
              <mc:Choice xmlns:v="urn:schemas-microsoft-com:vml" Requires="v">
                <p:oleObj spid="_x0000_s38021" name="Equation" r:id="rId4" imgW="1688367" imgH="431613" progId="Equation.3">
                  <p:embed/>
                </p:oleObj>
              </mc:Choice>
              <mc:Fallback>
                <p:oleObj name="Equation" r:id="rId4" imgW="1688367" imgH="431613"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3238" y="3079750"/>
                        <a:ext cx="3429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Text Box 9"/>
          <p:cNvSpPr txBox="1">
            <a:spLocks noChangeArrowheads="1"/>
          </p:cNvSpPr>
          <p:nvPr/>
        </p:nvSpPr>
        <p:spPr bwMode="auto">
          <a:xfrm>
            <a:off x="1951038" y="399415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latin typeface="Times New Roman" panose="02020603050405020304" pitchFamily="18" charset="0"/>
              </a:rPr>
              <a:t>Note: (by initial conditions)</a:t>
            </a:r>
          </a:p>
        </p:txBody>
      </p:sp>
      <p:graphicFrame>
        <p:nvGraphicFramePr>
          <p:cNvPr id="37897" name="Object 10"/>
          <p:cNvGraphicFramePr>
            <a:graphicFrameLocks noChangeAspect="1"/>
          </p:cNvGraphicFramePr>
          <p:nvPr>
            <p:extLst>
              <p:ext uri="{D42A27DB-BD31-4B8C-83A1-F6EECF244321}">
                <p14:modId xmlns:p14="http://schemas.microsoft.com/office/powerpoint/2010/main" val="2516068238"/>
              </p:ext>
            </p:extLst>
          </p:nvPr>
        </p:nvGraphicFramePr>
        <p:xfrm>
          <a:off x="5608637" y="3892550"/>
          <a:ext cx="5973763" cy="558800"/>
        </p:xfrm>
        <a:graphic>
          <a:graphicData uri="http://schemas.openxmlformats.org/presentationml/2006/ole">
            <mc:AlternateContent xmlns:mc="http://schemas.openxmlformats.org/markup-compatibility/2006">
              <mc:Choice xmlns:v="urn:schemas-microsoft-com:vml" Requires="v">
                <p:oleObj spid="_x0000_s38022" name="Equation" r:id="rId6" imgW="2387600" imgH="241300" progId="Equation.3">
                  <p:embed/>
                </p:oleObj>
              </mc:Choice>
              <mc:Fallback>
                <p:oleObj name="Equation" r:id="rId6" imgW="2387600" imgH="2413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8637" y="3892550"/>
                        <a:ext cx="5973763" cy="558800"/>
                      </a:xfrm>
                      <a:prstGeom prst="rect">
                        <a:avLst/>
                      </a:prstGeom>
                      <a:noFill/>
                      <a:ln>
                        <a:noFill/>
                      </a:ln>
                    </p:spPr>
                  </p:pic>
                </p:oleObj>
              </mc:Fallback>
            </mc:AlternateContent>
          </a:graphicData>
        </a:graphic>
      </p:graphicFrame>
      <p:sp>
        <p:nvSpPr>
          <p:cNvPr id="37898" name="Text Box 11"/>
          <p:cNvSpPr txBox="1">
            <a:spLocks noChangeArrowheads="1"/>
          </p:cNvSpPr>
          <p:nvPr/>
        </p:nvSpPr>
        <p:spPr bwMode="auto">
          <a:xfrm>
            <a:off x="2255838" y="460375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latin typeface="Times New Roman" panose="02020603050405020304" pitchFamily="18" charset="0"/>
              </a:rPr>
              <a:t>which results:</a:t>
            </a:r>
          </a:p>
        </p:txBody>
      </p:sp>
      <p:sp>
        <p:nvSpPr>
          <p:cNvPr id="37899" name="Rectangle 12" descr="粉色砂纸"/>
          <p:cNvSpPr>
            <a:spLocks noChangeArrowheads="1"/>
          </p:cNvSpPr>
          <p:nvPr/>
        </p:nvSpPr>
        <p:spPr bwMode="auto">
          <a:xfrm>
            <a:off x="4156696" y="4527550"/>
            <a:ext cx="4191000" cy="1219200"/>
          </a:xfrm>
          <a:prstGeom prst="rect">
            <a:avLst/>
          </a:pr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7900" name="Object 13"/>
          <p:cNvGraphicFramePr>
            <a:graphicFrameLocks noChangeAspect="1"/>
          </p:cNvGraphicFramePr>
          <p:nvPr/>
        </p:nvGraphicFramePr>
        <p:xfrm>
          <a:off x="4237038" y="4603750"/>
          <a:ext cx="3810000" cy="990600"/>
        </p:xfrm>
        <a:graphic>
          <a:graphicData uri="http://schemas.openxmlformats.org/presentationml/2006/ole">
            <mc:AlternateContent xmlns:mc="http://schemas.openxmlformats.org/markup-compatibility/2006">
              <mc:Choice xmlns:v="urn:schemas-microsoft-com:vml" Requires="v">
                <p:oleObj spid="_x0000_s38023" name="Equation" r:id="rId9" imgW="2005729" imgH="533169" progId="Equation.3">
                  <p:embed/>
                </p:oleObj>
              </mc:Choice>
              <mc:Fallback>
                <p:oleObj name="Equation" r:id="rId9" imgW="2005729" imgH="533169"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7038" y="4603750"/>
                        <a:ext cx="3810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4"/>
          <p:cNvGrpSpPr>
            <a:grpSpLocks/>
          </p:cNvGrpSpPr>
          <p:nvPr/>
        </p:nvGrpSpPr>
        <p:grpSpPr bwMode="auto">
          <a:xfrm>
            <a:off x="3795750" y="3654366"/>
            <a:ext cx="1962150" cy="461963"/>
            <a:chOff x="2195735" y="3645024"/>
            <a:chExt cx="1961176" cy="461665"/>
          </a:xfrm>
        </p:grpSpPr>
        <p:cxnSp>
          <p:nvCxnSpPr>
            <p:cNvPr id="3" name="Straight Connector 2"/>
            <p:cNvCxnSpPr/>
            <p:nvPr/>
          </p:nvCxnSpPr>
          <p:spPr>
            <a:xfrm>
              <a:off x="2555918" y="3922658"/>
              <a:ext cx="160099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7903" name="TextBox 3"/>
            <p:cNvSpPr txBox="1">
              <a:spLocks noChangeArrowheads="1"/>
            </p:cNvSpPr>
            <p:nvPr/>
          </p:nvSpPr>
          <p:spPr bwMode="auto">
            <a:xfrm>
              <a:off x="2195735" y="3645024"/>
              <a:ext cx="4410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i="1" dirty="0">
                  <a:latin typeface="Brush Script MT" panose="03060802040406070304" pitchFamily="66" charset="0"/>
                  <a:ea typeface="华文新魏" panose="02010800040101010101" pitchFamily="2" charset="-122"/>
                  <a:sym typeface="Symbol" panose="05050102010706020507" pitchFamily="18" charset="2"/>
                </a:rPr>
                <a:t></a:t>
              </a:r>
              <a:endParaRPr lang="zh-CN" altLang="en-US" sz="2400" i="1" dirty="0">
                <a:latin typeface="Brush Script MT" panose="03060802040406070304" pitchFamily="66" charset="0"/>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826" y="836613"/>
            <a:ext cx="833437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54315" y="2967336"/>
            <a:ext cx="7537442" cy="2554545"/>
          </a:xfrm>
          <a:prstGeom prst="rect">
            <a:avLst/>
          </a:prstGeom>
          <a:noFill/>
        </p:spPr>
        <p:txBody>
          <a:bodyPr>
            <a:spAutoFit/>
          </a:bodyPr>
          <a:lstStyle/>
          <a:p>
            <a:pPr eaLnBrk="1" hangingPunct="1">
              <a:defRPr/>
            </a:pPr>
            <a:r>
              <a:rPr lang="zh-CN" alt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问题</a:t>
            </a:r>
            <a:r>
              <a:rPr lang="en-US" altLang="zh-CN"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8</a:t>
            </a:r>
            <a:r>
              <a:rPr lang="en-US" altLang="zh-CN"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a:t>
            </a:r>
            <a:endParaRPr lang="en-US" altLang="zh-CN"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a:p>
            <a:pPr eaLnBrk="1" hangingPunct="1">
              <a:spcBef>
                <a:spcPts val="1200"/>
              </a:spcBef>
              <a:defRPr/>
            </a:pPr>
            <a:r>
              <a:rPr lang="zh-CN" altLang="en-US"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这是</a:t>
            </a:r>
            <a:r>
              <a:rPr lang="en-US" altLang="zh-CN"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Fibonacci</a:t>
            </a:r>
            <a:r>
              <a:rPr lang="zh-CN" altLang="en-US"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序列，你知道它为什么那么出名吗？</a:t>
            </a:r>
            <a:endParaRPr lang="en-US" altLang="zh-CN"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p:txBody>
      </p:sp>
    </p:spTree>
    <p:extLst>
      <p:ext uri="{BB962C8B-B14F-4D97-AF65-F5344CB8AC3E}">
        <p14:creationId xmlns:p14="http://schemas.microsoft.com/office/powerpoint/2010/main" val="1845805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260350"/>
            <a:ext cx="2297112" cy="590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1019176"/>
            <a:ext cx="2114550" cy="453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TextBox 1"/>
          <p:cNvSpPr txBox="1">
            <a:spLocks noChangeArrowheads="1"/>
          </p:cNvSpPr>
          <p:nvPr/>
        </p:nvSpPr>
        <p:spPr bwMode="auto">
          <a:xfrm>
            <a:off x="6710363" y="434976"/>
            <a:ext cx="1617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C00000"/>
                </a:solidFill>
                <a:latin typeface="华文新魏" panose="02010800040101010101" pitchFamily="2" charset="-122"/>
                <a:ea typeface="华文新魏" panose="02010800040101010101" pitchFamily="2" charset="-122"/>
              </a:rPr>
              <a:t>黄金分割</a:t>
            </a:r>
          </a:p>
        </p:txBody>
      </p:sp>
      <p:pic>
        <p:nvPicPr>
          <p:cNvPr id="276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2951164"/>
            <a:ext cx="2641600" cy="167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4" name="TextBox 2"/>
          <p:cNvSpPr txBox="1">
            <a:spLocks noChangeArrowheads="1"/>
          </p:cNvSpPr>
          <p:nvPr/>
        </p:nvSpPr>
        <p:spPr bwMode="auto">
          <a:xfrm>
            <a:off x="6710364" y="4868864"/>
            <a:ext cx="3127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8000"/>
                </a:solidFill>
                <a:latin typeface="Castellar" panose="020A0402060406010301" pitchFamily="18" charset="0"/>
              </a:rPr>
              <a:t>Phidias (460-430 BC)</a:t>
            </a:r>
          </a:p>
          <a:p>
            <a:pPr eaLnBrk="1" hangingPunct="1">
              <a:spcBef>
                <a:spcPct val="0"/>
              </a:spcBef>
              <a:buClrTx/>
              <a:buSzTx/>
              <a:buFontTx/>
              <a:buNone/>
            </a:pPr>
            <a:r>
              <a:rPr lang="en-US" altLang="zh-CN" sz="1800" b="1">
                <a:solidFill>
                  <a:srgbClr val="008000"/>
                </a:solidFill>
                <a:latin typeface="Castellar" panose="020A0402060406010301" pitchFamily="18" charset="0"/>
              </a:rPr>
              <a:t>or</a:t>
            </a:r>
          </a:p>
          <a:p>
            <a:pPr eaLnBrk="1" hangingPunct="1">
              <a:spcBef>
                <a:spcPct val="0"/>
              </a:spcBef>
              <a:buClrTx/>
              <a:buSzTx/>
              <a:buFontTx/>
              <a:buNone/>
            </a:pPr>
            <a:r>
              <a:rPr lang="zh-CN" altLang="en-US" sz="1800" b="1">
                <a:solidFill>
                  <a:srgbClr val="008000"/>
                </a:solidFill>
                <a:latin typeface="Castellar" panose="020A0402060406010301" pitchFamily="18" charset="0"/>
                <a:sym typeface="Symbol" panose="05050102010706020507" pitchFamily="18" charset="2"/>
              </a:rPr>
              <a:t></a:t>
            </a:r>
            <a:r>
              <a:rPr lang="en-US" altLang="zh-CN" sz="1800" b="1">
                <a:solidFill>
                  <a:srgbClr val="008000"/>
                </a:solidFill>
                <a:latin typeface="Castellar" panose="020A0402060406010301" pitchFamily="18" charset="0"/>
                <a:sym typeface="Symbol" panose="05050102010706020507" pitchFamily="18" charset="2"/>
              </a:rPr>
              <a:t>-bonacci ?</a:t>
            </a:r>
            <a:endParaRPr lang="zh-CN" altLang="en-US" sz="1800" b="1">
              <a:solidFill>
                <a:srgbClr val="008000"/>
              </a:solidFill>
              <a:latin typeface="Castellar" panose="020A0402060406010301" pitchFamily="18" charset="0"/>
            </a:endParaRPr>
          </a:p>
        </p:txBody>
      </p:sp>
      <p:pic>
        <p:nvPicPr>
          <p:cNvPr id="2765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0013" y="993776"/>
            <a:ext cx="2386012" cy="18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339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518660" y="260350"/>
            <a:ext cx="9774690" cy="774700"/>
          </a:xfrm>
        </p:spPr>
        <p:txBody>
          <a:bodyPr/>
          <a:lstStyle/>
          <a:p>
            <a:r>
              <a:rPr lang="zh-CN" altLang="en-US" dirty="0"/>
              <a:t>再看</a:t>
            </a:r>
            <a:r>
              <a:rPr lang="en-US" altLang="zh-CN" dirty="0" smtClean="0"/>
              <a:t>Master</a:t>
            </a:r>
            <a:r>
              <a:rPr lang="zh-CN" altLang="en-US" dirty="0" smtClean="0"/>
              <a:t>定理</a:t>
            </a:r>
            <a:endParaRPr lang="zh-CN" altLang="en-US" dirty="0" smtClean="0"/>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2" y="1738880"/>
            <a:ext cx="7993062" cy="324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39616" y="5229200"/>
            <a:ext cx="8036174" cy="707886"/>
          </a:xfrm>
          <a:prstGeom prst="rect">
            <a:avLst/>
          </a:prstGeom>
          <a:noFill/>
        </p:spPr>
        <p:txBody>
          <a:bodyPr wrap="none">
            <a:spAutoFit/>
          </a:bodyPr>
          <a:lstStyle/>
          <a:p>
            <a:pPr eaLnBrk="1" hangingPunct="1">
              <a:defRPr/>
            </a:pPr>
            <a:r>
              <a:rPr lang="zh-CN" alt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问题</a:t>
            </a:r>
            <a:r>
              <a:rPr lang="en-US" altLang="zh-CN"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9</a:t>
            </a:r>
            <a:r>
              <a:rPr lang="zh-CN" alt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a:t>
            </a:r>
            <a:r>
              <a:rPr lang="zh-CN" alt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三</a:t>
            </a:r>
            <a:r>
              <a:rPr lang="zh-CN" alt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种情况的本质差别在哪里？</a:t>
            </a:r>
            <a:endParaRPr lang="en-US" altLang="zh-CN"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endParaRPr>
          </a:p>
        </p:txBody>
      </p:sp>
      <p:sp>
        <p:nvSpPr>
          <p:cNvPr id="2" name="矩形 1"/>
          <p:cNvSpPr/>
          <p:nvPr/>
        </p:nvSpPr>
        <p:spPr>
          <a:xfrm>
            <a:off x="1199456" y="1137219"/>
            <a:ext cx="1733167" cy="400110"/>
          </a:xfrm>
          <a:prstGeom prst="rect">
            <a:avLst/>
          </a:prstGeom>
        </p:spPr>
        <p:txBody>
          <a:bodyPr wrap="none">
            <a:spAutoFit/>
          </a:bodyPr>
          <a:lstStyle/>
          <a:p>
            <a:r>
              <a:rPr lang="zh-CN" altLang="en-US" sz="2000" b="1" dirty="0"/>
              <a:t>最简单的形式</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337" y="2996952"/>
            <a:ext cx="7915063" cy="383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9" y="116632"/>
            <a:ext cx="6222125" cy="252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triped Right Arrow 1"/>
          <p:cNvSpPr/>
          <p:nvPr/>
        </p:nvSpPr>
        <p:spPr>
          <a:xfrm rot="5400000">
            <a:off x="5376044" y="2456657"/>
            <a:ext cx="792162" cy="360363"/>
          </a:xfrm>
          <a:prstGeom prst="striped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Rectangle 2"/>
          <p:cNvSpPr/>
          <p:nvPr/>
        </p:nvSpPr>
        <p:spPr>
          <a:xfrm>
            <a:off x="7680176" y="754003"/>
            <a:ext cx="3845570" cy="1631216"/>
          </a:xfrm>
          <a:prstGeom prst="rect">
            <a:avLst/>
          </a:prstGeom>
          <a:noFill/>
        </p:spPr>
        <p:txBody>
          <a:bodyPr>
            <a:spAutoFit/>
          </a:bodyPr>
          <a:lstStyle/>
          <a:p>
            <a:pPr eaLnBrk="1" hangingPunct="1">
              <a:defRPr/>
            </a:pPr>
            <a:r>
              <a:rPr lang="zh-CN" alt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问题</a:t>
            </a:r>
            <a:r>
              <a:rPr lang="en-US" altLang="zh-C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10</a:t>
            </a:r>
            <a:r>
              <a:rPr lang="zh-CN" alt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a:t>
            </a:r>
            <a:endParaRPr lang="en-US" altLang="zh-CN"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a:p>
            <a:pPr eaLnBrk="1" hangingPunct="1">
              <a:defRPr/>
            </a:pPr>
            <a:r>
              <a:rPr lang="zh-CN" alt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你能解释一下这是如何“推广”的吗？</a:t>
            </a:r>
            <a:endParaRPr lang="en-US" altLang="zh-CN"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p:txBody>
      </p:sp>
      <p:sp>
        <p:nvSpPr>
          <p:cNvPr id="4" name="文本框 3"/>
          <p:cNvSpPr txBox="1"/>
          <p:nvPr/>
        </p:nvSpPr>
        <p:spPr>
          <a:xfrm>
            <a:off x="88224" y="3960885"/>
            <a:ext cx="3804247" cy="954107"/>
          </a:xfrm>
          <a:prstGeom prst="rect">
            <a:avLst/>
          </a:prstGeom>
          <a:noFill/>
        </p:spPr>
        <p:txBody>
          <a:bodyPr wrap="none" rtlCol="0">
            <a:spAutoFit/>
          </a:bodyPr>
          <a:lstStyle/>
          <a:p>
            <a:r>
              <a:rPr lang="zh-CN" altLang="en-US" sz="2800" dirty="0" smtClean="0"/>
              <a:t>比来比去，也就是比较</a:t>
            </a:r>
            <a:endParaRPr lang="en-US" altLang="zh-CN" sz="2800" dirty="0" smtClean="0"/>
          </a:p>
          <a:p>
            <a:r>
              <a:rPr lang="en-US" altLang="zh-CN" sz="2800" dirty="0" err="1"/>
              <a:t>n</a:t>
            </a:r>
            <a:r>
              <a:rPr lang="en-US" altLang="zh-CN" sz="2800" baseline="30000" dirty="0" err="1" smtClean="0"/>
              <a:t>log</a:t>
            </a:r>
            <a:r>
              <a:rPr lang="en-US" altLang="zh-CN" sz="2800" baseline="-2000" dirty="0" err="1" smtClean="0"/>
              <a:t>b</a:t>
            </a:r>
            <a:r>
              <a:rPr lang="en-US" altLang="zh-CN" sz="2800" baseline="50000" dirty="0" err="1" smtClean="0"/>
              <a:t>a</a:t>
            </a:r>
            <a:r>
              <a:rPr lang="zh-CN" altLang="en-US" sz="2800" dirty="0" smtClean="0"/>
              <a:t>和</a:t>
            </a:r>
            <a:r>
              <a:rPr lang="en-US" altLang="zh-CN" sz="2800" dirty="0" err="1" smtClean="0"/>
              <a:t>n</a:t>
            </a:r>
            <a:r>
              <a:rPr lang="en-US" altLang="zh-CN" sz="2800" baseline="30000" dirty="0" err="1" smtClean="0"/>
              <a:t>c</a:t>
            </a:r>
            <a:r>
              <a:rPr lang="zh-CN" altLang="en-US" sz="2800" dirty="0" smtClean="0"/>
              <a:t>的渐进增长性</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zh-CN" altLang="en-US" smtClean="0"/>
              <a:t>证明的关键</a:t>
            </a:r>
          </a:p>
        </p:txBody>
      </p:sp>
      <p:graphicFrame>
        <p:nvGraphicFramePr>
          <p:cNvPr id="51203" name="Object 2"/>
          <p:cNvGraphicFramePr>
            <a:graphicFrameLocks noChangeAspect="1"/>
          </p:cNvGraphicFramePr>
          <p:nvPr/>
        </p:nvGraphicFramePr>
        <p:xfrm>
          <a:off x="2927351" y="1268414"/>
          <a:ext cx="5616575" cy="2016125"/>
        </p:xfrm>
        <a:graphic>
          <a:graphicData uri="http://schemas.openxmlformats.org/presentationml/2006/ole">
            <mc:AlternateContent xmlns:mc="http://schemas.openxmlformats.org/markup-compatibility/2006">
              <mc:Choice xmlns:v="urn:schemas-microsoft-com:vml" Requires="v">
                <p:oleObj spid="_x0000_s51247" name="Equation" r:id="rId3" imgW="1574800" imgH="736600" progId="Equation.3">
                  <p:embed/>
                </p:oleObj>
              </mc:Choice>
              <mc:Fallback>
                <p:oleObj name="Equation" r:id="rId3" imgW="15748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1" y="1268414"/>
                        <a:ext cx="56165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4" name="TextBox 3"/>
          <p:cNvSpPr txBox="1">
            <a:spLocks noChangeArrowheads="1"/>
          </p:cNvSpPr>
          <p:nvPr/>
        </p:nvSpPr>
        <p:spPr bwMode="auto">
          <a:xfrm>
            <a:off x="2279651" y="3644901"/>
            <a:ext cx="6264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C00000"/>
                </a:solidFill>
                <a:latin typeface="微软雅黑" panose="020B0503020204020204" pitchFamily="34" charset="-122"/>
                <a:ea typeface="微软雅黑" panose="020B0503020204020204" pitchFamily="34" charset="-122"/>
              </a:rPr>
              <a:t>利用递归树容易得到，</a:t>
            </a:r>
            <a:r>
              <a:rPr lang="en-US" altLang="zh-CN" sz="2400">
                <a:solidFill>
                  <a:srgbClr val="C00000"/>
                </a:solidFill>
                <a:latin typeface="微软雅黑" panose="020B0503020204020204" pitchFamily="34" charset="-122"/>
                <a:ea typeface="微软雅黑" panose="020B0503020204020204" pitchFamily="34" charset="-122"/>
              </a:rPr>
              <a:t>i</a:t>
            </a:r>
            <a:r>
              <a:rPr lang="zh-CN" altLang="en-US" sz="2400">
                <a:solidFill>
                  <a:srgbClr val="C00000"/>
                </a:solidFill>
                <a:latin typeface="微软雅黑" panose="020B0503020204020204" pitchFamily="34" charset="-122"/>
                <a:ea typeface="微软雅黑" panose="020B0503020204020204" pitchFamily="34" charset="-122"/>
              </a:rPr>
              <a:t>层代价之和为：</a:t>
            </a:r>
          </a:p>
        </p:txBody>
      </p:sp>
      <p:pic>
        <p:nvPicPr>
          <p:cNvPr id="5120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1825" y="4953001"/>
            <a:ext cx="316865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6" name="图片 1" descr="屏幕剪辑"/>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51784" y="4181432"/>
            <a:ext cx="3888432" cy="9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文本框 2"/>
          <p:cNvSpPr txBox="1">
            <a:spLocks noChangeArrowheads="1"/>
          </p:cNvSpPr>
          <p:nvPr/>
        </p:nvSpPr>
        <p:spPr bwMode="auto">
          <a:xfrm>
            <a:off x="2279651" y="5376863"/>
            <a:ext cx="2492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a:t>总代价为：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9014" y="1556793"/>
            <a:ext cx="5904656" cy="3108543"/>
          </a:xfrm>
          <a:prstGeom prst="rect">
            <a:avLst/>
          </a:prstGeom>
          <a:noFill/>
        </p:spPr>
        <p:txBody>
          <a:bodyPr>
            <a:spAutoFit/>
          </a:bodyPr>
          <a:lstStyle/>
          <a:p>
            <a:pPr eaLnBrk="1" hangingPunct="1">
              <a:defRPr/>
            </a:pPr>
            <a:r>
              <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问题</a:t>
            </a:r>
            <a:r>
              <a:rPr lang="en-US" altLang="zh-CN"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10</a:t>
            </a:r>
            <a:r>
              <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a:t>
            </a:r>
            <a:endParaRPr lang="en-US" altLang="zh-CN"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a:p>
            <a:pPr eaLnBrk="1" hangingPunct="1">
              <a:spcBef>
                <a:spcPts val="1200"/>
              </a:spcBef>
              <a:defRPr/>
            </a:pPr>
            <a:r>
              <a:rPr lang="zh-CN" altLang="en-US"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上述</a:t>
            </a:r>
            <a:r>
              <a:rPr lang="en-US" altLang="zh-CN"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Master Theorem</a:t>
            </a:r>
            <a:r>
              <a:rPr lang="zh-CN" altLang="en-US"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的局限性在何处？我们如何进一步推广？</a:t>
            </a:r>
            <a:endParaRPr lang="en-US" altLang="zh-CN"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zh-CN" altLang="en-US" smtClean="0"/>
              <a:t>最简单的解递归式的方法 </a:t>
            </a:r>
            <a:r>
              <a:rPr lang="en-US" altLang="zh-CN" dirty="0" smtClean="0"/>
              <a:t>–</a:t>
            </a:r>
            <a:r>
              <a:rPr lang="zh-CN" altLang="en-US" dirty="0" smtClean="0"/>
              <a:t> 回朔</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1196976"/>
            <a:ext cx="3279775"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2636839"/>
            <a:ext cx="8229600" cy="330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2"/>
          <p:cNvSpPr/>
          <p:nvPr/>
        </p:nvSpPr>
        <p:spPr>
          <a:xfrm>
            <a:off x="4010025" y="2565401"/>
            <a:ext cx="2438400" cy="3482975"/>
          </a:xfrm>
          <a:custGeom>
            <a:avLst/>
            <a:gdLst>
              <a:gd name="connsiteX0" fmla="*/ 984739 w 2438400"/>
              <a:gd name="connsiteY0" fmla="*/ 2299 h 3484053"/>
              <a:gd name="connsiteX1" fmla="*/ 996462 w 2438400"/>
              <a:gd name="connsiteY1" fmla="*/ 84360 h 3484053"/>
              <a:gd name="connsiteX2" fmla="*/ 1031631 w 2438400"/>
              <a:gd name="connsiteY2" fmla="*/ 389160 h 3484053"/>
              <a:gd name="connsiteX3" fmla="*/ 1055077 w 2438400"/>
              <a:gd name="connsiteY3" fmla="*/ 459499 h 3484053"/>
              <a:gd name="connsiteX4" fmla="*/ 1101970 w 2438400"/>
              <a:gd name="connsiteY4" fmla="*/ 518114 h 3484053"/>
              <a:gd name="connsiteX5" fmla="*/ 1137139 w 2438400"/>
              <a:gd name="connsiteY5" fmla="*/ 588453 h 3484053"/>
              <a:gd name="connsiteX6" fmla="*/ 1148862 w 2438400"/>
              <a:gd name="connsiteY6" fmla="*/ 623622 h 3484053"/>
              <a:gd name="connsiteX7" fmla="*/ 1184031 w 2438400"/>
              <a:gd name="connsiteY7" fmla="*/ 647068 h 3484053"/>
              <a:gd name="connsiteX8" fmla="*/ 1195754 w 2438400"/>
              <a:gd name="connsiteY8" fmla="*/ 682237 h 3484053"/>
              <a:gd name="connsiteX9" fmla="*/ 1277816 w 2438400"/>
              <a:gd name="connsiteY9" fmla="*/ 799468 h 3484053"/>
              <a:gd name="connsiteX10" fmla="*/ 1312985 w 2438400"/>
              <a:gd name="connsiteY10" fmla="*/ 869807 h 3484053"/>
              <a:gd name="connsiteX11" fmla="*/ 1324708 w 2438400"/>
              <a:gd name="connsiteY11" fmla="*/ 904976 h 3484053"/>
              <a:gd name="connsiteX12" fmla="*/ 1383323 w 2438400"/>
              <a:gd name="connsiteY12" fmla="*/ 975314 h 3484053"/>
              <a:gd name="connsiteX13" fmla="*/ 1395046 w 2438400"/>
              <a:gd name="connsiteY13" fmla="*/ 1010483 h 3484053"/>
              <a:gd name="connsiteX14" fmla="*/ 1441939 w 2438400"/>
              <a:gd name="connsiteY14" fmla="*/ 1080822 h 3484053"/>
              <a:gd name="connsiteX15" fmla="*/ 1453662 w 2438400"/>
              <a:gd name="connsiteY15" fmla="*/ 1115991 h 3484053"/>
              <a:gd name="connsiteX16" fmla="*/ 1500554 w 2438400"/>
              <a:gd name="connsiteY16" fmla="*/ 1186330 h 3484053"/>
              <a:gd name="connsiteX17" fmla="*/ 1524000 w 2438400"/>
              <a:gd name="connsiteY17" fmla="*/ 1221499 h 3484053"/>
              <a:gd name="connsiteX18" fmla="*/ 1535723 w 2438400"/>
              <a:gd name="connsiteY18" fmla="*/ 1327007 h 3484053"/>
              <a:gd name="connsiteX19" fmla="*/ 1524000 w 2438400"/>
              <a:gd name="connsiteY19" fmla="*/ 1784207 h 3484053"/>
              <a:gd name="connsiteX20" fmla="*/ 1500554 w 2438400"/>
              <a:gd name="connsiteY20" fmla="*/ 1936607 h 3484053"/>
              <a:gd name="connsiteX21" fmla="*/ 1477108 w 2438400"/>
              <a:gd name="connsiteY21" fmla="*/ 1971776 h 3484053"/>
              <a:gd name="connsiteX22" fmla="*/ 1453662 w 2438400"/>
              <a:gd name="connsiteY22" fmla="*/ 2042114 h 3484053"/>
              <a:gd name="connsiteX23" fmla="*/ 1430216 w 2438400"/>
              <a:gd name="connsiteY23" fmla="*/ 2089007 h 3484053"/>
              <a:gd name="connsiteX24" fmla="*/ 1418493 w 2438400"/>
              <a:gd name="connsiteY24" fmla="*/ 2124176 h 3484053"/>
              <a:gd name="connsiteX25" fmla="*/ 1395046 w 2438400"/>
              <a:gd name="connsiteY25" fmla="*/ 2147622 h 3484053"/>
              <a:gd name="connsiteX26" fmla="*/ 1336431 w 2438400"/>
              <a:gd name="connsiteY26" fmla="*/ 2206237 h 3484053"/>
              <a:gd name="connsiteX27" fmla="*/ 1289539 w 2438400"/>
              <a:gd name="connsiteY27" fmla="*/ 2264853 h 3484053"/>
              <a:gd name="connsiteX28" fmla="*/ 1277816 w 2438400"/>
              <a:gd name="connsiteY28" fmla="*/ 2300022 h 3484053"/>
              <a:gd name="connsiteX29" fmla="*/ 1160585 w 2438400"/>
              <a:gd name="connsiteY29" fmla="*/ 2405530 h 3484053"/>
              <a:gd name="connsiteX30" fmla="*/ 1055077 w 2438400"/>
              <a:gd name="connsiteY30" fmla="*/ 2499314 h 3484053"/>
              <a:gd name="connsiteX31" fmla="*/ 1008185 w 2438400"/>
              <a:gd name="connsiteY31" fmla="*/ 2511037 h 3484053"/>
              <a:gd name="connsiteX32" fmla="*/ 937846 w 2438400"/>
              <a:gd name="connsiteY32" fmla="*/ 2534483 h 3484053"/>
              <a:gd name="connsiteX33" fmla="*/ 902677 w 2438400"/>
              <a:gd name="connsiteY33" fmla="*/ 2546207 h 3484053"/>
              <a:gd name="connsiteX34" fmla="*/ 797170 w 2438400"/>
              <a:gd name="connsiteY34" fmla="*/ 2569653 h 3484053"/>
              <a:gd name="connsiteX35" fmla="*/ 550985 w 2438400"/>
              <a:gd name="connsiteY35" fmla="*/ 2593099 h 3484053"/>
              <a:gd name="connsiteX36" fmla="*/ 293077 w 2438400"/>
              <a:gd name="connsiteY36" fmla="*/ 2604822 h 3484053"/>
              <a:gd name="connsiteX37" fmla="*/ 140677 w 2438400"/>
              <a:gd name="connsiteY37" fmla="*/ 2628268 h 3484053"/>
              <a:gd name="connsiteX38" fmla="*/ 93785 w 2438400"/>
              <a:gd name="connsiteY38" fmla="*/ 2639991 h 3484053"/>
              <a:gd name="connsiteX39" fmla="*/ 70339 w 2438400"/>
              <a:gd name="connsiteY39" fmla="*/ 2675160 h 3484053"/>
              <a:gd name="connsiteX40" fmla="*/ 46893 w 2438400"/>
              <a:gd name="connsiteY40" fmla="*/ 2780668 h 3484053"/>
              <a:gd name="connsiteX41" fmla="*/ 35170 w 2438400"/>
              <a:gd name="connsiteY41" fmla="*/ 2827560 h 3484053"/>
              <a:gd name="connsiteX42" fmla="*/ 23446 w 2438400"/>
              <a:gd name="connsiteY42" fmla="*/ 2862730 h 3484053"/>
              <a:gd name="connsiteX43" fmla="*/ 0 w 2438400"/>
              <a:gd name="connsiteY43" fmla="*/ 2979960 h 3484053"/>
              <a:gd name="connsiteX44" fmla="*/ 23446 w 2438400"/>
              <a:gd name="connsiteY44" fmla="*/ 3132360 h 3484053"/>
              <a:gd name="connsiteX45" fmla="*/ 46893 w 2438400"/>
              <a:gd name="connsiteY45" fmla="*/ 3155807 h 3484053"/>
              <a:gd name="connsiteX46" fmla="*/ 82062 w 2438400"/>
              <a:gd name="connsiteY46" fmla="*/ 3226145 h 3484053"/>
              <a:gd name="connsiteX47" fmla="*/ 152400 w 2438400"/>
              <a:gd name="connsiteY47" fmla="*/ 3273037 h 3484053"/>
              <a:gd name="connsiteX48" fmla="*/ 257908 w 2438400"/>
              <a:gd name="connsiteY48" fmla="*/ 3331653 h 3484053"/>
              <a:gd name="connsiteX49" fmla="*/ 316523 w 2438400"/>
              <a:gd name="connsiteY49" fmla="*/ 3366822 h 3484053"/>
              <a:gd name="connsiteX50" fmla="*/ 410308 w 2438400"/>
              <a:gd name="connsiteY50" fmla="*/ 3390268 h 3484053"/>
              <a:gd name="connsiteX51" fmla="*/ 504093 w 2438400"/>
              <a:gd name="connsiteY51" fmla="*/ 3413714 h 3484053"/>
              <a:gd name="connsiteX52" fmla="*/ 621323 w 2438400"/>
              <a:gd name="connsiteY52" fmla="*/ 3425437 h 3484053"/>
              <a:gd name="connsiteX53" fmla="*/ 668216 w 2438400"/>
              <a:gd name="connsiteY53" fmla="*/ 3437160 h 3484053"/>
              <a:gd name="connsiteX54" fmla="*/ 890954 w 2438400"/>
              <a:gd name="connsiteY54" fmla="*/ 3460607 h 3484053"/>
              <a:gd name="connsiteX55" fmla="*/ 1113693 w 2438400"/>
              <a:gd name="connsiteY55" fmla="*/ 3472330 h 3484053"/>
              <a:gd name="connsiteX56" fmla="*/ 1301262 w 2438400"/>
              <a:gd name="connsiteY56" fmla="*/ 3484053 h 3484053"/>
              <a:gd name="connsiteX57" fmla="*/ 1629508 w 2438400"/>
              <a:gd name="connsiteY57" fmla="*/ 3472330 h 3484053"/>
              <a:gd name="connsiteX58" fmla="*/ 1699846 w 2438400"/>
              <a:gd name="connsiteY58" fmla="*/ 3460607 h 3484053"/>
              <a:gd name="connsiteX59" fmla="*/ 1828800 w 2438400"/>
              <a:gd name="connsiteY59" fmla="*/ 3425437 h 3484053"/>
              <a:gd name="connsiteX60" fmla="*/ 1934308 w 2438400"/>
              <a:gd name="connsiteY60" fmla="*/ 3401991 h 3484053"/>
              <a:gd name="connsiteX61" fmla="*/ 2016370 w 2438400"/>
              <a:gd name="connsiteY61" fmla="*/ 3366822 h 3484053"/>
              <a:gd name="connsiteX62" fmla="*/ 2098431 w 2438400"/>
              <a:gd name="connsiteY62" fmla="*/ 3343376 h 3484053"/>
              <a:gd name="connsiteX63" fmla="*/ 2133600 w 2438400"/>
              <a:gd name="connsiteY63" fmla="*/ 3331653 h 3484053"/>
              <a:gd name="connsiteX64" fmla="*/ 2168770 w 2438400"/>
              <a:gd name="connsiteY64" fmla="*/ 3308207 h 3484053"/>
              <a:gd name="connsiteX65" fmla="*/ 2274277 w 2438400"/>
              <a:gd name="connsiteY65" fmla="*/ 3261314 h 3484053"/>
              <a:gd name="connsiteX66" fmla="*/ 2309446 w 2438400"/>
              <a:gd name="connsiteY66" fmla="*/ 3226145 h 3484053"/>
              <a:gd name="connsiteX67" fmla="*/ 2344616 w 2438400"/>
              <a:gd name="connsiteY67" fmla="*/ 3202699 h 3484053"/>
              <a:gd name="connsiteX68" fmla="*/ 2368062 w 2438400"/>
              <a:gd name="connsiteY68" fmla="*/ 3132360 h 3484053"/>
              <a:gd name="connsiteX69" fmla="*/ 2391508 w 2438400"/>
              <a:gd name="connsiteY69" fmla="*/ 3085468 h 3484053"/>
              <a:gd name="connsiteX70" fmla="*/ 2403231 w 2438400"/>
              <a:gd name="connsiteY70" fmla="*/ 3038576 h 3484053"/>
              <a:gd name="connsiteX71" fmla="*/ 2426677 w 2438400"/>
              <a:gd name="connsiteY71" fmla="*/ 2968237 h 3484053"/>
              <a:gd name="connsiteX72" fmla="*/ 2438400 w 2438400"/>
              <a:gd name="connsiteY72" fmla="*/ 2933068 h 3484053"/>
              <a:gd name="connsiteX73" fmla="*/ 2426677 w 2438400"/>
              <a:gd name="connsiteY73" fmla="*/ 2663437 h 3484053"/>
              <a:gd name="connsiteX74" fmla="*/ 2403231 w 2438400"/>
              <a:gd name="connsiteY74" fmla="*/ 2534483 h 3484053"/>
              <a:gd name="connsiteX75" fmla="*/ 2391508 w 2438400"/>
              <a:gd name="connsiteY75" fmla="*/ 2499314 h 3484053"/>
              <a:gd name="connsiteX76" fmla="*/ 2368062 w 2438400"/>
              <a:gd name="connsiteY76" fmla="*/ 2417253 h 3484053"/>
              <a:gd name="connsiteX77" fmla="*/ 2332893 w 2438400"/>
              <a:gd name="connsiteY77" fmla="*/ 2370360 h 3484053"/>
              <a:gd name="connsiteX78" fmla="*/ 2286000 w 2438400"/>
              <a:gd name="connsiteY78" fmla="*/ 2288299 h 3484053"/>
              <a:gd name="connsiteX79" fmla="*/ 2250831 w 2438400"/>
              <a:gd name="connsiteY79" fmla="*/ 2171068 h 3484053"/>
              <a:gd name="connsiteX80" fmla="*/ 2227385 w 2438400"/>
              <a:gd name="connsiteY80" fmla="*/ 2100730 h 3484053"/>
              <a:gd name="connsiteX81" fmla="*/ 2215662 w 2438400"/>
              <a:gd name="connsiteY81" fmla="*/ 2065560 h 3484053"/>
              <a:gd name="connsiteX82" fmla="*/ 2192216 w 2438400"/>
              <a:gd name="connsiteY82" fmla="*/ 2006945 h 3484053"/>
              <a:gd name="connsiteX83" fmla="*/ 2157046 w 2438400"/>
              <a:gd name="connsiteY83" fmla="*/ 1924883 h 3484053"/>
              <a:gd name="connsiteX84" fmla="*/ 2145323 w 2438400"/>
              <a:gd name="connsiteY84" fmla="*/ 1877991 h 3484053"/>
              <a:gd name="connsiteX85" fmla="*/ 2121877 w 2438400"/>
              <a:gd name="connsiteY85" fmla="*/ 1807653 h 3484053"/>
              <a:gd name="connsiteX86" fmla="*/ 2098431 w 2438400"/>
              <a:gd name="connsiteY86" fmla="*/ 1725591 h 3484053"/>
              <a:gd name="connsiteX87" fmla="*/ 2086708 w 2438400"/>
              <a:gd name="connsiteY87" fmla="*/ 1678699 h 3484053"/>
              <a:gd name="connsiteX88" fmla="*/ 2063262 w 2438400"/>
              <a:gd name="connsiteY88" fmla="*/ 1608360 h 3484053"/>
              <a:gd name="connsiteX89" fmla="*/ 2051539 w 2438400"/>
              <a:gd name="connsiteY89" fmla="*/ 1573191 h 3484053"/>
              <a:gd name="connsiteX90" fmla="*/ 2039816 w 2438400"/>
              <a:gd name="connsiteY90" fmla="*/ 1514576 h 3484053"/>
              <a:gd name="connsiteX91" fmla="*/ 2004646 w 2438400"/>
              <a:gd name="connsiteY91" fmla="*/ 1350453 h 3484053"/>
              <a:gd name="connsiteX92" fmla="*/ 1981200 w 2438400"/>
              <a:gd name="connsiteY92" fmla="*/ 1280114 h 3484053"/>
              <a:gd name="connsiteX93" fmla="*/ 1969477 w 2438400"/>
              <a:gd name="connsiteY93" fmla="*/ 1244945 h 3484053"/>
              <a:gd name="connsiteX94" fmla="*/ 1946031 w 2438400"/>
              <a:gd name="connsiteY94" fmla="*/ 1151160 h 3484053"/>
              <a:gd name="connsiteX95" fmla="*/ 1934308 w 2438400"/>
              <a:gd name="connsiteY95" fmla="*/ 1104268 h 3484053"/>
              <a:gd name="connsiteX96" fmla="*/ 1910862 w 2438400"/>
              <a:gd name="connsiteY96" fmla="*/ 1033930 h 3484053"/>
              <a:gd name="connsiteX97" fmla="*/ 1875693 w 2438400"/>
              <a:gd name="connsiteY97" fmla="*/ 916699 h 3484053"/>
              <a:gd name="connsiteX98" fmla="*/ 1852246 w 2438400"/>
              <a:gd name="connsiteY98" fmla="*/ 846360 h 3484053"/>
              <a:gd name="connsiteX99" fmla="*/ 1817077 w 2438400"/>
              <a:gd name="connsiteY99" fmla="*/ 799468 h 3484053"/>
              <a:gd name="connsiteX100" fmla="*/ 1770185 w 2438400"/>
              <a:gd name="connsiteY100" fmla="*/ 693960 h 3484053"/>
              <a:gd name="connsiteX101" fmla="*/ 1746739 w 2438400"/>
              <a:gd name="connsiteY101" fmla="*/ 611899 h 3484053"/>
              <a:gd name="connsiteX102" fmla="*/ 1723293 w 2438400"/>
              <a:gd name="connsiteY102" fmla="*/ 576730 h 3484053"/>
              <a:gd name="connsiteX103" fmla="*/ 1711570 w 2438400"/>
              <a:gd name="connsiteY103" fmla="*/ 541560 h 3484053"/>
              <a:gd name="connsiteX104" fmla="*/ 1688123 w 2438400"/>
              <a:gd name="connsiteY104" fmla="*/ 518114 h 3484053"/>
              <a:gd name="connsiteX105" fmla="*/ 1664677 w 2438400"/>
              <a:gd name="connsiteY105" fmla="*/ 482945 h 3484053"/>
              <a:gd name="connsiteX106" fmla="*/ 1606062 w 2438400"/>
              <a:gd name="connsiteY106" fmla="*/ 389160 h 3484053"/>
              <a:gd name="connsiteX107" fmla="*/ 1570893 w 2438400"/>
              <a:gd name="connsiteY107" fmla="*/ 353991 h 3484053"/>
              <a:gd name="connsiteX108" fmla="*/ 1524000 w 2438400"/>
              <a:gd name="connsiteY108" fmla="*/ 283653 h 3484053"/>
              <a:gd name="connsiteX109" fmla="*/ 1488831 w 2438400"/>
              <a:gd name="connsiteY109" fmla="*/ 260207 h 3484053"/>
              <a:gd name="connsiteX110" fmla="*/ 1430216 w 2438400"/>
              <a:gd name="connsiteY110" fmla="*/ 201591 h 3484053"/>
              <a:gd name="connsiteX111" fmla="*/ 1395046 w 2438400"/>
              <a:gd name="connsiteY111" fmla="*/ 178145 h 3484053"/>
              <a:gd name="connsiteX112" fmla="*/ 1336431 w 2438400"/>
              <a:gd name="connsiteY112" fmla="*/ 119530 h 3484053"/>
              <a:gd name="connsiteX113" fmla="*/ 1277816 w 2438400"/>
              <a:gd name="connsiteY113" fmla="*/ 72637 h 3484053"/>
              <a:gd name="connsiteX114" fmla="*/ 1207477 w 2438400"/>
              <a:gd name="connsiteY114" fmla="*/ 49191 h 3484053"/>
              <a:gd name="connsiteX115" fmla="*/ 1172308 w 2438400"/>
              <a:gd name="connsiteY115" fmla="*/ 37468 h 3484053"/>
              <a:gd name="connsiteX116" fmla="*/ 1090246 w 2438400"/>
              <a:gd name="connsiteY116" fmla="*/ 2299 h 3484053"/>
              <a:gd name="connsiteX117" fmla="*/ 1031631 w 2438400"/>
              <a:gd name="connsiteY117" fmla="*/ 14022 h 3484053"/>
              <a:gd name="connsiteX118" fmla="*/ 984739 w 2438400"/>
              <a:gd name="connsiteY118" fmla="*/ 2299 h 348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438400" h="3484053">
                <a:moveTo>
                  <a:pt x="984739" y="2299"/>
                </a:moveTo>
                <a:cubicBezTo>
                  <a:pt x="978878" y="14022"/>
                  <a:pt x="993518" y="56886"/>
                  <a:pt x="996462" y="84360"/>
                </a:cubicBezTo>
                <a:cubicBezTo>
                  <a:pt x="999865" y="116125"/>
                  <a:pt x="1009043" y="306336"/>
                  <a:pt x="1031631" y="389160"/>
                </a:cubicBezTo>
                <a:cubicBezTo>
                  <a:pt x="1038134" y="413004"/>
                  <a:pt x="1041368" y="438935"/>
                  <a:pt x="1055077" y="459499"/>
                </a:cubicBezTo>
                <a:cubicBezTo>
                  <a:pt x="1084654" y="503864"/>
                  <a:pt x="1068560" y="484706"/>
                  <a:pt x="1101970" y="518114"/>
                </a:cubicBezTo>
                <a:cubicBezTo>
                  <a:pt x="1131436" y="606512"/>
                  <a:pt x="1091688" y="497551"/>
                  <a:pt x="1137139" y="588453"/>
                </a:cubicBezTo>
                <a:cubicBezTo>
                  <a:pt x="1142665" y="599506"/>
                  <a:pt x="1141143" y="613973"/>
                  <a:pt x="1148862" y="623622"/>
                </a:cubicBezTo>
                <a:cubicBezTo>
                  <a:pt x="1157664" y="634624"/>
                  <a:pt x="1172308" y="639253"/>
                  <a:pt x="1184031" y="647068"/>
                </a:cubicBezTo>
                <a:cubicBezTo>
                  <a:pt x="1187939" y="658791"/>
                  <a:pt x="1189623" y="671508"/>
                  <a:pt x="1195754" y="682237"/>
                </a:cubicBezTo>
                <a:cubicBezTo>
                  <a:pt x="1217151" y="719683"/>
                  <a:pt x="1264330" y="759010"/>
                  <a:pt x="1277816" y="799468"/>
                </a:cubicBezTo>
                <a:cubicBezTo>
                  <a:pt x="1307282" y="887866"/>
                  <a:pt x="1267534" y="778905"/>
                  <a:pt x="1312985" y="869807"/>
                </a:cubicBezTo>
                <a:cubicBezTo>
                  <a:pt x="1318511" y="880860"/>
                  <a:pt x="1319182" y="893923"/>
                  <a:pt x="1324708" y="904976"/>
                </a:cubicBezTo>
                <a:cubicBezTo>
                  <a:pt x="1341029" y="937618"/>
                  <a:pt x="1357396" y="949387"/>
                  <a:pt x="1383323" y="975314"/>
                </a:cubicBezTo>
                <a:cubicBezTo>
                  <a:pt x="1387231" y="987037"/>
                  <a:pt x="1389045" y="999681"/>
                  <a:pt x="1395046" y="1010483"/>
                </a:cubicBezTo>
                <a:cubicBezTo>
                  <a:pt x="1408731" y="1035116"/>
                  <a:pt x="1433028" y="1054089"/>
                  <a:pt x="1441939" y="1080822"/>
                </a:cubicBezTo>
                <a:cubicBezTo>
                  <a:pt x="1445847" y="1092545"/>
                  <a:pt x="1447661" y="1105189"/>
                  <a:pt x="1453662" y="1115991"/>
                </a:cubicBezTo>
                <a:cubicBezTo>
                  <a:pt x="1467347" y="1140624"/>
                  <a:pt x="1484923" y="1162884"/>
                  <a:pt x="1500554" y="1186330"/>
                </a:cubicBezTo>
                <a:lnTo>
                  <a:pt x="1524000" y="1221499"/>
                </a:lnTo>
                <a:cubicBezTo>
                  <a:pt x="1527908" y="1256668"/>
                  <a:pt x="1535723" y="1291621"/>
                  <a:pt x="1535723" y="1327007"/>
                </a:cubicBezTo>
                <a:cubicBezTo>
                  <a:pt x="1535723" y="1479457"/>
                  <a:pt x="1530217" y="1631884"/>
                  <a:pt x="1524000" y="1784207"/>
                </a:cubicBezTo>
                <a:cubicBezTo>
                  <a:pt x="1522805" y="1813493"/>
                  <a:pt x="1520996" y="1895723"/>
                  <a:pt x="1500554" y="1936607"/>
                </a:cubicBezTo>
                <a:cubicBezTo>
                  <a:pt x="1494253" y="1949209"/>
                  <a:pt x="1482830" y="1958901"/>
                  <a:pt x="1477108" y="1971776"/>
                </a:cubicBezTo>
                <a:cubicBezTo>
                  <a:pt x="1467071" y="1994360"/>
                  <a:pt x="1464714" y="2020009"/>
                  <a:pt x="1453662" y="2042114"/>
                </a:cubicBezTo>
                <a:cubicBezTo>
                  <a:pt x="1445847" y="2057745"/>
                  <a:pt x="1437100" y="2072944"/>
                  <a:pt x="1430216" y="2089007"/>
                </a:cubicBezTo>
                <a:cubicBezTo>
                  <a:pt x="1425348" y="2100365"/>
                  <a:pt x="1424851" y="2113580"/>
                  <a:pt x="1418493" y="2124176"/>
                </a:cubicBezTo>
                <a:cubicBezTo>
                  <a:pt x="1412806" y="2133654"/>
                  <a:pt x="1401951" y="2138991"/>
                  <a:pt x="1395046" y="2147622"/>
                </a:cubicBezTo>
                <a:cubicBezTo>
                  <a:pt x="1350385" y="2203447"/>
                  <a:pt x="1396723" y="2166042"/>
                  <a:pt x="1336431" y="2206237"/>
                </a:cubicBezTo>
                <a:cubicBezTo>
                  <a:pt x="1306965" y="2294637"/>
                  <a:pt x="1350140" y="2189102"/>
                  <a:pt x="1289539" y="2264853"/>
                </a:cubicBezTo>
                <a:cubicBezTo>
                  <a:pt x="1281820" y="2274502"/>
                  <a:pt x="1285535" y="2290373"/>
                  <a:pt x="1277816" y="2300022"/>
                </a:cubicBezTo>
                <a:cubicBezTo>
                  <a:pt x="1135708" y="2477655"/>
                  <a:pt x="1246182" y="2329444"/>
                  <a:pt x="1160585" y="2405530"/>
                </a:cubicBezTo>
                <a:cubicBezTo>
                  <a:pt x="1137297" y="2426231"/>
                  <a:pt x="1093609" y="2482800"/>
                  <a:pt x="1055077" y="2499314"/>
                </a:cubicBezTo>
                <a:cubicBezTo>
                  <a:pt x="1040268" y="2505661"/>
                  <a:pt x="1023617" y="2506407"/>
                  <a:pt x="1008185" y="2511037"/>
                </a:cubicBezTo>
                <a:cubicBezTo>
                  <a:pt x="984513" y="2518139"/>
                  <a:pt x="961292" y="2526667"/>
                  <a:pt x="937846" y="2534483"/>
                </a:cubicBezTo>
                <a:cubicBezTo>
                  <a:pt x="926123" y="2538391"/>
                  <a:pt x="914665" y="2543210"/>
                  <a:pt x="902677" y="2546207"/>
                </a:cubicBezTo>
                <a:cubicBezTo>
                  <a:pt x="865337" y="2555542"/>
                  <a:pt x="835865" y="2563700"/>
                  <a:pt x="797170" y="2569653"/>
                </a:cubicBezTo>
                <a:cubicBezTo>
                  <a:pt x="719134" y="2581658"/>
                  <a:pt x="627567" y="2588723"/>
                  <a:pt x="550985" y="2593099"/>
                </a:cubicBezTo>
                <a:cubicBezTo>
                  <a:pt x="465067" y="2598009"/>
                  <a:pt x="379046" y="2600914"/>
                  <a:pt x="293077" y="2604822"/>
                </a:cubicBezTo>
                <a:cubicBezTo>
                  <a:pt x="187265" y="2631275"/>
                  <a:pt x="316207" y="2601264"/>
                  <a:pt x="140677" y="2628268"/>
                </a:cubicBezTo>
                <a:cubicBezTo>
                  <a:pt x="124753" y="2630718"/>
                  <a:pt x="109416" y="2636083"/>
                  <a:pt x="93785" y="2639991"/>
                </a:cubicBezTo>
                <a:cubicBezTo>
                  <a:pt x="85970" y="2651714"/>
                  <a:pt x="76640" y="2662558"/>
                  <a:pt x="70339" y="2675160"/>
                </a:cubicBezTo>
                <a:cubicBezTo>
                  <a:pt x="55130" y="2705579"/>
                  <a:pt x="52896" y="2750653"/>
                  <a:pt x="46893" y="2780668"/>
                </a:cubicBezTo>
                <a:cubicBezTo>
                  <a:pt x="43733" y="2796467"/>
                  <a:pt x="39596" y="2812068"/>
                  <a:pt x="35170" y="2827560"/>
                </a:cubicBezTo>
                <a:cubicBezTo>
                  <a:pt x="31775" y="2839442"/>
                  <a:pt x="26225" y="2850689"/>
                  <a:pt x="23446" y="2862730"/>
                </a:cubicBezTo>
                <a:cubicBezTo>
                  <a:pt x="14485" y="2901560"/>
                  <a:pt x="0" y="2979960"/>
                  <a:pt x="0" y="2979960"/>
                </a:cubicBezTo>
                <a:cubicBezTo>
                  <a:pt x="677" y="2986726"/>
                  <a:pt x="3167" y="3098562"/>
                  <a:pt x="23446" y="3132360"/>
                </a:cubicBezTo>
                <a:cubicBezTo>
                  <a:pt x="29133" y="3141838"/>
                  <a:pt x="39077" y="3147991"/>
                  <a:pt x="46893" y="3155807"/>
                </a:cubicBezTo>
                <a:cubicBezTo>
                  <a:pt x="55255" y="3180893"/>
                  <a:pt x="60673" y="3207430"/>
                  <a:pt x="82062" y="3226145"/>
                </a:cubicBezTo>
                <a:cubicBezTo>
                  <a:pt x="103269" y="3244701"/>
                  <a:pt x="132475" y="3253112"/>
                  <a:pt x="152400" y="3273037"/>
                </a:cubicBezTo>
                <a:cubicBezTo>
                  <a:pt x="243537" y="3364174"/>
                  <a:pt x="114464" y="3245586"/>
                  <a:pt x="257908" y="3331653"/>
                </a:cubicBezTo>
                <a:cubicBezTo>
                  <a:pt x="277446" y="3343376"/>
                  <a:pt x="296143" y="3356632"/>
                  <a:pt x="316523" y="3366822"/>
                </a:cubicBezTo>
                <a:cubicBezTo>
                  <a:pt x="343319" y="3380220"/>
                  <a:pt x="383556" y="3383580"/>
                  <a:pt x="410308" y="3390268"/>
                </a:cubicBezTo>
                <a:cubicBezTo>
                  <a:pt x="477938" y="3407175"/>
                  <a:pt x="411499" y="3401368"/>
                  <a:pt x="504093" y="3413714"/>
                </a:cubicBezTo>
                <a:cubicBezTo>
                  <a:pt x="543020" y="3418904"/>
                  <a:pt x="582246" y="3421529"/>
                  <a:pt x="621323" y="3425437"/>
                </a:cubicBezTo>
                <a:cubicBezTo>
                  <a:pt x="636954" y="3429345"/>
                  <a:pt x="652364" y="3434278"/>
                  <a:pt x="668216" y="3437160"/>
                </a:cubicBezTo>
                <a:cubicBezTo>
                  <a:pt x="738282" y="3449899"/>
                  <a:pt x="822495" y="3456190"/>
                  <a:pt x="890954" y="3460607"/>
                </a:cubicBezTo>
                <a:cubicBezTo>
                  <a:pt x="965149" y="3465394"/>
                  <a:pt x="1039465" y="3468088"/>
                  <a:pt x="1113693" y="3472330"/>
                </a:cubicBezTo>
                <a:lnTo>
                  <a:pt x="1301262" y="3484053"/>
                </a:lnTo>
                <a:cubicBezTo>
                  <a:pt x="1410677" y="3480145"/>
                  <a:pt x="1520212" y="3478759"/>
                  <a:pt x="1629508" y="3472330"/>
                </a:cubicBezTo>
                <a:cubicBezTo>
                  <a:pt x="1653236" y="3470934"/>
                  <a:pt x="1676604" y="3465587"/>
                  <a:pt x="1699846" y="3460607"/>
                </a:cubicBezTo>
                <a:cubicBezTo>
                  <a:pt x="1867029" y="3424781"/>
                  <a:pt x="1739511" y="3450948"/>
                  <a:pt x="1828800" y="3425437"/>
                </a:cubicBezTo>
                <a:cubicBezTo>
                  <a:pt x="1913041" y="3401369"/>
                  <a:pt x="1837612" y="3426165"/>
                  <a:pt x="1934308" y="3401991"/>
                </a:cubicBezTo>
                <a:cubicBezTo>
                  <a:pt x="1978295" y="3390994"/>
                  <a:pt x="1969401" y="3386951"/>
                  <a:pt x="2016370" y="3366822"/>
                </a:cubicBezTo>
                <a:cubicBezTo>
                  <a:pt x="2044479" y="3354776"/>
                  <a:pt x="2068685" y="3351875"/>
                  <a:pt x="2098431" y="3343376"/>
                </a:cubicBezTo>
                <a:cubicBezTo>
                  <a:pt x="2110313" y="3339981"/>
                  <a:pt x="2122547" y="3337179"/>
                  <a:pt x="2133600" y="3331653"/>
                </a:cubicBezTo>
                <a:cubicBezTo>
                  <a:pt x="2146202" y="3325352"/>
                  <a:pt x="2156168" y="3314508"/>
                  <a:pt x="2168770" y="3308207"/>
                </a:cubicBezTo>
                <a:cubicBezTo>
                  <a:pt x="2199401" y="3292892"/>
                  <a:pt x="2245277" y="3282028"/>
                  <a:pt x="2274277" y="3261314"/>
                </a:cubicBezTo>
                <a:cubicBezTo>
                  <a:pt x="2287768" y="3251678"/>
                  <a:pt x="2296710" y="3236758"/>
                  <a:pt x="2309446" y="3226145"/>
                </a:cubicBezTo>
                <a:cubicBezTo>
                  <a:pt x="2320270" y="3217125"/>
                  <a:pt x="2332893" y="3210514"/>
                  <a:pt x="2344616" y="3202699"/>
                </a:cubicBezTo>
                <a:cubicBezTo>
                  <a:pt x="2352431" y="3179253"/>
                  <a:pt x="2357009" y="3154465"/>
                  <a:pt x="2368062" y="3132360"/>
                </a:cubicBezTo>
                <a:cubicBezTo>
                  <a:pt x="2375877" y="3116729"/>
                  <a:pt x="2385372" y="3101831"/>
                  <a:pt x="2391508" y="3085468"/>
                </a:cubicBezTo>
                <a:cubicBezTo>
                  <a:pt x="2397165" y="3070382"/>
                  <a:pt x="2398601" y="3054008"/>
                  <a:pt x="2403231" y="3038576"/>
                </a:cubicBezTo>
                <a:cubicBezTo>
                  <a:pt x="2410333" y="3014904"/>
                  <a:pt x="2418862" y="2991683"/>
                  <a:pt x="2426677" y="2968237"/>
                </a:cubicBezTo>
                <a:lnTo>
                  <a:pt x="2438400" y="2933068"/>
                </a:lnTo>
                <a:cubicBezTo>
                  <a:pt x="2434492" y="2843191"/>
                  <a:pt x="2432867" y="2753186"/>
                  <a:pt x="2426677" y="2663437"/>
                </a:cubicBezTo>
                <a:cubicBezTo>
                  <a:pt x="2425682" y="2649005"/>
                  <a:pt x="2407877" y="2553066"/>
                  <a:pt x="2403231" y="2534483"/>
                </a:cubicBezTo>
                <a:cubicBezTo>
                  <a:pt x="2400234" y="2522495"/>
                  <a:pt x="2394903" y="2511196"/>
                  <a:pt x="2391508" y="2499314"/>
                </a:cubicBezTo>
                <a:cubicBezTo>
                  <a:pt x="2388245" y="2487893"/>
                  <a:pt x="2376093" y="2431307"/>
                  <a:pt x="2368062" y="2417253"/>
                </a:cubicBezTo>
                <a:cubicBezTo>
                  <a:pt x="2358368" y="2400289"/>
                  <a:pt x="2344250" y="2386259"/>
                  <a:pt x="2332893" y="2370360"/>
                </a:cubicBezTo>
                <a:cubicBezTo>
                  <a:pt x="2313665" y="2343440"/>
                  <a:pt x="2298491" y="2319526"/>
                  <a:pt x="2286000" y="2288299"/>
                </a:cubicBezTo>
                <a:cubicBezTo>
                  <a:pt x="2252842" y="2205404"/>
                  <a:pt x="2271558" y="2240157"/>
                  <a:pt x="2250831" y="2171068"/>
                </a:cubicBezTo>
                <a:cubicBezTo>
                  <a:pt x="2243729" y="2147396"/>
                  <a:pt x="2235200" y="2124176"/>
                  <a:pt x="2227385" y="2100730"/>
                </a:cubicBezTo>
                <a:cubicBezTo>
                  <a:pt x="2223477" y="2089007"/>
                  <a:pt x="2220251" y="2077034"/>
                  <a:pt x="2215662" y="2065560"/>
                </a:cubicBezTo>
                <a:cubicBezTo>
                  <a:pt x="2207847" y="2046022"/>
                  <a:pt x="2198871" y="2026909"/>
                  <a:pt x="2192216" y="2006945"/>
                </a:cubicBezTo>
                <a:cubicBezTo>
                  <a:pt x="2166982" y="1931244"/>
                  <a:pt x="2198257" y="1986699"/>
                  <a:pt x="2157046" y="1924883"/>
                </a:cubicBezTo>
                <a:cubicBezTo>
                  <a:pt x="2153138" y="1909252"/>
                  <a:pt x="2149953" y="1893423"/>
                  <a:pt x="2145323" y="1877991"/>
                </a:cubicBezTo>
                <a:cubicBezTo>
                  <a:pt x="2138221" y="1854319"/>
                  <a:pt x="2127871" y="1831629"/>
                  <a:pt x="2121877" y="1807653"/>
                </a:cubicBezTo>
                <a:cubicBezTo>
                  <a:pt x="2085232" y="1661071"/>
                  <a:pt x="2132064" y="1843307"/>
                  <a:pt x="2098431" y="1725591"/>
                </a:cubicBezTo>
                <a:cubicBezTo>
                  <a:pt x="2094005" y="1710099"/>
                  <a:pt x="2091338" y="1694131"/>
                  <a:pt x="2086708" y="1678699"/>
                </a:cubicBezTo>
                <a:cubicBezTo>
                  <a:pt x="2079606" y="1655027"/>
                  <a:pt x="2071077" y="1631806"/>
                  <a:pt x="2063262" y="1608360"/>
                </a:cubicBezTo>
                <a:cubicBezTo>
                  <a:pt x="2059354" y="1596637"/>
                  <a:pt x="2053962" y="1585308"/>
                  <a:pt x="2051539" y="1573191"/>
                </a:cubicBezTo>
                <a:cubicBezTo>
                  <a:pt x="2047631" y="1553653"/>
                  <a:pt x="2043380" y="1534180"/>
                  <a:pt x="2039816" y="1514576"/>
                </a:cubicBezTo>
                <a:cubicBezTo>
                  <a:pt x="2028009" y="1449635"/>
                  <a:pt x="2026791" y="1416889"/>
                  <a:pt x="2004646" y="1350453"/>
                </a:cubicBezTo>
                <a:lnTo>
                  <a:pt x="1981200" y="1280114"/>
                </a:lnTo>
                <a:cubicBezTo>
                  <a:pt x="1977292" y="1268391"/>
                  <a:pt x="1971900" y="1257062"/>
                  <a:pt x="1969477" y="1244945"/>
                </a:cubicBezTo>
                <a:cubicBezTo>
                  <a:pt x="1945644" y="1125779"/>
                  <a:pt x="1970062" y="1235271"/>
                  <a:pt x="1946031" y="1151160"/>
                </a:cubicBezTo>
                <a:cubicBezTo>
                  <a:pt x="1941605" y="1135668"/>
                  <a:pt x="1938938" y="1119700"/>
                  <a:pt x="1934308" y="1104268"/>
                </a:cubicBezTo>
                <a:cubicBezTo>
                  <a:pt x="1927206" y="1080596"/>
                  <a:pt x="1916856" y="1057906"/>
                  <a:pt x="1910862" y="1033930"/>
                </a:cubicBezTo>
                <a:cubicBezTo>
                  <a:pt x="1893145" y="963061"/>
                  <a:pt x="1904234" y="1002322"/>
                  <a:pt x="1875693" y="916699"/>
                </a:cubicBezTo>
                <a:lnTo>
                  <a:pt x="1852246" y="846360"/>
                </a:lnTo>
                <a:lnTo>
                  <a:pt x="1817077" y="799468"/>
                </a:lnTo>
                <a:cubicBezTo>
                  <a:pt x="1789175" y="715763"/>
                  <a:pt x="1807340" y="749694"/>
                  <a:pt x="1770185" y="693960"/>
                </a:cubicBezTo>
                <a:cubicBezTo>
                  <a:pt x="1766429" y="678936"/>
                  <a:pt x="1755148" y="628717"/>
                  <a:pt x="1746739" y="611899"/>
                </a:cubicBezTo>
                <a:cubicBezTo>
                  <a:pt x="1740438" y="599297"/>
                  <a:pt x="1731108" y="588453"/>
                  <a:pt x="1723293" y="576730"/>
                </a:cubicBezTo>
                <a:cubicBezTo>
                  <a:pt x="1719385" y="565007"/>
                  <a:pt x="1717928" y="552156"/>
                  <a:pt x="1711570" y="541560"/>
                </a:cubicBezTo>
                <a:cubicBezTo>
                  <a:pt x="1705883" y="532082"/>
                  <a:pt x="1695028" y="526745"/>
                  <a:pt x="1688123" y="518114"/>
                </a:cubicBezTo>
                <a:cubicBezTo>
                  <a:pt x="1679321" y="507112"/>
                  <a:pt x="1671667" y="495178"/>
                  <a:pt x="1664677" y="482945"/>
                </a:cubicBezTo>
                <a:cubicBezTo>
                  <a:pt x="1630368" y="422904"/>
                  <a:pt x="1654092" y="445196"/>
                  <a:pt x="1606062" y="389160"/>
                </a:cubicBezTo>
                <a:cubicBezTo>
                  <a:pt x="1595273" y="376572"/>
                  <a:pt x="1581071" y="367077"/>
                  <a:pt x="1570893" y="353991"/>
                </a:cubicBezTo>
                <a:cubicBezTo>
                  <a:pt x="1553593" y="331748"/>
                  <a:pt x="1547446" y="299284"/>
                  <a:pt x="1524000" y="283653"/>
                </a:cubicBezTo>
                <a:cubicBezTo>
                  <a:pt x="1512277" y="275838"/>
                  <a:pt x="1499434" y="269485"/>
                  <a:pt x="1488831" y="260207"/>
                </a:cubicBezTo>
                <a:cubicBezTo>
                  <a:pt x="1468036" y="242011"/>
                  <a:pt x="1453207" y="216918"/>
                  <a:pt x="1430216" y="201591"/>
                </a:cubicBezTo>
                <a:lnTo>
                  <a:pt x="1395046" y="178145"/>
                </a:lnTo>
                <a:cubicBezTo>
                  <a:pt x="1354851" y="117853"/>
                  <a:pt x="1392256" y="164191"/>
                  <a:pt x="1336431" y="119530"/>
                </a:cubicBezTo>
                <a:cubicBezTo>
                  <a:pt x="1305981" y="95169"/>
                  <a:pt x="1318411" y="90679"/>
                  <a:pt x="1277816" y="72637"/>
                </a:cubicBezTo>
                <a:cubicBezTo>
                  <a:pt x="1255232" y="62600"/>
                  <a:pt x="1230923" y="57006"/>
                  <a:pt x="1207477" y="49191"/>
                </a:cubicBezTo>
                <a:cubicBezTo>
                  <a:pt x="1195754" y="45283"/>
                  <a:pt x="1182590" y="44323"/>
                  <a:pt x="1172308" y="37468"/>
                </a:cubicBezTo>
                <a:cubicBezTo>
                  <a:pt x="1123733" y="5085"/>
                  <a:pt x="1150808" y="17439"/>
                  <a:pt x="1090246" y="2299"/>
                </a:cubicBezTo>
                <a:cubicBezTo>
                  <a:pt x="1070708" y="6207"/>
                  <a:pt x="1050961" y="9189"/>
                  <a:pt x="1031631" y="14022"/>
                </a:cubicBezTo>
                <a:cubicBezTo>
                  <a:pt x="974853" y="28216"/>
                  <a:pt x="990600" y="-9424"/>
                  <a:pt x="984739" y="2299"/>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5" name="Straight Connector 4"/>
          <p:cNvCxnSpPr/>
          <p:nvPr/>
        </p:nvCxnSpPr>
        <p:spPr>
          <a:xfrm>
            <a:off x="4540251" y="5795963"/>
            <a:ext cx="6889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666751"/>
            <a:ext cx="8280400"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a:spLocks noChangeArrowheads="1"/>
          </p:cNvSpPr>
          <p:nvPr/>
        </p:nvSpPr>
        <p:spPr bwMode="auto">
          <a:xfrm>
            <a:off x="2532064" y="5303838"/>
            <a:ext cx="7343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C00000"/>
                </a:solidFill>
                <a:latin typeface="华文新魏" panose="02010800040101010101" pitchFamily="2" charset="-122"/>
                <a:ea typeface="华文新魏" panose="02010800040101010101" pitchFamily="2" charset="-122"/>
              </a:rPr>
              <a:t>其实推广的步子不算大，但再推广证明就比较麻烦了！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1" y="1052513"/>
            <a:ext cx="7345363"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2495550" y="3644901"/>
            <a:ext cx="2520950" cy="14398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7608" y="1916833"/>
            <a:ext cx="7200800" cy="2431435"/>
          </a:xfrm>
          <a:prstGeom prst="rect">
            <a:avLst/>
          </a:prstGeom>
          <a:noFill/>
        </p:spPr>
        <p:txBody>
          <a:bodyPr>
            <a:spAutoFit/>
          </a:bodyPr>
          <a:lstStyle/>
          <a:p>
            <a:pPr eaLnBrk="1" hangingPunct="1">
              <a:defRPr/>
            </a:pPr>
            <a:r>
              <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问题</a:t>
            </a: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7-1</a:t>
            </a:r>
            <a:r>
              <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a:t>
            </a:r>
            <a:endPar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a:p>
            <a:pPr eaLnBrk="1" hangingPunct="1">
              <a:spcBef>
                <a:spcPts val="1200"/>
              </a:spcBef>
              <a:defRPr/>
            </a:pPr>
            <a:r>
              <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我们在分析分治法效率时，假定</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n</a:t>
            </a:r>
            <a:r>
              <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是</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b</a:t>
            </a:r>
            <a:r>
              <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的幂，合理吗？</a:t>
            </a:r>
            <a:endPar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p:txBody>
      </p:sp>
    </p:spTree>
    <p:extLst>
      <p:ext uri="{BB962C8B-B14F-4D97-AF65-F5344CB8AC3E}">
        <p14:creationId xmlns:p14="http://schemas.microsoft.com/office/powerpoint/2010/main" val="2096191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135188" y="476251"/>
            <a:ext cx="8229600" cy="1139825"/>
          </a:xfrm>
        </p:spPr>
        <p:txBody>
          <a:bodyPr/>
          <a:lstStyle/>
          <a:p>
            <a:r>
              <a:rPr lang="zh-CN" altLang="en-US" smtClean="0">
                <a:latin typeface="Times New Roman" panose="02020603050405020304" pitchFamily="18" charset="0"/>
                <a:sym typeface="Symbol" panose="05050102010706020507" pitchFamily="18" charset="2"/>
              </a:rPr>
              <a:t>平滑函数</a:t>
            </a:r>
            <a:endParaRPr lang="en-US" altLang="zh-CN" smtClean="0">
              <a:latin typeface="Times New Roman" panose="02020603050405020304" pitchFamily="18" charset="0"/>
              <a:sym typeface="Symbol" panose="05050102010706020507" pitchFamily="18" charset="2"/>
            </a:endParaRPr>
          </a:p>
        </p:txBody>
      </p:sp>
      <p:sp>
        <p:nvSpPr>
          <p:cNvPr id="211971" name="Rectangle 3"/>
          <p:cNvSpPr>
            <a:spLocks noGrp="1" noChangeArrowheads="1"/>
          </p:cNvSpPr>
          <p:nvPr>
            <p:ph type="body" idx="1"/>
          </p:nvPr>
        </p:nvSpPr>
        <p:spPr>
          <a:xfrm>
            <a:off x="1992313" y="1700214"/>
            <a:ext cx="8229600" cy="3673475"/>
          </a:xfrm>
        </p:spPr>
        <p:txBody>
          <a:bodyPr/>
          <a:lstStyle/>
          <a:p>
            <a:pPr>
              <a:defRPr/>
            </a:pPr>
            <a:r>
              <a:rPr lang="en-US" altLang="zh-CN" dirty="0">
                <a:latin typeface="Times New Roman" pitchFamily="18" charset="0"/>
              </a:rPr>
              <a:t>Let </a:t>
            </a:r>
            <a:r>
              <a:rPr lang="en-US" altLang="zh-CN" i="1" dirty="0">
                <a:latin typeface="Times New Roman" pitchFamily="18" charset="0"/>
              </a:rPr>
              <a:t>f</a:t>
            </a:r>
            <a:r>
              <a:rPr lang="en-US" altLang="zh-CN" dirty="0">
                <a:latin typeface="Times New Roman" pitchFamily="18" charset="0"/>
              </a:rPr>
              <a:t>(</a:t>
            </a:r>
            <a:r>
              <a:rPr lang="en-US" altLang="zh-CN" i="1" dirty="0">
                <a:latin typeface="Times New Roman" pitchFamily="18" charset="0"/>
              </a:rPr>
              <a:t>n</a:t>
            </a:r>
            <a:r>
              <a:rPr lang="en-US" altLang="zh-CN" dirty="0">
                <a:latin typeface="Times New Roman" pitchFamily="18" charset="0"/>
              </a:rPr>
              <a:t>) be a nonnegative </a:t>
            </a:r>
            <a:r>
              <a:rPr lang="en-US" altLang="zh-CN" dirty="0">
                <a:solidFill>
                  <a:srgbClr val="0000CC"/>
                </a:solidFill>
                <a:latin typeface="Times New Roman" pitchFamily="18" charset="0"/>
              </a:rPr>
              <a:t>eventually non-decreasing</a:t>
            </a:r>
            <a:r>
              <a:rPr lang="en-US" altLang="zh-CN" dirty="0">
                <a:latin typeface="Times New Roman" pitchFamily="18" charset="0"/>
              </a:rPr>
              <a:t> function defined on the set of natural numbers, </a:t>
            </a:r>
            <a:r>
              <a:rPr lang="en-US" altLang="zh-CN" i="1" dirty="0">
                <a:latin typeface="Times New Roman" pitchFamily="18" charset="0"/>
              </a:rPr>
              <a:t>f</a:t>
            </a:r>
            <a:r>
              <a:rPr lang="en-US" altLang="zh-CN" dirty="0">
                <a:latin typeface="Times New Roman" pitchFamily="18" charset="0"/>
              </a:rPr>
              <a:t>(</a:t>
            </a:r>
            <a:r>
              <a:rPr lang="en-US" altLang="zh-CN" i="1" dirty="0">
                <a:latin typeface="Times New Roman" pitchFamily="18" charset="0"/>
              </a:rPr>
              <a:t>n</a:t>
            </a:r>
            <a:r>
              <a:rPr lang="en-US" altLang="zh-CN" dirty="0">
                <a:latin typeface="Times New Roman" pitchFamily="18" charset="0"/>
              </a:rPr>
              <a:t>) is called </a:t>
            </a:r>
            <a:r>
              <a:rPr lang="en-US" altLang="zh-CN" b="1" dirty="0">
                <a:solidFill>
                  <a:srgbClr val="FF0000"/>
                </a:solidFill>
                <a:latin typeface="Times New Roman" pitchFamily="18" charset="0"/>
              </a:rPr>
              <a:t>smooth</a:t>
            </a:r>
            <a:r>
              <a:rPr lang="en-US" altLang="zh-CN" dirty="0">
                <a:latin typeface="Times New Roman" pitchFamily="18" charset="0"/>
              </a:rPr>
              <a:t> if </a:t>
            </a:r>
            <a:endParaRPr lang="en-US" altLang="zh-CN" dirty="0" smtClean="0">
              <a:latin typeface="Times New Roman" pitchFamily="18" charset="0"/>
            </a:endParaRPr>
          </a:p>
          <a:p>
            <a:pPr marL="0" indent="0" algn="ctr">
              <a:buNone/>
              <a:defRPr/>
            </a:pPr>
            <a:r>
              <a:rPr lang="en-US" altLang="zh-CN" b="1" i="1" dirty="0" smtClean="0">
                <a:solidFill>
                  <a:srgbClr val="FF0000"/>
                </a:solidFill>
                <a:latin typeface="Times New Roman" pitchFamily="18" charset="0"/>
              </a:rPr>
              <a:t>f</a:t>
            </a:r>
            <a:r>
              <a:rPr lang="en-US" altLang="zh-CN" b="1" dirty="0" smtClean="0">
                <a:solidFill>
                  <a:srgbClr val="FF0000"/>
                </a:solidFill>
                <a:latin typeface="Times New Roman" pitchFamily="18" charset="0"/>
              </a:rPr>
              <a:t>(2</a:t>
            </a:r>
            <a:r>
              <a:rPr lang="en-US" altLang="zh-CN" b="1" i="1" dirty="0" smtClean="0">
                <a:solidFill>
                  <a:srgbClr val="FF0000"/>
                </a:solidFill>
                <a:latin typeface="Times New Roman" pitchFamily="18" charset="0"/>
              </a:rPr>
              <a:t>n</a:t>
            </a:r>
            <a:r>
              <a:rPr lang="en-US" altLang="zh-CN" b="1" dirty="0">
                <a:solidFill>
                  <a:srgbClr val="FF0000"/>
                </a:solidFill>
                <a:latin typeface="Times New Roman" pitchFamily="18" charset="0"/>
              </a:rPr>
              <a:t>)</a:t>
            </a:r>
            <a:r>
              <a:rPr lang="en-US" altLang="zh-CN" b="1" dirty="0">
                <a:solidFill>
                  <a:srgbClr val="FF0000"/>
                </a:solidFill>
                <a:latin typeface="Times New Roman" pitchFamily="18" charset="0"/>
                <a:sym typeface="Symbol" pitchFamily="18" charset="2"/>
              </a:rPr>
              <a:t></a:t>
            </a:r>
            <a:r>
              <a:rPr lang="en-US" altLang="zh-CN" b="1" i="1" dirty="0">
                <a:solidFill>
                  <a:srgbClr val="FF0000"/>
                </a:solidFill>
                <a:latin typeface="Times New Roman" pitchFamily="18" charset="0"/>
                <a:sym typeface="Symbol" pitchFamily="18" charset="2"/>
              </a:rPr>
              <a:t></a:t>
            </a:r>
            <a:r>
              <a:rPr lang="en-US" altLang="zh-CN" b="1" dirty="0">
                <a:solidFill>
                  <a:srgbClr val="FF0000"/>
                </a:solidFill>
                <a:latin typeface="Times New Roman" pitchFamily="18" charset="0"/>
                <a:sym typeface="Symbol" pitchFamily="18" charset="2"/>
              </a:rPr>
              <a:t>(</a:t>
            </a:r>
            <a:r>
              <a:rPr lang="en-US" altLang="zh-CN" b="1" i="1" dirty="0">
                <a:solidFill>
                  <a:srgbClr val="FF0000"/>
                </a:solidFill>
                <a:latin typeface="Times New Roman" pitchFamily="18" charset="0"/>
                <a:sym typeface="Symbol" pitchFamily="18" charset="2"/>
              </a:rPr>
              <a:t>f</a:t>
            </a:r>
            <a:r>
              <a:rPr lang="en-US" altLang="zh-CN" b="1" dirty="0">
                <a:solidFill>
                  <a:srgbClr val="FF0000"/>
                </a:solidFill>
                <a:latin typeface="Times New Roman" pitchFamily="18" charset="0"/>
                <a:sym typeface="Symbol" pitchFamily="18" charset="2"/>
              </a:rPr>
              <a:t>(</a:t>
            </a:r>
            <a:r>
              <a:rPr lang="en-US" altLang="zh-CN" b="1" i="1" dirty="0">
                <a:solidFill>
                  <a:srgbClr val="FF0000"/>
                </a:solidFill>
                <a:latin typeface="Times New Roman" pitchFamily="18" charset="0"/>
                <a:sym typeface="Symbol" pitchFamily="18" charset="2"/>
              </a:rPr>
              <a:t>n</a:t>
            </a:r>
            <a:r>
              <a:rPr lang="en-US" altLang="zh-CN" b="1" dirty="0">
                <a:solidFill>
                  <a:srgbClr val="FF0000"/>
                </a:solidFill>
                <a:latin typeface="Times New Roman" pitchFamily="18" charset="0"/>
                <a:sym typeface="Symbol" pitchFamily="18" charset="2"/>
              </a:rPr>
              <a:t>))</a:t>
            </a:r>
            <a:r>
              <a:rPr lang="en-US" altLang="zh-CN" b="1" dirty="0">
                <a:latin typeface="Times New Roman" pitchFamily="18" charset="0"/>
                <a:sym typeface="Symbol" pitchFamily="18" charset="2"/>
              </a:rPr>
              <a:t>.</a:t>
            </a:r>
          </a:p>
          <a:p>
            <a:pPr>
              <a:defRPr/>
            </a:pPr>
            <a:endParaRPr lang="en-US" altLang="zh-CN" dirty="0" smtClean="0">
              <a:latin typeface="Times New Roman" pitchFamily="18" charset="0"/>
              <a:sym typeface="Symbol" pitchFamily="18" charset="2"/>
            </a:endParaRPr>
          </a:p>
          <a:p>
            <a:pPr>
              <a:defRPr/>
            </a:pPr>
            <a:r>
              <a:rPr lang="en-US" altLang="zh-CN" dirty="0" smtClean="0">
                <a:latin typeface="Times New Roman" pitchFamily="18" charset="0"/>
                <a:sym typeface="Symbol" pitchFamily="18" charset="2"/>
              </a:rPr>
              <a:t>Note</a:t>
            </a:r>
            <a:r>
              <a:rPr lang="en-US" altLang="zh-CN" dirty="0">
                <a:latin typeface="Times New Roman" pitchFamily="18" charset="0"/>
                <a:sym typeface="Symbol" pitchFamily="18" charset="2"/>
              </a:rPr>
              <a:t>: </a:t>
            </a:r>
            <a:r>
              <a:rPr lang="en-US" altLang="zh-CN" dirty="0" err="1">
                <a:latin typeface="Times New Roman" pitchFamily="18" charset="0"/>
                <a:sym typeface="Symbol" pitchFamily="18" charset="2"/>
              </a:rPr>
              <a:t>log</a:t>
            </a:r>
            <a:r>
              <a:rPr lang="en-US" altLang="zh-CN" i="1" dirty="0" err="1">
                <a:latin typeface="Times New Roman" pitchFamily="18" charset="0"/>
                <a:sym typeface="Symbol" pitchFamily="18" charset="2"/>
              </a:rPr>
              <a:t>n</a:t>
            </a:r>
            <a:r>
              <a:rPr lang="en-US" altLang="zh-CN" dirty="0">
                <a:latin typeface="Times New Roman" pitchFamily="18" charset="0"/>
                <a:sym typeface="Symbol" pitchFamily="18" charset="2"/>
              </a:rPr>
              <a:t>, </a:t>
            </a:r>
            <a:r>
              <a:rPr lang="en-US" altLang="zh-CN" i="1" dirty="0">
                <a:latin typeface="Times New Roman" pitchFamily="18" charset="0"/>
                <a:sym typeface="Symbol" pitchFamily="18" charset="2"/>
              </a:rPr>
              <a:t>n</a:t>
            </a:r>
            <a:r>
              <a:rPr lang="en-US" altLang="zh-CN" dirty="0">
                <a:latin typeface="Times New Roman" pitchFamily="18" charset="0"/>
                <a:sym typeface="Symbol" pitchFamily="18" charset="2"/>
              </a:rPr>
              <a:t>, </a:t>
            </a:r>
            <a:r>
              <a:rPr lang="en-US" altLang="zh-CN" i="1" dirty="0" err="1">
                <a:latin typeface="Times New Roman" pitchFamily="18" charset="0"/>
                <a:sym typeface="Symbol" pitchFamily="18" charset="2"/>
              </a:rPr>
              <a:t>n</a:t>
            </a:r>
            <a:r>
              <a:rPr lang="en-US" altLang="zh-CN" dirty="0" err="1">
                <a:latin typeface="Times New Roman" pitchFamily="18" charset="0"/>
                <a:sym typeface="Symbol" pitchFamily="18" charset="2"/>
              </a:rPr>
              <a:t>log</a:t>
            </a:r>
            <a:r>
              <a:rPr lang="en-US" altLang="zh-CN" i="1" dirty="0" err="1">
                <a:latin typeface="Times New Roman" pitchFamily="18" charset="0"/>
                <a:sym typeface="Symbol" pitchFamily="18" charset="2"/>
              </a:rPr>
              <a:t>n</a:t>
            </a:r>
            <a:r>
              <a:rPr lang="en-US" altLang="zh-CN" i="1" dirty="0">
                <a:latin typeface="Times New Roman" pitchFamily="18" charset="0"/>
                <a:sym typeface="Symbol" pitchFamily="18" charset="2"/>
              </a:rPr>
              <a:t> </a:t>
            </a:r>
            <a:r>
              <a:rPr lang="en-US" altLang="zh-CN" dirty="0">
                <a:latin typeface="Times New Roman" pitchFamily="18" charset="0"/>
                <a:sym typeface="Symbol" pitchFamily="18" charset="2"/>
              </a:rPr>
              <a:t>and </a:t>
            </a:r>
            <a:r>
              <a:rPr lang="en-US" altLang="zh-CN" i="1" dirty="0">
                <a:latin typeface="Times New Roman" pitchFamily="18" charset="0"/>
                <a:sym typeface="Symbol" pitchFamily="18" charset="2"/>
              </a:rPr>
              <a:t>n</a:t>
            </a:r>
            <a:r>
              <a:rPr lang="en-US" altLang="zh-CN" baseline="30000" dirty="0">
                <a:latin typeface="Times New Roman" pitchFamily="18" charset="0"/>
                <a:sym typeface="Symbol" pitchFamily="18" charset="2"/>
              </a:rPr>
              <a:t></a:t>
            </a:r>
            <a:r>
              <a:rPr lang="en-US" altLang="zh-CN" dirty="0">
                <a:latin typeface="Times New Roman" pitchFamily="18" charset="0"/>
                <a:sym typeface="Symbol" pitchFamily="18" charset="2"/>
              </a:rPr>
              <a:t> (0) are all smooth.</a:t>
            </a:r>
          </a:p>
          <a:p>
            <a:pPr lvl="1">
              <a:defRPr/>
            </a:pPr>
            <a:r>
              <a:rPr lang="en-US" altLang="zh-CN" dirty="0">
                <a:latin typeface="Times New Roman" pitchFamily="18" charset="0"/>
                <a:sym typeface="Symbol" pitchFamily="18" charset="2"/>
              </a:rPr>
              <a:t>For example: 2</a:t>
            </a:r>
            <a:r>
              <a:rPr lang="en-US" altLang="zh-CN" i="1" dirty="0">
                <a:latin typeface="Times New Roman" pitchFamily="18" charset="0"/>
                <a:sym typeface="Symbol" pitchFamily="18" charset="2"/>
              </a:rPr>
              <a:t>n</a:t>
            </a:r>
            <a:r>
              <a:rPr lang="en-US" altLang="zh-CN" dirty="0">
                <a:latin typeface="Times New Roman" pitchFamily="18" charset="0"/>
                <a:sym typeface="Symbol" pitchFamily="18" charset="2"/>
              </a:rPr>
              <a:t>log2</a:t>
            </a:r>
            <a:r>
              <a:rPr lang="en-US" altLang="zh-CN" i="1" dirty="0">
                <a:latin typeface="Times New Roman" pitchFamily="18" charset="0"/>
                <a:sym typeface="Symbol" pitchFamily="18" charset="2"/>
              </a:rPr>
              <a:t>n</a:t>
            </a:r>
            <a:r>
              <a:rPr lang="en-US" altLang="zh-CN" dirty="0">
                <a:latin typeface="Times New Roman" pitchFamily="18" charset="0"/>
                <a:sym typeface="Symbol" pitchFamily="18" charset="2"/>
              </a:rPr>
              <a:t> = 2</a:t>
            </a:r>
            <a:r>
              <a:rPr lang="en-US" altLang="zh-CN" i="1" dirty="0">
                <a:latin typeface="Times New Roman" pitchFamily="18" charset="0"/>
                <a:sym typeface="Symbol" pitchFamily="18" charset="2"/>
              </a:rPr>
              <a:t>n</a:t>
            </a:r>
            <a:r>
              <a:rPr lang="en-US" altLang="zh-CN" dirty="0">
                <a:latin typeface="Times New Roman" pitchFamily="18" charset="0"/>
                <a:sym typeface="Symbol" pitchFamily="18" charset="2"/>
              </a:rPr>
              <a:t>(log</a:t>
            </a:r>
            <a:r>
              <a:rPr lang="en-US" altLang="zh-CN" i="1" dirty="0">
                <a:latin typeface="Times New Roman" pitchFamily="18" charset="0"/>
                <a:sym typeface="Symbol" pitchFamily="18" charset="2"/>
              </a:rPr>
              <a:t>n</a:t>
            </a:r>
            <a:r>
              <a:rPr lang="en-US" altLang="zh-CN" dirty="0">
                <a:latin typeface="Times New Roman" pitchFamily="18" charset="0"/>
                <a:sym typeface="Symbol" pitchFamily="18" charset="2"/>
              </a:rPr>
              <a:t>+log2)</a:t>
            </a:r>
            <a:r>
              <a:rPr lang="en-US" altLang="zh-CN" i="1" dirty="0">
                <a:latin typeface="Times New Roman" pitchFamily="18" charset="0"/>
                <a:sym typeface="Symbol" pitchFamily="18" charset="2"/>
              </a:rPr>
              <a:t></a:t>
            </a:r>
            <a:r>
              <a:rPr lang="en-US" altLang="zh-CN" dirty="0">
                <a:latin typeface="Times New Roman" pitchFamily="18" charset="0"/>
                <a:sym typeface="Symbol" pitchFamily="18" charset="2"/>
              </a:rPr>
              <a:t>(</a:t>
            </a:r>
            <a:r>
              <a:rPr lang="en-US" altLang="zh-CN" i="1" dirty="0" err="1">
                <a:latin typeface="Times New Roman" pitchFamily="18" charset="0"/>
                <a:sym typeface="Symbol" pitchFamily="18" charset="2"/>
              </a:rPr>
              <a:t>n</a:t>
            </a:r>
            <a:r>
              <a:rPr lang="en-US" altLang="zh-CN" dirty="0" err="1">
                <a:latin typeface="Times New Roman" pitchFamily="18" charset="0"/>
                <a:sym typeface="Symbol" pitchFamily="18" charset="2"/>
              </a:rPr>
              <a:t>log</a:t>
            </a:r>
            <a:r>
              <a:rPr lang="en-US" altLang="zh-CN" i="1" dirty="0" err="1">
                <a:latin typeface="Times New Roman" pitchFamily="18" charset="0"/>
                <a:sym typeface="Symbol" pitchFamily="18" charset="2"/>
              </a:rPr>
              <a:t>n</a:t>
            </a:r>
            <a:r>
              <a:rPr lang="en-US" altLang="zh-CN" dirty="0">
                <a:latin typeface="Times New Roman" pitchFamily="18" charset="0"/>
                <a:sym typeface="Symbol" pitchFamily="18" charset="2"/>
              </a:rPr>
              <a:t>)</a:t>
            </a:r>
          </a:p>
        </p:txBody>
      </p:sp>
    </p:spTree>
    <p:extLst>
      <p:ext uri="{BB962C8B-B14F-4D97-AF65-F5344CB8AC3E}">
        <p14:creationId xmlns:p14="http://schemas.microsoft.com/office/powerpoint/2010/main" val="19836519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08214" y="476250"/>
            <a:ext cx="8637587" cy="762000"/>
          </a:xfrm>
        </p:spPr>
        <p:txBody>
          <a:bodyPr/>
          <a:lstStyle/>
          <a:p>
            <a:r>
              <a:rPr lang="zh-CN" altLang="en-US" smtClean="0">
                <a:latin typeface="Times New Roman" panose="02020603050405020304" pitchFamily="18" charset="0"/>
              </a:rPr>
              <a:t>比想像的更“平滑”</a:t>
            </a:r>
            <a:endParaRPr lang="en-US" altLang="zh-CN" smtClean="0">
              <a:latin typeface="Times New Roman" panose="02020603050405020304" pitchFamily="18" charset="0"/>
            </a:endParaRPr>
          </a:p>
        </p:txBody>
      </p:sp>
      <p:sp>
        <p:nvSpPr>
          <p:cNvPr id="43011" name="Rectangle 3"/>
          <p:cNvSpPr>
            <a:spLocks noGrp="1" noChangeArrowheads="1"/>
          </p:cNvSpPr>
          <p:nvPr>
            <p:ph type="body" sz="half" idx="1"/>
          </p:nvPr>
        </p:nvSpPr>
        <p:spPr>
          <a:xfrm>
            <a:off x="2063750" y="1412875"/>
            <a:ext cx="8383588" cy="4114800"/>
          </a:xfrm>
        </p:spPr>
        <p:txBody>
          <a:bodyPr/>
          <a:lstStyle/>
          <a:p>
            <a:r>
              <a:rPr lang="en-US" altLang="zh-CN" sz="2400" dirty="0">
                <a:latin typeface="Times New Roman" panose="02020603050405020304" pitchFamily="18" charset="0"/>
              </a:rPr>
              <a:t>Let </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 be a smooth function, then, for any fixed integer </a:t>
            </a:r>
            <a:r>
              <a:rPr lang="en-US" altLang="zh-CN" sz="2400" i="1" dirty="0">
                <a:latin typeface="Times New Roman" panose="02020603050405020304" pitchFamily="18" charset="0"/>
              </a:rPr>
              <a:t>b</a:t>
            </a:r>
            <a:r>
              <a:rPr lang="en-US" altLang="zh-CN" sz="2400" dirty="0">
                <a:latin typeface="Times New Roman" panose="02020603050405020304" pitchFamily="18" charset="0"/>
                <a:sym typeface="Symbol" panose="05050102010706020507" pitchFamily="18" charset="2"/>
              </a:rPr>
              <a:t>2, </a:t>
            </a:r>
            <a:r>
              <a:rPr lang="en-US" altLang="zh-CN" sz="2400" i="1" dirty="0">
                <a:latin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bn</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n</a:t>
            </a:r>
            <a:r>
              <a:rPr lang="en-US" altLang="zh-CN" sz="2400" dirty="0">
                <a:latin typeface="Times New Roman" panose="02020603050405020304" pitchFamily="18" charset="0"/>
                <a:sym typeface="Symbol" panose="05050102010706020507" pitchFamily="18" charset="2"/>
              </a:rPr>
              <a:t>)).</a:t>
            </a:r>
          </a:p>
          <a:p>
            <a:r>
              <a:rPr lang="en-US" altLang="zh-CN" sz="2400" dirty="0">
                <a:latin typeface="Times New Roman" panose="02020603050405020304" pitchFamily="18" charset="0"/>
                <a:sym typeface="Symbol" panose="05050102010706020507" pitchFamily="18" charset="2"/>
              </a:rPr>
              <a:t>That is, there exist positive constants </a:t>
            </a:r>
            <a:r>
              <a:rPr lang="en-US" altLang="zh-CN" sz="2400" i="1" dirty="0" err="1">
                <a:latin typeface="Times New Roman" panose="02020603050405020304" pitchFamily="18" charset="0"/>
                <a:sym typeface="Symbol" panose="05050102010706020507" pitchFamily="18" charset="2"/>
              </a:rPr>
              <a:t>c</a:t>
            </a:r>
            <a:r>
              <a:rPr lang="en-US" altLang="zh-CN" sz="2400" i="1" baseline="-25000" dirty="0" err="1">
                <a:latin typeface="Times New Roman" panose="02020603050405020304" pitchFamily="18" charset="0"/>
                <a:sym typeface="Symbol" panose="05050102010706020507" pitchFamily="18" charset="2"/>
              </a:rPr>
              <a:t>b</a:t>
            </a:r>
            <a:r>
              <a:rPr lang="en-US" altLang="zh-CN" sz="2400" baseline="-250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and </a:t>
            </a:r>
            <a:r>
              <a:rPr lang="en-US" altLang="zh-CN" sz="2400" i="1" dirty="0" err="1">
                <a:latin typeface="Times New Roman" panose="02020603050405020304" pitchFamily="18" charset="0"/>
                <a:sym typeface="Symbol" panose="05050102010706020507" pitchFamily="18" charset="2"/>
              </a:rPr>
              <a:t>d</a:t>
            </a:r>
            <a:r>
              <a:rPr lang="en-US" altLang="zh-CN" sz="2400" i="1" baseline="-25000" dirty="0" err="1">
                <a:latin typeface="Times New Roman" panose="02020603050405020304" pitchFamily="18" charset="0"/>
                <a:sym typeface="Symbol" panose="05050102010706020507" pitchFamily="18" charset="2"/>
              </a:rPr>
              <a:t>b</a:t>
            </a:r>
            <a:r>
              <a:rPr lang="en-US" altLang="zh-CN" sz="2400" baseline="-250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and a nonnegative integer </a:t>
            </a:r>
            <a:r>
              <a:rPr lang="en-US" altLang="zh-CN" sz="2400" i="1" dirty="0">
                <a:latin typeface="Times New Roman" panose="02020603050405020304" pitchFamily="18" charset="0"/>
                <a:sym typeface="Symbol" panose="05050102010706020507" pitchFamily="18" charset="2"/>
              </a:rPr>
              <a:t>n</a:t>
            </a:r>
            <a:r>
              <a:rPr lang="en-US" altLang="zh-CN" sz="2400" baseline="-25000" dirty="0">
                <a:latin typeface="Times New Roman" panose="02020603050405020304" pitchFamily="18" charset="0"/>
                <a:sym typeface="Symbol" panose="05050102010706020507" pitchFamily="18" charset="2"/>
              </a:rPr>
              <a:t>0</a:t>
            </a:r>
            <a:r>
              <a:rPr lang="en-US" altLang="zh-CN" sz="2400" dirty="0">
                <a:latin typeface="Times New Roman" panose="02020603050405020304" pitchFamily="18" charset="0"/>
                <a:sym typeface="Symbol" panose="05050102010706020507" pitchFamily="18" charset="2"/>
              </a:rPr>
              <a:t> such that </a:t>
            </a:r>
          </a:p>
          <a:p>
            <a:pPr algn="ctr">
              <a:buFont typeface="Wingdings" panose="05000000000000000000" pitchFamily="2" charset="2"/>
              <a:buNone/>
            </a:pPr>
            <a:r>
              <a:rPr lang="en-US" altLang="zh-CN" sz="2400" i="1" dirty="0">
                <a:latin typeface="Times New Roman" panose="02020603050405020304" pitchFamily="18" charset="0"/>
                <a:sym typeface="Symbol" panose="05050102010706020507" pitchFamily="18" charset="2"/>
              </a:rPr>
              <a:t>d</a:t>
            </a:r>
            <a:r>
              <a:rPr lang="en-US" altLang="zh-CN" sz="2400" i="1" baseline="-25000" dirty="0">
                <a:latin typeface="Times New Roman" panose="02020603050405020304" pitchFamily="18" charset="0"/>
                <a:sym typeface="Symbol" panose="05050102010706020507" pitchFamily="18" charset="2"/>
              </a:rPr>
              <a:t>b</a:t>
            </a:r>
            <a:r>
              <a:rPr lang="en-US" altLang="zh-CN" sz="2400" i="1" dirty="0">
                <a:latin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n</a:t>
            </a:r>
            <a:r>
              <a:rPr lang="en-US" altLang="zh-CN" sz="2400" dirty="0">
                <a:latin typeface="Times New Roman" panose="02020603050405020304" pitchFamily="18" charset="0"/>
                <a:sym typeface="Symbol" panose="05050102010706020507" pitchFamily="18" charset="2"/>
              </a:rPr>
              <a:t>)  </a:t>
            </a:r>
            <a:r>
              <a:rPr lang="en-US" altLang="zh-CN" sz="2400" i="1" dirty="0">
                <a:latin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bn</a:t>
            </a:r>
            <a:r>
              <a:rPr lang="en-US" altLang="zh-CN" sz="2400" dirty="0">
                <a:latin typeface="Times New Roman" panose="02020603050405020304" pitchFamily="18" charset="0"/>
                <a:sym typeface="Symbol" panose="05050102010706020507" pitchFamily="18" charset="2"/>
              </a:rPr>
              <a:t>)  </a:t>
            </a:r>
            <a:r>
              <a:rPr lang="en-US" altLang="zh-CN" sz="2400" i="1" dirty="0" err="1">
                <a:latin typeface="Times New Roman" panose="02020603050405020304" pitchFamily="18" charset="0"/>
                <a:sym typeface="Symbol" panose="05050102010706020507" pitchFamily="18" charset="2"/>
              </a:rPr>
              <a:t>c</a:t>
            </a:r>
            <a:r>
              <a:rPr lang="en-US" altLang="zh-CN" sz="2400" i="1" baseline="-25000" dirty="0" err="1">
                <a:latin typeface="Times New Roman" panose="02020603050405020304" pitchFamily="18" charset="0"/>
                <a:sym typeface="Symbol" panose="05050102010706020507" pitchFamily="18" charset="2"/>
              </a:rPr>
              <a:t>b</a:t>
            </a:r>
            <a:r>
              <a:rPr lang="en-US" altLang="zh-CN" sz="2400" i="1" dirty="0" err="1">
                <a:latin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n</a:t>
            </a:r>
            <a:r>
              <a:rPr lang="en-US" altLang="zh-CN" sz="2400" dirty="0">
                <a:latin typeface="Times New Roman" panose="02020603050405020304" pitchFamily="18" charset="0"/>
                <a:sym typeface="Symbol" panose="05050102010706020507" pitchFamily="18" charset="2"/>
              </a:rPr>
              <a:t>)    for </a:t>
            </a:r>
            <a:r>
              <a:rPr lang="en-US" altLang="zh-CN" sz="2400" i="1" dirty="0">
                <a:latin typeface="Times New Roman" panose="02020603050405020304" pitchFamily="18" charset="0"/>
                <a:sym typeface="Symbol" panose="05050102010706020507" pitchFamily="18" charset="2"/>
              </a:rPr>
              <a:t>n</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n</a:t>
            </a:r>
            <a:r>
              <a:rPr lang="en-US" altLang="zh-CN" sz="2400" baseline="-25000" dirty="0">
                <a:latin typeface="Times New Roman" panose="02020603050405020304" pitchFamily="18" charset="0"/>
                <a:sym typeface="Symbol" panose="05050102010706020507" pitchFamily="18" charset="2"/>
              </a:rPr>
              <a:t>0</a:t>
            </a:r>
            <a:r>
              <a:rPr lang="en-US" altLang="zh-CN" sz="2400" dirty="0">
                <a:latin typeface="Times New Roman" panose="02020603050405020304" pitchFamily="18" charset="0"/>
                <a:sym typeface="Symbol" panose="05050102010706020507" pitchFamily="18" charset="2"/>
              </a:rPr>
              <a:t>.</a:t>
            </a:r>
          </a:p>
          <a:p>
            <a:endParaRPr lang="en-US" altLang="zh-CN" sz="2400" dirty="0">
              <a:latin typeface="Times New Roman" panose="02020603050405020304" pitchFamily="18" charset="0"/>
              <a:sym typeface="Symbol" panose="05050102010706020507" pitchFamily="18" charset="2"/>
            </a:endParaRPr>
          </a:p>
        </p:txBody>
      </p:sp>
      <p:graphicFrame>
        <p:nvGraphicFramePr>
          <p:cNvPr id="43012" name="Object 4" descr="蓝色面巾纸"/>
          <p:cNvGraphicFramePr>
            <a:graphicFrameLocks noGrp="1" noChangeAspect="1"/>
          </p:cNvGraphicFramePr>
          <p:nvPr>
            <p:ph sz="half" idx="2"/>
            <p:extLst>
              <p:ext uri="{D42A27DB-BD31-4B8C-83A1-F6EECF244321}">
                <p14:modId xmlns:p14="http://schemas.microsoft.com/office/powerpoint/2010/main" val="2529673366"/>
              </p:ext>
            </p:extLst>
          </p:nvPr>
        </p:nvGraphicFramePr>
        <p:xfrm>
          <a:off x="3071814" y="3717032"/>
          <a:ext cx="6389687" cy="2249487"/>
        </p:xfrm>
        <a:graphic>
          <a:graphicData uri="http://schemas.openxmlformats.org/presentationml/2006/ole">
            <mc:AlternateContent xmlns:mc="http://schemas.openxmlformats.org/markup-compatibility/2006">
              <mc:Choice xmlns:v="urn:schemas-microsoft-com:vml" Requires="v">
                <p:oleObj spid="_x0000_s72741" name="公式" r:id="rId4" imgW="3175000" imgH="1219200" progId="Equation.3">
                  <p:embed/>
                </p:oleObj>
              </mc:Choice>
              <mc:Fallback>
                <p:oleObj name="公式" r:id="rId4" imgW="3175000" imgH="12192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14" y="3717032"/>
                        <a:ext cx="6389687" cy="2249487"/>
                      </a:xfrm>
                      <a:prstGeom prst="rect">
                        <a:avLst/>
                      </a:prstGeom>
                      <a:blipFill dpi="0" rotWithShape="1">
                        <a:blip r:embed="rId6"/>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99242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18" descr="蓝色面巾纸"/>
          <p:cNvSpPr>
            <a:spLocks noChangeArrowheads="1"/>
          </p:cNvSpPr>
          <p:nvPr/>
        </p:nvSpPr>
        <p:spPr bwMode="auto">
          <a:xfrm>
            <a:off x="1725613" y="2708276"/>
            <a:ext cx="8667750" cy="3629025"/>
          </a:xfrm>
          <a:prstGeom prst="roundRect">
            <a:avLst>
              <a:gd name="adj" fmla="val 16667"/>
            </a:avLst>
          </a:prstGeom>
          <a:blipFill dpi="0" rotWithShape="1">
            <a:blip r:embed="rId4"/>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059" name="Rectangle 2"/>
          <p:cNvSpPr>
            <a:spLocks noGrp="1" noChangeArrowheads="1"/>
          </p:cNvSpPr>
          <p:nvPr>
            <p:ph type="title"/>
          </p:nvPr>
        </p:nvSpPr>
        <p:spPr>
          <a:xfrm>
            <a:off x="2192339" y="404813"/>
            <a:ext cx="8637587" cy="762000"/>
          </a:xfrm>
        </p:spPr>
        <p:txBody>
          <a:bodyPr/>
          <a:lstStyle/>
          <a:p>
            <a:r>
              <a:rPr lang="zh-CN" altLang="en-US" smtClean="0"/>
              <a:t>平滑规则</a:t>
            </a:r>
            <a:endParaRPr lang="en-US" altLang="zh-CN" smtClean="0"/>
          </a:p>
        </p:txBody>
      </p:sp>
      <p:sp>
        <p:nvSpPr>
          <p:cNvPr id="45060" name="Rectangle 3"/>
          <p:cNvSpPr>
            <a:spLocks noGrp="1" noChangeArrowheads="1"/>
          </p:cNvSpPr>
          <p:nvPr>
            <p:ph type="body" sz="half" idx="1"/>
          </p:nvPr>
        </p:nvSpPr>
        <p:spPr>
          <a:xfrm>
            <a:off x="1963739" y="1296988"/>
            <a:ext cx="8429625" cy="4337050"/>
          </a:xfrm>
        </p:spPr>
        <p:txBody>
          <a:bodyPr/>
          <a:lstStyle/>
          <a:p>
            <a:r>
              <a:rPr lang="en-US" altLang="zh-CN" sz="2800">
                <a:latin typeface="Times New Roman" panose="02020603050405020304" pitchFamily="18" charset="0"/>
              </a:rPr>
              <a:t>Let </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en-US" altLang="zh-CN" sz="2800" i="1">
                <a:latin typeface="Times New Roman" panose="02020603050405020304" pitchFamily="18" charset="0"/>
              </a:rPr>
              <a:t>n</a:t>
            </a:r>
            <a:r>
              <a:rPr lang="en-US" altLang="zh-CN" sz="2800">
                <a:latin typeface="Times New Roman" panose="02020603050405020304" pitchFamily="18" charset="0"/>
              </a:rPr>
              <a:t>) be an eventually nondecreasing function and </a:t>
            </a:r>
            <a:r>
              <a:rPr lang="en-US" altLang="zh-CN" sz="2800" i="1">
                <a:latin typeface="Times New Roman" panose="02020603050405020304" pitchFamily="18" charset="0"/>
              </a:rPr>
              <a:t>f</a:t>
            </a:r>
            <a:r>
              <a:rPr lang="en-US" altLang="zh-CN" sz="2800">
                <a:latin typeface="Times New Roman" panose="02020603050405020304" pitchFamily="18" charset="0"/>
              </a:rPr>
              <a:t>(</a:t>
            </a:r>
            <a:r>
              <a:rPr lang="en-US" altLang="zh-CN" sz="2800" i="1">
                <a:latin typeface="Times New Roman" panose="02020603050405020304" pitchFamily="18" charset="0"/>
              </a:rPr>
              <a:t>n</a:t>
            </a:r>
            <a:r>
              <a:rPr lang="en-US" altLang="zh-CN" sz="2800">
                <a:latin typeface="Times New Roman" panose="02020603050405020304" pitchFamily="18" charset="0"/>
              </a:rPr>
              <a:t>) be a smooth function. If </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en-US" altLang="zh-CN" sz="2800" i="1">
                <a:latin typeface="Times New Roman" panose="02020603050405020304" pitchFamily="18" charset="0"/>
              </a:rPr>
              <a:t>n</a:t>
            </a:r>
            <a:r>
              <a:rPr lang="en-US" altLang="zh-CN" sz="2800">
                <a:latin typeface="Times New Roman" panose="02020603050405020304" pitchFamily="18" charset="0"/>
              </a:rPr>
              <a:t>)</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f</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n</a:t>
            </a:r>
            <a:r>
              <a:rPr lang="en-US" altLang="zh-CN" sz="2800">
                <a:latin typeface="Times New Roman" panose="02020603050405020304" pitchFamily="18" charset="0"/>
                <a:sym typeface="Symbol" panose="05050102010706020507" pitchFamily="18" charset="2"/>
              </a:rPr>
              <a:t>)) for values of </a:t>
            </a:r>
            <a:r>
              <a:rPr lang="en-US" altLang="zh-CN" sz="2800" i="1">
                <a:latin typeface="Times New Roman" panose="02020603050405020304" pitchFamily="18" charset="0"/>
                <a:sym typeface="Symbol" panose="05050102010706020507" pitchFamily="18" charset="2"/>
              </a:rPr>
              <a:t>n</a:t>
            </a:r>
            <a:r>
              <a:rPr lang="en-US" altLang="zh-CN" sz="2800">
                <a:latin typeface="Times New Roman" panose="02020603050405020304" pitchFamily="18" charset="0"/>
                <a:sym typeface="Symbol" panose="05050102010706020507" pitchFamily="18" charset="2"/>
              </a:rPr>
              <a:t> that are powers of </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b</a:t>
            </a:r>
            <a:r>
              <a:rPr lang="en-US" altLang="zh-CN" sz="2800">
                <a:latin typeface="Times New Roman" panose="02020603050405020304" pitchFamily="18" charset="0"/>
                <a:sym typeface="Symbol" panose="05050102010706020507" pitchFamily="18" charset="2"/>
              </a:rPr>
              <a:t>2), then </a:t>
            </a:r>
            <a:r>
              <a:rPr lang="en-US" altLang="zh-CN" sz="2800" i="1">
                <a:latin typeface="Times New Roman" panose="02020603050405020304" pitchFamily="18" charset="0"/>
                <a:sym typeface="Symbol" panose="05050102010706020507" pitchFamily="18" charset="2"/>
              </a:rPr>
              <a:t>T</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n</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f</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n</a:t>
            </a:r>
            <a:r>
              <a:rPr lang="en-US" altLang="zh-CN" sz="2800">
                <a:latin typeface="Times New Roman" panose="02020603050405020304" pitchFamily="18" charset="0"/>
                <a:sym typeface="Symbol" panose="05050102010706020507" pitchFamily="18" charset="2"/>
              </a:rPr>
              <a:t>)).</a:t>
            </a:r>
            <a:r>
              <a:rPr lang="en-US" altLang="zh-CN" sz="2800">
                <a:sym typeface="Symbol" panose="05050102010706020507" pitchFamily="18" charset="2"/>
              </a:rPr>
              <a:t> </a:t>
            </a:r>
          </a:p>
        </p:txBody>
      </p:sp>
      <p:graphicFrame>
        <p:nvGraphicFramePr>
          <p:cNvPr id="45061" name="Object 4"/>
          <p:cNvGraphicFramePr>
            <a:graphicFrameLocks noGrp="1" noChangeAspect="1"/>
          </p:cNvGraphicFramePr>
          <p:nvPr>
            <p:ph sz="half" idx="2"/>
          </p:nvPr>
        </p:nvGraphicFramePr>
        <p:xfrm>
          <a:off x="2252664" y="2838450"/>
          <a:ext cx="7920037" cy="2744788"/>
        </p:xfrm>
        <a:graphic>
          <a:graphicData uri="http://schemas.openxmlformats.org/presentationml/2006/ole">
            <mc:AlternateContent xmlns:mc="http://schemas.openxmlformats.org/markup-compatibility/2006">
              <mc:Choice xmlns:v="urn:schemas-microsoft-com:vml" Requires="v">
                <p:oleObj spid="_x0000_s73763" name="公式" r:id="rId5" imgW="3479800" imgH="1193800" progId="Equation.3">
                  <p:embed/>
                </p:oleObj>
              </mc:Choice>
              <mc:Fallback>
                <p:oleObj name="公式" r:id="rId5" imgW="3479800" imgH="11938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2664" y="2838450"/>
                        <a:ext cx="7920037" cy="2744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Line 6"/>
          <p:cNvSpPr>
            <a:spLocks noChangeShapeType="1"/>
          </p:cNvSpPr>
          <p:nvPr/>
        </p:nvSpPr>
        <p:spPr bwMode="auto">
          <a:xfrm>
            <a:off x="2181225" y="5499100"/>
            <a:ext cx="211455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63" name="Text Box 7"/>
          <p:cNvSpPr txBox="1">
            <a:spLocks noChangeArrowheads="1"/>
          </p:cNvSpPr>
          <p:nvPr/>
        </p:nvSpPr>
        <p:spPr bwMode="auto">
          <a:xfrm>
            <a:off x="1955800" y="5589588"/>
            <a:ext cx="2700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Non-decreasing</a:t>
            </a:r>
          </a:p>
        </p:txBody>
      </p:sp>
      <p:sp>
        <p:nvSpPr>
          <p:cNvPr id="45064" name="Line 8"/>
          <p:cNvSpPr>
            <a:spLocks noChangeShapeType="1"/>
          </p:cNvSpPr>
          <p:nvPr/>
        </p:nvSpPr>
        <p:spPr bwMode="auto">
          <a:xfrm>
            <a:off x="3351214" y="5602288"/>
            <a:ext cx="2384425"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65" name="Line 9"/>
          <p:cNvSpPr>
            <a:spLocks noChangeShapeType="1"/>
          </p:cNvSpPr>
          <p:nvPr/>
        </p:nvSpPr>
        <p:spPr bwMode="auto">
          <a:xfrm flipV="1">
            <a:off x="2405064" y="5499101"/>
            <a:ext cx="180975" cy="225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66" name="Text Box 10"/>
          <p:cNvSpPr txBox="1">
            <a:spLocks noChangeArrowheads="1"/>
          </p:cNvSpPr>
          <p:nvPr/>
        </p:nvSpPr>
        <p:spPr bwMode="auto">
          <a:xfrm>
            <a:off x="4070351" y="5859463"/>
            <a:ext cx="1800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hypothesis</a:t>
            </a:r>
          </a:p>
        </p:txBody>
      </p:sp>
      <p:sp>
        <p:nvSpPr>
          <p:cNvPr id="45067" name="Line 11"/>
          <p:cNvSpPr>
            <a:spLocks noChangeShapeType="1"/>
          </p:cNvSpPr>
          <p:nvPr/>
        </p:nvSpPr>
        <p:spPr bwMode="auto">
          <a:xfrm flipH="1" flipV="1">
            <a:off x="4386263" y="5634038"/>
            <a:ext cx="88900" cy="315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68" name="Line 12"/>
          <p:cNvSpPr>
            <a:spLocks noChangeShapeType="1"/>
          </p:cNvSpPr>
          <p:nvPr/>
        </p:nvSpPr>
        <p:spPr bwMode="auto">
          <a:xfrm>
            <a:off x="6059488" y="5518150"/>
            <a:ext cx="2667000"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69" name="Text Box 13"/>
          <p:cNvSpPr txBox="1">
            <a:spLocks noChangeArrowheads="1"/>
          </p:cNvSpPr>
          <p:nvPr/>
        </p:nvSpPr>
        <p:spPr bwMode="auto">
          <a:xfrm>
            <a:off x="5961063" y="5815013"/>
            <a:ext cx="256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Prior result</a:t>
            </a:r>
          </a:p>
        </p:txBody>
      </p:sp>
      <p:sp>
        <p:nvSpPr>
          <p:cNvPr id="45070" name="Line 14"/>
          <p:cNvSpPr>
            <a:spLocks noChangeShapeType="1"/>
          </p:cNvSpPr>
          <p:nvPr/>
        </p:nvSpPr>
        <p:spPr bwMode="auto">
          <a:xfrm flipV="1">
            <a:off x="6456364" y="5499100"/>
            <a:ext cx="269875" cy="450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71" name="Line 15"/>
          <p:cNvSpPr>
            <a:spLocks noChangeShapeType="1"/>
          </p:cNvSpPr>
          <p:nvPr/>
        </p:nvSpPr>
        <p:spPr bwMode="auto">
          <a:xfrm>
            <a:off x="7580314" y="5589588"/>
            <a:ext cx="261143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72" name="Text Box 16"/>
          <p:cNvSpPr txBox="1">
            <a:spLocks noChangeArrowheads="1"/>
          </p:cNvSpPr>
          <p:nvPr/>
        </p:nvSpPr>
        <p:spPr bwMode="auto">
          <a:xfrm>
            <a:off x="8256589" y="5768975"/>
            <a:ext cx="1800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Non-decreasing</a:t>
            </a:r>
          </a:p>
        </p:txBody>
      </p:sp>
      <p:sp>
        <p:nvSpPr>
          <p:cNvPr id="45073" name="Line 17"/>
          <p:cNvSpPr>
            <a:spLocks noChangeShapeType="1"/>
          </p:cNvSpPr>
          <p:nvPr/>
        </p:nvSpPr>
        <p:spPr bwMode="auto">
          <a:xfrm flipH="1" flipV="1">
            <a:off x="8975725" y="5589589"/>
            <a:ext cx="46038"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3351929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567608" y="1916833"/>
            <a:ext cx="7200800" cy="2431435"/>
          </a:xfrm>
          <a:prstGeom prst="rect">
            <a:avLst/>
          </a:prstGeom>
          <a:noFill/>
        </p:spPr>
        <p:txBody>
          <a:bodyPr>
            <a:spAutoFit/>
          </a:bodyPr>
          <a:lstStyle/>
          <a:p>
            <a:pPr eaLnBrk="1" hangingPunct="1">
              <a:defRPr/>
            </a:pPr>
            <a:r>
              <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问题</a:t>
            </a: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7-2</a:t>
            </a:r>
            <a:r>
              <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a:t>
            </a:r>
            <a:endPar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a:p>
            <a:pPr eaLnBrk="1" hangingPunct="1">
              <a:spcBef>
                <a:spcPts val="1200"/>
              </a:spcBef>
              <a:defRPr/>
            </a:pPr>
            <a:r>
              <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你能说说</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Master Theorem</a:t>
            </a:r>
            <a:r>
              <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的含义与其背后的原理吗？</a:t>
            </a:r>
            <a:endPar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p:txBody>
      </p:sp>
    </p:spTree>
    <p:extLst>
      <p:ext uri="{BB962C8B-B14F-4D97-AF65-F5344CB8AC3E}">
        <p14:creationId xmlns:p14="http://schemas.microsoft.com/office/powerpoint/2010/main" val="2735964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Topic-1</a:t>
            </a:r>
            <a:endParaRPr lang="zh-CN" altLang="en-US" dirty="0"/>
          </a:p>
        </p:txBody>
      </p:sp>
      <p:sp>
        <p:nvSpPr>
          <p:cNvPr id="5" name="内容占位符 2"/>
          <p:cNvSpPr>
            <a:spLocks noGrp="1"/>
          </p:cNvSpPr>
          <p:nvPr>
            <p:ph idx="1"/>
          </p:nvPr>
        </p:nvSpPr>
        <p:spPr/>
        <p:txBody>
          <a:bodyPr/>
          <a:lstStyle/>
          <a:p>
            <a:r>
              <a:rPr lang="en-US" altLang="zh-CN" sz="2600" dirty="0" smtClean="0">
                <a:latin typeface="Times New Roman" panose="02020603050405020304" pitchFamily="18" charset="0"/>
                <a:ea typeface="Microsoft Himalaya" panose="01010100010101010101" pitchFamily="2" charset="0"/>
                <a:cs typeface="Times New Roman" panose="02020603050405020304" pitchFamily="18" charset="0"/>
              </a:rPr>
              <a:t>Legend </a:t>
            </a:r>
            <a:r>
              <a:rPr lang="en-US" altLang="zh-CN" sz="2600" dirty="0">
                <a:latin typeface="Times New Roman" panose="02020603050405020304" pitchFamily="18" charset="0"/>
                <a:ea typeface="Microsoft Himalaya" panose="01010100010101010101" pitchFamily="2" charset="0"/>
                <a:cs typeface="Times New Roman" panose="02020603050405020304" pitchFamily="18" charset="0"/>
              </a:rPr>
              <a:t>has it that Josephus wouldn't have lived to  become famous without his mathematical talents. During the Jewish Roman war, he was among a band of 41 Jewish rebels trapped in a cave by the Romans. Preferring suicide to capture, the rebels decided to form a circle and, proceeding around it, to kill </a:t>
            </a:r>
            <a:r>
              <a:rPr lang="en-US" altLang="zh-CN" sz="2600" b="1" dirty="0">
                <a:solidFill>
                  <a:srgbClr val="C00000"/>
                </a:solidFill>
                <a:latin typeface="Times New Roman" panose="02020603050405020304" pitchFamily="18" charset="0"/>
                <a:ea typeface="Microsoft Himalaya" panose="01010100010101010101" pitchFamily="2" charset="0"/>
                <a:cs typeface="Times New Roman" panose="02020603050405020304" pitchFamily="18" charset="0"/>
              </a:rPr>
              <a:t>every third </a:t>
            </a:r>
            <a:r>
              <a:rPr lang="en-US" altLang="zh-CN" sz="2600" dirty="0">
                <a:latin typeface="Times New Roman" panose="02020603050405020304" pitchFamily="18" charset="0"/>
                <a:ea typeface="Microsoft Himalaya" panose="01010100010101010101" pitchFamily="2" charset="0"/>
                <a:cs typeface="Times New Roman" panose="02020603050405020304" pitchFamily="18" charset="0"/>
              </a:rPr>
              <a:t>remaining person until no one was left. But Josephus, along with an unindicted co-conspirator, wanted none of this suicide nonsense; so he quickly calculated where he and his friend should stand in the vicious circle</a:t>
            </a:r>
            <a:r>
              <a:rPr lang="en-US" altLang="zh-CN" sz="2600" dirty="0" smtClean="0">
                <a:latin typeface="Times New Roman" panose="02020603050405020304" pitchFamily="18" charset="0"/>
                <a:ea typeface="Microsoft Himalaya" panose="01010100010101010101" pitchFamily="2" charset="0"/>
                <a:cs typeface="Times New Roman" panose="02020603050405020304" pitchFamily="18" charset="0"/>
              </a:rPr>
              <a:t>.</a:t>
            </a:r>
          </a:p>
          <a:p>
            <a:r>
              <a:rPr lang="zh-CN" altLang="en-US" sz="2600" dirty="0">
                <a:latin typeface="Times New Roman" panose="02020603050405020304" pitchFamily="18" charset="0"/>
                <a:ea typeface="Microsoft Himalaya" panose="01010100010101010101" pitchFamily="2" charset="0"/>
                <a:cs typeface="Times New Roman" panose="02020603050405020304" pitchFamily="18" charset="0"/>
              </a:rPr>
              <a:t>更</a:t>
            </a:r>
            <a:r>
              <a:rPr lang="zh-CN" altLang="en-US" sz="2600" dirty="0" smtClean="0">
                <a:latin typeface="Times New Roman" panose="02020603050405020304" pitchFamily="18" charset="0"/>
                <a:ea typeface="Microsoft Himalaya" panose="01010100010101010101" pitchFamily="2" charset="0"/>
                <a:cs typeface="Times New Roman" panose="02020603050405020304" pitchFamily="18" charset="0"/>
              </a:rPr>
              <a:t>一般的情况？</a:t>
            </a:r>
            <a:endParaRPr lang="zh-CN" altLang="en-US" sz="2600" dirty="0">
              <a:latin typeface="Times New Roman" panose="02020603050405020304" pitchFamily="18" charset="0"/>
              <a:ea typeface="Microsoft Himalaya" panose="01010100010101010101" pitchFamily="2" charset="0"/>
              <a:cs typeface="Times New Roman" panose="02020603050405020304" pitchFamily="18" charset="0"/>
            </a:endParaRPr>
          </a:p>
        </p:txBody>
      </p:sp>
    </p:spTree>
    <p:extLst>
      <p:ext uri="{BB962C8B-B14F-4D97-AF65-F5344CB8AC3E}">
        <p14:creationId xmlns:p14="http://schemas.microsoft.com/office/powerpoint/2010/main" val="25417983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Topic-2</a:t>
            </a:r>
            <a:endParaRPr lang="zh-CN" altLang="en-US" dirty="0"/>
          </a:p>
        </p:txBody>
      </p:sp>
      <p:sp>
        <p:nvSpPr>
          <p:cNvPr id="3" name="内容占位符 2"/>
          <p:cNvSpPr>
            <a:spLocks noGrp="1"/>
          </p:cNvSpPr>
          <p:nvPr>
            <p:ph idx="1"/>
          </p:nvPr>
        </p:nvSpPr>
        <p:spPr/>
        <p:txBody>
          <a:bodyPr/>
          <a:lstStyle/>
          <a:p>
            <a:r>
              <a:rPr lang="zh-CN" altLang="en-US" dirty="0" smtClean="0"/>
              <a:t>生成函数（</a:t>
            </a:r>
            <a:r>
              <a:rPr lang="en-US" altLang="zh-CN" dirty="0" smtClean="0"/>
              <a:t>Generating Function</a:t>
            </a:r>
            <a:r>
              <a:rPr lang="zh-CN" altLang="en-US" dirty="0" smtClean="0"/>
              <a:t>）求解递归</a:t>
            </a:r>
            <a:r>
              <a:rPr lang="zh-CN" altLang="en-US" dirty="0" smtClean="0"/>
              <a:t>式</a:t>
            </a:r>
            <a:endParaRPr lang="en-US" altLang="zh-CN" dirty="0" smtClean="0"/>
          </a:p>
          <a:p>
            <a:pPr lvl="1"/>
            <a:r>
              <a:rPr lang="en-US" altLang="zh-CN" dirty="0"/>
              <a:t>generating function </a:t>
            </a:r>
            <a:r>
              <a:rPr lang="zh-CN" altLang="en-US" dirty="0"/>
              <a:t>资料</a:t>
            </a:r>
            <a:r>
              <a:rPr lang="zh-CN" altLang="en-US" dirty="0" smtClean="0"/>
              <a:t>：</a:t>
            </a:r>
            <a:endParaRPr lang="en-US" altLang="zh-CN" dirty="0" smtClean="0"/>
          </a:p>
          <a:p>
            <a:pPr lvl="1"/>
            <a:r>
              <a:rPr lang="zh-CN" altLang="en-US" dirty="0" smtClean="0"/>
              <a:t>尹</a:t>
            </a:r>
            <a:r>
              <a:rPr lang="zh-CN" altLang="en-US" dirty="0"/>
              <a:t>一通老师讲义 </a:t>
            </a:r>
            <a:r>
              <a:rPr lang="en-US" altLang="zh-CN" dirty="0" smtClean="0">
                <a:hlinkClick r:id="rId2"/>
              </a:rPr>
              <a:t>http</a:t>
            </a:r>
            <a:r>
              <a:rPr lang="en-US" altLang="zh-CN" dirty="0">
                <a:hlinkClick r:id="rId2"/>
              </a:rPr>
              <a:t>://tcs.nju.edu.cn/wiki/index.php/%E7%BB%84%E5%90%88%E6%95%B0%E5%AD%A6_(Spring_2015)/</a:t>
            </a:r>
            <a:r>
              <a:rPr lang="en-US" altLang="zh-CN" dirty="0" smtClean="0">
                <a:hlinkClick r:id="rId2"/>
              </a:rPr>
              <a:t>Generating_functions</a:t>
            </a:r>
            <a:r>
              <a:rPr lang="en-US" altLang="zh-CN" dirty="0" smtClean="0"/>
              <a:t>  </a:t>
            </a:r>
            <a:r>
              <a:rPr lang="zh-CN" altLang="en-US" dirty="0"/>
              <a:t>前</a:t>
            </a:r>
            <a:r>
              <a:rPr lang="zh-CN" altLang="en-US" dirty="0" smtClean="0"/>
              <a:t>三节</a:t>
            </a:r>
            <a:endParaRPr lang="en-US" altLang="zh-CN" dirty="0" smtClean="0"/>
          </a:p>
          <a:p>
            <a:pPr lvl="1"/>
            <a:r>
              <a:rPr lang="en-US" altLang="zh-CN" dirty="0" smtClean="0"/>
              <a:t>wiki </a:t>
            </a:r>
            <a:r>
              <a:rPr lang="en-US" altLang="zh-CN" dirty="0">
                <a:hlinkClick r:id="rId3"/>
              </a:rPr>
              <a:t>https://</a:t>
            </a:r>
            <a:r>
              <a:rPr lang="en-US" altLang="zh-CN" dirty="0" smtClean="0">
                <a:hlinkClick r:id="rId3"/>
              </a:rPr>
              <a:t>en.wikipedia.org/wiki/Generating_function</a:t>
            </a:r>
            <a:r>
              <a:rPr lang="en-US" altLang="zh-CN" dirty="0" smtClean="0"/>
              <a:t>  </a:t>
            </a:r>
            <a:r>
              <a:rPr lang="en-US" altLang="zh-CN" dirty="0"/>
              <a:t>1.1, 2.1, 2.3</a:t>
            </a:r>
          </a:p>
          <a:p>
            <a:pPr lvl="1"/>
            <a:endParaRPr lang="zh-CN" altLang="en-US" dirty="0"/>
          </a:p>
        </p:txBody>
      </p:sp>
    </p:spTree>
    <p:extLst>
      <p:ext uri="{BB962C8B-B14F-4D97-AF65-F5344CB8AC3E}">
        <p14:creationId xmlns:p14="http://schemas.microsoft.com/office/powerpoint/2010/main" val="2407563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1464" y="2060849"/>
            <a:ext cx="10153128" cy="2554545"/>
          </a:xfrm>
          <a:prstGeom prst="rect">
            <a:avLst/>
          </a:prstGeom>
          <a:noFill/>
        </p:spPr>
        <p:txBody>
          <a:bodyPr wrap="square">
            <a:spAutoFit/>
          </a:bodyPr>
          <a:lstStyle/>
          <a:p>
            <a:pPr eaLnBrk="1" hangingPunct="1">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问题</a:t>
            </a:r>
            <a:r>
              <a:rPr lang="en-US" altLang="zh-CN"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2:</a:t>
            </a:r>
          </a:p>
          <a:p>
            <a:pPr eaLnBrk="1" hangingPunct="1">
              <a:spcBef>
                <a:spcPts val="1200"/>
              </a:spcBef>
              <a:defRPr/>
            </a:pPr>
            <a:r>
              <a:rPr lang="zh-CN" altLang="en-US" sz="48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这里的解递归式和前一次讨论中的解递归式有什么区别？</a:t>
            </a:r>
            <a:endPar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2" descr="蓝色砂纸"/>
          <p:cNvSpPr>
            <a:spLocks noChangeArrowheads="1"/>
          </p:cNvSpPr>
          <p:nvPr/>
        </p:nvSpPr>
        <p:spPr bwMode="auto">
          <a:xfrm rot="3000118">
            <a:off x="3525838" y="4056063"/>
            <a:ext cx="3200400" cy="1371600"/>
          </a:xfrm>
          <a:prstGeom prst="ellipse">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67" name="Rectangle 3"/>
          <p:cNvSpPr>
            <a:spLocks noGrp="1" noChangeArrowheads="1"/>
          </p:cNvSpPr>
          <p:nvPr>
            <p:ph type="title"/>
          </p:nvPr>
        </p:nvSpPr>
        <p:spPr/>
        <p:txBody>
          <a:bodyPr/>
          <a:lstStyle/>
          <a:p>
            <a:pPr eaLnBrk="1" hangingPunct="1"/>
            <a:r>
              <a:rPr lang="zh-CN" altLang="en-US" smtClean="0"/>
              <a:t>递归思维：直线划分平面</a:t>
            </a:r>
            <a:endParaRPr lang="en-US" altLang="zh-CN" smtClean="0"/>
          </a:p>
        </p:txBody>
      </p:sp>
      <p:sp>
        <p:nvSpPr>
          <p:cNvPr id="11268" name="Rectangle 4"/>
          <p:cNvSpPr>
            <a:spLocks noGrp="1" noChangeArrowheads="1"/>
          </p:cNvSpPr>
          <p:nvPr>
            <p:ph type="body" idx="1"/>
          </p:nvPr>
        </p:nvSpPr>
        <p:spPr>
          <a:xfrm>
            <a:off x="911424" y="1128714"/>
            <a:ext cx="10077052" cy="4530725"/>
          </a:xfrm>
        </p:spPr>
        <p:txBody>
          <a:bodyPr/>
          <a:lstStyle/>
          <a:p>
            <a:pPr lvl="1" eaLnBrk="1" hangingPunct="1"/>
            <a:r>
              <a:rPr lang="zh-CN" altLang="en-US" sz="3200" dirty="0"/>
              <a:t>问题：</a:t>
            </a:r>
            <a:endParaRPr lang="en-US" altLang="zh-CN" sz="3200" dirty="0"/>
          </a:p>
          <a:p>
            <a:pPr lvl="2" eaLnBrk="1" hangingPunct="1"/>
            <a:r>
              <a:rPr lang="en-US" altLang="zh-CN" sz="2800" i="1" dirty="0"/>
              <a:t>n</a:t>
            </a:r>
            <a:r>
              <a:rPr lang="zh-CN" altLang="en-US" sz="2800" i="1" dirty="0"/>
              <a:t> </a:t>
            </a:r>
            <a:r>
              <a:rPr lang="zh-CN" altLang="en-US" sz="2800" dirty="0"/>
              <a:t>条直线（无限长）</a:t>
            </a:r>
            <a:r>
              <a:rPr lang="zh-CN" altLang="en-US" sz="2800" b="1" dirty="0">
                <a:solidFill>
                  <a:srgbClr val="008000"/>
                </a:solidFill>
              </a:rPr>
              <a:t>最多</a:t>
            </a:r>
            <a:r>
              <a:rPr lang="zh-CN" altLang="en-US" sz="2800" dirty="0"/>
              <a:t>能将平面分为多少个区域（包括有限与无限区域）？</a:t>
            </a:r>
            <a:r>
              <a:rPr lang="en-US" altLang="zh-CN" sz="2800" dirty="0"/>
              <a:t> </a:t>
            </a:r>
          </a:p>
        </p:txBody>
      </p:sp>
      <p:sp>
        <p:nvSpPr>
          <p:cNvPr id="11269" name="Line 5"/>
          <p:cNvSpPr>
            <a:spLocks noChangeShapeType="1"/>
          </p:cNvSpPr>
          <p:nvPr/>
        </p:nvSpPr>
        <p:spPr bwMode="auto">
          <a:xfrm>
            <a:off x="1981200" y="4191000"/>
            <a:ext cx="4876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70" name="Line 6"/>
          <p:cNvSpPr>
            <a:spLocks noChangeShapeType="1"/>
          </p:cNvSpPr>
          <p:nvPr/>
        </p:nvSpPr>
        <p:spPr bwMode="auto">
          <a:xfrm flipV="1">
            <a:off x="2057400" y="4495800"/>
            <a:ext cx="50292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71" name="Line 7"/>
          <p:cNvSpPr>
            <a:spLocks noChangeShapeType="1"/>
          </p:cNvSpPr>
          <p:nvPr/>
        </p:nvSpPr>
        <p:spPr bwMode="auto">
          <a:xfrm flipV="1">
            <a:off x="2438400" y="3505200"/>
            <a:ext cx="304800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72" name="Line 8"/>
          <p:cNvSpPr>
            <a:spLocks noChangeShapeType="1"/>
          </p:cNvSpPr>
          <p:nvPr/>
        </p:nvSpPr>
        <p:spPr bwMode="auto">
          <a:xfrm>
            <a:off x="4343400" y="3581400"/>
            <a:ext cx="2133600" cy="266700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73" name="Text Box 9"/>
          <p:cNvSpPr txBox="1">
            <a:spLocks noChangeArrowheads="1"/>
          </p:cNvSpPr>
          <p:nvPr/>
        </p:nvSpPr>
        <p:spPr bwMode="auto">
          <a:xfrm>
            <a:off x="5181600" y="5638801"/>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rPr>
              <a:t>Line </a:t>
            </a:r>
            <a:r>
              <a:rPr kumimoji="1" lang="en-US" altLang="zh-CN" sz="2000" i="1">
                <a:latin typeface="Times New Roman" panose="02020603050405020304" pitchFamily="18" charset="0"/>
              </a:rPr>
              <a:t>n</a:t>
            </a:r>
            <a:endParaRPr kumimoji="1" lang="en-US" altLang="zh-CN" sz="2000">
              <a:latin typeface="Times New Roman" panose="02020603050405020304" pitchFamily="18" charset="0"/>
            </a:endParaRPr>
          </a:p>
        </p:txBody>
      </p:sp>
      <p:sp>
        <p:nvSpPr>
          <p:cNvPr id="38922" name="Text Box 10"/>
          <p:cNvSpPr txBox="1">
            <a:spLocks noChangeArrowheads="1"/>
          </p:cNvSpPr>
          <p:nvPr/>
        </p:nvSpPr>
        <p:spPr bwMode="auto">
          <a:xfrm>
            <a:off x="2195514" y="2816226"/>
            <a:ext cx="2376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b="1">
                <a:solidFill>
                  <a:srgbClr val="0070C0"/>
                </a:solidFill>
                <a:latin typeface="楷体" panose="02010609060101010101" pitchFamily="49" charset="-122"/>
                <a:ea typeface="楷体" panose="02010609060101010101" pitchFamily="49" charset="-122"/>
              </a:rPr>
              <a:t>怎样能使划分的区域尽可能得多？</a:t>
            </a:r>
          </a:p>
        </p:txBody>
      </p:sp>
      <p:sp>
        <p:nvSpPr>
          <p:cNvPr id="82955" name="Text Box 11"/>
          <p:cNvSpPr txBox="1">
            <a:spLocks noChangeArrowheads="1"/>
          </p:cNvSpPr>
          <p:nvPr/>
        </p:nvSpPr>
        <p:spPr bwMode="auto">
          <a:xfrm>
            <a:off x="7175500" y="4635501"/>
            <a:ext cx="3048000" cy="954107"/>
          </a:xfrm>
          <a:prstGeom prst="rect">
            <a:avLst/>
          </a:prstGeom>
          <a:solidFill>
            <a:srgbClr val="FFFF99"/>
          </a:solidFill>
          <a:ln w="57150" cmpd="thickThin">
            <a:solidFill>
              <a:srgbClr val="FF9900"/>
            </a:solidFill>
            <a:miter lim="800000"/>
            <a:headEnd/>
            <a:tailEnd/>
          </a:ln>
          <a:effectLst>
            <a:outerShdw dist="107763" dir="18900000" algn="ctr" rotWithShape="0">
              <a:schemeClr val="bg2"/>
            </a:outerShdw>
          </a:effec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a:latin typeface="Times New Roman" panose="02020603050405020304" pitchFamily="18" charset="0"/>
              </a:rPr>
              <a:t>L(0) = 1</a:t>
            </a:r>
          </a:p>
          <a:p>
            <a:pPr eaLnBrk="1" hangingPunct="1">
              <a:spcBef>
                <a:spcPct val="0"/>
              </a:spcBef>
              <a:buClrTx/>
              <a:buSzTx/>
              <a:buFontTx/>
              <a:buNone/>
            </a:pPr>
            <a:r>
              <a:rPr kumimoji="1" lang="en-US" altLang="zh-CN" sz="2800">
                <a:latin typeface="Times New Roman" panose="02020603050405020304" pitchFamily="18" charset="0"/>
              </a:rPr>
              <a:t>L(n) = L(n-1)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922"/>
                                        </p:tgtEl>
                                        <p:attrNameLst>
                                          <p:attrName>style.visibility</p:attrName>
                                        </p:attrNameLst>
                                      </p:cBhvr>
                                      <p:to>
                                        <p:strVal val="visible"/>
                                      </p:to>
                                    </p:set>
                                    <p:animEffect transition="in" filter="barn(inVertical)">
                                      <p:cBhvr>
                                        <p:cTn id="7" dur="500"/>
                                        <p:tgtEl>
                                          <p:spTgt spid="38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2955"/>
                                        </p:tgtEl>
                                        <p:attrNameLst>
                                          <p:attrName>style.visibility</p:attrName>
                                        </p:attrNameLst>
                                      </p:cBhvr>
                                      <p:to>
                                        <p:strVal val="visible"/>
                                      </p:to>
                                    </p:set>
                                    <p:animEffect transition="in" filter="barn(inVertical)">
                                      <p:cBhvr>
                                        <p:cTn id="12" dur="500"/>
                                        <p:tgtEl>
                                          <p:spTgt spid="82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2" grpId="0"/>
      <p:bldP spid="829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2030413" y="722313"/>
            <a:ext cx="7378700" cy="762000"/>
          </a:xfrm>
        </p:spPr>
        <p:txBody>
          <a:bodyPr/>
          <a:lstStyle/>
          <a:p>
            <a:pPr eaLnBrk="1" hangingPunct="1"/>
            <a:r>
              <a:rPr lang="zh-CN" altLang="en-US" dirty="0" smtClean="0"/>
              <a:t>用回朔的办法解递归</a:t>
            </a:r>
            <a:endParaRPr lang="en-US" altLang="zh-CN" dirty="0" smtClean="0"/>
          </a:p>
        </p:txBody>
      </p:sp>
      <p:sp>
        <p:nvSpPr>
          <p:cNvPr id="13315" name="Text Box 3" descr="纸莎草纸"/>
          <p:cNvSpPr txBox="1">
            <a:spLocks noChangeArrowheads="1"/>
          </p:cNvSpPr>
          <p:nvPr/>
        </p:nvSpPr>
        <p:spPr bwMode="auto">
          <a:xfrm>
            <a:off x="1989138" y="1844676"/>
            <a:ext cx="6096000" cy="257016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0"/>
              </a:spcBef>
              <a:buClrTx/>
              <a:buSzTx/>
              <a:buFontTx/>
              <a:buNone/>
            </a:pPr>
            <a:r>
              <a:rPr kumimoji="1" lang="en-US" altLang="zh-CN" sz="2800" b="1" dirty="0">
                <a:solidFill>
                  <a:srgbClr val="000000"/>
                </a:solidFill>
                <a:latin typeface="Times New Roman" panose="02020603050405020304" pitchFamily="18" charset="0"/>
              </a:rPr>
              <a:t>L(n) = L(n-1)+n</a:t>
            </a:r>
          </a:p>
          <a:p>
            <a:pPr eaLnBrk="1" hangingPunct="1">
              <a:buClrTx/>
              <a:buSzTx/>
              <a:buFontTx/>
              <a:buNone/>
            </a:pPr>
            <a:r>
              <a:rPr kumimoji="1" lang="en-US" altLang="zh-CN" sz="2800" b="1" dirty="0">
                <a:solidFill>
                  <a:srgbClr val="000000"/>
                </a:solidFill>
                <a:latin typeface="Times New Roman" panose="02020603050405020304" pitchFamily="18" charset="0"/>
              </a:rPr>
              <a:t>        = L(n-2)+(n-1)+n</a:t>
            </a:r>
          </a:p>
          <a:p>
            <a:pPr eaLnBrk="1" hangingPunct="1">
              <a:buClrTx/>
              <a:buSzTx/>
              <a:buFontTx/>
              <a:buNone/>
            </a:pPr>
            <a:r>
              <a:rPr kumimoji="1" lang="en-US" altLang="zh-CN" sz="2800" b="1" dirty="0">
                <a:solidFill>
                  <a:srgbClr val="000000"/>
                </a:solidFill>
                <a:latin typeface="Times New Roman" panose="02020603050405020304" pitchFamily="18" charset="0"/>
              </a:rPr>
              <a:t>        = L(n-3)+(n-2)+(n-1)+n</a:t>
            </a:r>
          </a:p>
          <a:p>
            <a:pPr eaLnBrk="1" hangingPunct="1">
              <a:buClrTx/>
              <a:buSzTx/>
              <a:buFontTx/>
              <a:buNone/>
            </a:pPr>
            <a:r>
              <a:rPr kumimoji="1" lang="en-US" altLang="zh-CN" sz="2800" b="1" dirty="0">
                <a:solidFill>
                  <a:srgbClr val="000000"/>
                </a:solidFill>
                <a:latin typeface="Times New Roman" panose="02020603050405020304" pitchFamily="18" charset="0"/>
              </a:rPr>
              <a:t>        = ……</a:t>
            </a:r>
          </a:p>
          <a:p>
            <a:pPr eaLnBrk="1" hangingPunct="1">
              <a:buClrTx/>
              <a:buSzTx/>
              <a:buFontTx/>
              <a:buNone/>
            </a:pPr>
            <a:r>
              <a:rPr kumimoji="1" lang="en-US" altLang="zh-CN" sz="2800" b="1" dirty="0">
                <a:solidFill>
                  <a:srgbClr val="000000"/>
                </a:solidFill>
                <a:latin typeface="Times New Roman" panose="02020603050405020304" pitchFamily="18" charset="0"/>
              </a:rPr>
              <a:t>        = L(0)+1+2+……+(n-2)+(n-1)+n</a:t>
            </a:r>
          </a:p>
        </p:txBody>
      </p:sp>
      <p:sp>
        <p:nvSpPr>
          <p:cNvPr id="13316" name="AutoShape 4"/>
          <p:cNvSpPr>
            <a:spLocks noChangeArrowheads="1"/>
          </p:cNvSpPr>
          <p:nvPr/>
        </p:nvSpPr>
        <p:spPr bwMode="auto">
          <a:xfrm rot="2231372">
            <a:off x="4724400" y="4572000"/>
            <a:ext cx="1524000" cy="5334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5E7676"/>
              </a:gs>
              <a:gs pos="50000">
                <a:srgbClr val="CCFFFF"/>
              </a:gs>
              <a:gs pos="100000">
                <a:srgbClr val="5E7676"/>
              </a:gs>
            </a:gsLst>
            <a:lin ang="0" scaled="1"/>
          </a:gradFill>
          <a:ln w="9525">
            <a:solidFill>
              <a:srgbClr val="00CCFF"/>
            </a:solidFill>
            <a:miter lim="800000"/>
            <a:headEnd/>
            <a:tailEnd/>
          </a:ln>
        </p:spPr>
        <p:txBody>
          <a:bodyPr wrap="none" anchor="ctr"/>
          <a:lstStyle/>
          <a:p>
            <a:endParaRPr lang="zh-CN" altLang="en-US"/>
          </a:p>
        </p:txBody>
      </p:sp>
      <p:sp>
        <p:nvSpPr>
          <p:cNvPr id="13317" name="Text Box 5"/>
          <p:cNvSpPr txBox="1">
            <a:spLocks noChangeArrowheads="1"/>
          </p:cNvSpPr>
          <p:nvPr/>
        </p:nvSpPr>
        <p:spPr bwMode="auto">
          <a:xfrm>
            <a:off x="6172200" y="5029201"/>
            <a:ext cx="3581400" cy="584775"/>
          </a:xfrm>
          <a:prstGeom prst="rect">
            <a:avLst/>
          </a:prstGeom>
          <a:solidFill>
            <a:srgbClr val="C0C0C0"/>
          </a:solidFill>
          <a:ln w="57150" cmpd="thickThin">
            <a:solidFill>
              <a:srgbClr val="808080"/>
            </a:solidFill>
            <a:miter lim="800000"/>
            <a:headEnd/>
            <a:tailEnd/>
          </a:ln>
          <a:effectLst>
            <a:outerShdw dist="107763" dir="2700000" algn="ctr" rotWithShape="0">
              <a:schemeClr val="bg2"/>
            </a:outerShdw>
          </a:effec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200" b="1" i="1">
                <a:solidFill>
                  <a:srgbClr val="FF0000"/>
                </a:solidFill>
                <a:latin typeface="Times New Roman" panose="02020603050405020304" pitchFamily="18" charset="0"/>
              </a:rPr>
              <a:t>L(n) = n(n+1)/2 + 1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递归思维：</a:t>
            </a:r>
            <a:r>
              <a:rPr lang="en-US" altLang="zh-CN" smtClean="0"/>
              <a:t>Josephus </a:t>
            </a:r>
            <a:r>
              <a:rPr lang="zh-CN" altLang="en-US" smtClean="0"/>
              <a:t>问题</a:t>
            </a:r>
          </a:p>
        </p:txBody>
      </p:sp>
      <p:sp>
        <p:nvSpPr>
          <p:cNvPr id="15363" name="内容占位符 2"/>
          <p:cNvSpPr>
            <a:spLocks noGrp="1"/>
          </p:cNvSpPr>
          <p:nvPr>
            <p:ph idx="1"/>
          </p:nvPr>
        </p:nvSpPr>
        <p:spPr>
          <a:xfrm>
            <a:off x="725240" y="1447800"/>
            <a:ext cx="10699352" cy="4800600"/>
          </a:xfrm>
        </p:spPr>
        <p:txBody>
          <a:bodyPr/>
          <a:lstStyle/>
          <a:p>
            <a:r>
              <a:rPr lang="en-US" altLang="zh-CN" sz="2600" b="1" dirty="0">
                <a:solidFill>
                  <a:srgbClr val="C00000"/>
                </a:solidFill>
                <a:latin typeface="Times New Roman" panose="02020603050405020304" pitchFamily="18" charset="0"/>
                <a:ea typeface="Microsoft Himalaya" panose="01010100010101010101" pitchFamily="2" charset="0"/>
                <a:cs typeface="Times New Roman" panose="02020603050405020304" pitchFamily="18" charset="0"/>
              </a:rPr>
              <a:t>Live or die, it’s a problem!</a:t>
            </a:r>
          </a:p>
          <a:p>
            <a:r>
              <a:rPr lang="en-US" altLang="zh-CN" sz="2600" dirty="0">
                <a:latin typeface="Times New Roman" panose="02020603050405020304" pitchFamily="18" charset="0"/>
                <a:ea typeface="Microsoft Himalaya" panose="01010100010101010101" pitchFamily="2" charset="0"/>
                <a:cs typeface="Times New Roman" panose="02020603050405020304" pitchFamily="18" charset="0"/>
              </a:rPr>
              <a:t>Legend has it that Josephus wouldn't have lived to  become famous without his mathematical talents. During the Jewish Roman war, he was among a band of 41 Jewish rebels trapped in a cave by the Romans. Preferring suicide to capture, the rebels decided to form a circle and, proceeding around it, to kill every third remaining person until no one was left. But Josephus, along with an unindicted co-conspirator, wanted none of this suicide nonsense; so he quickly calculated where he and his friend should stand in the vicious circle.</a:t>
            </a:r>
            <a:endParaRPr lang="zh-CN" altLang="en-US" sz="2600" dirty="0">
              <a:latin typeface="Times New Roman" panose="02020603050405020304" pitchFamily="18" charset="0"/>
              <a:ea typeface="Microsoft Himalaya" panose="01010100010101010101" pitchFamily="2" charset="0"/>
              <a:cs typeface="Times New Roman" panose="02020603050405020304" pitchFamily="18" charset="0"/>
            </a:endParaRPr>
          </a:p>
        </p:txBody>
      </p:sp>
      <p:sp>
        <p:nvSpPr>
          <p:cNvPr id="4" name="椭圆 3"/>
          <p:cNvSpPr/>
          <p:nvPr/>
        </p:nvSpPr>
        <p:spPr>
          <a:xfrm>
            <a:off x="1631504" y="3501008"/>
            <a:ext cx="1512168"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7" name="组合 6"/>
          <p:cNvGrpSpPr>
            <a:grpSpLocks/>
          </p:cNvGrpSpPr>
          <p:nvPr/>
        </p:nvGrpSpPr>
        <p:grpSpPr bwMode="auto">
          <a:xfrm>
            <a:off x="3647728" y="5085182"/>
            <a:ext cx="3638550" cy="785813"/>
            <a:chOff x="2826269" y="5604306"/>
            <a:chExt cx="3143272" cy="785818"/>
          </a:xfrm>
        </p:grpSpPr>
        <p:sp>
          <p:nvSpPr>
            <p:cNvPr id="5" name="圆角矩形标注 4"/>
            <p:cNvSpPr/>
            <p:nvPr/>
          </p:nvSpPr>
          <p:spPr>
            <a:xfrm>
              <a:off x="2826269" y="5604306"/>
              <a:ext cx="3143272" cy="785818"/>
            </a:xfrm>
            <a:prstGeom prst="wedgeRoundRectCallout">
              <a:avLst>
                <a:gd name="adj1" fmla="val -67393"/>
                <a:gd name="adj2" fmla="val -193111"/>
                <a:gd name="adj3" fmla="val 16667"/>
              </a:avLst>
            </a:prstGeom>
            <a:solidFill>
              <a:schemeClr val="bg1">
                <a:lumMod val="95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367" name="TextBox 5"/>
            <p:cNvSpPr txBox="1">
              <a:spLocks noChangeArrowheads="1"/>
            </p:cNvSpPr>
            <p:nvPr/>
          </p:nvSpPr>
          <p:spPr bwMode="auto">
            <a:xfrm>
              <a:off x="3004864" y="5643273"/>
              <a:ext cx="27860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t>We use a simpler version: “every second...”</a:t>
              </a:r>
              <a:endParaRPr lang="zh-CN" alt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5375275" y="333375"/>
            <a:ext cx="4897438" cy="719138"/>
          </a:xfrm>
        </p:spPr>
        <p:txBody>
          <a:bodyPr/>
          <a:lstStyle/>
          <a:p>
            <a:r>
              <a:rPr lang="zh-CN" altLang="en-US" smtClean="0"/>
              <a:t>试试看：</a:t>
            </a:r>
            <a:r>
              <a:rPr lang="en-US" altLang="zh-CN" i="1" smtClean="0"/>
              <a:t>n</a:t>
            </a:r>
            <a:r>
              <a:rPr lang="en-US" altLang="zh-CN" smtClean="0"/>
              <a:t>=10</a:t>
            </a:r>
            <a:endParaRPr lang="zh-CN" altLang="en-US" smtClean="0"/>
          </a:p>
        </p:txBody>
      </p:sp>
      <p:sp>
        <p:nvSpPr>
          <p:cNvPr id="3" name="椭圆 2"/>
          <p:cNvSpPr/>
          <p:nvPr/>
        </p:nvSpPr>
        <p:spPr>
          <a:xfrm>
            <a:off x="2400300" y="1125538"/>
            <a:ext cx="2160588" cy="21590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6388"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839788"/>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982663"/>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175" y="990600"/>
            <a:ext cx="3746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75" y="1482725"/>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2344738"/>
            <a:ext cx="3746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830513"/>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589" y="2230438"/>
            <a:ext cx="3762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760663"/>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089" y="2935288"/>
            <a:ext cx="3762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TextBox 12"/>
          <p:cNvSpPr txBox="1">
            <a:spLocks noChangeArrowheads="1"/>
          </p:cNvSpPr>
          <p:nvPr/>
        </p:nvSpPr>
        <p:spPr bwMode="auto">
          <a:xfrm>
            <a:off x="3498850" y="719139"/>
            <a:ext cx="285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1</a:t>
            </a:r>
            <a:endParaRPr lang="zh-CN" altLang="en-US" sz="2400" b="1">
              <a:solidFill>
                <a:srgbClr val="FF0000"/>
              </a:solidFill>
              <a:latin typeface="Rockwell Extra Bold" panose="02060903040505020403" pitchFamily="18" charset="0"/>
            </a:endParaRPr>
          </a:p>
        </p:txBody>
      </p:sp>
      <p:sp>
        <p:nvSpPr>
          <p:cNvPr id="16398" name="TextBox 14"/>
          <p:cNvSpPr txBox="1">
            <a:spLocks noChangeArrowheads="1"/>
          </p:cNvSpPr>
          <p:nvPr/>
        </p:nvSpPr>
        <p:spPr bwMode="auto">
          <a:xfrm>
            <a:off x="2066925" y="2486026"/>
            <a:ext cx="285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8</a:t>
            </a:r>
            <a:endParaRPr lang="zh-CN" altLang="en-US" sz="2400" b="1">
              <a:solidFill>
                <a:srgbClr val="FF0000"/>
              </a:solidFill>
              <a:latin typeface="Rockwell Extra Bold" panose="02060903040505020403" pitchFamily="18" charset="0"/>
            </a:endParaRPr>
          </a:p>
        </p:txBody>
      </p:sp>
      <p:sp>
        <p:nvSpPr>
          <p:cNvPr id="16399" name="TextBox 15"/>
          <p:cNvSpPr txBox="1">
            <a:spLocks noChangeArrowheads="1"/>
          </p:cNvSpPr>
          <p:nvPr/>
        </p:nvSpPr>
        <p:spPr bwMode="auto">
          <a:xfrm>
            <a:off x="2573338" y="2987676"/>
            <a:ext cx="285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7</a:t>
            </a:r>
            <a:endParaRPr lang="zh-CN" altLang="en-US" sz="2400" b="1">
              <a:solidFill>
                <a:srgbClr val="FF0000"/>
              </a:solidFill>
              <a:latin typeface="Rockwell Extra Bold" panose="02060903040505020403" pitchFamily="18" charset="0"/>
            </a:endParaRPr>
          </a:p>
        </p:txBody>
      </p:sp>
      <p:sp>
        <p:nvSpPr>
          <p:cNvPr id="16400" name="TextBox 16"/>
          <p:cNvSpPr txBox="1">
            <a:spLocks noChangeArrowheads="1"/>
          </p:cNvSpPr>
          <p:nvPr/>
        </p:nvSpPr>
        <p:spPr bwMode="auto">
          <a:xfrm>
            <a:off x="3640138" y="3163888"/>
            <a:ext cx="285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6</a:t>
            </a:r>
            <a:endParaRPr lang="zh-CN" altLang="en-US" sz="2400" b="1">
              <a:solidFill>
                <a:srgbClr val="FF0000"/>
              </a:solidFill>
              <a:latin typeface="Rockwell Extra Bold" panose="02060903040505020403" pitchFamily="18" charset="0"/>
            </a:endParaRPr>
          </a:p>
        </p:txBody>
      </p:sp>
      <p:sp>
        <p:nvSpPr>
          <p:cNvPr id="16401" name="TextBox 17"/>
          <p:cNvSpPr txBox="1">
            <a:spLocks noChangeArrowheads="1"/>
          </p:cNvSpPr>
          <p:nvPr/>
        </p:nvSpPr>
        <p:spPr bwMode="auto">
          <a:xfrm>
            <a:off x="4043363" y="982663"/>
            <a:ext cx="285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2</a:t>
            </a:r>
            <a:endParaRPr lang="zh-CN" altLang="en-US" sz="2400" b="1">
              <a:solidFill>
                <a:srgbClr val="FF0000"/>
              </a:solidFill>
              <a:latin typeface="Rockwell Extra Bold" panose="02060903040505020403" pitchFamily="18" charset="0"/>
            </a:endParaRPr>
          </a:p>
        </p:txBody>
      </p:sp>
      <p:sp>
        <p:nvSpPr>
          <p:cNvPr id="16402" name="TextBox 18"/>
          <p:cNvSpPr txBox="1">
            <a:spLocks noChangeArrowheads="1"/>
          </p:cNvSpPr>
          <p:nvPr/>
        </p:nvSpPr>
        <p:spPr bwMode="auto">
          <a:xfrm>
            <a:off x="4598988" y="2151063"/>
            <a:ext cx="285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4</a:t>
            </a:r>
            <a:endParaRPr lang="zh-CN" altLang="en-US" sz="2400" b="1">
              <a:solidFill>
                <a:srgbClr val="FF0000"/>
              </a:solidFill>
              <a:latin typeface="Rockwell Extra Bold" panose="02060903040505020403" pitchFamily="18" charset="0"/>
            </a:endParaRPr>
          </a:p>
        </p:txBody>
      </p:sp>
      <p:sp>
        <p:nvSpPr>
          <p:cNvPr id="16403" name="TextBox 19"/>
          <p:cNvSpPr txBox="1">
            <a:spLocks noChangeArrowheads="1"/>
          </p:cNvSpPr>
          <p:nvPr/>
        </p:nvSpPr>
        <p:spPr bwMode="auto">
          <a:xfrm>
            <a:off x="4192588" y="2881314"/>
            <a:ext cx="285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5</a:t>
            </a:r>
            <a:endParaRPr lang="zh-CN" altLang="en-US" sz="2400" b="1">
              <a:solidFill>
                <a:srgbClr val="FF0000"/>
              </a:solidFill>
              <a:latin typeface="Rockwell Extra Bold" panose="02060903040505020403" pitchFamily="18" charset="0"/>
            </a:endParaRPr>
          </a:p>
        </p:txBody>
      </p:sp>
      <p:sp>
        <p:nvSpPr>
          <p:cNvPr id="16404" name="TextBox 20"/>
          <p:cNvSpPr txBox="1">
            <a:spLocks noChangeArrowheads="1"/>
          </p:cNvSpPr>
          <p:nvPr/>
        </p:nvSpPr>
        <p:spPr bwMode="auto">
          <a:xfrm>
            <a:off x="2268539" y="990601"/>
            <a:ext cx="714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10</a:t>
            </a:r>
            <a:endParaRPr lang="zh-CN" altLang="en-US" sz="2400" b="1">
              <a:solidFill>
                <a:srgbClr val="FF0000"/>
              </a:solidFill>
              <a:latin typeface="Rockwell Extra Bold" panose="02060903040505020403" pitchFamily="18" charset="0"/>
            </a:endParaRPr>
          </a:p>
        </p:txBody>
      </p:sp>
      <p:sp>
        <p:nvSpPr>
          <p:cNvPr id="16405" name="TextBox 21"/>
          <p:cNvSpPr txBox="1">
            <a:spLocks noChangeArrowheads="1"/>
          </p:cNvSpPr>
          <p:nvPr/>
        </p:nvSpPr>
        <p:spPr bwMode="auto">
          <a:xfrm>
            <a:off x="4519613" y="1466851"/>
            <a:ext cx="285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3</a:t>
            </a:r>
            <a:endParaRPr lang="zh-CN" altLang="en-US" sz="2400" b="1">
              <a:solidFill>
                <a:srgbClr val="FF0000"/>
              </a:solidFill>
              <a:latin typeface="Rockwell Extra Bold" panose="02060903040505020403" pitchFamily="18" charset="0"/>
            </a:endParaRPr>
          </a:p>
        </p:txBody>
      </p:sp>
      <p:pic>
        <p:nvPicPr>
          <p:cNvPr id="16406"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339" y="1612901"/>
            <a:ext cx="3762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7" name="TextBox 102"/>
          <p:cNvSpPr txBox="1">
            <a:spLocks noChangeArrowheads="1"/>
          </p:cNvSpPr>
          <p:nvPr/>
        </p:nvSpPr>
        <p:spPr bwMode="auto">
          <a:xfrm>
            <a:off x="1971675" y="1697038"/>
            <a:ext cx="285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9</a:t>
            </a:r>
            <a:endParaRPr lang="zh-CN" altLang="en-US" sz="2400" b="1">
              <a:solidFill>
                <a:srgbClr val="FF0000"/>
              </a:solidFill>
              <a:latin typeface="Rockwell Extra Bold" panose="02060903040505020403" pitchFamily="18" charset="0"/>
            </a:endParaRPr>
          </a:p>
        </p:txBody>
      </p:sp>
      <p:grpSp>
        <p:nvGrpSpPr>
          <p:cNvPr id="4" name="组合 137"/>
          <p:cNvGrpSpPr>
            <a:grpSpLocks/>
          </p:cNvGrpSpPr>
          <p:nvPr/>
        </p:nvGrpSpPr>
        <p:grpSpPr bwMode="auto">
          <a:xfrm>
            <a:off x="6686550" y="1192213"/>
            <a:ext cx="2851150" cy="2889250"/>
            <a:chOff x="5643570" y="1710065"/>
            <a:chExt cx="2851117" cy="2888770"/>
          </a:xfrm>
        </p:grpSpPr>
        <p:sp>
          <p:nvSpPr>
            <p:cNvPr id="63" name="椭圆 62"/>
            <p:cNvSpPr/>
            <p:nvPr/>
          </p:nvSpPr>
          <p:spPr>
            <a:xfrm>
              <a:off x="6089653" y="2116397"/>
              <a:ext cx="2158975" cy="216022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6436"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207" y="1831249"/>
              <a:ext cx="375850" cy="52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 descr="C:\Program Files\Microsoft Office\MEDIA\CAGCAT10\j0302953.jpg"/>
            <p:cNvPicPr>
              <a:picLocks noChangeAspect="1" noChangeArrowheads="1"/>
            </p:cNvPicPr>
            <p:nvPr/>
          </p:nvPicPr>
          <p:blipFill>
            <a:blip r:embed="rId2" cstate="print"/>
            <a:srcRect/>
            <a:stretch>
              <a:fillRect/>
            </a:stretch>
          </p:blipFill>
          <p:spPr bwMode="auto">
            <a:xfrm>
              <a:off x="7517711" y="1974125"/>
              <a:ext cx="375850" cy="526893"/>
            </a:xfrm>
            <a:prstGeom prst="rect">
              <a:avLst/>
            </a:prstGeom>
            <a:noFill/>
            <a:scene3d>
              <a:camera prst="orthographicFront">
                <a:rot lat="0" lon="0" rev="5700000"/>
              </a:camera>
              <a:lightRig rig="threePt" dir="t"/>
            </a:scene3d>
          </p:spPr>
        </p:pic>
        <p:pic>
          <p:nvPicPr>
            <p:cNvPr id="66" name="Picture 2" descr="C:\Program Files\Microsoft Office\MEDIA\CAGCAT10\j0302953.jp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6319999" y="2047545"/>
              <a:ext cx="375850" cy="526893"/>
            </a:xfrm>
            <a:prstGeom prst="rect">
              <a:avLst/>
            </a:prstGeom>
            <a:noFill/>
            <a:scene3d>
              <a:camera prst="orthographicFront">
                <a:rot lat="0" lon="0" rev="5700000"/>
              </a:camera>
              <a:lightRig rig="threePt" dir="t"/>
            </a:scene3d>
          </p:spPr>
        </p:pic>
        <p:pic>
          <p:nvPicPr>
            <p:cNvPr id="16439"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339" y="2474191"/>
              <a:ext cx="375850" cy="52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2" descr="C:\Program Files\Microsoft Office\MEDIA\CAGCAT10\j0302953.jpg"/>
            <p:cNvPicPr>
              <a:picLocks noChangeAspect="1" noChangeArrowheads="1"/>
            </p:cNvPicPr>
            <p:nvPr/>
          </p:nvPicPr>
          <p:blipFill>
            <a:blip r:embed="rId2" cstate="print"/>
            <a:srcRect/>
            <a:stretch>
              <a:fillRect/>
            </a:stretch>
          </p:blipFill>
          <p:spPr bwMode="auto">
            <a:xfrm>
              <a:off x="5969231" y="3335877"/>
              <a:ext cx="375850" cy="526893"/>
            </a:xfrm>
            <a:prstGeom prst="rect">
              <a:avLst/>
            </a:prstGeom>
            <a:noFill/>
            <a:scene3d>
              <a:camera prst="orthographicFront">
                <a:rot lat="0" lon="0" rev="5700000"/>
              </a:camera>
              <a:lightRig rig="threePt" dir="t"/>
            </a:scene3d>
          </p:spPr>
        </p:pic>
        <p:pic>
          <p:nvPicPr>
            <p:cNvPr id="16441"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41" y="3822150"/>
              <a:ext cx="375850" cy="52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2" descr="C:\Program Files\Microsoft Office\MEDIA\CAGCAT10\j0302953.jpg"/>
            <p:cNvPicPr>
              <a:picLocks noChangeAspect="1" noChangeArrowheads="1"/>
            </p:cNvPicPr>
            <p:nvPr/>
          </p:nvPicPr>
          <p:blipFill>
            <a:blip r:embed="rId2" cstate="print"/>
            <a:srcRect/>
            <a:stretch>
              <a:fillRect/>
            </a:stretch>
          </p:blipFill>
          <p:spPr bwMode="auto">
            <a:xfrm>
              <a:off x="8008916" y="3222568"/>
              <a:ext cx="375850" cy="526893"/>
            </a:xfrm>
            <a:prstGeom prst="rect">
              <a:avLst/>
            </a:prstGeom>
            <a:noFill/>
            <a:scene3d>
              <a:camera prst="orthographicFront">
                <a:rot lat="0" lon="0" rev="5700000"/>
              </a:camera>
              <a:lightRig rig="threePt" dir="t"/>
            </a:scene3d>
          </p:spPr>
        </p:pic>
        <p:pic>
          <p:nvPicPr>
            <p:cNvPr id="16443"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225" y="3752685"/>
              <a:ext cx="375850" cy="52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2" descr="C:\Program Files\Microsoft Office\MEDIA\CAGCAT10\j0302953.jpg"/>
            <p:cNvPicPr>
              <a:picLocks noChangeAspect="1" noChangeArrowheads="1"/>
            </p:cNvPicPr>
            <p:nvPr/>
          </p:nvPicPr>
          <p:blipFill>
            <a:blip r:embed="rId2" cstate="print"/>
            <a:srcRect/>
            <a:stretch>
              <a:fillRect/>
            </a:stretch>
          </p:blipFill>
          <p:spPr bwMode="auto">
            <a:xfrm>
              <a:off x="7000892" y="4071942"/>
              <a:ext cx="375850" cy="526893"/>
            </a:xfrm>
            <a:prstGeom prst="rect">
              <a:avLst/>
            </a:prstGeom>
            <a:noFill/>
            <a:scene3d>
              <a:camera prst="orthographicFront">
                <a:rot lat="0" lon="0" rev="5700000"/>
              </a:camera>
              <a:lightRig rig="threePt" dir="t"/>
            </a:scene3d>
          </p:spPr>
        </p:pic>
        <p:sp>
          <p:nvSpPr>
            <p:cNvPr id="16445" name="TextBox 72"/>
            <p:cNvSpPr txBox="1">
              <a:spLocks noChangeArrowheads="1"/>
            </p:cNvSpPr>
            <p:nvPr/>
          </p:nvSpPr>
          <p:spPr bwMode="auto">
            <a:xfrm>
              <a:off x="7188123" y="1710065"/>
              <a:ext cx="28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1</a:t>
              </a:r>
              <a:endParaRPr lang="zh-CN" altLang="en-US" sz="2400" b="1">
                <a:solidFill>
                  <a:srgbClr val="FF0000"/>
                </a:solidFill>
                <a:latin typeface="Rockwell Extra Bold" panose="02060903040505020403" pitchFamily="18" charset="0"/>
              </a:endParaRPr>
            </a:p>
          </p:txBody>
        </p:sp>
        <p:sp>
          <p:nvSpPr>
            <p:cNvPr id="16446" name="TextBox 74"/>
            <p:cNvSpPr txBox="1">
              <a:spLocks noChangeArrowheads="1"/>
            </p:cNvSpPr>
            <p:nvPr/>
          </p:nvSpPr>
          <p:spPr bwMode="auto">
            <a:xfrm>
              <a:off x="6151026" y="3948274"/>
              <a:ext cx="28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7</a:t>
              </a:r>
              <a:endParaRPr lang="zh-CN" altLang="en-US" sz="2400" b="1">
                <a:solidFill>
                  <a:srgbClr val="FF0000"/>
                </a:solidFill>
                <a:latin typeface="Rockwell Extra Bold" panose="02060903040505020403" pitchFamily="18" charset="0"/>
              </a:endParaRPr>
            </a:p>
          </p:txBody>
        </p:sp>
        <p:sp>
          <p:nvSpPr>
            <p:cNvPr id="16447" name="TextBox 78"/>
            <p:cNvSpPr txBox="1">
              <a:spLocks noChangeArrowheads="1"/>
            </p:cNvSpPr>
            <p:nvPr/>
          </p:nvSpPr>
          <p:spPr bwMode="auto">
            <a:xfrm>
              <a:off x="7881304" y="3872406"/>
              <a:ext cx="28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5</a:t>
              </a:r>
              <a:endParaRPr lang="zh-CN" altLang="en-US" sz="2400" b="1">
                <a:solidFill>
                  <a:srgbClr val="FF0000"/>
                </a:solidFill>
                <a:latin typeface="Rockwell Extra Bold" panose="02060903040505020403" pitchFamily="18" charset="0"/>
              </a:endParaRPr>
            </a:p>
          </p:txBody>
        </p:sp>
        <p:sp>
          <p:nvSpPr>
            <p:cNvPr id="16448" name="TextBox 80"/>
            <p:cNvSpPr txBox="1">
              <a:spLocks noChangeArrowheads="1"/>
            </p:cNvSpPr>
            <p:nvPr/>
          </p:nvSpPr>
          <p:spPr bwMode="auto">
            <a:xfrm>
              <a:off x="8208935" y="2458426"/>
              <a:ext cx="28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3</a:t>
              </a:r>
              <a:endParaRPr lang="zh-CN" altLang="en-US" sz="2400" b="1">
                <a:solidFill>
                  <a:srgbClr val="FF0000"/>
                </a:solidFill>
                <a:latin typeface="Rockwell Extra Bold" panose="02060903040505020403" pitchFamily="18" charset="0"/>
              </a:endParaRPr>
            </a:p>
          </p:txBody>
        </p:sp>
        <p:pic>
          <p:nvPicPr>
            <p:cNvPr id="16449"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250" y="2603936"/>
              <a:ext cx="375850" cy="52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50" name="TextBox 103"/>
            <p:cNvSpPr txBox="1">
              <a:spLocks noChangeArrowheads="1"/>
            </p:cNvSpPr>
            <p:nvPr/>
          </p:nvSpPr>
          <p:spPr bwMode="auto">
            <a:xfrm>
              <a:off x="5643570" y="2500306"/>
              <a:ext cx="28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9</a:t>
              </a:r>
              <a:endParaRPr lang="zh-CN" altLang="en-US" sz="2400" b="1">
                <a:solidFill>
                  <a:srgbClr val="FF0000"/>
                </a:solidFill>
                <a:latin typeface="Rockwell Extra Bold" panose="02060903040505020403" pitchFamily="18" charset="0"/>
              </a:endParaRPr>
            </a:p>
          </p:txBody>
        </p:sp>
      </p:grpSp>
      <p:grpSp>
        <p:nvGrpSpPr>
          <p:cNvPr id="14" name="组合 138"/>
          <p:cNvGrpSpPr>
            <a:grpSpLocks/>
          </p:cNvGrpSpPr>
          <p:nvPr/>
        </p:nvGrpSpPr>
        <p:grpSpPr bwMode="auto">
          <a:xfrm>
            <a:off x="3829050" y="3197225"/>
            <a:ext cx="2851150" cy="2889250"/>
            <a:chOff x="2778660" y="3969230"/>
            <a:chExt cx="2851117" cy="2888770"/>
          </a:xfrm>
        </p:grpSpPr>
        <p:sp>
          <p:nvSpPr>
            <p:cNvPr id="122" name="椭圆 121"/>
            <p:cNvSpPr/>
            <p:nvPr/>
          </p:nvSpPr>
          <p:spPr>
            <a:xfrm>
              <a:off x="3224743" y="4375562"/>
              <a:ext cx="2158975" cy="2160229"/>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6420"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297" y="4090414"/>
              <a:ext cx="375850" cy="52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2" descr="C:\Program Files\Microsoft Office\MEDIA\CAGCAT10\j0302953.jpg"/>
            <p:cNvPicPr>
              <a:picLocks noChangeAspect="1" noChangeArrowheads="1"/>
            </p:cNvPicPr>
            <p:nvPr/>
          </p:nvPicPr>
          <p:blipFill>
            <a:blip r:embed="rId2" cstate="print"/>
            <a:srcRect/>
            <a:stretch>
              <a:fillRect/>
            </a:stretch>
          </p:blipFill>
          <p:spPr bwMode="auto">
            <a:xfrm>
              <a:off x="4652801" y="4233290"/>
              <a:ext cx="375850" cy="526893"/>
            </a:xfrm>
            <a:prstGeom prst="rect">
              <a:avLst/>
            </a:prstGeom>
            <a:noFill/>
            <a:scene3d>
              <a:camera prst="orthographicFront">
                <a:rot lat="0" lon="0" rev="5700000"/>
              </a:camera>
              <a:lightRig rig="threePt" dir="t"/>
            </a:scene3d>
          </p:spPr>
        </p:pic>
        <p:pic>
          <p:nvPicPr>
            <p:cNvPr id="125" name="Picture 2" descr="C:\Program Files\Microsoft Office\MEDIA\CAGCAT10\j0302953.jpg"/>
            <p:cNvPicPr>
              <a:picLocks noChangeAspect="1" noChangeArrowheads="1"/>
            </p:cNvPicPr>
            <p:nvPr/>
          </p:nvPicPr>
          <p:blipFill>
            <a:blip r:embed="rId2" cstate="print"/>
            <a:srcRect/>
            <a:stretch>
              <a:fillRect/>
            </a:stretch>
          </p:blipFill>
          <p:spPr bwMode="auto">
            <a:xfrm>
              <a:off x="3455089" y="4306710"/>
              <a:ext cx="375850" cy="526893"/>
            </a:xfrm>
            <a:prstGeom prst="rect">
              <a:avLst/>
            </a:prstGeom>
            <a:noFill/>
            <a:scene3d>
              <a:camera prst="orthographicFront">
                <a:rot lat="0" lon="0" rev="5700000"/>
              </a:camera>
              <a:lightRig rig="threePt" dir="t"/>
            </a:scene3d>
          </p:spPr>
        </p:pic>
        <p:pic>
          <p:nvPicPr>
            <p:cNvPr id="16423"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429" y="4733356"/>
              <a:ext cx="375850" cy="52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2" descr="C:\Program Files\Microsoft Office\MEDIA\CAGCAT10\j0302953.jpg"/>
            <p:cNvPicPr>
              <a:picLocks noChangeAspect="1" noChangeArrowheads="1"/>
            </p:cNvPicPr>
            <p:nvPr/>
          </p:nvPicPr>
          <p:blipFill>
            <a:blip r:embed="rId2" cstate="print"/>
            <a:srcRect/>
            <a:stretch>
              <a:fillRect/>
            </a:stretch>
          </p:blipFill>
          <p:spPr bwMode="auto">
            <a:xfrm>
              <a:off x="3104321" y="5595042"/>
              <a:ext cx="375850" cy="526893"/>
            </a:xfrm>
            <a:prstGeom prst="rect">
              <a:avLst/>
            </a:prstGeom>
            <a:noFill/>
            <a:scene3d>
              <a:camera prst="orthographicFront">
                <a:rot lat="0" lon="0" rev="5700000"/>
              </a:camera>
              <a:lightRig rig="threePt" dir="t"/>
            </a:scene3d>
          </p:spPr>
        </p:pic>
        <p:pic>
          <p:nvPicPr>
            <p:cNvPr id="16425"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431" y="6081315"/>
              <a:ext cx="375850" cy="52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Picture 2" descr="C:\Program Files\Microsoft Office\MEDIA\CAGCAT10\j0302953.jpg"/>
            <p:cNvPicPr>
              <a:picLocks noChangeAspect="1" noChangeArrowheads="1"/>
            </p:cNvPicPr>
            <p:nvPr/>
          </p:nvPicPr>
          <p:blipFill>
            <a:blip r:embed="rId2" cstate="print"/>
            <a:srcRect/>
            <a:stretch>
              <a:fillRect/>
            </a:stretch>
          </p:blipFill>
          <p:spPr bwMode="auto">
            <a:xfrm>
              <a:off x="5144006" y="5481733"/>
              <a:ext cx="375850" cy="526893"/>
            </a:xfrm>
            <a:prstGeom prst="rect">
              <a:avLst/>
            </a:prstGeom>
            <a:noFill/>
            <a:scene3d>
              <a:camera prst="orthographicFront">
                <a:rot lat="0" lon="0" rev="5700000"/>
              </a:camera>
              <a:lightRig rig="threePt" dir="t"/>
            </a:scene3d>
          </p:spPr>
        </p:pic>
        <p:pic>
          <p:nvPicPr>
            <p:cNvPr id="16427"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5" y="6011850"/>
              <a:ext cx="375850" cy="52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 name="Picture 2" descr="C:\Program Files\Microsoft Office\MEDIA\CAGCAT10\j0302953.jpg"/>
            <p:cNvPicPr>
              <a:picLocks noChangeAspect="1" noChangeArrowheads="1"/>
            </p:cNvPicPr>
            <p:nvPr/>
          </p:nvPicPr>
          <p:blipFill>
            <a:blip r:embed="rId2" cstate="print"/>
            <a:srcRect/>
            <a:stretch>
              <a:fillRect/>
            </a:stretch>
          </p:blipFill>
          <p:spPr bwMode="auto">
            <a:xfrm>
              <a:off x="4135982" y="6331107"/>
              <a:ext cx="375850" cy="526893"/>
            </a:xfrm>
            <a:prstGeom prst="rect">
              <a:avLst/>
            </a:prstGeom>
            <a:noFill/>
            <a:scene3d>
              <a:camera prst="orthographicFront">
                <a:rot lat="0" lon="0" rev="5700000"/>
              </a:camera>
              <a:lightRig rig="threePt" dir="t"/>
            </a:scene3d>
          </p:spPr>
        </p:pic>
        <p:sp>
          <p:nvSpPr>
            <p:cNvPr id="16429" name="TextBox 131"/>
            <p:cNvSpPr txBox="1">
              <a:spLocks noChangeArrowheads="1"/>
            </p:cNvSpPr>
            <p:nvPr/>
          </p:nvSpPr>
          <p:spPr bwMode="auto">
            <a:xfrm>
              <a:off x="4323213" y="3969230"/>
              <a:ext cx="28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1</a:t>
              </a:r>
              <a:endParaRPr lang="zh-CN" altLang="en-US" sz="2400" b="1">
                <a:solidFill>
                  <a:srgbClr val="FF0000"/>
                </a:solidFill>
                <a:latin typeface="Rockwell Extra Bold" panose="02060903040505020403" pitchFamily="18" charset="0"/>
              </a:endParaRPr>
            </a:p>
          </p:txBody>
        </p:sp>
        <p:sp>
          <p:nvSpPr>
            <p:cNvPr id="16430" name="TextBox 132"/>
            <p:cNvSpPr txBox="1">
              <a:spLocks noChangeArrowheads="1"/>
            </p:cNvSpPr>
            <p:nvPr/>
          </p:nvSpPr>
          <p:spPr bwMode="auto">
            <a:xfrm>
              <a:off x="3286116" y="6207439"/>
              <a:ext cx="28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7</a:t>
              </a:r>
              <a:endParaRPr lang="zh-CN" altLang="en-US" sz="2400" b="1">
                <a:solidFill>
                  <a:srgbClr val="FF0000"/>
                </a:solidFill>
                <a:latin typeface="Rockwell Extra Bold" panose="02060903040505020403" pitchFamily="18" charset="0"/>
              </a:endParaRPr>
            </a:p>
          </p:txBody>
        </p:sp>
        <p:sp>
          <p:nvSpPr>
            <p:cNvPr id="16431" name="TextBox 133"/>
            <p:cNvSpPr txBox="1">
              <a:spLocks noChangeArrowheads="1"/>
            </p:cNvSpPr>
            <p:nvPr/>
          </p:nvSpPr>
          <p:spPr bwMode="auto">
            <a:xfrm>
              <a:off x="5016394" y="6131571"/>
              <a:ext cx="28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5</a:t>
              </a:r>
              <a:endParaRPr lang="zh-CN" altLang="en-US" sz="2400" b="1">
                <a:solidFill>
                  <a:srgbClr val="FF0000"/>
                </a:solidFill>
                <a:latin typeface="Rockwell Extra Bold" panose="02060903040505020403" pitchFamily="18" charset="0"/>
              </a:endParaRPr>
            </a:p>
          </p:txBody>
        </p:sp>
        <p:sp>
          <p:nvSpPr>
            <p:cNvPr id="16432" name="TextBox 134"/>
            <p:cNvSpPr txBox="1">
              <a:spLocks noChangeArrowheads="1"/>
            </p:cNvSpPr>
            <p:nvPr/>
          </p:nvSpPr>
          <p:spPr bwMode="auto">
            <a:xfrm>
              <a:off x="5344025" y="4717591"/>
              <a:ext cx="28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3</a:t>
              </a:r>
              <a:endParaRPr lang="zh-CN" altLang="en-US" sz="2400" b="1">
                <a:solidFill>
                  <a:srgbClr val="FF0000"/>
                </a:solidFill>
                <a:latin typeface="Rockwell Extra Bold" panose="02060903040505020403" pitchFamily="18" charset="0"/>
              </a:endParaRPr>
            </a:p>
          </p:txBody>
        </p:sp>
        <p:pic>
          <p:nvPicPr>
            <p:cNvPr id="16433" name="Picture 2" descr="C:\Program Files\Microsoft Office\MEDIA\CAGCAT10\j03029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40" y="4863101"/>
              <a:ext cx="375850" cy="52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4" name="TextBox 136"/>
            <p:cNvSpPr txBox="1">
              <a:spLocks noChangeArrowheads="1"/>
            </p:cNvSpPr>
            <p:nvPr/>
          </p:nvSpPr>
          <p:spPr bwMode="auto">
            <a:xfrm>
              <a:off x="2778660" y="4759471"/>
              <a:ext cx="28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Rockwell Extra Bold" panose="02060903040505020403" pitchFamily="18" charset="0"/>
                </a:rPr>
                <a:t>9</a:t>
              </a:r>
              <a:endParaRPr lang="zh-CN" altLang="en-US" sz="2400" b="1">
                <a:solidFill>
                  <a:srgbClr val="FF0000"/>
                </a:solidFill>
                <a:latin typeface="Rockwell Extra Bold" panose="02060903040505020403" pitchFamily="18" charset="0"/>
              </a:endParaRPr>
            </a:p>
          </p:txBody>
        </p:sp>
      </p:grpSp>
      <p:sp>
        <p:nvSpPr>
          <p:cNvPr id="140" name="虚尾箭头 139"/>
          <p:cNvSpPr/>
          <p:nvPr/>
        </p:nvSpPr>
        <p:spPr>
          <a:xfrm rot="703501">
            <a:off x="5151438" y="1971676"/>
            <a:ext cx="1357312" cy="500063"/>
          </a:xfrm>
          <a:prstGeom prst="stripedRightArrow">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1" name="十字箭头 140"/>
          <p:cNvSpPr/>
          <p:nvPr/>
        </p:nvSpPr>
        <p:spPr>
          <a:xfrm>
            <a:off x="6257925" y="3911600"/>
            <a:ext cx="539750" cy="539750"/>
          </a:xfrm>
          <a:prstGeom prst="quad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2" name="十字箭头 141"/>
          <p:cNvSpPr/>
          <p:nvPr/>
        </p:nvSpPr>
        <p:spPr>
          <a:xfrm>
            <a:off x="4114800" y="5411788"/>
            <a:ext cx="539750" cy="539750"/>
          </a:xfrm>
          <a:prstGeom prst="quad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3" name="十字箭头 142"/>
          <p:cNvSpPr/>
          <p:nvPr/>
        </p:nvSpPr>
        <p:spPr>
          <a:xfrm>
            <a:off x="5257800" y="3197225"/>
            <a:ext cx="539750" cy="539750"/>
          </a:xfrm>
          <a:prstGeom prst="quad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4" name="十字箭头 143"/>
          <p:cNvSpPr/>
          <p:nvPr/>
        </p:nvSpPr>
        <p:spPr>
          <a:xfrm>
            <a:off x="3686175" y="3983038"/>
            <a:ext cx="539750" cy="539750"/>
          </a:xfrm>
          <a:prstGeom prst="quad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3" name="组合 146"/>
          <p:cNvGrpSpPr>
            <a:grpSpLocks/>
          </p:cNvGrpSpPr>
          <p:nvPr/>
        </p:nvGrpSpPr>
        <p:grpSpPr bwMode="auto">
          <a:xfrm>
            <a:off x="7043738" y="5197476"/>
            <a:ext cx="2000250" cy="500063"/>
            <a:chOff x="5857884" y="5715016"/>
            <a:chExt cx="2000264" cy="500066"/>
          </a:xfrm>
        </p:grpSpPr>
        <p:sp>
          <p:nvSpPr>
            <p:cNvPr id="145" name="椭圆形标注 144"/>
            <p:cNvSpPr/>
            <p:nvPr/>
          </p:nvSpPr>
          <p:spPr>
            <a:xfrm>
              <a:off x="5857884" y="5715016"/>
              <a:ext cx="2000264" cy="500066"/>
            </a:xfrm>
            <a:prstGeom prst="wedgeEllipseCallout">
              <a:avLst>
                <a:gd name="adj1" fmla="val -79977"/>
                <a:gd name="adj2" fmla="val 2151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418" name="TextBox 145"/>
            <p:cNvSpPr txBox="1">
              <a:spLocks noChangeArrowheads="1"/>
            </p:cNvSpPr>
            <p:nvPr/>
          </p:nvSpPr>
          <p:spPr bwMode="auto">
            <a:xfrm>
              <a:off x="6143636" y="5715016"/>
              <a:ext cx="1714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survivor</a:t>
              </a:r>
              <a:endParaRPr lang="zh-CN" altLang="en-US" sz="2400"/>
            </a:p>
          </p:txBody>
        </p:sp>
      </p:grpSp>
      <p:sp>
        <p:nvSpPr>
          <p:cNvPr id="16416" name="文本框 1"/>
          <p:cNvSpPr txBox="1">
            <a:spLocks noChangeArrowheads="1"/>
          </p:cNvSpPr>
          <p:nvPr/>
        </p:nvSpPr>
        <p:spPr bwMode="auto">
          <a:xfrm>
            <a:off x="5599113" y="6303963"/>
            <a:ext cx="1238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rPr>
              <a:t>J(10)=5</a:t>
            </a:r>
            <a:endParaRPr lang="zh-CN" altLang="en-US"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ppt_x"/>
                                          </p:val>
                                        </p:tav>
                                        <p:tav tm="100000">
                                          <p:val>
                                            <p:strVal val="#ppt_x"/>
                                          </p:val>
                                        </p:tav>
                                      </p:tavLst>
                                    </p:anim>
                                    <p:anim calcmode="lin" valueType="num">
                                      <p:cBhvr additive="base">
                                        <p:cTn id="8"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amond(in)">
                                      <p:cBhvr>
                                        <p:cTn id="19" dur="2000"/>
                                        <p:tgtEl>
                                          <p:spTgt spid="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slide(fromBottom)">
                                      <p:cBhvr>
                                        <p:cTn id="24" dur="500"/>
                                        <p:tgtEl>
                                          <p:spTgt spid="1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142"/>
                                        </p:tgtEl>
                                        <p:attrNameLst>
                                          <p:attrName>style.visibility</p:attrName>
                                        </p:attrNameLst>
                                      </p:cBhvr>
                                      <p:to>
                                        <p:strVal val="visible"/>
                                      </p:to>
                                    </p:set>
                                    <p:animEffect transition="in" filter="slide(fromBottom)">
                                      <p:cBhvr>
                                        <p:cTn id="29" dur="500"/>
                                        <p:tgtEl>
                                          <p:spTgt spid="1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143"/>
                                        </p:tgtEl>
                                        <p:attrNameLst>
                                          <p:attrName>style.visibility</p:attrName>
                                        </p:attrNameLst>
                                      </p:cBhvr>
                                      <p:to>
                                        <p:strVal val="visible"/>
                                      </p:to>
                                    </p:set>
                                    <p:animEffect transition="in" filter="slide(fromBottom)">
                                      <p:cBhvr>
                                        <p:cTn id="34" dur="500"/>
                                        <p:tgtEl>
                                          <p:spTgt spid="14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144"/>
                                        </p:tgtEl>
                                        <p:attrNameLst>
                                          <p:attrName>style.visibility</p:attrName>
                                        </p:attrNameLst>
                                      </p:cBhvr>
                                      <p:to>
                                        <p:strVal val="visible"/>
                                      </p:to>
                                    </p:set>
                                    <p:animEffect transition="in" filter="slide(fromBottom)">
                                      <p:cBhvr>
                                        <p:cTn id="39" dur="500"/>
                                        <p:tgtEl>
                                          <p:spTgt spid="14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3170238" y="214313"/>
            <a:ext cx="7497762" cy="1143000"/>
          </a:xfrm>
        </p:spPr>
        <p:txBody>
          <a:bodyPr/>
          <a:lstStyle/>
          <a:p>
            <a:r>
              <a:rPr lang="en-US" altLang="zh-CN" smtClean="0"/>
              <a:t>For 2</a:t>
            </a:r>
            <a:r>
              <a:rPr lang="en-US" altLang="zh-CN" i="1" smtClean="0"/>
              <a:t>n</a:t>
            </a:r>
            <a:r>
              <a:rPr lang="en-US" altLang="zh-CN" smtClean="0"/>
              <a:t> Persons (</a:t>
            </a:r>
            <a:r>
              <a:rPr lang="en-US" altLang="zh-CN" i="1" smtClean="0"/>
              <a:t>n</a:t>
            </a:r>
            <a:r>
              <a:rPr lang="en-US" altLang="zh-CN" smtClean="0"/>
              <a:t>=1,2,3,... )</a:t>
            </a:r>
            <a:endParaRPr lang="zh-CN" altLang="en-US" smtClean="0"/>
          </a:p>
        </p:txBody>
      </p:sp>
      <p:sp>
        <p:nvSpPr>
          <p:cNvPr id="3" name="椭圆 2"/>
          <p:cNvSpPr/>
          <p:nvPr/>
        </p:nvSpPr>
        <p:spPr>
          <a:xfrm>
            <a:off x="2355850" y="1346201"/>
            <a:ext cx="3060700" cy="3059113"/>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7412"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1725" y="989013"/>
            <a:ext cx="376238"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9" y="3917950"/>
            <a:ext cx="3762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789" y="1203326"/>
            <a:ext cx="3762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4" y="1203326"/>
            <a:ext cx="3762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4600" y="4060825"/>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664" y="3989388"/>
            <a:ext cx="3762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Box 12"/>
          <p:cNvSpPr txBox="1">
            <a:spLocks noChangeArrowheads="1"/>
          </p:cNvSpPr>
          <p:nvPr/>
        </p:nvSpPr>
        <p:spPr bwMode="auto">
          <a:xfrm>
            <a:off x="3927475" y="917576"/>
            <a:ext cx="285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7419" name="TextBox 17"/>
          <p:cNvSpPr txBox="1">
            <a:spLocks noChangeArrowheads="1"/>
          </p:cNvSpPr>
          <p:nvPr/>
        </p:nvSpPr>
        <p:spPr bwMode="auto">
          <a:xfrm>
            <a:off x="4498975" y="1131889"/>
            <a:ext cx="285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7420" name="TextBox 20"/>
          <p:cNvSpPr txBox="1">
            <a:spLocks noChangeArrowheads="1"/>
          </p:cNvSpPr>
          <p:nvPr/>
        </p:nvSpPr>
        <p:spPr bwMode="auto">
          <a:xfrm>
            <a:off x="2641601" y="1060451"/>
            <a:ext cx="714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endParaRPr lang="zh-CN" altLang="en-US" sz="2400" b="1" i="1">
              <a:solidFill>
                <a:srgbClr val="FF0000"/>
              </a:solidFill>
              <a:latin typeface="Times New Roman" panose="02020603050405020304" pitchFamily="18" charset="0"/>
              <a:cs typeface="Times New Roman" panose="02020603050405020304" pitchFamily="18" charset="0"/>
            </a:endParaRPr>
          </a:p>
        </p:txBody>
      </p:sp>
      <p:pic>
        <p:nvPicPr>
          <p:cNvPr id="17421"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89" y="1631951"/>
            <a:ext cx="3762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2" name="TextBox 102"/>
          <p:cNvSpPr txBox="1">
            <a:spLocks noChangeArrowheads="1"/>
          </p:cNvSpPr>
          <p:nvPr/>
        </p:nvSpPr>
        <p:spPr bwMode="auto">
          <a:xfrm>
            <a:off x="1855788" y="1560514"/>
            <a:ext cx="785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pic>
        <p:nvPicPr>
          <p:cNvPr id="17423" name="Picture 2" descr="C:\Program Files\Microsoft Office\MEDIA\CAGCAT10\j0302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100" y="1606550"/>
            <a:ext cx="376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4" name="TextBox 56"/>
          <p:cNvSpPr txBox="1">
            <a:spLocks noChangeArrowheads="1"/>
          </p:cNvSpPr>
          <p:nvPr/>
        </p:nvSpPr>
        <p:spPr bwMode="auto">
          <a:xfrm>
            <a:off x="5075238" y="1603376"/>
            <a:ext cx="285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7425" name="TextBox 75"/>
          <p:cNvSpPr txBox="1">
            <a:spLocks noChangeArrowheads="1"/>
          </p:cNvSpPr>
          <p:nvPr/>
        </p:nvSpPr>
        <p:spPr bwMode="auto">
          <a:xfrm>
            <a:off x="2570163" y="4203701"/>
            <a:ext cx="785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7426" name="TextBox 76"/>
          <p:cNvSpPr txBox="1">
            <a:spLocks noChangeArrowheads="1"/>
          </p:cNvSpPr>
          <p:nvPr/>
        </p:nvSpPr>
        <p:spPr bwMode="auto">
          <a:xfrm>
            <a:off x="3998913" y="4346576"/>
            <a:ext cx="785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endParaRPr lang="zh-CN" altLang="en-US" sz="2400" b="1" i="1">
              <a:solidFill>
                <a:srgbClr val="FF0000"/>
              </a:solidFill>
              <a:latin typeface="Times New Roman" panose="02020603050405020304" pitchFamily="18" charset="0"/>
              <a:cs typeface="Times New Roman" panose="02020603050405020304" pitchFamily="18" charset="0"/>
            </a:endParaRPr>
          </a:p>
        </p:txBody>
      </p:sp>
      <p:sp>
        <p:nvSpPr>
          <p:cNvPr id="17427" name="TextBox 77"/>
          <p:cNvSpPr txBox="1">
            <a:spLocks noChangeArrowheads="1"/>
          </p:cNvSpPr>
          <p:nvPr/>
        </p:nvSpPr>
        <p:spPr bwMode="auto">
          <a:xfrm>
            <a:off x="4641851" y="4060826"/>
            <a:ext cx="7858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80" name="椭圆 79"/>
          <p:cNvSpPr/>
          <p:nvPr/>
        </p:nvSpPr>
        <p:spPr>
          <a:xfrm>
            <a:off x="6908800" y="1914525"/>
            <a:ext cx="2509838" cy="2527300"/>
          </a:xfrm>
          <a:prstGeom prst="ellipse">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7429" name="Picture 2" descr="C:\Program Files\Microsoft Office\MEDIA\CAGCAT10\j030295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4489" y="1619251"/>
            <a:ext cx="307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0" name="Picture 2" descr="C:\Program Files\Microsoft Office\MEDIA\CAGCAT10\j030295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9014" y="4038601"/>
            <a:ext cx="307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1" name="Picture 2" descr="C:\Program Files\Microsoft Office\MEDIA\CAGCAT10\j030295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7439" y="1795463"/>
            <a:ext cx="3079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2" name="Picture 2" descr="C:\Program Files\Microsoft Office\MEDIA\CAGCAT10\j030295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1539" y="1795463"/>
            <a:ext cx="3079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3" name="Picture 2" descr="C:\Program Files\Microsoft Office\MEDIA\CAGCAT10\j030295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76" y="4157664"/>
            <a:ext cx="3095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4" name="Picture 2" descr="C:\Program Files\Microsoft Office\MEDIA\CAGCAT10\j030295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3326" y="4097338"/>
            <a:ext cx="3095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5" name="TextBox 88"/>
          <p:cNvSpPr txBox="1">
            <a:spLocks noChangeArrowheads="1"/>
          </p:cNvSpPr>
          <p:nvPr/>
        </p:nvSpPr>
        <p:spPr bwMode="auto">
          <a:xfrm>
            <a:off x="8197850" y="1560514"/>
            <a:ext cx="2349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7436" name="TextBox 89"/>
          <p:cNvSpPr txBox="1">
            <a:spLocks noChangeArrowheads="1"/>
          </p:cNvSpPr>
          <p:nvPr/>
        </p:nvSpPr>
        <p:spPr bwMode="auto">
          <a:xfrm>
            <a:off x="8666163" y="1736726"/>
            <a:ext cx="234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7437" name="TextBox 90"/>
          <p:cNvSpPr txBox="1">
            <a:spLocks noChangeArrowheads="1"/>
          </p:cNvSpPr>
          <p:nvPr/>
        </p:nvSpPr>
        <p:spPr bwMode="auto">
          <a:xfrm>
            <a:off x="6784976" y="1703389"/>
            <a:ext cx="944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i="1">
              <a:solidFill>
                <a:srgbClr val="FF0000"/>
              </a:solidFill>
              <a:latin typeface="Times New Roman" panose="02020603050405020304" pitchFamily="18" charset="0"/>
              <a:cs typeface="Times New Roman" panose="02020603050405020304" pitchFamily="18" charset="0"/>
            </a:endParaRPr>
          </a:p>
        </p:txBody>
      </p:sp>
      <p:pic>
        <p:nvPicPr>
          <p:cNvPr id="17438" name="Picture 2" descr="C:\Program Files\Microsoft Office\MEDIA\CAGCAT10\j030295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7538" y="2149476"/>
            <a:ext cx="30956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9" name="TextBox 92"/>
          <p:cNvSpPr txBox="1">
            <a:spLocks noChangeArrowheads="1"/>
          </p:cNvSpPr>
          <p:nvPr/>
        </p:nvSpPr>
        <p:spPr bwMode="auto">
          <a:xfrm>
            <a:off x="6427789" y="2132014"/>
            <a:ext cx="930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n</a:t>
            </a: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pic>
        <p:nvPicPr>
          <p:cNvPr id="17440" name="Picture 2" descr="C:\Program Files\Microsoft Office\MEDIA\CAGCAT10\j030295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6201" y="2130426"/>
            <a:ext cx="307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1" name="TextBox 94"/>
          <p:cNvSpPr txBox="1">
            <a:spLocks noChangeArrowheads="1"/>
          </p:cNvSpPr>
          <p:nvPr/>
        </p:nvSpPr>
        <p:spPr bwMode="auto">
          <a:xfrm>
            <a:off x="9139238" y="2127251"/>
            <a:ext cx="233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5</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7442" name="TextBox 95"/>
          <p:cNvSpPr txBox="1">
            <a:spLocks noChangeArrowheads="1"/>
          </p:cNvSpPr>
          <p:nvPr/>
        </p:nvSpPr>
        <p:spPr bwMode="auto">
          <a:xfrm>
            <a:off x="6927850" y="4275138"/>
            <a:ext cx="801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+3</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7443" name="TextBox 96"/>
          <p:cNvSpPr txBox="1">
            <a:spLocks noChangeArrowheads="1"/>
          </p:cNvSpPr>
          <p:nvPr/>
        </p:nvSpPr>
        <p:spPr bwMode="auto">
          <a:xfrm>
            <a:off x="8256588" y="4392613"/>
            <a:ext cx="742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7444" name="TextBox 97"/>
          <p:cNvSpPr txBox="1">
            <a:spLocks noChangeArrowheads="1"/>
          </p:cNvSpPr>
          <p:nvPr/>
        </p:nvSpPr>
        <p:spPr bwMode="auto">
          <a:xfrm>
            <a:off x="8783639" y="4157664"/>
            <a:ext cx="644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k</a:t>
            </a:r>
            <a:r>
              <a:rPr lang="en-US" altLang="zh-CN" sz="2400" b="1">
                <a:solidFill>
                  <a:srgbClr val="FF0000"/>
                </a:solidFill>
                <a:latin typeface="Times New Roman" panose="02020603050405020304" pitchFamily="18" charset="0"/>
                <a:cs typeface="Times New Roman" panose="02020603050405020304" pitchFamily="18" charset="0"/>
              </a:rPr>
              <a:t>-1</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00" name="虚尾箭头 99"/>
          <p:cNvSpPr/>
          <p:nvPr/>
        </p:nvSpPr>
        <p:spPr>
          <a:xfrm rot="415129">
            <a:off x="5530851" y="2781300"/>
            <a:ext cx="1330325" cy="596900"/>
          </a:xfrm>
          <a:prstGeom prst="stripedRightArrow">
            <a:avLst/>
          </a:prstGeom>
          <a:gradFill flip="none"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446" name="TextBox 100"/>
          <p:cNvSpPr txBox="1">
            <a:spLocks noChangeArrowheads="1"/>
          </p:cNvSpPr>
          <p:nvPr/>
        </p:nvSpPr>
        <p:spPr bwMode="auto">
          <a:xfrm>
            <a:off x="5427663" y="3489325"/>
            <a:ext cx="1643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i="1"/>
              <a:t>n</a:t>
            </a:r>
            <a:r>
              <a:rPr lang="zh-CN" altLang="en-US" sz="1800"/>
              <a:t> </a:t>
            </a:r>
            <a:r>
              <a:rPr lang="en-US" altLang="zh-CN" sz="1800"/>
              <a:t>persons left</a:t>
            </a:r>
            <a:endParaRPr lang="zh-CN" altLang="en-US" sz="1800" i="1"/>
          </a:p>
        </p:txBody>
      </p:sp>
      <p:sp>
        <p:nvSpPr>
          <p:cNvPr id="2" name="文本框 1"/>
          <p:cNvSpPr txBox="1">
            <a:spLocks noChangeArrowheads="1"/>
          </p:cNvSpPr>
          <p:nvPr/>
        </p:nvSpPr>
        <p:spPr bwMode="auto">
          <a:xfrm>
            <a:off x="2153881" y="5230021"/>
            <a:ext cx="80842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t>下一轮将如何进行？它和上一轮有什么相同之处？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efault">
  <a:themeElements>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default">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5159</TotalTime>
  <Pages>0</Pages>
  <Words>1991</Words>
  <Characters>0</Characters>
  <Application>Microsoft Office PowerPoint</Application>
  <DocSecurity>0</DocSecurity>
  <PresentationFormat>宽屏</PresentationFormat>
  <Lines>0</Lines>
  <Paragraphs>332</Paragraphs>
  <Slides>38</Slides>
  <Notes>23</Notes>
  <HiddenSlides>1</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7" baseType="lpstr">
      <vt:lpstr>华文行楷</vt:lpstr>
      <vt:lpstr>华文新魏</vt:lpstr>
      <vt:lpstr>楷体</vt:lpstr>
      <vt:lpstr>宋体</vt:lpstr>
      <vt:lpstr>微软雅黑</vt:lpstr>
      <vt:lpstr>Arial</vt:lpstr>
      <vt:lpstr>Brush Script MT</vt:lpstr>
      <vt:lpstr>Cambria Math</vt:lpstr>
      <vt:lpstr>Castellar</vt:lpstr>
      <vt:lpstr>Garamond</vt:lpstr>
      <vt:lpstr>Matura MT Script Capitals</vt:lpstr>
      <vt:lpstr>Microsoft Himalaya</vt:lpstr>
      <vt:lpstr>Rockwell Extra Bold</vt:lpstr>
      <vt:lpstr>Symbol</vt:lpstr>
      <vt:lpstr>Times New Roman</vt:lpstr>
      <vt:lpstr>Wingdings</vt:lpstr>
      <vt:lpstr>default</vt:lpstr>
      <vt:lpstr>公式</vt:lpstr>
      <vt:lpstr>Equation</vt:lpstr>
      <vt:lpstr>计算机问题求解 – 论题2-5     -  递归及其数学基础</vt:lpstr>
      <vt:lpstr>PowerPoint 演示文稿</vt:lpstr>
      <vt:lpstr>最简单的解递归式的方法 – 回朔</vt:lpstr>
      <vt:lpstr>PowerPoint 演示文稿</vt:lpstr>
      <vt:lpstr>递归思维：直线划分平面</vt:lpstr>
      <vt:lpstr>用回朔的办法解递归</vt:lpstr>
      <vt:lpstr>递归思维：Josephus 问题</vt:lpstr>
      <vt:lpstr>试试看：n=10</vt:lpstr>
      <vt:lpstr>For 2n Persons (n=1,2,3,... )</vt:lpstr>
      <vt:lpstr>For 2n Persons (n=1,2,3,... )</vt:lpstr>
      <vt:lpstr>For 2n Persons (n=1,2,3,... )</vt:lpstr>
      <vt:lpstr>And What about 2n+1 Persons (n=1,2,3,... )</vt:lpstr>
      <vt:lpstr>递归方程：奇偶数分情况列出</vt:lpstr>
      <vt:lpstr>Eureka!</vt:lpstr>
      <vt:lpstr>用二进制表示</vt:lpstr>
      <vt:lpstr>关于递归式的几个“性质”</vt:lpstr>
      <vt:lpstr>一阶线性递归式的通解</vt:lpstr>
      <vt:lpstr>问题5：如何从定理4.1得到通解？</vt:lpstr>
      <vt:lpstr>线性齐次递归式及其通解</vt:lpstr>
      <vt:lpstr>线性齐次递归式的特征方程</vt:lpstr>
      <vt:lpstr>解线性齐次递归式 – 解代数方程 </vt:lpstr>
      <vt:lpstr>Proof of the Solution</vt:lpstr>
      <vt:lpstr>Fibonacci Sequence</vt:lpstr>
      <vt:lpstr>PowerPoint 演示文稿</vt:lpstr>
      <vt:lpstr>PowerPoint 演示文稿</vt:lpstr>
      <vt:lpstr>再看Master定理</vt:lpstr>
      <vt:lpstr>PowerPoint 演示文稿</vt:lpstr>
      <vt:lpstr>证明的关键</vt:lpstr>
      <vt:lpstr>PowerPoint 演示文稿</vt:lpstr>
      <vt:lpstr>PowerPoint 演示文稿</vt:lpstr>
      <vt:lpstr>PowerPoint 演示文稿</vt:lpstr>
      <vt:lpstr>PowerPoint 演示文稿</vt:lpstr>
      <vt:lpstr>平滑函数</vt:lpstr>
      <vt:lpstr>比想像的更“平滑”</vt:lpstr>
      <vt:lpstr>平滑规则</vt:lpstr>
      <vt:lpstr>PowerPoint 演示文稿</vt:lpstr>
      <vt:lpstr>Open Topic-1</vt:lpstr>
      <vt:lpstr>Open Topic-2</vt:lpstr>
    </vt:vector>
  </TitlesOfParts>
  <Company>Nanjing University</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计算机问题求解     -  算法在计算机科学中的地位</dc:title>
  <dc:creator>Chen Daoxu</dc:creator>
  <cp:lastModifiedBy>jun ma</cp:lastModifiedBy>
  <cp:revision>133</cp:revision>
  <cp:lastPrinted>1601-01-01T00:00:00Z</cp:lastPrinted>
  <dcterms:created xsi:type="dcterms:W3CDTF">2010-10-07T02:50:25Z</dcterms:created>
  <dcterms:modified xsi:type="dcterms:W3CDTF">2018-04-04T04:54:37Z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3</vt:r8>
  </property>
  <property fmtid="{D5CDD505-2E9C-101B-9397-08002B2CF9AE}" pid="3" name="KSOProductBuildVer">
    <vt:lpwstr>2052-6.6.0.2461</vt:lpwstr>
  </property>
</Properties>
</file>