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9" r:id="rId2"/>
    <p:sldMasterId id="2147483841" r:id="rId3"/>
  </p:sldMasterIdLst>
  <p:notesMasterIdLst>
    <p:notesMasterId r:id="rId36"/>
  </p:notesMasterIdLst>
  <p:handoutMasterIdLst>
    <p:handoutMasterId r:id="rId37"/>
  </p:handoutMasterIdLst>
  <p:sldIdLst>
    <p:sldId id="256" r:id="rId4"/>
    <p:sldId id="879" r:id="rId5"/>
    <p:sldId id="798" r:id="rId6"/>
    <p:sldId id="881" r:id="rId7"/>
    <p:sldId id="907" r:id="rId8"/>
    <p:sldId id="842" r:id="rId9"/>
    <p:sldId id="893" r:id="rId10"/>
    <p:sldId id="906" r:id="rId11"/>
    <p:sldId id="905" r:id="rId12"/>
    <p:sldId id="904" r:id="rId13"/>
    <p:sldId id="896" r:id="rId14"/>
    <p:sldId id="892" r:id="rId15"/>
    <p:sldId id="897" r:id="rId16"/>
    <p:sldId id="882" r:id="rId17"/>
    <p:sldId id="898" r:id="rId18"/>
    <p:sldId id="894" r:id="rId19"/>
    <p:sldId id="877" r:id="rId20"/>
    <p:sldId id="878" r:id="rId21"/>
    <p:sldId id="848" r:id="rId22"/>
    <p:sldId id="900" r:id="rId23"/>
    <p:sldId id="865" r:id="rId24"/>
    <p:sldId id="899" r:id="rId25"/>
    <p:sldId id="868" r:id="rId26"/>
    <p:sldId id="867" r:id="rId27"/>
    <p:sldId id="885" r:id="rId28"/>
    <p:sldId id="889" r:id="rId29"/>
    <p:sldId id="901" r:id="rId30"/>
    <p:sldId id="895" r:id="rId31"/>
    <p:sldId id="872" r:id="rId32"/>
    <p:sldId id="869" r:id="rId33"/>
    <p:sldId id="884" r:id="rId34"/>
    <p:sldId id="876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8000"/>
    <a:srgbClr val="00FF00"/>
    <a:srgbClr val="FF9900"/>
    <a:srgbClr val="6699FF"/>
    <a:srgbClr val="CCECFF"/>
    <a:srgbClr val="808000"/>
    <a:srgbClr val="CCFF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6563" autoAdjust="0"/>
  </p:normalViewPr>
  <p:slideViewPr>
    <p:cSldViewPr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65"/>
    </p:cViewPr>
  </p:sorterViewPr>
  <p:notesViewPr>
    <p:cSldViewPr>
      <p:cViewPr varScale="1">
        <p:scale>
          <a:sx n="68" d="100"/>
          <a:sy n="68" d="100"/>
        </p:scale>
        <p:origin x="27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474E-3ABD-42B1-9EC8-C8A6C1B7DF94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D2B73-65C5-4EA6-AA84-183C7BFC6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9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6D4C03-C69C-444A-BE53-CFFA47E0DF79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12749F3-A23B-4C04-A01B-C301833F7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5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0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8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53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8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3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59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8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788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5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2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4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2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909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8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8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7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49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023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106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5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62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9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7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688124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400" i="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http://cs.nju.edu.cn/zhouzh/</a:t>
            </a:r>
          </a:p>
        </p:txBody>
      </p:sp>
      <p:grpSp>
        <p:nvGrpSpPr>
          <p:cNvPr id="1031" name="Group 13"/>
          <p:cNvGrpSpPr>
            <a:grpSpLocks/>
          </p:cNvGrpSpPr>
          <p:nvPr userDrawn="1"/>
        </p:nvGrpSpPr>
        <p:grpSpPr bwMode="auto">
          <a:xfrm>
            <a:off x="7242175" y="115888"/>
            <a:ext cx="1866900" cy="1011237"/>
            <a:chOff x="4560" y="96"/>
            <a:chExt cx="1176" cy="637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688124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40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http://cs.nju.edu.cn/zhouzh/</a:t>
            </a:r>
          </a:p>
        </p:txBody>
      </p:sp>
      <p:grpSp>
        <p:nvGrpSpPr>
          <p:cNvPr id="1031" name="Group 13"/>
          <p:cNvGrpSpPr>
            <a:grpSpLocks/>
          </p:cNvGrpSpPr>
          <p:nvPr userDrawn="1"/>
        </p:nvGrpSpPr>
        <p:grpSpPr bwMode="auto">
          <a:xfrm>
            <a:off x="7242175" y="115888"/>
            <a:ext cx="1866900" cy="1011237"/>
            <a:chOff x="4560" y="96"/>
            <a:chExt cx="1176" cy="637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5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688124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40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http://cs.nju.edu.cn/zhouzh/</a:t>
            </a:r>
          </a:p>
        </p:txBody>
      </p:sp>
      <p:grpSp>
        <p:nvGrpSpPr>
          <p:cNvPr id="1031" name="Group 13"/>
          <p:cNvGrpSpPr>
            <a:grpSpLocks/>
          </p:cNvGrpSpPr>
          <p:nvPr userDrawn="1"/>
        </p:nvGrpSpPr>
        <p:grpSpPr bwMode="auto">
          <a:xfrm>
            <a:off x="7242175" y="115888"/>
            <a:ext cx="1866900" cy="1011237"/>
            <a:chOff x="4560" y="96"/>
            <a:chExt cx="1176" cy="637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0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10" Type="http://schemas.openxmlformats.org/officeDocument/2006/relationships/image" Target="../media/image5.png"/><Relationship Id="rId4" Type="http://schemas.openxmlformats.org/officeDocument/2006/relationships/image" Target="../media/image25.jpeg"/><Relationship Id="rId9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/>
          <p:cNvSpPr txBox="1">
            <a:spLocks noChangeArrowheads="1"/>
          </p:cNvSpPr>
          <p:nvPr/>
        </p:nvSpPr>
        <p:spPr bwMode="auto">
          <a:xfrm>
            <a:off x="1655676" y="3130550"/>
            <a:ext cx="60846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 Feng and </a:t>
            </a:r>
            <a:r>
              <a:rPr kumimoji="1"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Zhi</a:t>
            </a:r>
            <a:r>
              <a:rPr kumimoji="1"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-Hua Zhou</a:t>
            </a:r>
            <a:endParaRPr kumimoji="1" lang="en-US" altLang="zh-CN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6" name="Text Box 19"/>
          <p:cNvSpPr txBox="1">
            <a:spLocks noChangeArrowheads="1"/>
          </p:cNvSpPr>
          <p:nvPr/>
        </p:nvSpPr>
        <p:spPr bwMode="auto">
          <a:xfrm>
            <a:off x="503548" y="4053494"/>
            <a:ext cx="8364537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kumimoji="1"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LAMDA Group</a:t>
            </a:r>
          </a:p>
          <a:p>
            <a:pPr algn="ctr" eaLnBrk="1" hangingPunct="1">
              <a:spcBef>
                <a:spcPct val="10000"/>
              </a:spcBef>
            </a:pPr>
            <a:r>
              <a:rPr kumimoji="1" lang="en-US" altLang="zh-C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Nanjing </a:t>
            </a:r>
            <a:r>
              <a:rPr kumimoji="1"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University, China</a:t>
            </a: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359159" y="1340769"/>
            <a:ext cx="8569325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lnSpc>
                <a:spcPct val="11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MIML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more general framework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kumimoji="1"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lvl="2" indent="-342900"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kern="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Traditional supervised learning/Multi-instance learning/ Multi-label learning </a:t>
            </a:r>
            <a:r>
              <a:rPr kumimoji="1" lang="en-US" altLang="zh-CN" sz="2000" kern="0" dirty="0" smtClean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all be viewed as special case</a:t>
            </a:r>
          </a:p>
          <a:p>
            <a:pPr marL="571500" lvl="2" indent="-342900"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kern="0" dirty="0" smtClean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More realistic </a:t>
            </a:r>
            <a:r>
              <a:rPr kumimoji="1" lang="en-US" altLang="zh-CN" sz="2000" kern="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model real world scenarios</a:t>
            </a:r>
            <a:endParaRPr kumimoji="1" lang="en-US" altLang="zh-CN" sz="2000" kern="0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lvl="2" indent="-342900"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Many-to-many mapping is better</a:t>
            </a: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lang="en-US" altLang="zh-CN" sz="160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Instance label relation discovery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4284600" cy="47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built-in functionality in MIML setting</a:t>
            </a: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 eaLnBrk="1" hangingPunct="1">
              <a:spcBef>
                <a:spcPct val="10000"/>
              </a:spcBef>
            </a:pPr>
            <a:endParaRPr kumimoji="1" lang="en-US" altLang="zh-C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Tries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explore the interactions </a:t>
            </a: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between key instance and the correspondent label</a:t>
            </a: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be used in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identifying the key input pattern </a:t>
            </a: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triggers the output label </a:t>
            </a:r>
          </a:p>
          <a:p>
            <a:pPr marL="0" lvl="1" indent="0" eaLnBrk="1" hangingPunct="1">
              <a:spcBef>
                <a:spcPct val="10000"/>
              </a:spcBef>
            </a:pPr>
            <a:endParaRPr kumimoji="1" lang="en-US" altLang="zh-CN" sz="2000" kern="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06" y="2204864"/>
            <a:ext cx="4021734" cy="2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Previous Approaches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39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Rank-loss support instance machines for MIML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[Briggs </a:t>
            </a:r>
            <a:r>
              <a:rPr lang="en-US" altLang="zh-CN" sz="1600" i="1" kern="0" dirty="0">
                <a:solidFill>
                  <a:srgbClr val="C00000"/>
                </a:solidFill>
              </a:rPr>
              <a:t>et al</a:t>
            </a:r>
            <a:r>
              <a:rPr lang="en-US" altLang="zh-CN" sz="1600" kern="0" dirty="0">
                <a:solidFill>
                  <a:srgbClr val="C00000"/>
                </a:solidFill>
              </a:rPr>
              <a:t>, 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2013]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KISAR: What instance trigger what labels 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[Li </a:t>
            </a:r>
            <a:r>
              <a:rPr lang="en-US" altLang="zh-CN" sz="1600" i="1" kern="0" dirty="0" smtClean="0">
                <a:solidFill>
                  <a:srgbClr val="C00000"/>
                </a:solidFill>
              </a:rPr>
              <a:t>et al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, 2012]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Discriminative probabilistic MIML model 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[Pham </a:t>
            </a:r>
            <a:r>
              <a:rPr lang="en-US" altLang="zh-CN" sz="1600" i="1" kern="0" dirty="0" smtClean="0">
                <a:solidFill>
                  <a:srgbClr val="C00000"/>
                </a:solidFill>
              </a:rPr>
              <a:t>et al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, 2012]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Successful applications include 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 classification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text categorization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annotation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 function prediction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ecosystem protection 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p"/>
            </a:pPr>
            <a:r>
              <a:rPr kumimoji="1" lang="en-US" altLang="zh-CN" sz="200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 more…</a:t>
            </a:r>
          </a:p>
          <a:p>
            <a:pPr marL="457200" lvl="1" indent="0" eaLnBrk="1" hangingPunct="1">
              <a:spcBef>
                <a:spcPct val="10000"/>
              </a:spcBef>
            </a:pPr>
            <a:r>
              <a:rPr lang="en-US" altLang="zh-CN" sz="1600" kern="0" dirty="0" smtClean="0">
                <a:solidFill>
                  <a:srgbClr val="C00000"/>
                </a:solidFill>
              </a:rPr>
              <a:t>[</a:t>
            </a:r>
            <a:r>
              <a:rPr lang="en-US" altLang="zh-CN" sz="1600" kern="0" dirty="0">
                <a:solidFill>
                  <a:srgbClr val="C00000"/>
                </a:solidFill>
              </a:rPr>
              <a:t>Xu et al, 2011; Zhou et al. 2012; </a:t>
            </a:r>
            <a:r>
              <a:rPr lang="en-US" altLang="zh-CN" sz="1600" kern="0" dirty="0" err="1">
                <a:solidFill>
                  <a:srgbClr val="C00000"/>
                </a:solidFill>
              </a:rPr>
              <a:t>Surdeanu</a:t>
            </a:r>
            <a:r>
              <a:rPr lang="en-US" altLang="zh-CN" sz="1600" kern="0" dirty="0">
                <a:solidFill>
                  <a:srgbClr val="C00000"/>
                </a:solidFill>
              </a:rPr>
              <a:t> et al. 2012;Briggs, Fern, and 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Reich </a:t>
            </a:r>
            <a:r>
              <a:rPr lang="en-US" altLang="zh-CN" sz="1600" kern="0" dirty="0">
                <a:solidFill>
                  <a:srgbClr val="C00000"/>
                </a:solidFill>
              </a:rPr>
              <a:t>2013; Wu, Huang, and Zhou 2014</a:t>
            </a:r>
            <a:r>
              <a:rPr lang="en-US" altLang="zh-CN" sz="1600" kern="0" dirty="0" smtClean="0">
                <a:solidFill>
                  <a:srgbClr val="C00000"/>
                </a:solidFill>
              </a:rPr>
              <a:t>]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25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Quality of representation matters</a:t>
            </a: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sz="2000" kern="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kumimoji="1" lang="en-US" altLang="zh-CN" sz="2000" kern="0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unified MIML framework with the ability to automatically learn instance representations from raw data</a:t>
            </a:r>
          </a:p>
        </p:txBody>
      </p:sp>
    </p:spTree>
    <p:extLst>
      <p:ext uri="{BB962C8B-B14F-4D97-AF65-F5344CB8AC3E}">
        <p14:creationId xmlns:p14="http://schemas.microsoft.com/office/powerpoint/2010/main" val="2577812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381515" cy="3600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DeepMIML Network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Verdana" panose="020B0604030504040204" pitchFamily="34" charset="0"/>
                <a:cs typeface="Verdana" panose="020B0604030504040204" pitchFamily="34" charset="0"/>
              </a:rPr>
              <a:t>Experiments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zh-CN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9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Network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107346" cy="403274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5" name="文本框 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5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Learning as Instance Generator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文本框 2"/>
          <p:cNvSpPr txBox="1"/>
          <p:nvPr/>
        </p:nvSpPr>
        <p:spPr>
          <a:xfrm>
            <a:off x="372335" y="1592796"/>
            <a:ext cx="82321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0"/>
              </a:spcBef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Given a pre-trained model, there are 2 common strategies to extract representations from raw data:</a:t>
            </a:r>
          </a:p>
          <a:p>
            <a:pPr marL="914400" lvl="1" indent="-457200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Verdana" pitchFamily="34" charset="0"/>
                <a:ea typeface="Verdana" pitchFamily="34" charset="0"/>
                <a:cs typeface="Verdana" pitchFamily="34" charset="0"/>
              </a:rPr>
              <a:t>Extract the fully connected layer activations</a:t>
            </a:r>
          </a:p>
          <a:p>
            <a:pPr marL="914400" lvl="1" indent="-457200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Verdana" pitchFamily="34" charset="0"/>
                <a:ea typeface="Verdana" pitchFamily="34" charset="0"/>
                <a:cs typeface="Verdana" pitchFamily="34" charset="0"/>
              </a:rPr>
              <a:t>Extract </a:t>
            </a: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convolutional layer activations</a:t>
            </a:r>
            <a:endParaRPr kumimoji="1" lang="zh-CN" alt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7" name="文本框 6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3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Learning as Instance Generator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 rotWithShape="1">
          <a:blip r:embed="rId2"/>
          <a:srcRect t="44303"/>
          <a:stretch/>
        </p:blipFill>
        <p:spPr>
          <a:xfrm>
            <a:off x="359532" y="2172817"/>
            <a:ext cx="8413116" cy="2340260"/>
          </a:xfrm>
          <a:prstGeom prst="rect">
            <a:avLst/>
          </a:prstGeom>
        </p:spPr>
      </p:pic>
      <p:sp>
        <p:nvSpPr>
          <p:cNvPr id="24" name="文本框 2"/>
          <p:cNvSpPr txBox="1"/>
          <p:nvPr/>
        </p:nvSpPr>
        <p:spPr>
          <a:xfrm>
            <a:off x="1094659" y="4878088"/>
            <a:ext cx="7062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kumimoji="1" lang="en-US" altLang="zh-CN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Can’t explore instance-label relationships, not suitable for </a:t>
            </a:r>
            <a:r>
              <a:rPr kumimoji="1" lang="en-US" altLang="zh-CN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MIML </a:t>
            </a:r>
            <a:r>
              <a:rPr kumimoji="1" lang="zh-CN" altLang="en-US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</a:t>
            </a:r>
            <a:r>
              <a:rPr kumimoji="1" lang="en-US" altLang="zh-CN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</a:t>
            </a:r>
            <a:endParaRPr lang="zh-CN" altLang="en-US" dirty="0"/>
          </a:p>
        </p:txBody>
      </p:sp>
      <p:sp>
        <p:nvSpPr>
          <p:cNvPr id="25" name="文本框 2"/>
          <p:cNvSpPr txBox="1"/>
          <p:nvPr/>
        </p:nvSpPr>
        <p:spPr>
          <a:xfrm>
            <a:off x="372335" y="1592796"/>
            <a:ext cx="801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0"/>
              </a:spcBef>
              <a:buFont typeface="Wingdings" pitchFamily="2" charset="2"/>
              <a:buChar char="p"/>
            </a:pP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Strategy 1 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7" name="文本框 6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24095" y="4464697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Extract the last fully connected layer activations</a:t>
            </a:r>
            <a:endParaRPr kumimoji="1" lang="zh-CN" alt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Learning as Instance Generator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文本框 2"/>
          <p:cNvSpPr txBox="1"/>
          <p:nvPr/>
        </p:nvSpPr>
        <p:spPr>
          <a:xfrm>
            <a:off x="372335" y="1592796"/>
            <a:ext cx="80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0"/>
              </a:spcBef>
              <a:buFont typeface="Wingdings" pitchFamily="2" charset="2"/>
              <a:buChar char="p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Strategy 2 </a:t>
            </a:r>
            <a:endParaRPr kumimoji="1" lang="en-US" altLang="zh-C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0" name="文本框 9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824095" y="4905164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Extract the convolutional layer activations</a:t>
            </a:r>
            <a:endParaRPr kumimoji="1" lang="zh-CN" alt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51341" y="4975374"/>
            <a:ext cx="70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be used as instance representations </a:t>
            </a:r>
            <a:r>
              <a:rPr kumimoji="1" lang="zh-CN" altLang="en-US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74" y="2271273"/>
            <a:ext cx="3606846" cy="17941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2762708"/>
            <a:ext cx="3191645" cy="1230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43608" y="2852936"/>
            <a:ext cx="2304256" cy="105783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876257" y="2456891"/>
            <a:ext cx="1546764" cy="216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19" idx="0"/>
            <a:endCxn id="2" idx="0"/>
          </p:cNvCxnSpPr>
          <p:nvPr/>
        </p:nvCxnSpPr>
        <p:spPr bwMode="auto">
          <a:xfrm rot="16200000" flipH="1" flipV="1">
            <a:off x="4829608" y="-57323"/>
            <a:ext cx="305817" cy="5334244"/>
          </a:xfrm>
          <a:prstGeom prst="bentConnector3">
            <a:avLst>
              <a:gd name="adj1" fmla="val -74751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99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2D Sub-concept layer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42" y="2672916"/>
            <a:ext cx="2960820" cy="165618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7" name="文本框 6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645211" cy="5040313"/>
          </a:xfrm>
        </p:spPr>
        <p:txBody>
          <a:bodyPr/>
          <a:lstStyle/>
          <a:p>
            <a:pPr marL="0" lvl="1" eaLnBrk="1" hangingPunct="1"/>
            <a:r>
              <a:rPr kumimoji="1" lang="en-US" altLang="zh-CN" dirty="0">
                <a:solidFill>
                  <a:srgbClr val="000000"/>
                </a:solidFill>
                <a:ea typeface="Verdana" pitchFamily="34" charset="0"/>
              </a:rPr>
              <a:t>Each node models the matching score between an input instance and one sub-concept of one </a:t>
            </a:r>
            <a:r>
              <a:rPr kumimoji="1" lang="en-US" altLang="zh-CN" dirty="0" smtClean="0">
                <a:solidFill>
                  <a:srgbClr val="000000"/>
                </a:solidFill>
                <a:ea typeface="Verdana" pitchFamily="34" charset="0"/>
              </a:rPr>
              <a:t>label. </a:t>
            </a:r>
          </a:p>
          <a:p>
            <a:pPr marL="0" lvl="1" indent="0" eaLnBrk="1" hangingPunct="1">
              <a:buNone/>
            </a:pPr>
            <a:endParaRPr kumimoji="1" lang="en-US" altLang="zh-CN" dirty="0">
              <a:solidFill>
                <a:srgbClr val="000000"/>
              </a:solidFill>
              <a:ea typeface="Verdana" pitchFamily="34" charset="0"/>
            </a:endParaRPr>
          </a:p>
          <a:p>
            <a:pPr marL="0"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solidFill>
                  <a:srgbClr val="000000"/>
                </a:solidFill>
                <a:ea typeface="Verdana" pitchFamily="34" charset="0"/>
              </a:rPr>
              <a:t>It is </a:t>
            </a:r>
            <a:r>
              <a:rPr kumimoji="1" lang="en-US" altLang="zh-CN" dirty="0">
                <a:solidFill>
                  <a:srgbClr val="FF0000"/>
                </a:solidFill>
                <a:ea typeface="Verdana" pitchFamily="34" charset="0"/>
              </a:rPr>
              <a:t>different </a:t>
            </a:r>
            <a:r>
              <a:rPr kumimoji="1" lang="en-US" altLang="zh-CN" dirty="0">
                <a:ea typeface="Verdana" pitchFamily="34" charset="0"/>
              </a:rPr>
              <a:t>with:</a:t>
            </a:r>
            <a:endParaRPr kumimoji="1" lang="en-US" altLang="zh-CN" dirty="0">
              <a:solidFill>
                <a:srgbClr val="FF0000"/>
              </a:solidFill>
              <a:ea typeface="Verdana" pitchFamily="34" charset="0"/>
            </a:endParaRPr>
          </a:p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1" lang="en-US" altLang="zh-CN" dirty="0">
                <a:solidFill>
                  <a:srgbClr val="0000FF"/>
                </a:solidFill>
                <a:ea typeface="Verdana" pitchFamily="34" charset="0"/>
              </a:rPr>
              <a:t>2D convolutional layer.</a:t>
            </a:r>
          </a:p>
          <a:p>
            <a:pPr marL="3429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solidFill>
                  <a:srgbClr val="0000FF"/>
                </a:solidFill>
                <a:ea typeface="Verdana" pitchFamily="34" charset="0"/>
              </a:rPr>
              <a:t>1D </a:t>
            </a:r>
            <a:r>
              <a:rPr kumimoji="1" lang="en-US" altLang="zh-CN" dirty="0">
                <a:solidFill>
                  <a:srgbClr val="0000FF"/>
                </a:solidFill>
                <a:ea typeface="Verdana" pitchFamily="34" charset="0"/>
              </a:rPr>
              <a:t>fully connected layer.</a:t>
            </a:r>
          </a:p>
          <a:p>
            <a:pPr marL="0" lvl="1" indent="0" eaLnBrk="1" hangingPunct="1">
              <a:buNone/>
            </a:pPr>
            <a:r>
              <a:rPr kumimoji="1" lang="en-US" altLang="zh-CN" dirty="0" smtClean="0">
                <a:solidFill>
                  <a:srgbClr val="000000"/>
                </a:solidFill>
                <a:ea typeface="Verdana" pitchFamily="34" charset="0"/>
              </a:rPr>
              <a:t> </a:t>
            </a:r>
            <a:endParaRPr kumimoji="1" lang="en-US" altLang="zh-CN" dirty="0">
              <a:solidFill>
                <a:srgbClr val="000000"/>
              </a:solidFill>
              <a:ea typeface="Verdana" pitchFamily="34" charset="0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endParaRPr kumimoji="1" lang="en-US" altLang="zh-CN" dirty="0">
              <a:solidFill>
                <a:srgbClr val="000000"/>
              </a:solidFill>
              <a:ea typeface="Verdana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358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this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Proposed an </a:t>
            </a:r>
            <a:r>
              <a:rPr lang="en-US" altLang="zh-CN" sz="2400" dirty="0" smtClean="0">
                <a:solidFill>
                  <a:srgbClr val="0000FF"/>
                </a:solidFill>
              </a:rPr>
              <a:t>end-to-end deep model for multi-instance multi-label learning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00FF"/>
                </a:solidFill>
                <a:ea typeface="Verdana" pitchFamily="34" charset="0"/>
              </a:rPr>
              <a:t>Learn instance representations </a:t>
            </a:r>
            <a:r>
              <a:rPr lang="en-US" altLang="zh-CN" sz="2400" dirty="0" smtClean="0">
                <a:ea typeface="Verdana" pitchFamily="34" charset="0"/>
              </a:rPr>
              <a:t>from raw data</a:t>
            </a:r>
          </a:p>
          <a:p>
            <a:endParaRPr lang="en-US" altLang="zh-CN" sz="2400" dirty="0">
              <a:ea typeface="Verdana" pitchFamily="34" charset="0"/>
            </a:endParaRPr>
          </a:p>
          <a:p>
            <a:r>
              <a:rPr lang="en-US" altLang="zh-CN" sz="2400" dirty="0" smtClean="0">
                <a:ea typeface="Verdana" pitchFamily="34" charset="0"/>
              </a:rPr>
              <a:t>Allows </a:t>
            </a:r>
            <a:r>
              <a:rPr lang="en-US" altLang="zh-CN" sz="2400" dirty="0" smtClean="0">
                <a:solidFill>
                  <a:srgbClr val="0000FF"/>
                </a:solidFill>
                <a:ea typeface="Verdana" pitchFamily="34" charset="0"/>
              </a:rPr>
              <a:t>instance-label discovery </a:t>
            </a:r>
            <a:r>
              <a:rPr lang="en-US" altLang="zh-CN" sz="2400" dirty="0" smtClean="0">
                <a:ea typeface="Verdana" pitchFamily="34" charset="0"/>
              </a:rPr>
              <a:t>in a MIML view</a:t>
            </a:r>
            <a:endParaRPr lang="en-US" altLang="zh-CN" sz="2400" dirty="0">
              <a:ea typeface="Verdana" pitchFamily="34" charset="0"/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5" name="文本框 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2386782"/>
            <a:ext cx="6244832" cy="2480824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Sub-Concept layer for multiple instances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63506" y="4886207"/>
            <a:ext cx="854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/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instance is connected with its corresponding sub-concept layer only. The resulting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3D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tensor has depth equals the number of input instances.</a:t>
            </a:r>
            <a:endParaRPr kumimoji="1" lang="zh-CN" alt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27" y="1232756"/>
            <a:ext cx="2907287" cy="14461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6029827" y="2165671"/>
            <a:ext cx="1453643" cy="1528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0139" y="3186440"/>
            <a:ext cx="1781601" cy="8546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肘形连接符 15"/>
          <p:cNvCxnSpPr>
            <a:stCxn id="14" idx="0"/>
            <a:endCxn id="13" idx="1"/>
          </p:cNvCxnSpPr>
          <p:nvPr/>
        </p:nvCxnSpPr>
        <p:spPr bwMode="auto">
          <a:xfrm rot="5400000" flipH="1" flipV="1">
            <a:off x="3213204" y="369818"/>
            <a:ext cx="944359" cy="468888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36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Sub-Concept layer for multiple instances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63506" y="4886207"/>
            <a:ext cx="854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/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instance is connected with its corresponding sub-concept layer only. The resulting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3D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tensor has depth equals the number of input instances.</a:t>
            </a:r>
            <a:endParaRPr kumimoji="1" lang="zh-CN" alt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9532" y="1232756"/>
            <a:ext cx="8577582" cy="3634850"/>
            <a:chOff x="359532" y="1232756"/>
            <a:chExt cx="8577582" cy="36348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32" y="2386782"/>
              <a:ext cx="6244832" cy="248082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9827" y="1232756"/>
              <a:ext cx="2907287" cy="1446138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 bwMode="auto">
          <a:xfrm>
            <a:off x="6029827" y="2362490"/>
            <a:ext cx="1453643" cy="1337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2535" y="4185084"/>
            <a:ext cx="1995229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肘形连接符 15"/>
          <p:cNvCxnSpPr>
            <a:endCxn id="13" idx="2"/>
          </p:cNvCxnSpPr>
          <p:nvPr/>
        </p:nvCxnSpPr>
        <p:spPr bwMode="auto">
          <a:xfrm flipV="1">
            <a:off x="2457654" y="2496253"/>
            <a:ext cx="4298995" cy="183232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7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2386782"/>
            <a:ext cx="6244832" cy="2480824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Sub-Concept layer for multiple instances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63506" y="4886207"/>
            <a:ext cx="854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/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instance is connected with its corresponding sub-concept layer only. The resulting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3D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tensor has depth equals the number of input instances.</a:t>
            </a:r>
            <a:endParaRPr kumimoji="1" lang="zh-CN" alt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27" y="1232756"/>
            <a:ext cx="2907287" cy="14461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6029826" y="2503149"/>
            <a:ext cx="1453643" cy="1337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31640" y="4510979"/>
            <a:ext cx="2520280" cy="2141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肘形连接符 15"/>
          <p:cNvCxnSpPr>
            <a:endCxn id="13" idx="2"/>
          </p:cNvCxnSpPr>
          <p:nvPr/>
        </p:nvCxnSpPr>
        <p:spPr bwMode="auto">
          <a:xfrm flipV="1">
            <a:off x="3851920" y="2636912"/>
            <a:ext cx="2904728" cy="20362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4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Network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4680644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kumimoji="1" lang="en-US" altLang="zh-CN" dirty="0">
                <a:latin typeface="Verdana" pitchFamily="34" charset="0"/>
                <a:ea typeface="Verdana" pitchFamily="34" charset="0"/>
                <a:cs typeface="Verdana" pitchFamily="34" charset="0"/>
              </a:rPr>
              <a:t>more sophisticated instance generator may </a:t>
            </a: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used </a:t>
            </a:r>
            <a:r>
              <a:rPr kumimoji="1" lang="en-US" altLang="zh-CN" dirty="0">
                <a:latin typeface="Verdana" pitchFamily="34" charset="0"/>
                <a:ea typeface="Verdana" pitchFamily="34" charset="0"/>
                <a:cs typeface="Verdana" pitchFamily="34" charset="0"/>
              </a:rPr>
              <a:t>for specific tasks</a:t>
            </a: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Sub-Concept layer can be plug into most deep structures.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Degenerate to multi-label or multi-instance learning easily</a:t>
            </a:r>
          </a:p>
          <a:p>
            <a:pPr eaLnBrk="1" hangingPunct="1">
              <a:spcBef>
                <a:spcPts val="3000"/>
              </a:spcBef>
              <a:buFont typeface="Wingdings" pitchFamily="2" charset="2"/>
              <a:buChar char="p"/>
            </a:pPr>
            <a:endParaRPr kumimoji="1"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5" name="文本框 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00" y="2420888"/>
            <a:ext cx="3642850" cy="18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Instance-Label Relation Discovery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88" y="3775045"/>
            <a:ext cx="3289176" cy="25830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536" y="137677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first pooling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layer after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3D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sub-concept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layer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will produce a matching score across all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instances for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labels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</a:t>
            </a:r>
            <a:r>
              <a:rPr lang="en-US" altLang="zh-CN" dirty="0" smtClean="0"/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also</a:t>
            </a:r>
            <a:r>
              <a:rPr lang="en-US" altLang="zh-CN" dirty="0"/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 which key instance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triggers one </a:t>
            </a:r>
            <a:r>
              <a:rPr kumimoji="1" lang="en-US" altLang="zh-CN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particular label by </a:t>
            </a: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back-track the instance. </a:t>
            </a:r>
            <a:endParaRPr kumimoji="1" lang="zh-CN" alt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3897052"/>
            <a:ext cx="4415286" cy="219624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9" name="文本框 8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304129" y="5841268"/>
            <a:ext cx="1999619" cy="180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>
            <a:stCxn id="14" idx="3"/>
          </p:cNvCxnSpPr>
          <p:nvPr/>
        </p:nvCxnSpPr>
        <p:spPr bwMode="auto">
          <a:xfrm flipV="1">
            <a:off x="2303748" y="5193196"/>
            <a:ext cx="3528392" cy="7380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381515" cy="3600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DeepMIML Network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zh-CN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50825" y="1295400"/>
            <a:ext cx="7273503" cy="1377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0825" y="3754233"/>
            <a:ext cx="7273503" cy="261426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0825" y="2724345"/>
            <a:ext cx="7273503" cy="9926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Yelp Dataset challenge </a:t>
            </a:r>
            <a:r>
              <a:rPr lang="en-US" altLang="zh-C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[Lin, T.-Y. et al. ECCV 2014</a:t>
            </a:r>
            <a:r>
              <a:rPr lang="en-US" altLang="zh-C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en-US" altLang="zh-CN" sz="1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19,934 reviews, 100 possible labels</a:t>
            </a:r>
          </a:p>
          <a:p>
            <a:pPr lvl="1"/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url</a:t>
            </a:r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yelp.com/</a:t>
            </a:r>
            <a:r>
              <a:rPr lang="en-US" altLang="zh-CN" sz="18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dataset_challenge</a:t>
            </a:r>
            <a:endParaRPr lang="en-US" altLang="zh-CN" sz="1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Skip-thought model for instance </a:t>
            </a: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generator</a:t>
            </a:r>
          </a:p>
          <a:p>
            <a:r>
              <a:rPr lang="en-US" altLang="zh-CN" sz="2000" dirty="0">
                <a:latin typeface="Verdana" panose="020B0604030504040204" pitchFamily="34" charset="0"/>
                <a:cs typeface="Verdana" panose="020B0604030504040204" pitchFamily="34" charset="0"/>
              </a:rPr>
              <a:t>MS-COCO Dataset  </a:t>
            </a:r>
            <a:r>
              <a:rPr lang="en-US" altLang="zh-C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[Lin, T.-Y. et al. ECCV 2014]</a:t>
            </a:r>
            <a:endParaRPr lang="en-US" altLang="zh-CN" sz="18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82,783 images for training , 40,504 images for testing </a:t>
            </a: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80 </a:t>
            </a: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labels</a:t>
            </a:r>
          </a:p>
          <a:p>
            <a:r>
              <a:rPr lang="en-US" altLang="zh-CN" sz="2000" dirty="0">
                <a:latin typeface="Verdana" panose="020B0604030504040204" pitchFamily="34" charset="0"/>
                <a:cs typeface="Verdana" panose="020B0604030504040204" pitchFamily="34" charset="0"/>
              </a:rPr>
              <a:t>MIML News: </a:t>
            </a:r>
            <a:r>
              <a:rPr lang="en-U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[Zhou, Z.-H. et al. AIJ 2012]</a:t>
            </a:r>
            <a:endParaRPr lang="en-US" altLang="zh-CN" sz="16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Reuters-21578 data</a:t>
            </a: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tf-idf features, each input bag consists of 2-26 </a:t>
            </a:r>
            <a:endParaRPr lang="en-US" altLang="zh-CN" sz="1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 instances, each </a:t>
            </a:r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instance is a 242-d </a:t>
            </a: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vector</a:t>
            </a:r>
            <a:endParaRPr lang="en-US" altLang="zh-CN" sz="18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000" dirty="0">
                <a:latin typeface="Verdana" panose="020B0604030504040204" pitchFamily="34" charset="0"/>
                <a:cs typeface="Verdana" panose="020B0604030504040204" pitchFamily="34" charset="0"/>
              </a:rPr>
              <a:t>MIML Scene: </a:t>
            </a:r>
            <a:r>
              <a:rPr lang="en-U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[Zhou, Z.-H. et al. AIJ 2012]</a:t>
            </a: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SBN features, each input bag consists of nine </a:t>
            </a:r>
            <a:endParaRPr lang="en-US" altLang="zh-CN" sz="1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 15-dimentional </a:t>
            </a:r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instances</a:t>
            </a:r>
          </a:p>
          <a:p>
            <a:pPr lvl="1"/>
            <a:r>
              <a:rPr lang="en-US" altLang="zh-CN" sz="1800" dirty="0">
                <a:latin typeface="Verdana" panose="020B0604030504040204" pitchFamily="34" charset="0"/>
                <a:cs typeface="Verdana" panose="020B0604030504040204" pitchFamily="34" charset="0"/>
              </a:rPr>
              <a:t>1800 for training, 200 for testing</a:t>
            </a:r>
          </a:p>
          <a:p>
            <a:pPr lvl="1"/>
            <a:endParaRPr lang="en-US" altLang="zh-CN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altLang="zh-CN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Dataset description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4" name="文本框 13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7380312" y="1765485"/>
            <a:ext cx="19082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algn="ctr">
              <a:buNone/>
            </a:pPr>
            <a:r>
              <a:rPr lang="en-US" altLang="zh-CN" sz="1800" kern="0" dirty="0" smtClean="0"/>
              <a:t>Image Task</a:t>
            </a:r>
            <a:endParaRPr lang="en-US" altLang="zh-CN" sz="1400" kern="0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7344308" y="2810762"/>
            <a:ext cx="19082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algn="ctr">
              <a:buNone/>
            </a:pPr>
            <a:r>
              <a:rPr lang="en-US" altLang="zh-CN" sz="2000" kern="0" dirty="0" smtClean="0"/>
              <a:t>Text Task</a:t>
            </a:r>
            <a:endParaRPr lang="en-US" altLang="zh-CN" sz="1600" kern="0" dirty="0" smtClean="0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7294418" y="4725144"/>
            <a:ext cx="19082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algn="ctr">
              <a:buNone/>
            </a:pPr>
            <a:r>
              <a:rPr lang="en-US" altLang="zh-CN" sz="2000" kern="0" dirty="0" smtClean="0"/>
              <a:t>Non-deep </a:t>
            </a:r>
          </a:p>
          <a:p>
            <a:pPr marL="57150" indent="0" algn="ctr">
              <a:buNone/>
            </a:pPr>
            <a:r>
              <a:rPr lang="en-US" altLang="zh-CN" sz="2000" kern="0" dirty="0" smtClean="0"/>
              <a:t>Instances</a:t>
            </a:r>
            <a:endParaRPr lang="en-US" altLang="zh-CN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31400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1289540"/>
            <a:ext cx="4428492" cy="46538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Experiment Setup for Yelp:</a:t>
            </a:r>
          </a:p>
          <a:p>
            <a:pPr lvl="1"/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Skip-thought </a:t>
            </a:r>
            <a:r>
              <a:rPr lang="en-US" altLang="zh-CN" sz="1600" dirty="0">
                <a:latin typeface="Verdana" panose="020B0604030504040204" pitchFamily="34" charset="0"/>
                <a:cs typeface="Verdana" panose="020B0604030504040204" pitchFamily="34" charset="0"/>
              </a:rPr>
              <a:t>model for instance generator </a:t>
            </a:r>
            <a:endParaRPr lang="en-US" altLang="zh-CN" sz="16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1600" dirty="0">
                <a:latin typeface="Verdana" panose="020B0604030504040204" pitchFamily="34" charset="0"/>
                <a:cs typeface="Verdana" panose="020B0604030504040204" pitchFamily="34" charset="0"/>
              </a:rPr>
              <a:t>Binary cross-entropy for loss function, trained with </a:t>
            </a:r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adadelta</a:t>
            </a:r>
          </a:p>
          <a:p>
            <a:pPr lvl="1"/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10 instances per document, allow zero paddings</a:t>
            </a:r>
          </a:p>
          <a:p>
            <a:pPr lvl="1"/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Comparison MLP:</a:t>
            </a:r>
          </a:p>
          <a:p>
            <a:pPr lvl="2"/>
            <a:r>
              <a:rPr lang="en-US" altLang="zh-CN" sz="1600" dirty="0">
                <a:latin typeface="Verdana" panose="020B0604030504040204" pitchFamily="34" charset="0"/>
                <a:cs typeface="Verdana" panose="020B0604030504040204" pitchFamily="34" charset="0"/>
              </a:rPr>
              <a:t>Same deep feature with softmax</a:t>
            </a:r>
          </a:p>
          <a:p>
            <a:pPr lvl="2"/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4800-1024-512 MLP with </a:t>
            </a:r>
            <a:r>
              <a:rPr lang="en-US" altLang="zh-CN" sz="1600" dirty="0">
                <a:latin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altLang="zh-CN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eLU activations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 Setup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3" name="文本框 12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691590" y="1295402"/>
            <a:ext cx="4245523" cy="479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Experiment Setup for COCO-dataset:</a:t>
            </a:r>
          </a:p>
          <a:p>
            <a:pPr lvl="1"/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Conv-net for instance generator </a:t>
            </a:r>
          </a:p>
          <a:p>
            <a:pPr lvl="1"/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Binary cross-entropy for loss function, trained with adadelta</a:t>
            </a:r>
          </a:p>
          <a:p>
            <a:pPr lvl="1"/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Comparison methods: </a:t>
            </a:r>
          </a:p>
          <a:p>
            <a:pPr lvl="2"/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CNN-RNN</a:t>
            </a:r>
            <a:r>
              <a:rPr lang="en-US" altLang="zh-CN" sz="1600" kern="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[Wang, J. et al. CoRR 2008]</a:t>
            </a:r>
            <a:endParaRPr lang="en-US" altLang="zh-CN" sz="1600" kern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sz="16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VGG-16</a:t>
            </a:r>
          </a:p>
          <a:p>
            <a:endParaRPr lang="zh-CN" altLang="en-US" sz="140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Instance label relation discovery on test </a:t>
                </a:r>
              </a:p>
              <a:p>
                <a:endParaRPr lang="en-US" altLang="zh-CN" sz="2000" dirty="0" smtClean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altLang="zh-CN" sz="20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altLang="zh-CN" sz="2000" dirty="0" smtClean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altLang="zh-CN" sz="2000" dirty="0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                            Each instance in the </a:t>
                </a:r>
                <a:r>
                  <a:rPr lang="en-US" altLang="zh-CN" sz="2000" dirty="0" err="1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coresponding</a:t>
                </a:r>
                <a:r>
                  <a:rPr lang="en-US" altLang="zh-CN" sz="2000" dirty="0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 image is 	        	                   centered at </a:t>
                </a:r>
                <a:endParaRPr lang="en-US" altLang="zh-CN" sz="20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altLang="zh-CN" sz="2000" b="0" dirty="0" smtClean="0">
                    <a:latin typeface="Verdana" panose="020B0604030504040204" pitchFamily="34" charset="0"/>
                    <a:cs typeface="Verdana" panose="020B0604030504040204" pitchFamily="34" charset="0"/>
                  </a:rPr>
                  <a:t>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Verdan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𝑐𝑜𝑛𝑣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Verdana" panose="020B0604030504040204" pitchFamily="34" charset="0"/>
                      </a:rPr>
                      <m:t>∗16+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Verdana" panose="020B0604030504040204" pitchFamily="34" charset="0"/>
                      </a:rPr>
                      <m:t>8,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𝑐𝑜𝑛𝑣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Verdana" panose="020B0604030504040204" pitchFamily="34" charset="0"/>
                      </a:rPr>
                      <m:t>∗16+8)</m:t>
                    </m:r>
                  </m:oMath>
                </a14:m>
                <a:endParaRPr lang="en-US" altLang="zh-CN" sz="2000" dirty="0" smtClean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zh-CN" altLang="en-US" sz="20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8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for image task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5" name="文本框 1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4132303"/>
            <a:ext cx="2528828" cy="198595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b="8378"/>
          <a:stretch/>
        </p:blipFill>
        <p:spPr>
          <a:xfrm>
            <a:off x="403241" y="1952593"/>
            <a:ext cx="2027145" cy="1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2000" dirty="0" smtClean="0">
                <a:latin typeface="Verdana" panose="020B0604030504040204" pitchFamily="34" charset="0"/>
                <a:cs typeface="Verdana" panose="020B0604030504040204" pitchFamily="34" charset="0"/>
              </a:rPr>
              <a:t>redictions on test set and the attention mechanism achieved by sub-concept layer  </a:t>
            </a:r>
          </a:p>
          <a:p>
            <a:endParaRPr lang="zh-CN" altLang="en-US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for image task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775" y="2058498"/>
            <a:ext cx="8668815" cy="4115805"/>
            <a:chOff x="314775" y="2058498"/>
            <a:chExt cx="8668815" cy="41158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5" b="5779"/>
            <a:stretch/>
          </p:blipFill>
          <p:spPr>
            <a:xfrm>
              <a:off x="314775" y="4224330"/>
              <a:ext cx="1878005" cy="19356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" b="8029"/>
            <a:stretch/>
          </p:blipFill>
          <p:spPr>
            <a:xfrm>
              <a:off x="6914695" y="2058498"/>
              <a:ext cx="2068895" cy="19634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6" b="4997"/>
            <a:stretch/>
          </p:blipFill>
          <p:spPr>
            <a:xfrm>
              <a:off x="408563" y="2060825"/>
              <a:ext cx="1987034" cy="20233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0" r="3319" b="7542"/>
            <a:stretch/>
          </p:blipFill>
          <p:spPr>
            <a:xfrm>
              <a:off x="2529053" y="2093187"/>
              <a:ext cx="1863088" cy="19287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" b="8378"/>
            <a:stretch/>
          </p:blipFill>
          <p:spPr>
            <a:xfrm>
              <a:off x="4677645" y="2071388"/>
              <a:ext cx="2027145" cy="19723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3" b="5062"/>
            <a:stretch/>
          </p:blipFill>
          <p:spPr>
            <a:xfrm>
              <a:off x="2461617" y="4174804"/>
              <a:ext cx="1966261" cy="19994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3" b="6079"/>
            <a:stretch/>
          </p:blipFill>
          <p:spPr>
            <a:xfrm>
              <a:off x="4696715" y="4174804"/>
              <a:ext cx="1961025" cy="19689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7" b="5817"/>
            <a:stretch/>
          </p:blipFill>
          <p:spPr>
            <a:xfrm>
              <a:off x="6985242" y="4195215"/>
              <a:ext cx="1927799" cy="1967264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5" name="文本框 1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0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1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381515" cy="3600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DeepMIML Network</a:t>
            </a:r>
            <a:endParaRPr lang="en-US" altLang="zh-CN" sz="2400" dirty="0"/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/>
              <a:t>Experiments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10453"/>
              </p:ext>
            </p:extLst>
          </p:nvPr>
        </p:nvGraphicFramePr>
        <p:xfrm>
          <a:off x="998429" y="1340768"/>
          <a:ext cx="7255154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1752">
                  <a:extLst>
                    <a:ext uri="{9D8B030D-6E8A-4147-A177-3AD203B41FA5}">
                      <a16:colId xmlns="" xmlns:a16="http://schemas.microsoft.com/office/drawing/2014/main" val="3619760634"/>
                    </a:ext>
                  </a:extLst>
                </a:gridCol>
                <a:gridCol w="1067386">
                  <a:extLst>
                    <a:ext uri="{9D8B030D-6E8A-4147-A177-3AD203B41FA5}">
                      <a16:colId xmlns="" xmlns:a16="http://schemas.microsoft.com/office/drawing/2014/main" val="4729573"/>
                    </a:ext>
                  </a:extLst>
                </a:gridCol>
                <a:gridCol w="1934673">
                  <a:extLst>
                    <a:ext uri="{9D8B030D-6E8A-4147-A177-3AD203B41FA5}">
                      <a16:colId xmlns="" xmlns:a16="http://schemas.microsoft.com/office/drawing/2014/main" val="3300846055"/>
                    </a:ext>
                  </a:extLst>
                </a:gridCol>
                <a:gridCol w="1521343">
                  <a:extLst>
                    <a:ext uri="{9D8B030D-6E8A-4147-A177-3AD203B41FA5}">
                      <a16:colId xmlns="" xmlns:a16="http://schemas.microsoft.com/office/drawing/2014/main" val="40853351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Experimental</a:t>
                      </a:r>
                      <a:r>
                        <a:rPr lang="en-US" altLang="zh-CN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Results on Yelp Dataset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10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mAP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Ranking loss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8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Softmax</a:t>
                      </a:r>
                      <a:endParaRPr lang="zh-CN" altLang="en-US" sz="1800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0.313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0.083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82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MLP(4800-1024-512)</a:t>
                      </a:r>
                      <a:endParaRPr lang="zh-CN" altLang="en-US" sz="1800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0.325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0.080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zh-CN" altLang="en-US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760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DeepMIML 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0.330</a:t>
                      </a:r>
                      <a:endParaRPr lang="zh-CN" altLang="en-US" b="1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0.078</a:t>
                      </a:r>
                      <a:endParaRPr lang="zh-CN" altLang="en-US" b="1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zh-CN" altLang="en-US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0428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Experimental</a:t>
                      </a:r>
                      <a:r>
                        <a:rPr lang="en-US" altLang="zh-CN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Results on COCO Dataset</a:t>
                      </a:r>
                      <a:endParaRPr lang="zh-CN" altLang="en-US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677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mAP</a:t>
                      </a:r>
                      <a:endParaRPr lang="zh-CN" altLang="en-US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Hamming</a:t>
                      </a:r>
                      <a:r>
                        <a:rPr lang="en-US" altLang="zh-CN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loss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2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VGG-16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57%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0.025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0.650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14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CNN-RNN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61.2%</a:t>
                      </a:r>
                      <a:endParaRPr lang="zh-CN" altLang="en-US" b="1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zh-CN" altLang="en-US" b="1" dirty="0" smtClean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0.678</a:t>
                      </a:r>
                      <a:endParaRPr lang="zh-CN" altLang="en-US" b="1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81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DeepMIML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60.5%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0.021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0.637</a:t>
                      </a:r>
                      <a:endParaRPr lang="zh-CN" altLang="en-US" dirty="0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37927294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3" name="文本框 12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998430" y="5193196"/>
            <a:ext cx="725515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US" altLang="zh-CN" sz="1800" kern="0" dirty="0" smtClean="0"/>
              <a:t>For a more sophisticated instance generator, DeepMIML can perform better on image dataset, there is still a margin for improvement.  </a:t>
            </a:r>
            <a:endParaRPr lang="en-US" altLang="zh-CN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1288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 for non-deep instances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321175" cy="5040313"/>
          </a:xfrm>
        </p:spPr>
        <p:txBody>
          <a:bodyPr/>
          <a:lstStyle/>
          <a:p>
            <a:r>
              <a:rPr lang="en-US" altLang="zh-CN" sz="2000" dirty="0" smtClean="0"/>
              <a:t>To </a:t>
            </a:r>
            <a:r>
              <a:rPr lang="en-US" altLang="zh-CN" sz="2000" dirty="0" smtClean="0">
                <a:solidFill>
                  <a:srgbClr val="0000FF"/>
                </a:solidFill>
              </a:rPr>
              <a:t>validate the effectiveness of sub-concept layer</a:t>
            </a:r>
            <a:r>
              <a:rPr lang="en-US" altLang="zh-CN" sz="2000" dirty="0" smtClean="0"/>
              <a:t>, we directly use hand-coded features as input</a:t>
            </a:r>
          </a:p>
          <a:p>
            <a:r>
              <a:rPr lang="en-US" altLang="zh-CN" sz="2000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Experiment Setup:</a:t>
            </a:r>
          </a:p>
          <a:p>
            <a:pPr lvl="1"/>
            <a:r>
              <a:rPr lang="en-US" altLang="zh-CN" sz="2000" dirty="0" smtClean="0"/>
              <a:t>Directly project instances on 3D sub-concept layers</a:t>
            </a:r>
          </a:p>
          <a:p>
            <a:pPr lvl="1"/>
            <a:r>
              <a:rPr lang="en-US" altLang="zh-CN" sz="2000" dirty="0" smtClean="0"/>
              <a:t>Comparison methods:</a:t>
            </a:r>
          </a:p>
          <a:p>
            <a:pPr lvl="2"/>
            <a:r>
              <a:rPr lang="en-US" altLang="zh-CN" dirty="0" smtClean="0"/>
              <a:t>KISAR </a:t>
            </a:r>
            <a:r>
              <a:rPr lang="en-US" altLang="zh-CN" dirty="0" smtClean="0">
                <a:solidFill>
                  <a:srgbClr val="C00000"/>
                </a:solidFill>
                <a:ea typeface="Verdana" panose="020B0604030504040204" pitchFamily="34" charset="0"/>
              </a:rPr>
              <a:t>[Li </a:t>
            </a:r>
            <a:r>
              <a:rPr lang="en-US" altLang="zh-CN" i="1" dirty="0" smtClean="0">
                <a:solidFill>
                  <a:srgbClr val="C00000"/>
                </a:solidFill>
                <a:ea typeface="Verdana" panose="020B0604030504040204" pitchFamily="34" charset="0"/>
              </a:rPr>
              <a:t>et al</a:t>
            </a:r>
            <a:r>
              <a:rPr lang="en-US" altLang="zh-CN" dirty="0" smtClean="0">
                <a:solidFill>
                  <a:srgbClr val="C00000"/>
                </a:solidFill>
                <a:ea typeface="Verdana" panose="020B0604030504040204" pitchFamily="34" charset="0"/>
              </a:rPr>
              <a:t>, 2012]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MIML SVM, MIML KNN, MIML RBF, MIML Boost 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Verdana" panose="020B0604030504040204" pitchFamily="34" charset="0"/>
              </a:rPr>
              <a:t>    [Zhou </a:t>
            </a:r>
            <a:r>
              <a:rPr lang="en-US" altLang="zh-CN" i="1" dirty="0" smtClean="0">
                <a:solidFill>
                  <a:srgbClr val="C00000"/>
                </a:solidFill>
                <a:ea typeface="Verdana" panose="020B0604030504040204" pitchFamily="34" charset="0"/>
              </a:rPr>
              <a:t>et al</a:t>
            </a:r>
            <a:r>
              <a:rPr lang="en-US" altLang="zh-CN" dirty="0" smtClean="0">
                <a:solidFill>
                  <a:srgbClr val="C00000"/>
                </a:solidFill>
                <a:ea typeface="Verdana" panose="020B0604030504040204" pitchFamily="34" charset="0"/>
              </a:rPr>
              <a:t>. 2012]</a:t>
            </a:r>
            <a:endParaRPr lang="en-US" altLang="zh-CN" dirty="0" smtClean="0"/>
          </a:p>
          <a:p>
            <a:endParaRPr lang="en-US" altLang="zh-CN" sz="20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b="1" dirty="0"/>
              <a:t>Experiment results: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64804"/>
            <a:ext cx="3876013" cy="365334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10" name="文本框 9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0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88024" y="4874183"/>
            <a:ext cx="414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Thanks! </a:t>
            </a:r>
            <a:endParaRPr lang="zh-CN" altLang="en-US" sz="6000" dirty="0">
              <a:solidFill>
                <a:srgbClr val="008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31540" y="1650575"/>
            <a:ext cx="83889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propose the </a:t>
            </a:r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DeepMIML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network</a:t>
            </a:r>
          </a:p>
          <a:p>
            <a:pPr marL="800100" lvl="1" indent="-3429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 instance representations automatically</a:t>
            </a:r>
          </a:p>
          <a:p>
            <a:pPr marL="800100" lvl="1" indent="-3429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Better performance</a:t>
            </a:r>
          </a:p>
          <a:p>
            <a:pPr marL="800100" lvl="1" indent="-3429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Portable sub-concept layer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5" name="文本框 4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5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381515" cy="3600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0000FF"/>
                </a:solidFill>
              </a:rPr>
              <a:t>Introduction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DeepMIML Network</a:t>
            </a:r>
            <a:endParaRPr lang="en-US" altLang="zh-CN" sz="2400" dirty="0"/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/>
              <a:t>Experiments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6" name="文本框 5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5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instances with multiple labels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953598" y="4085738"/>
            <a:ext cx="6845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Verdana" pitchFamily="34" charset="0"/>
                <a:cs typeface="Verdana" pitchFamily="34" charset="0"/>
                <a:sym typeface="TeXplus SY" pitchFamily="2" charset="2"/>
              </a:rPr>
              <a:t>Output Label:     Truck, Traffic Light, Person, Handbag</a:t>
            </a:r>
            <a:endParaRPr lang="en-US" altLang="zh-CN"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TeXplus SY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23" y="1538027"/>
            <a:ext cx="3176355" cy="2115453"/>
          </a:xfrm>
          <a:prstGeom prst="rect">
            <a:avLst/>
          </a:prstGeom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53598" y="2411087"/>
            <a:ext cx="1836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Verdana" pitchFamily="34" charset="0"/>
                <a:cs typeface="Verdana" pitchFamily="34" charset="0"/>
                <a:sym typeface="TeXplus SY" pitchFamily="2" charset="2"/>
              </a:rPr>
              <a:t>Input Pattern:</a:t>
            </a:r>
            <a:endParaRPr lang="en-US" altLang="zh-CN"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TeXplus SY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3216" y="3671888"/>
            <a:ext cx="2925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MS-COCO dataset [Lin</a:t>
            </a:r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T.-Y. et al. ECCV 2014]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instances with multiple labels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39552" y="4761711"/>
                <a:ext cx="8100899" cy="1520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41767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41767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41767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41767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41767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4176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4176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4176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41767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1200"/>
                  </a:spcAft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MIML setting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: </a:t>
                </a:r>
                <a:endParaRPr lang="en-US" altLang="zh-CN" sz="18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 learn a function from a given data set        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which consists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𝑚</m:t>
                    </m:r>
                  </m:oMath>
                </a14:m>
                <a:r>
                  <a:rPr lang="en-US" altLang="zh-CN" sz="18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bags of instances, where each bag     can be represented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z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instances and the target            is a set of labels.</a:t>
                </a:r>
                <a:endParaRPr lang="en-US" altLang="zh-CN" sz="18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61711"/>
                <a:ext cx="8100899" cy="1520416"/>
              </a:xfrm>
              <a:prstGeom prst="rect">
                <a:avLst/>
              </a:prstGeom>
              <a:blipFill>
                <a:blip r:embed="rId7"/>
                <a:stretch>
                  <a:fillRect l="-678" t="-2000" b="-36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803517"/>
              </p:ext>
            </p:extLst>
          </p:nvPr>
        </p:nvGraphicFramePr>
        <p:xfrm>
          <a:off x="5688124" y="5981276"/>
          <a:ext cx="671808" cy="23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1" name="Formula" r:id="rId8" imgW="449640" imgH="156240" progId="Equation.Ribbit">
                  <p:embed/>
                </p:oleObj>
              </mc:Choice>
              <mc:Fallback>
                <p:oleObj name="Formula" r:id="rId8" imgW="449640" imgH="156240" progId="Equation.Ribbit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8124" y="5981276"/>
                        <a:ext cx="671808" cy="23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6096" y="5329585"/>
            <a:ext cx="2268252" cy="25438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081" y="5678898"/>
            <a:ext cx="326405" cy="248352"/>
          </a:xfrm>
          <a:prstGeom prst="rect">
            <a:avLst/>
          </a:prstGeom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953598" y="4085738"/>
            <a:ext cx="6845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Verdana" pitchFamily="34" charset="0"/>
                <a:cs typeface="Verdana" pitchFamily="34" charset="0"/>
                <a:sym typeface="TeXplus SY" pitchFamily="2" charset="2"/>
              </a:rPr>
              <a:t>Output Label:     Truck, Traffic Light, Person, Handbag</a:t>
            </a:r>
            <a:endParaRPr lang="en-US" altLang="zh-CN"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TeXplus SY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1823" y="1538027"/>
            <a:ext cx="3176355" cy="2115453"/>
          </a:xfrm>
          <a:prstGeom prst="rect">
            <a:avLst/>
          </a:prstGeom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53598" y="2411087"/>
            <a:ext cx="1836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1767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Verdana" pitchFamily="34" charset="0"/>
                <a:cs typeface="Verdana" pitchFamily="34" charset="0"/>
                <a:sym typeface="TeXplus SY" pitchFamily="2" charset="2"/>
              </a:rPr>
              <a:t>Input Pattern:</a:t>
            </a:r>
            <a:endParaRPr lang="en-US" altLang="zh-CN"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TeXplus SY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3216" y="3671888"/>
            <a:ext cx="2925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MS-COCO dataset [Lin</a:t>
            </a:r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T.-Y. et al. ECCV 2014]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MIML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more general framework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kumimoji="1"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 eaLnBrk="1" hangingPunct="1">
              <a:spcBef>
                <a:spcPct val="10000"/>
              </a:spcBef>
            </a:pPr>
            <a:endParaRPr kumimoji="1" lang="en-US" altLang="zh-C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lang="en-US" altLang="zh-CN" sz="1600" kern="0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47377"/>
            <a:ext cx="2916324" cy="1700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7524" y="3617633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Multi-instance single Label</a:t>
            </a:r>
            <a:endParaRPr lang="zh-CN" altLang="en-US" sz="1800" b="1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MIML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more general framework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kumimoji="1"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 eaLnBrk="1" hangingPunct="1">
              <a:spcBef>
                <a:spcPct val="10000"/>
              </a:spcBef>
            </a:pPr>
            <a:endParaRPr kumimoji="1" lang="en-US" altLang="zh-C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lang="en-US" altLang="zh-CN" sz="1600" kern="0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47377"/>
            <a:ext cx="2916324" cy="1700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6" y="1947377"/>
            <a:ext cx="2808312" cy="17194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7524" y="361763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Multi-instance single Label</a:t>
            </a:r>
            <a:endParaRPr lang="zh-CN" altLang="en-US" sz="1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52020" y="3617633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Single-instance multi-label</a:t>
            </a:r>
            <a:endParaRPr lang="zh-CN" altLang="en-US" sz="1800" b="1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708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MIML</a:t>
            </a:r>
            <a:endParaRPr kumimoji="1"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3506" y="6406226"/>
            <a:ext cx="8925000" cy="299339"/>
            <a:chOff x="163506" y="6406226"/>
            <a:chExt cx="8925000" cy="299339"/>
          </a:xfrm>
        </p:grpSpPr>
        <p:sp>
          <p:nvSpPr>
            <p:cNvPr id="28" name="文本框 27"/>
            <p:cNvSpPr txBox="1"/>
            <p:nvPr/>
          </p:nvSpPr>
          <p:spPr>
            <a:xfrm>
              <a:off x="163506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Ji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Feng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</a:t>
              </a:r>
              <a:r>
                <a:rPr lang="en-US" altLang="zh-CN" sz="1050" dirty="0" smtClean="0"/>
                <a:t> </a:t>
              </a:r>
              <a:r>
                <a:rPr lang="en-US" altLang="zh-CN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Zhi-hua</a:t>
              </a:r>
              <a:r>
                <a:rPr lang="en-US" altLang="zh-CN" sz="1050" dirty="0" smtClean="0"/>
                <a:t> </a:t>
              </a:r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Zhou  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45895" y="6417332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DeepMIML Network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74653" b="11831"/>
            <a:stretch/>
          </p:blipFill>
          <p:spPr>
            <a:xfrm>
              <a:off x="6120172" y="6443428"/>
              <a:ext cx="2816942" cy="2621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28284" y="6406226"/>
              <a:ext cx="19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http://lamda.nju.edu.cn</a:t>
              </a:r>
              <a:endParaRPr lang="zh-CN" alt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1416" y="1341438"/>
            <a:ext cx="817303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more general framework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kumimoji="1"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 eaLnBrk="1" hangingPunct="1">
              <a:spcBef>
                <a:spcPct val="10000"/>
              </a:spcBef>
            </a:pPr>
            <a:endParaRPr kumimoji="1" lang="en-US" altLang="zh-C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eaLnBrk="1" hangingPunct="1">
              <a:spcBef>
                <a:spcPct val="10000"/>
              </a:spcBef>
              <a:buFont typeface="Wingdings" panose="05000000000000000000" pitchFamily="2" charset="2"/>
              <a:buChar char="p"/>
            </a:pPr>
            <a:endParaRPr lang="en-US" altLang="zh-CN" sz="1600" kern="0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47377"/>
            <a:ext cx="2916324" cy="1700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6" y="1947377"/>
            <a:ext cx="2808312" cy="17194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916" y="4272813"/>
            <a:ext cx="3127120" cy="20716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7524" y="361763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Multi-instance single Label</a:t>
            </a:r>
            <a:endParaRPr lang="zh-CN" altLang="en-US" sz="1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52020" y="361763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Single-instance multi-label</a:t>
            </a:r>
            <a:endParaRPr lang="zh-CN" altLang="en-US" sz="1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96036" y="5135542"/>
            <a:ext cx="396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Multi-instance multi-label</a:t>
            </a:r>
            <a:endParaRPr lang="zh-CN" altLang="en-US" sz="2000" b="1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自定义 1">
      <a:majorFont>
        <a:latin typeface="Comic Sans MS"/>
        <a:ea typeface="方正姚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自定义 1">
      <a:majorFont>
        <a:latin typeface="Comic Sans MS"/>
        <a:ea typeface="方正姚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自定义 1">
      <a:majorFont>
        <a:latin typeface="Comic Sans MS"/>
        <a:ea typeface="方正姚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19818</TotalTime>
  <Words>1342</Words>
  <Application>Microsoft Office PowerPoint</Application>
  <PresentationFormat>全屏显示(4:3)</PresentationFormat>
  <Paragraphs>309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 Unicode MS</vt:lpstr>
      <vt:lpstr>TeXplus SY</vt:lpstr>
      <vt:lpstr>方正姚体</vt:lpstr>
      <vt:lpstr>宋体</vt:lpstr>
      <vt:lpstr>Arial</vt:lpstr>
      <vt:lpstr>Calibri</vt:lpstr>
      <vt:lpstr>Cambria Math</vt:lpstr>
      <vt:lpstr>Comic Sans MS</vt:lpstr>
      <vt:lpstr>Georgia</vt:lpstr>
      <vt:lpstr>Times New Roman</vt:lpstr>
      <vt:lpstr>Verdana</vt:lpstr>
      <vt:lpstr>Wingdings</vt:lpstr>
      <vt:lpstr>LAMDA</vt:lpstr>
      <vt:lpstr>1_LAMDA</vt:lpstr>
      <vt:lpstr>2_LAMDA</vt:lpstr>
      <vt:lpstr>Formula</vt:lpstr>
      <vt:lpstr>PowerPoint 演示文稿</vt:lpstr>
      <vt:lpstr>About this 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LAMDA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MIML</dc:title>
  <dc:creator>Zhi-Hua Zhou</dc:creator>
  <dc:description>JSAI'09 keynote</dc:description>
  <cp:lastModifiedBy>徐碧村</cp:lastModifiedBy>
  <cp:revision>1712</cp:revision>
  <dcterms:created xsi:type="dcterms:W3CDTF">2008-04-09T09:40:24Z</dcterms:created>
  <dcterms:modified xsi:type="dcterms:W3CDTF">2017-06-07T00:05:51Z</dcterms:modified>
</cp:coreProperties>
</file>