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74" autoAdjust="0"/>
  </p:normalViewPr>
  <p:slideViewPr>
    <p:cSldViewPr>
      <p:cViewPr varScale="1">
        <p:scale>
          <a:sx n="50" d="100"/>
          <a:sy n="50" d="100"/>
        </p:scale>
        <p:origin x="-17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C8F82-AB19-44F8-9CF2-7914ED5D573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E6C67-B200-4A14-B037-D0F1C0F40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8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 reports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documents written in natural language specifying the situations in which the software fails to behave as it is expected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follow the technical requirements of the system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E6C67-B200-4A14-B037-D0F1C0F407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8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For example, the first filter operates on the window of features with d = 2, which can be viewed that the information between two consecutive statements along the execution path is extracted and represented. The second filter on the window with d = 3 is viewed that the filter extracts features from three consecutive statements along the execution path, and so on.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E6C67-B200-4A14-B037-D0F1C0F407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3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7772400" cy="2619722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Times" pitchFamily="18" charset="0"/>
              </a:rPr>
              <a:t>Learning Unified Features from </a:t>
            </a:r>
            <a:r>
              <a:rPr lang="en-US" altLang="zh-CN" sz="4400" dirty="0" smtClean="0">
                <a:solidFill>
                  <a:schemeClr val="tx1"/>
                </a:solidFill>
                <a:latin typeface="Times" pitchFamily="18" charset="0"/>
              </a:rPr>
              <a:t/>
            </a:r>
            <a:br>
              <a:rPr lang="en-US" altLang="zh-CN" sz="4400" dirty="0" smtClean="0">
                <a:solidFill>
                  <a:schemeClr val="tx1"/>
                </a:solidFill>
                <a:latin typeface="Times" pitchFamily="18" charset="0"/>
              </a:rPr>
            </a:br>
            <a:r>
              <a:rPr lang="en-US" altLang="zh-CN" sz="4400" dirty="0" smtClean="0">
                <a:solidFill>
                  <a:schemeClr val="tx1"/>
                </a:solidFill>
                <a:latin typeface="Times" pitchFamily="18" charset="0"/>
              </a:rPr>
              <a:t>Natural </a:t>
            </a:r>
            <a:r>
              <a:rPr lang="en-US" altLang="zh-CN" sz="4400" dirty="0">
                <a:solidFill>
                  <a:schemeClr val="tx1"/>
                </a:solidFill>
                <a:latin typeface="Times" pitchFamily="18" charset="0"/>
              </a:rPr>
              <a:t>and</a:t>
            </a:r>
            <a:br>
              <a:rPr lang="en-US" altLang="zh-CN" sz="4400" dirty="0">
                <a:solidFill>
                  <a:schemeClr val="tx1"/>
                </a:solidFill>
                <a:latin typeface="Times" pitchFamily="18" charset="0"/>
              </a:rPr>
            </a:br>
            <a:r>
              <a:rPr lang="en-US" altLang="zh-CN" sz="4400" dirty="0">
                <a:solidFill>
                  <a:schemeClr val="tx1"/>
                </a:solidFill>
                <a:latin typeface="Times" pitchFamily="18" charset="0"/>
              </a:rPr>
              <a:t>Programming Languages for Locating Buggy Source </a:t>
            </a:r>
            <a:r>
              <a:rPr lang="en-US" altLang="zh-CN" sz="4400" dirty="0" smtClean="0">
                <a:solidFill>
                  <a:schemeClr val="tx1"/>
                </a:solidFill>
                <a:latin typeface="Times" pitchFamily="18" charset="0"/>
              </a:rPr>
              <a:t>Code</a:t>
            </a:r>
            <a:endParaRPr lang="zh-CN" altLang="en-US" sz="44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043608" y="4149080"/>
            <a:ext cx="68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Xuan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Huo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and Ming Li and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Zhi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-Hua Zhou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675E47"/>
                </a:solidFill>
              </a:rPr>
              <a:t>Convolutional networks programming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7620000" cy="4800600"/>
          </a:xfrm>
        </p:spPr>
        <p:txBody>
          <a:bodyPr/>
          <a:lstStyle/>
          <a:p>
            <a:r>
              <a:rPr lang="en-US" altLang="zh-CN" sz="3200" dirty="0"/>
              <a:t>V</a:t>
            </a:r>
            <a:r>
              <a:rPr lang="en-US" altLang="zh-CN" sz="3200" dirty="0" smtClean="0"/>
              <a:t>ary </a:t>
            </a:r>
            <a:r>
              <a:rPr lang="en-US" altLang="zh-CN" sz="3200" dirty="0"/>
              <a:t>the size of convolution windows</a:t>
            </a:r>
            <a:r>
              <a:rPr lang="en-US" altLang="zh-CN" sz="3200" dirty="0" smtClean="0"/>
              <a:t>.</a:t>
            </a:r>
          </a:p>
          <a:p>
            <a:pPr marL="114300" indent="0">
              <a:buNone/>
            </a:pPr>
            <a:endParaRPr lang="en-US" altLang="zh-CN" sz="3200" dirty="0" smtClean="0"/>
          </a:p>
          <a:p>
            <a:r>
              <a:rPr lang="en-US" altLang="zh-CN" sz="3200" dirty="0" smtClean="0"/>
              <a:t>Pad the </a:t>
            </a:r>
            <a:r>
              <a:rPr lang="en-US" altLang="zh-CN" sz="3200" dirty="0"/>
              <a:t>window locating on the boundary of branches and </a:t>
            </a:r>
            <a:r>
              <a:rPr lang="en-US" altLang="zh-CN" sz="3200" dirty="0" smtClean="0"/>
              <a:t>loops to </a:t>
            </a:r>
            <a:r>
              <a:rPr lang="en-US" altLang="zh-CN" sz="3200" dirty="0"/>
              <a:t>ensure the interactions between statements do not </a:t>
            </a:r>
            <a:r>
              <a:rPr lang="en-US" altLang="zh-CN" sz="3200" dirty="0" smtClean="0"/>
              <a:t>violate the </a:t>
            </a:r>
            <a:r>
              <a:rPr lang="en-US" altLang="zh-CN" sz="3200" dirty="0"/>
              <a:t>execution path.</a:t>
            </a:r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4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Cross-language Feature Fusion Layers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198024" cy="54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4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675E47"/>
                </a:solidFill>
              </a:rPr>
              <a:t>Cross-language Feature Fusion Layers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84984"/>
            <a:ext cx="7620000" cy="311581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Problem: In </a:t>
            </a:r>
            <a:r>
              <a:rPr lang="en-US" altLang="zh-CN" sz="2800" dirty="0"/>
              <a:t>most cases of bug localization, a reported bug may </a:t>
            </a:r>
            <a:r>
              <a:rPr lang="en-US" altLang="zh-CN" sz="2800" dirty="0" smtClean="0"/>
              <a:t>be only </a:t>
            </a:r>
            <a:r>
              <a:rPr lang="en-US" altLang="zh-CN" sz="2800" dirty="0"/>
              <a:t>related to one or only a few source code files, while </a:t>
            </a:r>
            <a:r>
              <a:rPr lang="en-US" altLang="zh-CN" sz="2800" dirty="0" smtClean="0"/>
              <a:t>a large </a:t>
            </a:r>
            <a:r>
              <a:rPr lang="en-US" altLang="zh-CN" sz="2800" dirty="0"/>
              <a:t>number of source code files are irrelevant to the </a:t>
            </a:r>
            <a:r>
              <a:rPr lang="en-US" altLang="zh-CN" sz="2800" dirty="0" smtClean="0"/>
              <a:t>given bug </a:t>
            </a:r>
            <a:r>
              <a:rPr lang="en-US" altLang="zh-CN" sz="2800" dirty="0"/>
              <a:t>report. Such an imbalance nature increases the </a:t>
            </a:r>
            <a:r>
              <a:rPr lang="en-US" altLang="zh-CN" sz="2800" dirty="0" smtClean="0"/>
              <a:t>difficulty in </a:t>
            </a:r>
            <a:r>
              <a:rPr lang="en-US" altLang="zh-CN" sz="2800" dirty="0"/>
              <a:t>learning a well-performing prediction function based </a:t>
            </a:r>
            <a:r>
              <a:rPr lang="en-US" altLang="zh-CN" sz="2800" dirty="0" smtClean="0"/>
              <a:t>on the </a:t>
            </a:r>
            <a:r>
              <a:rPr lang="en-US" altLang="zh-CN" sz="2800" dirty="0"/>
              <a:t>unified feature.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6624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Employ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fully connected </a:t>
            </a:r>
            <a:r>
              <a:rPr lang="en-US" altLang="zh-CN" sz="2800" dirty="0"/>
              <a:t>neural network to fuse middle-level features extracted from bug reports and source files to generate a </a:t>
            </a:r>
            <a:r>
              <a:rPr lang="en-US" altLang="zh-CN" sz="2800" dirty="0" smtClean="0"/>
              <a:t>unified feature representation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91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675E47"/>
                </a:solidFill>
              </a:rPr>
              <a:t>Cross-language Feature Fusion Layers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15194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unequal </a:t>
            </a:r>
            <a:r>
              <a:rPr lang="en-US" altLang="zh-CN" sz="3200" dirty="0"/>
              <a:t>misclassification cost according to the imbalance </a:t>
            </a:r>
            <a:r>
              <a:rPr lang="en-US" altLang="zh-CN" sz="3200" dirty="0" smtClean="0"/>
              <a:t>ratio</a:t>
            </a:r>
          </a:p>
          <a:p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0" y="2348880"/>
            <a:ext cx="7018808" cy="181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3096"/>
            <a:ext cx="7740223" cy="182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4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386812" cy="329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6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7740352" cy="467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8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365642" cy="423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7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08316"/>
            <a:ext cx="6624736" cy="23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6298876" cy="22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90" y="1340767"/>
            <a:ext cx="1476665" cy="179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8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76200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6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3200" dirty="0"/>
              <a:t>Bug localization, which aims to alleviate the burden </a:t>
            </a:r>
            <a:r>
              <a:rPr lang="en-US" altLang="zh-CN" sz="3200" dirty="0" smtClean="0"/>
              <a:t>of software </a:t>
            </a:r>
            <a:r>
              <a:rPr lang="en-US" altLang="zh-CN" sz="3200" dirty="0"/>
              <a:t>maintenance team by automatically locating potentially buggy files in source code bases for a given bug </a:t>
            </a:r>
            <a:r>
              <a:rPr lang="en-US" altLang="zh-CN" sz="3200" dirty="0" smtClean="0"/>
              <a:t>report, has </a:t>
            </a:r>
            <a:r>
              <a:rPr lang="en-US" altLang="zh-CN" sz="3200" dirty="0"/>
              <a:t>drawn significant attention in software engineering community.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97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525658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zh-CN" dirty="0"/>
              <a:t>Most </a:t>
            </a:r>
            <a:r>
              <a:rPr lang="en-US" altLang="zh-CN" dirty="0" smtClean="0"/>
              <a:t>methods: </a:t>
            </a:r>
            <a:r>
              <a:rPr lang="en-US" altLang="zh-CN" dirty="0"/>
              <a:t>treat the </a:t>
            </a:r>
            <a:r>
              <a:rPr lang="en-US" altLang="zh-CN" dirty="0" smtClean="0"/>
              <a:t>source code </a:t>
            </a:r>
            <a:r>
              <a:rPr lang="en-US" altLang="zh-CN" dirty="0"/>
              <a:t>as natural language by representing both bug reports </a:t>
            </a:r>
            <a:r>
              <a:rPr lang="en-US" altLang="zh-CN" dirty="0" smtClean="0"/>
              <a:t>and source </a:t>
            </a:r>
            <a:r>
              <a:rPr lang="en-US" altLang="zh-CN" dirty="0"/>
              <a:t>files based on bag-of-words feature </a:t>
            </a:r>
            <a:r>
              <a:rPr lang="en-US" altLang="zh-CN" dirty="0" smtClean="0"/>
              <a:t>representations, and measure similarity </a:t>
            </a:r>
            <a:r>
              <a:rPr lang="en-US" altLang="zh-CN" dirty="0"/>
              <a:t>in the same feature space. </a:t>
            </a:r>
            <a:endParaRPr lang="en-US" altLang="zh-CN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Disadvantage: suffer </a:t>
            </a:r>
            <a:r>
              <a:rPr lang="en-US" altLang="zh-CN" dirty="0"/>
              <a:t>from the loss of information when tailoring</a:t>
            </a:r>
          </a:p>
          <a:p>
            <a:pPr marL="114300" indent="0">
              <a:buNone/>
            </a:pPr>
            <a:r>
              <a:rPr lang="en-US" altLang="zh-CN" dirty="0"/>
              <a:t>programming language to natural language by </a:t>
            </a:r>
            <a:r>
              <a:rPr lang="en-US" altLang="zh-CN" dirty="0" smtClean="0"/>
              <a:t>ignoring</a:t>
            </a:r>
          </a:p>
          <a:p>
            <a:pPr marL="114300" indent="0">
              <a:buNone/>
            </a:pPr>
            <a:r>
              <a:rPr lang="en-US" altLang="zh-CN" smtClean="0"/>
              <a:t>the program structure. </a:t>
            </a:r>
          </a:p>
          <a:p>
            <a:pPr marL="114300" indent="0">
              <a:buNone/>
            </a:pPr>
            <a:r>
              <a:rPr lang="en-US" altLang="zh-CN" smtClean="0"/>
              <a:t>e.g.</a:t>
            </a:r>
          </a:p>
          <a:p>
            <a:pPr marL="114300" indent="0">
              <a:buNone/>
            </a:pPr>
            <a:r>
              <a:rPr lang="en-US" altLang="zh-CN" smtClean="0"/>
              <a:t>	“path = getNewPath();</a:t>
            </a:r>
            <a:br>
              <a:rPr lang="en-US" altLang="zh-CN" smtClean="0"/>
            </a:br>
            <a:r>
              <a:rPr lang="en-US" altLang="zh-CN" smtClean="0"/>
              <a:t>	File f = File.open(path);” and </a:t>
            </a:r>
          </a:p>
          <a:p>
            <a:pPr marL="114300" indent="0">
              <a:buNone/>
            </a:pPr>
            <a:r>
              <a:rPr lang="en-US" altLang="zh-CN" smtClean="0"/>
              <a:t>	“File f =File.open(path);</a:t>
            </a:r>
          </a:p>
          <a:p>
            <a:pPr marL="114300" indent="0">
              <a:buNone/>
            </a:pPr>
            <a:r>
              <a:rPr lang="en-US" altLang="zh-CN" smtClean="0"/>
              <a:t>	 path = getNewPath();”</a:t>
            </a:r>
            <a:br>
              <a:rPr lang="en-US" altLang="zh-CN" smtClean="0"/>
            </a:br>
            <a:r>
              <a:rPr lang="en-US" altLang="zh-CN" smtClean="0"/>
              <a:t>may result in different program behaviors. </a:t>
            </a:r>
            <a:br>
              <a:rPr lang="en-US" altLang="zh-CN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59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400" dirty="0"/>
              <a:t>T</a:t>
            </a:r>
            <a:r>
              <a:rPr lang="en-US" altLang="zh-CN" sz="2400" dirty="0" smtClean="0"/>
              <a:t>his paper proposes </a:t>
            </a:r>
            <a:r>
              <a:rPr lang="en-US" altLang="zh-CN" sz="2400" dirty="0"/>
              <a:t>a novel convolutional neural network </a:t>
            </a:r>
            <a:r>
              <a:rPr lang="en-US" altLang="zh-CN" sz="2400" dirty="0" smtClean="0"/>
              <a:t>called NP-CNN </a:t>
            </a:r>
            <a:r>
              <a:rPr lang="en-US" altLang="zh-CN" sz="2400" dirty="0"/>
              <a:t>(Natural language </a:t>
            </a:r>
            <a:r>
              <a:rPr lang="en-US" altLang="zh-CN" sz="2400" dirty="0" smtClean="0"/>
              <a:t>and Programming language Convolutional </a:t>
            </a:r>
            <a:r>
              <a:rPr lang="en-US" altLang="zh-CN" sz="2400" dirty="0"/>
              <a:t>Neural Network) to learn unified feature from </a:t>
            </a:r>
            <a:r>
              <a:rPr lang="en-US" altLang="zh-CN" sz="2400" dirty="0" smtClean="0"/>
              <a:t>bug report </a:t>
            </a:r>
            <a:r>
              <a:rPr lang="en-US" altLang="zh-CN" sz="2400" dirty="0"/>
              <a:t>in natural language and source code in programming language, where the semantics in </a:t>
            </a:r>
            <a:r>
              <a:rPr lang="en-US" altLang="zh-CN" sz="2400" dirty="0" smtClean="0"/>
              <a:t>both lexicon </a:t>
            </a:r>
            <a:r>
              <a:rPr lang="en-US" altLang="zh-CN" sz="2400" dirty="0"/>
              <a:t>and program structure are captured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17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Convolutional Neural Networks for Natural</a:t>
            </a:r>
            <a:br>
              <a:rPr lang="en-US" altLang="zh-CN" sz="3200" dirty="0"/>
            </a:br>
            <a:r>
              <a:rPr lang="en-US" altLang="zh-CN" sz="3200" dirty="0"/>
              <a:t>and Programming </a:t>
            </a:r>
            <a:r>
              <a:rPr lang="en-US" altLang="zh-CN" sz="3200" dirty="0" smtClean="0"/>
              <a:t>Languages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632848" cy="41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9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8934" y="0"/>
            <a:ext cx="7620000" cy="1143000"/>
          </a:xfrm>
        </p:spPr>
        <p:txBody>
          <a:bodyPr/>
          <a:lstStyle/>
          <a:p>
            <a:r>
              <a:rPr lang="en-US" altLang="zh-CN" sz="3200" dirty="0"/>
              <a:t>The general framework of NP-CNN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46042"/>
            <a:ext cx="7560840" cy="576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1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Convolutional </a:t>
            </a:r>
            <a:r>
              <a:rPr lang="en-US" altLang="zh-CN" sz="3200" dirty="0"/>
              <a:t>networks </a:t>
            </a:r>
            <a:r>
              <a:rPr lang="en-US" altLang="zh-CN" sz="3200" dirty="0" smtClean="0"/>
              <a:t>programming language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400" dirty="0"/>
              <a:t>Programming </a:t>
            </a:r>
            <a:r>
              <a:rPr lang="en-US" altLang="zh-CN" sz="2400" dirty="0" smtClean="0"/>
              <a:t>language differs from </a:t>
            </a:r>
            <a:r>
              <a:rPr lang="en-US" altLang="zh-CN" sz="2400" dirty="0"/>
              <a:t>natural language </a:t>
            </a:r>
            <a:r>
              <a:rPr lang="en-US" altLang="zh-CN" sz="2400" dirty="0" smtClean="0"/>
              <a:t>in </a:t>
            </a:r>
            <a:r>
              <a:rPr lang="en-US" altLang="zh-CN" sz="2400" dirty="0"/>
              <a:t>two </a:t>
            </a:r>
            <a:r>
              <a:rPr lang="en-US" altLang="zh-CN" sz="2400" dirty="0" smtClean="0"/>
              <a:t>aspects:</a:t>
            </a:r>
            <a:endParaRPr lang="en-US" altLang="zh-CN" sz="2400" dirty="0"/>
          </a:p>
          <a:p>
            <a:r>
              <a:rPr lang="en-US" altLang="zh-CN" sz="2400" dirty="0" smtClean="0"/>
              <a:t>Semantics of </a:t>
            </a:r>
            <a:r>
              <a:rPr lang="en-US" altLang="zh-CN" sz="2400" dirty="0"/>
              <a:t>the programming language can be inferred from the semantics on multiple statements plus the way how these statements interact with each other along the execution </a:t>
            </a:r>
            <a:r>
              <a:rPr lang="en-US" altLang="zh-CN" sz="2400" dirty="0" smtClean="0"/>
              <a:t>path.</a:t>
            </a:r>
          </a:p>
          <a:p>
            <a:pPr marL="11430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Natural </a:t>
            </a:r>
            <a:r>
              <a:rPr lang="en-US" altLang="zh-CN" sz="2400" dirty="0"/>
              <a:t>language </a:t>
            </a:r>
            <a:r>
              <a:rPr lang="en-US" altLang="zh-CN" sz="2400" dirty="0" smtClean="0"/>
              <a:t>organizes words </a:t>
            </a:r>
            <a:r>
              <a:rPr lang="en-US" altLang="zh-CN" sz="2400" dirty="0"/>
              <a:t>in a “flat” way while programming language </a:t>
            </a:r>
            <a:r>
              <a:rPr lang="en-US" altLang="zh-CN" sz="2400" dirty="0" smtClean="0"/>
              <a:t>organizes its </a:t>
            </a:r>
            <a:r>
              <a:rPr lang="en-US" altLang="zh-CN" sz="2400" dirty="0"/>
              <a:t>statements in </a:t>
            </a:r>
            <a:r>
              <a:rPr lang="en-US" altLang="zh-CN" sz="2400" dirty="0" smtClean="0"/>
              <a:t>a “structured</a:t>
            </a:r>
            <a:r>
              <a:rPr lang="en-US" altLang="zh-CN" sz="2400" dirty="0"/>
              <a:t>” way to produce richer semantics</a:t>
            </a:r>
            <a:r>
              <a:rPr lang="en-US" altLang="zh-CN" sz="2400" dirty="0" smtClean="0"/>
              <a:t>.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5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The structure </a:t>
            </a:r>
            <a:r>
              <a:rPr lang="en-US" altLang="zh-CN" sz="2800" dirty="0"/>
              <a:t>of convolutional neural network for programming language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204864"/>
            <a:ext cx="8928993" cy="36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1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675E47"/>
                </a:solidFill>
              </a:rPr>
              <a:t>Convolutional networks programming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first </a:t>
            </a:r>
            <a:r>
              <a:rPr lang="en-US" altLang="zh-CN" sz="2800" dirty="0"/>
              <a:t>convolutional and pooling layer aims to represent the semantics of a statement based on the tokens within the </a:t>
            </a:r>
            <a:r>
              <a:rPr lang="en-US" altLang="zh-CN" sz="2800" dirty="0" smtClean="0"/>
              <a:t>statement.</a:t>
            </a:r>
          </a:p>
          <a:p>
            <a:pPr marL="114300" indent="0">
              <a:buNone/>
            </a:pPr>
            <a:endParaRPr lang="en-US" altLang="zh-CN" sz="2800" dirty="0" smtClean="0"/>
          </a:p>
          <a:p>
            <a:r>
              <a:rPr lang="en-US" altLang="zh-CN" sz="2800" dirty="0"/>
              <a:t>T</a:t>
            </a:r>
            <a:r>
              <a:rPr lang="en-US" altLang="zh-CN" sz="2800" dirty="0" smtClean="0"/>
              <a:t>he </a:t>
            </a:r>
            <a:r>
              <a:rPr lang="en-US" altLang="zh-CN" sz="2800" dirty="0"/>
              <a:t>subsequent convolution and pooling layers </a:t>
            </a:r>
            <a:r>
              <a:rPr lang="en-US" altLang="zh-CN" sz="2800" dirty="0" smtClean="0"/>
              <a:t>aim to </a:t>
            </a:r>
            <a:r>
              <a:rPr lang="en-US" altLang="zh-CN" sz="2800" dirty="0"/>
              <a:t>model the semantics conveyed by the interactions </a:t>
            </a:r>
            <a:r>
              <a:rPr lang="en-US" altLang="zh-CN" sz="2800" dirty="0" smtClean="0"/>
              <a:t>between statements </a:t>
            </a:r>
            <a:r>
              <a:rPr lang="en-US" altLang="zh-CN" sz="2800" dirty="0"/>
              <a:t>with respect to the program structure while preserving the integrity of statements.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94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552</TotalTime>
  <Words>524</Words>
  <Application>Microsoft Office PowerPoint</Application>
  <PresentationFormat>全屏显示(4:3)</PresentationFormat>
  <Paragraphs>49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相邻</vt:lpstr>
      <vt:lpstr>Learning Unified Features from  Natural and Programming Languages for Locating Buggy Source Code</vt:lpstr>
      <vt:lpstr>Introduction</vt:lpstr>
      <vt:lpstr>Introduction</vt:lpstr>
      <vt:lpstr>Introduction</vt:lpstr>
      <vt:lpstr>Convolutional Neural Networks for Natural and Programming Languages</vt:lpstr>
      <vt:lpstr>The general framework of NP-CNN</vt:lpstr>
      <vt:lpstr>Convolutional networks programming language</vt:lpstr>
      <vt:lpstr>The structure of convolutional neural network for programming language</vt:lpstr>
      <vt:lpstr>Convolutional networks programming language</vt:lpstr>
      <vt:lpstr>Convolutional networks programming language</vt:lpstr>
      <vt:lpstr>Cross-language Feature Fusion Layers</vt:lpstr>
      <vt:lpstr>Cross-language Feature Fusion Layers</vt:lpstr>
      <vt:lpstr>Cross-language Feature Fusion Layers</vt:lpstr>
      <vt:lpstr>Experiments</vt:lpstr>
      <vt:lpstr>Experiments</vt:lpstr>
      <vt:lpstr>Experiments</vt:lpstr>
      <vt:lpstr>Experiments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Unified Features from  Natural and Programming Languages for Locating Buggy Source Code</dc:title>
  <dc:creator>rj s</dc:creator>
  <cp:lastModifiedBy>rj s</cp:lastModifiedBy>
  <cp:revision>25</cp:revision>
  <dcterms:created xsi:type="dcterms:W3CDTF">2017-05-30T05:48:16Z</dcterms:created>
  <dcterms:modified xsi:type="dcterms:W3CDTF">2017-06-01T05:21:16Z</dcterms:modified>
</cp:coreProperties>
</file>